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gif" ContentType="image/gif"/>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2"/>
  </p:notesMasterIdLst>
  <p:handoutMasterIdLst>
    <p:handoutMasterId r:id="rId53"/>
  </p:handoutMasterIdLst>
  <p:sldIdLst>
    <p:sldId id="312" r:id="rId2"/>
    <p:sldId id="313" r:id="rId3"/>
    <p:sldId id="314" r:id="rId4"/>
    <p:sldId id="266" r:id="rId5"/>
    <p:sldId id="289" r:id="rId6"/>
    <p:sldId id="315" r:id="rId7"/>
    <p:sldId id="316" r:id="rId8"/>
    <p:sldId id="317" r:id="rId9"/>
    <p:sldId id="318" r:id="rId10"/>
    <p:sldId id="309" r:id="rId11"/>
    <p:sldId id="288" r:id="rId12"/>
    <p:sldId id="267" r:id="rId13"/>
    <p:sldId id="291" r:id="rId14"/>
    <p:sldId id="319" r:id="rId15"/>
    <p:sldId id="325" r:id="rId16"/>
    <p:sldId id="292" r:id="rId17"/>
    <p:sldId id="283" r:id="rId18"/>
    <p:sldId id="284" r:id="rId19"/>
    <p:sldId id="285" r:id="rId20"/>
    <p:sldId id="286" r:id="rId21"/>
    <p:sldId id="287" r:id="rId22"/>
    <p:sldId id="328" r:id="rId23"/>
    <p:sldId id="329" r:id="rId24"/>
    <p:sldId id="327" r:id="rId25"/>
    <p:sldId id="339" r:id="rId26"/>
    <p:sldId id="326" r:id="rId27"/>
    <p:sldId id="320" r:id="rId28"/>
    <p:sldId id="321" r:id="rId29"/>
    <p:sldId id="330" r:id="rId30"/>
    <p:sldId id="270" r:id="rId31"/>
    <p:sldId id="331" r:id="rId32"/>
    <p:sldId id="271" r:id="rId33"/>
    <p:sldId id="272" r:id="rId34"/>
    <p:sldId id="273" r:id="rId35"/>
    <p:sldId id="274" r:id="rId36"/>
    <p:sldId id="332" r:id="rId37"/>
    <p:sldId id="275" r:id="rId38"/>
    <p:sldId id="276" r:id="rId39"/>
    <p:sldId id="333" r:id="rId40"/>
    <p:sldId id="337" r:id="rId41"/>
    <p:sldId id="334" r:id="rId42"/>
    <p:sldId id="338" r:id="rId43"/>
    <p:sldId id="336" r:id="rId44"/>
    <p:sldId id="277" r:id="rId45"/>
    <p:sldId id="278" r:id="rId46"/>
    <p:sldId id="279" r:id="rId47"/>
    <p:sldId id="280" r:id="rId48"/>
    <p:sldId id="305" r:id="rId49"/>
    <p:sldId id="281" r:id="rId50"/>
    <p:sldId id="282" r:id="rId51"/>
  </p:sldIdLst>
  <p:sldSz cx="9144000" cy="6858000" type="screen4x3"/>
  <p:notesSz cx="7315200" cy="9601200"/>
  <p:defaultTextStyle>
    <a:defPPr>
      <a:defRPr lang="en-US"/>
    </a:defPPr>
    <a:lvl1pPr algn="l" rtl="0" eaLnBrk="0" fontAlgn="base" hangingPunct="0">
      <a:spcBef>
        <a:spcPct val="0"/>
      </a:spcBef>
      <a:spcAft>
        <a:spcPct val="0"/>
      </a:spcAft>
      <a:defRPr sz="1600" kern="1200">
        <a:solidFill>
          <a:schemeClr val="tx1"/>
        </a:solidFill>
        <a:latin typeface="Times New Roman"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charset="0"/>
        <a:ea typeface="+mn-ea"/>
        <a:cs typeface="+mn-cs"/>
      </a:defRPr>
    </a:lvl5pPr>
    <a:lvl6pPr marL="2286000" algn="l" defTabSz="914400" rtl="0" eaLnBrk="1" latinLnBrk="0" hangingPunct="1">
      <a:defRPr sz="1600" kern="1200">
        <a:solidFill>
          <a:schemeClr val="tx1"/>
        </a:solidFill>
        <a:latin typeface="Times New Roman" charset="0"/>
        <a:ea typeface="+mn-ea"/>
        <a:cs typeface="+mn-cs"/>
      </a:defRPr>
    </a:lvl6pPr>
    <a:lvl7pPr marL="2743200" algn="l" defTabSz="914400" rtl="0" eaLnBrk="1" latinLnBrk="0" hangingPunct="1">
      <a:defRPr sz="1600" kern="1200">
        <a:solidFill>
          <a:schemeClr val="tx1"/>
        </a:solidFill>
        <a:latin typeface="Times New Roman" charset="0"/>
        <a:ea typeface="+mn-ea"/>
        <a:cs typeface="+mn-cs"/>
      </a:defRPr>
    </a:lvl7pPr>
    <a:lvl8pPr marL="3200400" algn="l" defTabSz="914400" rtl="0" eaLnBrk="1" latinLnBrk="0" hangingPunct="1">
      <a:defRPr sz="1600" kern="1200">
        <a:solidFill>
          <a:schemeClr val="tx1"/>
        </a:solidFill>
        <a:latin typeface="Times New Roman" charset="0"/>
        <a:ea typeface="+mn-ea"/>
        <a:cs typeface="+mn-cs"/>
      </a:defRPr>
    </a:lvl8pPr>
    <a:lvl9pPr marL="3657600" algn="l" defTabSz="914400" rtl="0" eaLnBrk="1" latinLnBrk="0" hangingPunct="1">
      <a:defRPr sz="16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56" autoAdjust="0"/>
    <p:restoredTop sz="90913"/>
  </p:normalViewPr>
  <p:slideViewPr>
    <p:cSldViewPr>
      <p:cViewPr varScale="1">
        <p:scale>
          <a:sx n="178" d="100"/>
          <a:sy n="178" d="100"/>
        </p:scale>
        <p:origin x="664" y="176"/>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39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wmf"/><Relationship Id="rId5" Type="http://schemas.openxmlformats.org/officeDocument/2006/relationships/image" Target="../media/image6.wmf"/><Relationship Id="rId1" Type="http://schemas.openxmlformats.org/officeDocument/2006/relationships/image" Target="../media/image2.wmf"/><Relationship Id="rId2"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image" Target="../media/image10.wmf"/><Relationship Id="rId5" Type="http://schemas.openxmlformats.org/officeDocument/2006/relationships/image" Target="../media/image11.wmf"/><Relationship Id="rId1" Type="http://schemas.openxmlformats.org/officeDocument/2006/relationships/image" Target="../media/image7.wmf"/><Relationship Id="rId2"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image" Target="../media/image10.wmf"/><Relationship Id="rId5" Type="http://schemas.openxmlformats.org/officeDocument/2006/relationships/image" Target="../media/image11.wmf"/><Relationship Id="rId1" Type="http://schemas.openxmlformats.org/officeDocument/2006/relationships/image" Target="../media/image7.wmf"/><Relationship Id="rId2"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smtClean="0"/>
            </a:lvl1pPr>
          </a:lstStyle>
          <a:p>
            <a:pPr>
              <a:defRPr/>
            </a:pPr>
            <a:endParaRPr lang="en-US"/>
          </a:p>
        </p:txBody>
      </p:sp>
      <p:sp>
        <p:nvSpPr>
          <p:cNvPr id="7270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smtClean="0"/>
            </a:lvl1pPr>
          </a:lstStyle>
          <a:p>
            <a:pPr>
              <a:defRPr/>
            </a:pPr>
            <a:endParaRPr lang="en-US"/>
          </a:p>
        </p:txBody>
      </p:sp>
      <p:sp>
        <p:nvSpPr>
          <p:cNvPr id="7270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smtClean="0"/>
            </a:lvl1pPr>
          </a:lstStyle>
          <a:p>
            <a:pPr>
              <a:defRPr/>
            </a:pPr>
            <a:endParaRPr lang="en-US"/>
          </a:p>
        </p:txBody>
      </p:sp>
      <p:sp>
        <p:nvSpPr>
          <p:cNvPr id="7270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smtClean="0"/>
            </a:lvl1pPr>
          </a:lstStyle>
          <a:p>
            <a:pPr>
              <a:defRPr/>
            </a:pPr>
            <a:fld id="{7E59A7A1-5787-418E-9960-C4FBFF0D6156}" type="slidenum">
              <a:rPr lang="en-US"/>
              <a:pPr>
                <a:defRPr/>
              </a:pPr>
              <a:t>‹#›</a:t>
            </a:fld>
            <a:endParaRPr lang="en-US"/>
          </a:p>
        </p:txBody>
      </p:sp>
    </p:spTree>
    <p:extLst>
      <p:ext uri="{BB962C8B-B14F-4D97-AF65-F5344CB8AC3E}">
        <p14:creationId xmlns:p14="http://schemas.microsoft.com/office/powerpoint/2010/main" val="1058002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73731"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506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73733" name="Rectangle 5"/>
          <p:cNvSpPr>
            <a:spLocks noGrp="1" noChangeArrowheads="1"/>
          </p:cNvSpPr>
          <p:nvPr>
            <p:ph type="body" sz="quarter" idx="3"/>
          </p:nvPr>
        </p:nvSpPr>
        <p:spPr bwMode="auto">
          <a:xfrm>
            <a:off x="990600" y="4572000"/>
            <a:ext cx="53340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3734"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73735"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9C51E5E-E60B-4CF9-8CA7-7E32B0D8682B}" type="slidenum">
              <a:rPr lang="en-US"/>
              <a:pPr>
                <a:defRPr/>
              </a:pPr>
              <a:t>‹#›</a:t>
            </a:fld>
            <a:endParaRPr lang="en-US"/>
          </a:p>
        </p:txBody>
      </p:sp>
    </p:spTree>
    <p:extLst>
      <p:ext uri="{BB962C8B-B14F-4D97-AF65-F5344CB8AC3E}">
        <p14:creationId xmlns:p14="http://schemas.microsoft.com/office/powerpoint/2010/main" val="22702265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83E112B5-FD3F-4F36-9F3A-7173D6D27235}" type="slidenum">
              <a:rPr lang="en-US" altLang="en-US" sz="1200"/>
              <a:pPr eaLnBrk="1" hangingPunct="1"/>
              <a:t>2</a:t>
            </a:fld>
            <a:endParaRPr lang="en-US" altLang="en-US"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631488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C51E5E-E60B-4CF9-8CA7-7E32B0D8682B}" type="slidenum">
              <a:rPr lang="en-US" smtClean="0"/>
              <a:pPr>
                <a:defRPr/>
              </a:pPr>
              <a:t>48</a:t>
            </a:fld>
            <a:endParaRPr lang="en-US"/>
          </a:p>
        </p:txBody>
      </p:sp>
    </p:spTree>
    <p:extLst>
      <p:ext uri="{BB962C8B-B14F-4D97-AF65-F5344CB8AC3E}">
        <p14:creationId xmlns:p14="http://schemas.microsoft.com/office/powerpoint/2010/main" val="3252650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1A81E0BE-F600-498A-A8FD-EC859F499862}" type="slidenum">
              <a:rPr lang="en-US" altLang="en-US" sz="1200"/>
              <a:pPr eaLnBrk="1" hangingPunct="1"/>
              <a:t>3</a:t>
            </a:fld>
            <a:endParaRPr lang="en-US" altLang="en-US"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235681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639AB00D-B767-4567-A221-E95360CADACE}" type="slidenum">
              <a:rPr lang="en-US" altLang="en-US" sz="1200"/>
              <a:pPr eaLnBrk="1" hangingPunct="1"/>
              <a:t>6</a:t>
            </a:fld>
            <a:endParaRPr lang="en-US" altLang="en-US" sz="1200"/>
          </a:p>
        </p:txBody>
      </p:sp>
      <p:sp>
        <p:nvSpPr>
          <p:cNvPr id="29699" name="Rectangle 2"/>
          <p:cNvSpPr>
            <a:spLocks noGrp="1" noRot="1" noChangeAspect="1" noChangeArrowheads="1" noTextEdit="1"/>
          </p:cNvSpPr>
          <p:nvPr>
            <p:ph type="sldImg"/>
          </p:nvPr>
        </p:nvSpPr>
        <p:spPr>
          <a:xfrm>
            <a:off x="322263" y="747713"/>
            <a:ext cx="2273300" cy="1704975"/>
          </a:xfrm>
          <a:solidFill>
            <a:srgbClr val="FFFFFF"/>
          </a:solidFill>
          <a:ln/>
        </p:spPr>
      </p:sp>
      <p:sp>
        <p:nvSpPr>
          <p:cNvPr id="29700" name="Rectangle 3"/>
          <p:cNvSpPr>
            <a:spLocks noGrp="1" noChangeArrowheads="1"/>
          </p:cNvSpPr>
          <p:nvPr>
            <p:ph type="body" idx="1"/>
          </p:nvPr>
        </p:nvSpPr>
        <p:spPr>
          <a:xfrm>
            <a:off x="425450" y="2667000"/>
            <a:ext cx="6497638" cy="6221413"/>
          </a:xfrm>
          <a:solidFill>
            <a:srgbClr val="FFFFFF"/>
          </a:solidFill>
          <a:ln>
            <a:solidFill>
              <a:srgbClr val="000000"/>
            </a:solidFill>
          </a:ln>
        </p:spPr>
        <p:txBody>
          <a:bodyPr/>
          <a:lstStyle/>
          <a:p>
            <a:pPr eaLnBrk="1" hangingPunct="1"/>
            <a:endParaRPr lang="en-US" altLang="en-US" dirty="0"/>
          </a:p>
        </p:txBody>
      </p:sp>
    </p:spTree>
    <p:extLst>
      <p:ext uri="{BB962C8B-B14F-4D97-AF65-F5344CB8AC3E}">
        <p14:creationId xmlns:p14="http://schemas.microsoft.com/office/powerpoint/2010/main" val="2062235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1B44AB5D-0AC6-424A-A868-ED4513335756}" type="slidenum">
              <a:rPr lang="en-US" altLang="en-US" sz="1200"/>
              <a:pPr eaLnBrk="1" hangingPunct="1"/>
              <a:t>7</a:t>
            </a:fld>
            <a:endParaRPr lang="en-US" alt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42326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5E40DEAF-DFBF-4363-B82A-A7EBB34736D3}" type="slidenum">
              <a:rPr lang="en-US" altLang="en-US" sz="1200"/>
              <a:pPr eaLnBrk="1" hangingPunct="1"/>
              <a:t>8</a:t>
            </a:fld>
            <a:endParaRPr lang="en-US" alt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01039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itchFamily="18" charset="0"/>
              </a:defRPr>
            </a:lvl1pPr>
            <a:lvl2pPr marL="742950" indent="-285750" defTabSz="966788" eaLnBrk="0" hangingPunct="0">
              <a:defRPr sz="2400">
                <a:solidFill>
                  <a:schemeClr val="tx1"/>
                </a:solidFill>
                <a:latin typeface="Times New Roman" pitchFamily="18" charset="0"/>
              </a:defRPr>
            </a:lvl2pPr>
            <a:lvl3pPr marL="1143000" indent="-228600" defTabSz="966788" eaLnBrk="0" hangingPunct="0">
              <a:defRPr sz="2400">
                <a:solidFill>
                  <a:schemeClr val="tx1"/>
                </a:solidFill>
                <a:latin typeface="Times New Roman" pitchFamily="18" charset="0"/>
              </a:defRPr>
            </a:lvl3pPr>
            <a:lvl4pPr marL="1600200" indent="-228600" defTabSz="966788" eaLnBrk="0" hangingPunct="0">
              <a:defRPr sz="2400">
                <a:solidFill>
                  <a:schemeClr val="tx1"/>
                </a:solidFill>
                <a:latin typeface="Times New Roman" pitchFamily="18" charset="0"/>
              </a:defRPr>
            </a:lvl4pPr>
            <a:lvl5pPr marL="2057400" indent="-228600" defTabSz="966788" eaLnBrk="0" hangingPunct="0">
              <a:defRPr sz="2400">
                <a:solidFill>
                  <a:schemeClr val="tx1"/>
                </a:solidFill>
                <a:latin typeface="Times New Roman" pitchFamily="18" charset="0"/>
              </a:defRPr>
            </a:lvl5pPr>
            <a:lvl6pPr marL="2514600" indent="-228600" defTabSz="966788" eaLnBrk="0" fontAlgn="base" hangingPunct="0">
              <a:spcBef>
                <a:spcPct val="0"/>
              </a:spcBef>
              <a:spcAft>
                <a:spcPct val="0"/>
              </a:spcAft>
              <a:defRPr sz="2400">
                <a:solidFill>
                  <a:schemeClr val="tx1"/>
                </a:solidFill>
                <a:latin typeface="Times New Roman" pitchFamily="18" charset="0"/>
              </a:defRPr>
            </a:lvl6pPr>
            <a:lvl7pPr marL="2971800" indent="-228600" defTabSz="966788" eaLnBrk="0" fontAlgn="base" hangingPunct="0">
              <a:spcBef>
                <a:spcPct val="0"/>
              </a:spcBef>
              <a:spcAft>
                <a:spcPct val="0"/>
              </a:spcAft>
              <a:defRPr sz="2400">
                <a:solidFill>
                  <a:schemeClr val="tx1"/>
                </a:solidFill>
                <a:latin typeface="Times New Roman" pitchFamily="18" charset="0"/>
              </a:defRPr>
            </a:lvl7pPr>
            <a:lvl8pPr marL="3429000" indent="-228600" defTabSz="966788" eaLnBrk="0" fontAlgn="base" hangingPunct="0">
              <a:spcBef>
                <a:spcPct val="0"/>
              </a:spcBef>
              <a:spcAft>
                <a:spcPct val="0"/>
              </a:spcAft>
              <a:defRPr sz="2400">
                <a:solidFill>
                  <a:schemeClr val="tx1"/>
                </a:solidFill>
                <a:latin typeface="Times New Roman" pitchFamily="18" charset="0"/>
              </a:defRPr>
            </a:lvl8pPr>
            <a:lvl9pPr marL="3886200" indent="-228600" defTabSz="966788" eaLnBrk="0" fontAlgn="base" hangingPunct="0">
              <a:spcBef>
                <a:spcPct val="0"/>
              </a:spcBef>
              <a:spcAft>
                <a:spcPct val="0"/>
              </a:spcAft>
              <a:defRPr sz="2400">
                <a:solidFill>
                  <a:schemeClr val="tx1"/>
                </a:solidFill>
                <a:latin typeface="Times New Roman" pitchFamily="18" charset="0"/>
              </a:defRPr>
            </a:lvl9pPr>
          </a:lstStyle>
          <a:p>
            <a:pPr eaLnBrk="1" hangingPunct="1"/>
            <a:fld id="{32B39FAF-F508-470E-8E29-C4A6FAF908F6}" type="slidenum">
              <a:rPr lang="en-US" altLang="en-US" sz="1200"/>
              <a:pPr eaLnBrk="1" hangingPunct="1"/>
              <a:t>9</a:t>
            </a:fld>
            <a:endParaRPr lang="en-US" alt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86511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C51E5E-E60B-4CF9-8CA7-7E32B0D8682B}" type="slidenum">
              <a:rPr lang="en-US" smtClean="0"/>
              <a:pPr>
                <a:defRPr/>
              </a:pPr>
              <a:t>21</a:t>
            </a:fld>
            <a:endParaRPr lang="en-US"/>
          </a:p>
        </p:txBody>
      </p:sp>
    </p:spTree>
    <p:extLst>
      <p:ext uri="{BB962C8B-B14F-4D97-AF65-F5344CB8AC3E}">
        <p14:creationId xmlns:p14="http://schemas.microsoft.com/office/powerpoint/2010/main" val="267501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132ED5EB-06BB-4A59-9573-3E2D6C08BC44}" type="slidenum">
              <a:rPr lang="en-US" altLang="en-US" sz="1200" smtClean="0"/>
              <a:pPr eaLnBrk="1" hangingPunct="1"/>
              <a:t>31</a:t>
            </a:fld>
            <a:endParaRPr lang="en-US" altLang="en-US"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40369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14CA058-F4BB-4C32-82B4-A8BF54BD232B}" type="slidenum">
              <a:rPr lang="en-US" altLang="en-US" sz="1200" smtClean="0"/>
              <a:pPr eaLnBrk="1" hangingPunct="1"/>
              <a:t>36</a:t>
            </a:fld>
            <a:endParaRPr lang="en-US" altLang="en-US"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1857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1A1B96-26D4-4C05-BDA6-E631D631977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3A955B-8931-4D74-AC4D-F82DF40921A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E3E479-569F-46CF-A7A9-002D9EB1016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371600"/>
            <a:ext cx="77724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3810000"/>
            <a:ext cx="77724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46902F-4F64-42A1-8FF7-885F8258A516}" type="slidenum">
              <a:rPr lang="en-US"/>
              <a:pPr>
                <a:defRPr/>
              </a:pPr>
              <a:t>‹#›</a:t>
            </a:fld>
            <a:endParaRPr lang="en-US"/>
          </a:p>
        </p:txBody>
      </p:sp>
    </p:spTree>
    <p:extLst>
      <p:ext uri="{BB962C8B-B14F-4D97-AF65-F5344CB8AC3E}">
        <p14:creationId xmlns:p14="http://schemas.microsoft.com/office/powerpoint/2010/main" val="220599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371600"/>
            <a:ext cx="38100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052"/>
          <p:cNvSpPr>
            <a:spLocks noGrp="1" noChangeArrowheads="1"/>
          </p:cNvSpPr>
          <p:nvPr>
            <p:ph type="dt" sz="half" idx="10"/>
          </p:nvPr>
        </p:nvSpPr>
        <p:spPr>
          <a:ln/>
        </p:spPr>
        <p:txBody>
          <a:bodyPr/>
          <a:lstStyle>
            <a:lvl1pPr>
              <a:defRPr/>
            </a:lvl1pPr>
          </a:lstStyle>
          <a:p>
            <a:pPr>
              <a:defRPr/>
            </a:pPr>
            <a:endParaRPr lang="en-US"/>
          </a:p>
        </p:txBody>
      </p:sp>
      <p:sp>
        <p:nvSpPr>
          <p:cNvPr id="6" name="Rectangle 2053"/>
          <p:cNvSpPr>
            <a:spLocks noGrp="1" noChangeArrowheads="1"/>
          </p:cNvSpPr>
          <p:nvPr>
            <p:ph type="ftr" sz="quarter" idx="11"/>
          </p:nvPr>
        </p:nvSpPr>
        <p:spPr>
          <a:ln/>
        </p:spPr>
        <p:txBody>
          <a:bodyPr/>
          <a:lstStyle>
            <a:lvl1pPr>
              <a:defRPr/>
            </a:lvl1pPr>
          </a:lstStyle>
          <a:p>
            <a:pPr>
              <a:defRPr/>
            </a:pPr>
            <a:endParaRPr lang="en-US"/>
          </a:p>
        </p:txBody>
      </p:sp>
      <p:sp>
        <p:nvSpPr>
          <p:cNvPr id="7" name="Rectangle 2054"/>
          <p:cNvSpPr>
            <a:spLocks noGrp="1" noChangeArrowheads="1"/>
          </p:cNvSpPr>
          <p:nvPr>
            <p:ph type="sldNum" sz="quarter" idx="12"/>
          </p:nvPr>
        </p:nvSpPr>
        <p:spPr>
          <a:ln/>
        </p:spPr>
        <p:txBody>
          <a:bodyPr/>
          <a:lstStyle>
            <a:lvl1pPr>
              <a:defRPr/>
            </a:lvl1pPr>
          </a:lstStyle>
          <a:p>
            <a:pPr>
              <a:defRPr/>
            </a:pPr>
            <a:fld id="{BAFFF3EF-B149-497A-9692-048872EEE895}" type="slidenum">
              <a:rPr lang="en-US"/>
              <a:pPr>
                <a:defRPr/>
              </a:pPr>
              <a:t>‹#›</a:t>
            </a:fld>
            <a:endParaRPr lang="en-US"/>
          </a:p>
        </p:txBody>
      </p:sp>
    </p:spTree>
    <p:extLst>
      <p:ext uri="{BB962C8B-B14F-4D97-AF65-F5344CB8AC3E}">
        <p14:creationId xmlns:p14="http://schemas.microsoft.com/office/powerpoint/2010/main" val="250604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89E41F-933C-4EEF-8516-562B40E7A5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E22448-94F9-453A-A7E3-4C1879A0680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C51882-10C1-401F-B6B4-EE162145133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E86C0AF-1BE2-4860-A20A-F30A7AEF49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BF9121B-C9B2-4061-9F67-51BAC456064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A5E0DF-3283-4DE3-9068-BBE8A8EE6BF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6977CA-FD4A-4811-8A5B-BEF9283D2B0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DD54FB3-9209-404C-8C60-B04484678D1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2A0277D-FBCD-4299-A163-62A55E051B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1" Type="http://schemas.openxmlformats.org/officeDocument/2006/relationships/image" Target="../media/image10.wmf"/><Relationship Id="rId12" Type="http://schemas.openxmlformats.org/officeDocument/2006/relationships/oleObject" Target="../embeddings/oleObject33.bin"/><Relationship Id="rId13" Type="http://schemas.openxmlformats.org/officeDocument/2006/relationships/image" Target="../media/image11.wmf"/><Relationship Id="rId14" Type="http://schemas.openxmlformats.org/officeDocument/2006/relationships/oleObject" Target="../embeddings/oleObject34.bin"/><Relationship Id="rId15" Type="http://schemas.openxmlformats.org/officeDocument/2006/relationships/oleObject" Target="../embeddings/oleObject35.bin"/><Relationship Id="rId16" Type="http://schemas.openxmlformats.org/officeDocument/2006/relationships/oleObject" Target="../embeddings/oleObject36.bin"/><Relationship Id="rId17" Type="http://schemas.openxmlformats.org/officeDocument/2006/relationships/oleObject" Target="../embeddings/oleObject37.bin"/><Relationship Id="rId1" Type="http://schemas.openxmlformats.org/officeDocument/2006/relationships/vmlDrawing" Target="../drawings/vmlDrawing4.vml"/><Relationship Id="rId2" Type="http://schemas.openxmlformats.org/officeDocument/2006/relationships/slideLayout" Target="../slideLayouts/slideLayout2.xml"/><Relationship Id="rId3" Type="http://schemas.openxmlformats.org/officeDocument/2006/relationships/image" Target="../media/image13.png"/><Relationship Id="rId4" Type="http://schemas.openxmlformats.org/officeDocument/2006/relationships/oleObject" Target="../embeddings/oleObject29.bin"/><Relationship Id="rId5" Type="http://schemas.openxmlformats.org/officeDocument/2006/relationships/image" Target="../media/image7.wmf"/><Relationship Id="rId6" Type="http://schemas.openxmlformats.org/officeDocument/2006/relationships/oleObject" Target="../embeddings/oleObject30.bin"/><Relationship Id="rId7" Type="http://schemas.openxmlformats.org/officeDocument/2006/relationships/image" Target="../media/image8.wmf"/><Relationship Id="rId8" Type="http://schemas.openxmlformats.org/officeDocument/2006/relationships/oleObject" Target="../embeddings/oleObject31.bin"/><Relationship Id="rId9" Type="http://schemas.openxmlformats.org/officeDocument/2006/relationships/image" Target="../media/image9.wmf"/><Relationship Id="rId10" Type="http://schemas.openxmlformats.org/officeDocument/2006/relationships/oleObject" Target="../embeddings/oleObject32.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9" Type="http://schemas.openxmlformats.org/officeDocument/2006/relationships/oleObject" Target="../embeddings/oleObject4.bin"/><Relationship Id="rId20" Type="http://schemas.openxmlformats.org/officeDocument/2006/relationships/image" Target="../media/image6.wmf"/><Relationship Id="rId21" Type="http://schemas.openxmlformats.org/officeDocument/2006/relationships/oleObject" Target="../embeddings/oleObject13.bin"/><Relationship Id="rId22" Type="http://schemas.openxmlformats.org/officeDocument/2006/relationships/oleObject" Target="../embeddings/oleObject14.bin"/><Relationship Id="rId23" Type="http://schemas.openxmlformats.org/officeDocument/2006/relationships/oleObject" Target="../embeddings/oleObject15.bin"/><Relationship Id="rId24" Type="http://schemas.openxmlformats.org/officeDocument/2006/relationships/oleObject" Target="../embeddings/oleObject16.bin"/><Relationship Id="rId25" Type="http://schemas.openxmlformats.org/officeDocument/2006/relationships/oleObject" Target="../embeddings/oleObject17.bin"/><Relationship Id="rId26" Type="http://schemas.openxmlformats.org/officeDocument/2006/relationships/oleObject" Target="../embeddings/oleObject18.bin"/><Relationship Id="rId10" Type="http://schemas.openxmlformats.org/officeDocument/2006/relationships/oleObject" Target="../embeddings/oleObject5.bin"/><Relationship Id="rId11" Type="http://schemas.openxmlformats.org/officeDocument/2006/relationships/oleObject" Target="../embeddings/oleObject6.bin"/><Relationship Id="rId12" Type="http://schemas.openxmlformats.org/officeDocument/2006/relationships/oleObject" Target="../embeddings/oleObject7.bin"/><Relationship Id="rId13" Type="http://schemas.openxmlformats.org/officeDocument/2006/relationships/oleObject" Target="../embeddings/oleObject8.bin"/><Relationship Id="rId14" Type="http://schemas.openxmlformats.org/officeDocument/2006/relationships/oleObject" Target="../embeddings/oleObject9.bin"/><Relationship Id="rId15" Type="http://schemas.openxmlformats.org/officeDocument/2006/relationships/image" Target="../media/image4.wmf"/><Relationship Id="rId16" Type="http://schemas.openxmlformats.org/officeDocument/2006/relationships/oleObject" Target="../embeddings/oleObject10.bin"/><Relationship Id="rId17" Type="http://schemas.openxmlformats.org/officeDocument/2006/relationships/oleObject" Target="../embeddings/oleObject11.bin"/><Relationship Id="rId18" Type="http://schemas.openxmlformats.org/officeDocument/2006/relationships/image" Target="../media/image5.wmf"/><Relationship Id="rId19" Type="http://schemas.openxmlformats.org/officeDocument/2006/relationships/oleObject" Target="../embeddings/oleObject12.bin"/><Relationship Id="rId1" Type="http://schemas.openxmlformats.org/officeDocument/2006/relationships/vmlDrawing" Target="../drawings/vmlDrawing1.vml"/><Relationship Id="rId2" Type="http://schemas.openxmlformats.org/officeDocument/2006/relationships/slideLayout" Target="../slideLayouts/slideLayout6.xml"/><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2.wmf"/><Relationship Id="rId6" Type="http://schemas.openxmlformats.org/officeDocument/2006/relationships/oleObject" Target="../embeddings/oleObject2.bin"/><Relationship Id="rId7" Type="http://schemas.openxmlformats.org/officeDocument/2006/relationships/image" Target="../media/image3.wmf"/><Relationship Id="rId8" Type="http://schemas.openxmlformats.org/officeDocument/2006/relationships/oleObject" Target="../embeddings/oleObject3.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1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5.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7.jpeg"/><Relationship Id="rId4"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 Id="rId3" Type="http://schemas.openxmlformats.org/officeDocument/2006/relationships/image" Target="../media/image20.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1" Type="http://schemas.openxmlformats.org/officeDocument/2006/relationships/image" Target="../media/image10.wmf"/><Relationship Id="rId12" Type="http://schemas.openxmlformats.org/officeDocument/2006/relationships/oleObject" Target="../embeddings/oleObject23.bin"/><Relationship Id="rId13" Type="http://schemas.openxmlformats.org/officeDocument/2006/relationships/image" Target="../media/image11.wmf"/><Relationship Id="rId14" Type="http://schemas.openxmlformats.org/officeDocument/2006/relationships/oleObject" Target="../embeddings/oleObject24.bin"/><Relationship Id="rId15" Type="http://schemas.openxmlformats.org/officeDocument/2006/relationships/oleObject" Target="../embeddings/oleObject25.bin"/><Relationship Id="rId16" Type="http://schemas.openxmlformats.org/officeDocument/2006/relationships/oleObject" Target="../embeddings/oleObject26.bin"/><Relationship Id="rId17" Type="http://schemas.openxmlformats.org/officeDocument/2006/relationships/oleObject" Target="../embeddings/oleObject27.bin"/><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notesSlide" Target="../notesSlides/notesSlide4.xml"/><Relationship Id="rId4" Type="http://schemas.openxmlformats.org/officeDocument/2006/relationships/oleObject" Target="../embeddings/oleObject19.bin"/><Relationship Id="rId5" Type="http://schemas.openxmlformats.org/officeDocument/2006/relationships/image" Target="../media/image7.wmf"/><Relationship Id="rId6" Type="http://schemas.openxmlformats.org/officeDocument/2006/relationships/oleObject" Target="../embeddings/oleObject20.bin"/><Relationship Id="rId7" Type="http://schemas.openxmlformats.org/officeDocument/2006/relationships/image" Target="../media/image8.wmf"/><Relationship Id="rId8" Type="http://schemas.openxmlformats.org/officeDocument/2006/relationships/oleObject" Target="../embeddings/oleObject21.bin"/><Relationship Id="rId9" Type="http://schemas.openxmlformats.org/officeDocument/2006/relationships/image" Target="../media/image9.wmf"/><Relationship Id="rId10"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28.bin"/><Relationship Id="rId5" Type="http://schemas.openxmlformats.org/officeDocument/2006/relationships/image" Target="../media/image12.wmf"/><Relationship Id="rId1" Type="http://schemas.openxmlformats.org/officeDocument/2006/relationships/vmlDrawing" Target="../drawings/vmlDrawing3.vml"/><Relationship Id="rId2"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 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is a computer network?</a:t>
            </a:r>
          </a:p>
          <a:p>
            <a:r>
              <a:rPr lang="en-US" dirty="0" smtClean="0"/>
              <a:t>Classification of computer networks</a:t>
            </a:r>
          </a:p>
          <a:p>
            <a:r>
              <a:rPr lang="en-US" dirty="0" smtClean="0"/>
              <a:t>Switching schemes</a:t>
            </a:r>
          </a:p>
          <a:p>
            <a:r>
              <a:rPr lang="en-US" dirty="0" smtClean="0"/>
              <a:t>Network performance metrics: latency and bandwidth</a:t>
            </a:r>
          </a:p>
          <a:p>
            <a:r>
              <a:rPr lang="en-US" dirty="0" smtClean="0"/>
              <a:t>Layered software architecture</a:t>
            </a:r>
          </a:p>
          <a:p>
            <a:r>
              <a:rPr lang="en-US" dirty="0" smtClean="0"/>
              <a:t>OSI model and TCP/IP model</a:t>
            </a:r>
          </a:p>
          <a:p>
            <a:pPr>
              <a:buNone/>
            </a:pPr>
            <a:endParaRPr lang="en-US" dirty="0" smtClean="0"/>
          </a:p>
          <a:p>
            <a:r>
              <a:rPr lang="en-US" dirty="0" smtClean="0">
                <a:solidFill>
                  <a:schemeClr val="accent1"/>
                </a:solidFill>
              </a:rPr>
              <a:t>Reading</a:t>
            </a:r>
            <a:r>
              <a:rPr lang="en-US" dirty="0" smtClean="0"/>
              <a:t>: Chapter 1</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Other types of Classifications</a:t>
            </a:r>
            <a:endParaRPr lang="en-US" dirty="0">
              <a:solidFill>
                <a:schemeClr val="accent6"/>
              </a:solidFill>
            </a:endParaRPr>
          </a:p>
        </p:txBody>
      </p:sp>
      <p:sp>
        <p:nvSpPr>
          <p:cNvPr id="3" name="Content Placeholder 2"/>
          <p:cNvSpPr>
            <a:spLocks noGrp="1"/>
          </p:cNvSpPr>
          <p:nvPr>
            <p:ph idx="1"/>
          </p:nvPr>
        </p:nvSpPr>
        <p:spPr/>
        <p:txBody>
          <a:bodyPr/>
          <a:lstStyle/>
          <a:p>
            <a:r>
              <a:rPr lang="en-US" dirty="0" smtClean="0"/>
              <a:t>Based on Technology and Features</a:t>
            </a:r>
          </a:p>
          <a:p>
            <a:pPr lvl="1"/>
            <a:r>
              <a:rPr lang="en-US" dirty="0" smtClean="0"/>
              <a:t>Using Wireless (Example: Wireless LAN)</a:t>
            </a:r>
          </a:p>
          <a:p>
            <a:pPr lvl="1"/>
            <a:r>
              <a:rPr lang="en-US" dirty="0" smtClean="0"/>
              <a:t>Using Satellites</a:t>
            </a:r>
          </a:p>
          <a:p>
            <a:pPr lvl="1"/>
            <a:r>
              <a:rPr lang="en-US" dirty="0" smtClean="0"/>
              <a:t>Using Radio</a:t>
            </a:r>
          </a:p>
          <a:p>
            <a:pPr lvl="1"/>
            <a:r>
              <a:rPr lang="en-US" dirty="0" smtClean="0"/>
              <a:t>Public Switched Telephone Network</a:t>
            </a:r>
          </a:p>
          <a:p>
            <a:pPr lvl="1"/>
            <a:r>
              <a:rPr lang="en-US" dirty="0" smtClean="0"/>
              <a:t>The Mobile Telephone System 1G, 2G, 3G, 4G</a:t>
            </a:r>
          </a:p>
          <a:p>
            <a:pPr lvl="1"/>
            <a:r>
              <a:rPr lang="en-US" dirty="0" smtClean="0"/>
              <a:t>Cable Television</a:t>
            </a:r>
          </a:p>
          <a:p>
            <a:pPr lvl="1"/>
            <a:r>
              <a:rPr lang="en-US" dirty="0" smtClean="0"/>
              <a:t>Sensor Network</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p:spPr>
        <p:txBody>
          <a:bodyPr/>
          <a:lstStyle/>
          <a:p>
            <a:fld id="{54B57EE9-EE0D-41C4-AEA0-6727831A0C57}" type="slidenum">
              <a:rPr lang="en-US"/>
              <a:pPr/>
              <a:t>11</a:t>
            </a:fld>
            <a:endParaRPr lang="en-US"/>
          </a:p>
        </p:txBody>
      </p:sp>
      <p:sp>
        <p:nvSpPr>
          <p:cNvPr id="6147" name="Rectangle 2"/>
          <p:cNvSpPr>
            <a:spLocks noChangeArrowheads="1"/>
          </p:cNvSpPr>
          <p:nvPr/>
        </p:nvSpPr>
        <p:spPr bwMode="auto">
          <a:xfrm>
            <a:off x="2286000" y="1600200"/>
            <a:ext cx="4572000" cy="2880789"/>
          </a:xfrm>
          <a:prstGeom prst="rect">
            <a:avLst/>
          </a:prstGeom>
          <a:noFill/>
          <a:ln w="9525">
            <a:noFill/>
            <a:miter lim="800000"/>
            <a:headEnd/>
            <a:tailEnd/>
          </a:ln>
        </p:spPr>
        <p:txBody>
          <a:bodyPr>
            <a:spAutoFit/>
          </a:bodyPr>
          <a:lstStyle/>
          <a:p>
            <a:pPr>
              <a:lnSpc>
                <a:spcPct val="90000"/>
              </a:lnSpc>
              <a:spcBef>
                <a:spcPct val="50000"/>
              </a:spcBef>
              <a:buFontTx/>
              <a:buChar char="•"/>
            </a:pPr>
            <a:r>
              <a:rPr lang="en-US" sz="2800" dirty="0" smtClean="0"/>
              <a:t> Based </a:t>
            </a:r>
            <a:r>
              <a:rPr lang="en-US" sz="2800" dirty="0"/>
              <a:t>on traffic type</a:t>
            </a:r>
          </a:p>
          <a:p>
            <a:pPr lvl="1">
              <a:lnSpc>
                <a:spcPct val="90000"/>
              </a:lnSpc>
              <a:spcBef>
                <a:spcPct val="50000"/>
              </a:spcBef>
              <a:buFontTx/>
              <a:buChar char="–"/>
            </a:pPr>
            <a:r>
              <a:rPr lang="en-US" sz="2400" dirty="0"/>
              <a:t>Telephone / voice, PSTN, leased lines</a:t>
            </a:r>
          </a:p>
          <a:p>
            <a:pPr lvl="1">
              <a:lnSpc>
                <a:spcPct val="90000"/>
              </a:lnSpc>
              <a:spcBef>
                <a:spcPct val="50000"/>
              </a:spcBef>
              <a:buFontTx/>
              <a:buChar char="–"/>
            </a:pPr>
            <a:r>
              <a:rPr lang="en-US" sz="2400" dirty="0"/>
              <a:t>Data networks</a:t>
            </a:r>
          </a:p>
          <a:p>
            <a:pPr lvl="1">
              <a:lnSpc>
                <a:spcPct val="90000"/>
              </a:lnSpc>
              <a:spcBef>
                <a:spcPct val="50000"/>
              </a:spcBef>
              <a:buFontTx/>
              <a:buChar char="–"/>
            </a:pPr>
            <a:r>
              <a:rPr lang="en-US" sz="2400" dirty="0"/>
              <a:t>Converged </a:t>
            </a:r>
            <a:r>
              <a:rPr lang="en-US" sz="2400" dirty="0" smtClean="0"/>
              <a:t>networks</a:t>
            </a:r>
            <a:endParaRPr lang="en-US" sz="2400" dirty="0"/>
          </a:p>
          <a:p>
            <a:pPr lvl="1">
              <a:lnSpc>
                <a:spcPct val="90000"/>
              </a:lnSpc>
              <a:spcBef>
                <a:spcPct val="50000"/>
              </a:spcBef>
              <a:buFontTx/>
              <a:buChar char="–"/>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E2551D9F-982A-454E-850C-CF91DE8869B2}" type="slidenum">
              <a:rPr lang="en-US"/>
              <a:pPr/>
              <a:t>12</a:t>
            </a:fld>
            <a:endParaRPr lang="en-US"/>
          </a:p>
        </p:txBody>
      </p:sp>
      <p:sp>
        <p:nvSpPr>
          <p:cNvPr id="7171" name="Rectangle 3"/>
          <p:cNvSpPr>
            <a:spLocks noGrp="1" noChangeArrowheads="1"/>
          </p:cNvSpPr>
          <p:nvPr>
            <p:ph type="body" idx="1"/>
          </p:nvPr>
        </p:nvSpPr>
        <p:spPr>
          <a:xfrm>
            <a:off x="762000" y="1295400"/>
            <a:ext cx="7772400" cy="4648200"/>
          </a:xfrm>
        </p:spPr>
        <p:txBody>
          <a:bodyPr/>
          <a:lstStyle/>
          <a:p>
            <a:r>
              <a:rPr lang="en-US" sz="3600" dirty="0" smtClean="0"/>
              <a:t>Based on Topology</a:t>
            </a:r>
          </a:p>
          <a:p>
            <a:pPr lvl="1"/>
            <a:r>
              <a:rPr lang="en-US" dirty="0" smtClean="0"/>
              <a:t>Bus based</a:t>
            </a:r>
          </a:p>
          <a:p>
            <a:pPr lvl="1"/>
            <a:r>
              <a:rPr lang="en-US" dirty="0" smtClean="0"/>
              <a:t>Ring</a:t>
            </a:r>
          </a:p>
          <a:p>
            <a:pPr lvl="1"/>
            <a:r>
              <a:rPr lang="en-US" dirty="0" smtClean="0"/>
              <a:t>Star</a:t>
            </a:r>
          </a:p>
          <a:p>
            <a:pPr lvl="1"/>
            <a:r>
              <a:rPr lang="en-US" dirty="0" smtClean="0"/>
              <a:t>Mesh</a:t>
            </a:r>
          </a:p>
          <a:p>
            <a:pPr lvl="1"/>
            <a:r>
              <a:rPr lang="en-US" dirty="0" smtClean="0"/>
              <a:t>Fully connected, point-to-point, broadcast</a:t>
            </a:r>
          </a:p>
          <a:p>
            <a:pPr lvl="1"/>
            <a:r>
              <a:rPr lang="en-US" dirty="0" smtClean="0"/>
              <a:t>Ad hoc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p:spPr>
        <p:txBody>
          <a:bodyPr/>
          <a:lstStyle/>
          <a:p>
            <a:fld id="{D19EEE27-C7C1-408E-85A4-B64FC1640D53}" type="slidenum">
              <a:rPr lang="en-US"/>
              <a:pPr/>
              <a:t>13</a:t>
            </a:fld>
            <a:endParaRPr lang="en-US"/>
          </a:p>
        </p:txBody>
      </p:sp>
      <p:sp>
        <p:nvSpPr>
          <p:cNvPr id="8195" name="Oval 2"/>
          <p:cNvSpPr>
            <a:spLocks noChangeArrowheads="1"/>
          </p:cNvSpPr>
          <p:nvPr/>
        </p:nvSpPr>
        <p:spPr bwMode="auto">
          <a:xfrm>
            <a:off x="1144588" y="4022725"/>
            <a:ext cx="2041525" cy="1752600"/>
          </a:xfrm>
          <a:prstGeom prst="ellipse">
            <a:avLst/>
          </a:prstGeom>
          <a:noFill/>
          <a:ln w="9525">
            <a:solidFill>
              <a:schemeClr val="tx1"/>
            </a:solidFill>
            <a:round/>
            <a:headEnd/>
            <a:tailEnd/>
          </a:ln>
        </p:spPr>
        <p:txBody>
          <a:bodyPr wrap="none" anchor="ctr"/>
          <a:lstStyle/>
          <a:p>
            <a:endParaRPr lang="en-US"/>
          </a:p>
        </p:txBody>
      </p:sp>
      <p:sp>
        <p:nvSpPr>
          <p:cNvPr id="8196" name="Rectangle 3"/>
          <p:cNvSpPr>
            <a:spLocks noChangeArrowheads="1"/>
          </p:cNvSpPr>
          <p:nvPr/>
        </p:nvSpPr>
        <p:spPr bwMode="auto">
          <a:xfrm>
            <a:off x="3125788" y="4891088"/>
            <a:ext cx="106362" cy="13652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197" name="Rectangle 4"/>
          <p:cNvSpPr>
            <a:spLocks noChangeArrowheads="1"/>
          </p:cNvSpPr>
          <p:nvPr/>
        </p:nvSpPr>
        <p:spPr bwMode="auto">
          <a:xfrm>
            <a:off x="2136775" y="3960813"/>
            <a:ext cx="106363" cy="13652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198" name="Rectangle 5"/>
          <p:cNvSpPr>
            <a:spLocks noChangeArrowheads="1"/>
          </p:cNvSpPr>
          <p:nvPr/>
        </p:nvSpPr>
        <p:spPr bwMode="auto">
          <a:xfrm>
            <a:off x="1082675" y="4860925"/>
            <a:ext cx="106363" cy="13652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199" name="Rectangle 6"/>
          <p:cNvSpPr>
            <a:spLocks noChangeArrowheads="1"/>
          </p:cNvSpPr>
          <p:nvPr/>
        </p:nvSpPr>
        <p:spPr bwMode="auto">
          <a:xfrm>
            <a:off x="2149475" y="5699125"/>
            <a:ext cx="106363" cy="13652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00" name="Line 7"/>
          <p:cNvSpPr>
            <a:spLocks noChangeShapeType="1"/>
          </p:cNvSpPr>
          <p:nvPr/>
        </p:nvSpPr>
        <p:spPr bwMode="auto">
          <a:xfrm>
            <a:off x="3232150" y="4951413"/>
            <a:ext cx="350838" cy="1587"/>
          </a:xfrm>
          <a:prstGeom prst="line">
            <a:avLst/>
          </a:prstGeom>
          <a:noFill/>
          <a:ln w="9525">
            <a:solidFill>
              <a:schemeClr val="tx1"/>
            </a:solidFill>
            <a:round/>
            <a:headEnd/>
            <a:tailEnd/>
          </a:ln>
        </p:spPr>
        <p:txBody>
          <a:bodyPr/>
          <a:lstStyle/>
          <a:p>
            <a:endParaRPr lang="en-US"/>
          </a:p>
        </p:txBody>
      </p:sp>
      <p:sp>
        <p:nvSpPr>
          <p:cNvPr id="8201" name="Line 8"/>
          <p:cNvSpPr>
            <a:spLocks noChangeShapeType="1"/>
          </p:cNvSpPr>
          <p:nvPr/>
        </p:nvSpPr>
        <p:spPr bwMode="auto">
          <a:xfrm>
            <a:off x="2211388" y="5835650"/>
            <a:ext cx="1587" cy="214313"/>
          </a:xfrm>
          <a:prstGeom prst="line">
            <a:avLst/>
          </a:prstGeom>
          <a:noFill/>
          <a:ln w="9525">
            <a:solidFill>
              <a:schemeClr val="tx1"/>
            </a:solidFill>
            <a:round/>
            <a:headEnd/>
            <a:tailEnd/>
          </a:ln>
        </p:spPr>
        <p:txBody>
          <a:bodyPr/>
          <a:lstStyle/>
          <a:p>
            <a:endParaRPr lang="en-US"/>
          </a:p>
        </p:txBody>
      </p:sp>
      <p:sp>
        <p:nvSpPr>
          <p:cNvPr id="8202" name="Line 9"/>
          <p:cNvSpPr>
            <a:spLocks noChangeShapeType="1"/>
          </p:cNvSpPr>
          <p:nvPr/>
        </p:nvSpPr>
        <p:spPr bwMode="auto">
          <a:xfrm>
            <a:off x="717550" y="4921250"/>
            <a:ext cx="350838" cy="1588"/>
          </a:xfrm>
          <a:prstGeom prst="line">
            <a:avLst/>
          </a:prstGeom>
          <a:noFill/>
          <a:ln w="9525">
            <a:solidFill>
              <a:schemeClr val="tx1"/>
            </a:solidFill>
            <a:round/>
            <a:headEnd/>
            <a:tailEnd/>
          </a:ln>
        </p:spPr>
        <p:txBody>
          <a:bodyPr/>
          <a:lstStyle/>
          <a:p>
            <a:endParaRPr lang="en-US"/>
          </a:p>
        </p:txBody>
      </p:sp>
      <p:sp>
        <p:nvSpPr>
          <p:cNvPr id="8203" name="Line 10"/>
          <p:cNvSpPr>
            <a:spLocks noChangeShapeType="1"/>
          </p:cNvSpPr>
          <p:nvPr/>
        </p:nvSpPr>
        <p:spPr bwMode="auto">
          <a:xfrm flipH="1">
            <a:off x="2209800" y="3733800"/>
            <a:ext cx="0" cy="304800"/>
          </a:xfrm>
          <a:prstGeom prst="line">
            <a:avLst/>
          </a:prstGeom>
          <a:noFill/>
          <a:ln w="9525">
            <a:solidFill>
              <a:schemeClr val="tx1"/>
            </a:solidFill>
            <a:round/>
            <a:headEnd/>
            <a:tailEnd/>
          </a:ln>
        </p:spPr>
        <p:txBody>
          <a:bodyPr/>
          <a:lstStyle/>
          <a:p>
            <a:endParaRPr lang="en-US"/>
          </a:p>
        </p:txBody>
      </p:sp>
      <p:sp>
        <p:nvSpPr>
          <p:cNvPr id="8204" name="Rectangle 11"/>
          <p:cNvSpPr>
            <a:spLocks noChangeArrowheads="1"/>
          </p:cNvSpPr>
          <p:nvPr/>
        </p:nvSpPr>
        <p:spPr bwMode="auto">
          <a:xfrm>
            <a:off x="3581400" y="4800600"/>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05" name="Rectangle 12"/>
          <p:cNvSpPr>
            <a:spLocks noChangeArrowheads="1"/>
          </p:cNvSpPr>
          <p:nvPr/>
        </p:nvSpPr>
        <p:spPr bwMode="auto">
          <a:xfrm>
            <a:off x="2058988" y="6035675"/>
            <a:ext cx="350837"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06" name="Rectangle 13"/>
          <p:cNvSpPr>
            <a:spLocks noChangeArrowheads="1"/>
          </p:cNvSpPr>
          <p:nvPr/>
        </p:nvSpPr>
        <p:spPr bwMode="auto">
          <a:xfrm>
            <a:off x="352425" y="4756150"/>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07" name="Rectangle 14"/>
          <p:cNvSpPr>
            <a:spLocks noChangeArrowheads="1"/>
          </p:cNvSpPr>
          <p:nvPr/>
        </p:nvSpPr>
        <p:spPr bwMode="auto">
          <a:xfrm>
            <a:off x="2041525" y="3414713"/>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08" name="Line 15"/>
          <p:cNvSpPr>
            <a:spLocks noChangeShapeType="1"/>
          </p:cNvSpPr>
          <p:nvPr/>
        </p:nvSpPr>
        <p:spPr bwMode="auto">
          <a:xfrm>
            <a:off x="914400" y="1295400"/>
            <a:ext cx="6980238" cy="1588"/>
          </a:xfrm>
          <a:prstGeom prst="line">
            <a:avLst/>
          </a:prstGeom>
          <a:noFill/>
          <a:ln w="9525">
            <a:solidFill>
              <a:schemeClr val="tx1"/>
            </a:solidFill>
            <a:round/>
            <a:headEnd/>
            <a:tailEnd/>
          </a:ln>
        </p:spPr>
        <p:txBody>
          <a:bodyPr/>
          <a:lstStyle/>
          <a:p>
            <a:endParaRPr lang="en-US"/>
          </a:p>
        </p:txBody>
      </p:sp>
      <p:sp>
        <p:nvSpPr>
          <p:cNvPr id="8209" name="Line 16"/>
          <p:cNvSpPr>
            <a:spLocks noChangeShapeType="1"/>
          </p:cNvSpPr>
          <p:nvPr/>
        </p:nvSpPr>
        <p:spPr bwMode="auto">
          <a:xfrm>
            <a:off x="1447800" y="1311275"/>
            <a:ext cx="0" cy="441325"/>
          </a:xfrm>
          <a:prstGeom prst="line">
            <a:avLst/>
          </a:prstGeom>
          <a:noFill/>
          <a:ln w="9525">
            <a:solidFill>
              <a:schemeClr val="tx1"/>
            </a:solidFill>
            <a:round/>
            <a:headEnd/>
            <a:tailEnd/>
          </a:ln>
        </p:spPr>
        <p:txBody>
          <a:bodyPr/>
          <a:lstStyle/>
          <a:p>
            <a:endParaRPr lang="en-US"/>
          </a:p>
        </p:txBody>
      </p:sp>
      <p:sp>
        <p:nvSpPr>
          <p:cNvPr id="8210" name="Rectangle 17"/>
          <p:cNvSpPr>
            <a:spLocks noChangeArrowheads="1"/>
          </p:cNvSpPr>
          <p:nvPr/>
        </p:nvSpPr>
        <p:spPr bwMode="auto">
          <a:xfrm>
            <a:off x="1220788" y="1751013"/>
            <a:ext cx="457200" cy="2444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11" name="Text Box 18"/>
          <p:cNvSpPr txBox="1">
            <a:spLocks noChangeArrowheads="1"/>
          </p:cNvSpPr>
          <p:nvPr/>
        </p:nvSpPr>
        <p:spPr bwMode="auto">
          <a:xfrm>
            <a:off x="1298575" y="1689100"/>
            <a:ext cx="427038" cy="336550"/>
          </a:xfrm>
          <a:prstGeom prst="rect">
            <a:avLst/>
          </a:prstGeom>
          <a:noFill/>
          <a:ln w="9525">
            <a:noFill/>
            <a:miter lim="800000"/>
            <a:headEnd/>
            <a:tailEnd/>
          </a:ln>
        </p:spPr>
        <p:txBody>
          <a:bodyPr>
            <a:spAutoFit/>
          </a:bodyPr>
          <a:lstStyle/>
          <a:p>
            <a:pPr>
              <a:spcBef>
                <a:spcPct val="50000"/>
              </a:spcBef>
            </a:pPr>
            <a:r>
              <a:rPr lang="en-US" i="1"/>
              <a:t>S1</a:t>
            </a:r>
          </a:p>
        </p:txBody>
      </p:sp>
      <p:sp>
        <p:nvSpPr>
          <p:cNvPr id="8212" name="Line 19"/>
          <p:cNvSpPr>
            <a:spLocks noChangeShapeType="1"/>
          </p:cNvSpPr>
          <p:nvPr/>
        </p:nvSpPr>
        <p:spPr bwMode="auto">
          <a:xfrm>
            <a:off x="3748088" y="1327150"/>
            <a:ext cx="0" cy="441325"/>
          </a:xfrm>
          <a:prstGeom prst="line">
            <a:avLst/>
          </a:prstGeom>
          <a:noFill/>
          <a:ln w="9525">
            <a:solidFill>
              <a:schemeClr val="tx1"/>
            </a:solidFill>
            <a:round/>
            <a:headEnd/>
            <a:tailEnd/>
          </a:ln>
        </p:spPr>
        <p:txBody>
          <a:bodyPr/>
          <a:lstStyle/>
          <a:p>
            <a:endParaRPr lang="en-US"/>
          </a:p>
        </p:txBody>
      </p:sp>
      <p:sp>
        <p:nvSpPr>
          <p:cNvPr id="8213" name="Rectangle 20"/>
          <p:cNvSpPr>
            <a:spLocks noChangeArrowheads="1"/>
          </p:cNvSpPr>
          <p:nvPr/>
        </p:nvSpPr>
        <p:spPr bwMode="auto">
          <a:xfrm>
            <a:off x="3521075" y="1766888"/>
            <a:ext cx="457200" cy="2444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14" name="Text Box 21"/>
          <p:cNvSpPr txBox="1">
            <a:spLocks noChangeArrowheads="1"/>
          </p:cNvSpPr>
          <p:nvPr/>
        </p:nvSpPr>
        <p:spPr bwMode="auto">
          <a:xfrm>
            <a:off x="3598863" y="1704975"/>
            <a:ext cx="427037" cy="336550"/>
          </a:xfrm>
          <a:prstGeom prst="rect">
            <a:avLst/>
          </a:prstGeom>
          <a:noFill/>
          <a:ln w="9525">
            <a:noFill/>
            <a:miter lim="800000"/>
            <a:headEnd/>
            <a:tailEnd/>
          </a:ln>
        </p:spPr>
        <p:txBody>
          <a:bodyPr>
            <a:spAutoFit/>
          </a:bodyPr>
          <a:lstStyle/>
          <a:p>
            <a:pPr>
              <a:spcBef>
                <a:spcPct val="50000"/>
              </a:spcBef>
            </a:pPr>
            <a:r>
              <a:rPr lang="en-US" i="1"/>
              <a:t>S2</a:t>
            </a:r>
          </a:p>
        </p:txBody>
      </p:sp>
      <p:sp>
        <p:nvSpPr>
          <p:cNvPr id="8215" name="Line 22"/>
          <p:cNvSpPr>
            <a:spLocks noChangeShapeType="1"/>
          </p:cNvSpPr>
          <p:nvPr/>
        </p:nvSpPr>
        <p:spPr bwMode="auto">
          <a:xfrm>
            <a:off x="7589838" y="1311275"/>
            <a:ext cx="0" cy="441325"/>
          </a:xfrm>
          <a:prstGeom prst="line">
            <a:avLst/>
          </a:prstGeom>
          <a:noFill/>
          <a:ln w="9525">
            <a:solidFill>
              <a:schemeClr val="tx1"/>
            </a:solidFill>
            <a:round/>
            <a:headEnd/>
            <a:tailEnd/>
          </a:ln>
        </p:spPr>
        <p:txBody>
          <a:bodyPr/>
          <a:lstStyle/>
          <a:p>
            <a:endParaRPr lang="en-US"/>
          </a:p>
        </p:txBody>
      </p:sp>
      <p:sp>
        <p:nvSpPr>
          <p:cNvPr id="8216" name="Rectangle 23"/>
          <p:cNvSpPr>
            <a:spLocks noChangeArrowheads="1"/>
          </p:cNvSpPr>
          <p:nvPr/>
        </p:nvSpPr>
        <p:spPr bwMode="auto">
          <a:xfrm>
            <a:off x="7362825" y="1751013"/>
            <a:ext cx="457200" cy="2444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17" name="Text Box 24"/>
          <p:cNvSpPr txBox="1">
            <a:spLocks noChangeArrowheads="1"/>
          </p:cNvSpPr>
          <p:nvPr/>
        </p:nvSpPr>
        <p:spPr bwMode="auto">
          <a:xfrm>
            <a:off x="7440613" y="1689100"/>
            <a:ext cx="427037" cy="336550"/>
          </a:xfrm>
          <a:prstGeom prst="rect">
            <a:avLst/>
          </a:prstGeom>
          <a:noFill/>
          <a:ln w="9525">
            <a:noFill/>
            <a:miter lim="800000"/>
            <a:headEnd/>
            <a:tailEnd/>
          </a:ln>
        </p:spPr>
        <p:txBody>
          <a:bodyPr>
            <a:spAutoFit/>
          </a:bodyPr>
          <a:lstStyle/>
          <a:p>
            <a:pPr>
              <a:spcBef>
                <a:spcPct val="50000"/>
              </a:spcBef>
            </a:pPr>
            <a:r>
              <a:rPr lang="en-US" i="1"/>
              <a:t>S3</a:t>
            </a:r>
          </a:p>
        </p:txBody>
      </p:sp>
      <p:sp>
        <p:nvSpPr>
          <p:cNvPr id="8218" name="Text Box 25"/>
          <p:cNvSpPr txBox="1">
            <a:spLocks noChangeArrowheads="1"/>
          </p:cNvSpPr>
          <p:nvPr/>
        </p:nvSpPr>
        <p:spPr bwMode="auto">
          <a:xfrm>
            <a:off x="1814513" y="960438"/>
            <a:ext cx="1309687" cy="701675"/>
          </a:xfrm>
          <a:prstGeom prst="rect">
            <a:avLst/>
          </a:prstGeom>
          <a:noFill/>
          <a:ln w="9525">
            <a:noFill/>
            <a:miter lim="800000"/>
            <a:headEnd/>
            <a:tailEnd/>
          </a:ln>
        </p:spPr>
        <p:txBody>
          <a:bodyPr>
            <a:spAutoFit/>
          </a:bodyPr>
          <a:lstStyle/>
          <a:p>
            <a:pPr>
              <a:spcBef>
                <a:spcPct val="50000"/>
              </a:spcBef>
            </a:pPr>
            <a:r>
              <a:rPr lang="en-US" sz="2000" i="1"/>
              <a:t>5 </a:t>
            </a:r>
            <a:r>
              <a:rPr lang="en-US" sz="2000" i="1">
                <a:cs typeface="Times New Roman" charset="0"/>
              </a:rPr>
              <a:t>µ</a:t>
            </a:r>
            <a:r>
              <a:rPr lang="en-US" sz="2000" i="1"/>
              <a:t> seconds</a:t>
            </a:r>
          </a:p>
        </p:txBody>
      </p:sp>
      <p:sp>
        <p:nvSpPr>
          <p:cNvPr id="8219" name="Text Box 26"/>
          <p:cNvSpPr txBox="1">
            <a:spLocks noChangeArrowheads="1"/>
          </p:cNvSpPr>
          <p:nvPr/>
        </p:nvSpPr>
        <p:spPr bwMode="auto">
          <a:xfrm>
            <a:off x="5197475" y="960438"/>
            <a:ext cx="1309688" cy="701675"/>
          </a:xfrm>
          <a:prstGeom prst="rect">
            <a:avLst/>
          </a:prstGeom>
          <a:noFill/>
          <a:ln w="9525">
            <a:noFill/>
            <a:miter lim="800000"/>
            <a:headEnd/>
            <a:tailEnd/>
          </a:ln>
        </p:spPr>
        <p:txBody>
          <a:bodyPr>
            <a:spAutoFit/>
          </a:bodyPr>
          <a:lstStyle/>
          <a:p>
            <a:pPr>
              <a:spcBef>
                <a:spcPct val="50000"/>
              </a:spcBef>
            </a:pPr>
            <a:r>
              <a:rPr lang="en-US" sz="2000" i="1"/>
              <a:t>12 </a:t>
            </a:r>
            <a:r>
              <a:rPr lang="en-US" sz="2000" i="1">
                <a:cs typeface="Times New Roman" charset="0"/>
              </a:rPr>
              <a:t>µ</a:t>
            </a:r>
            <a:r>
              <a:rPr lang="en-US" sz="2000" i="1"/>
              <a:t> seconds</a:t>
            </a:r>
          </a:p>
        </p:txBody>
      </p:sp>
      <p:sp>
        <p:nvSpPr>
          <p:cNvPr id="8220" name="Text Box 27"/>
          <p:cNvSpPr txBox="1">
            <a:spLocks noChangeArrowheads="1"/>
          </p:cNvSpPr>
          <p:nvPr/>
        </p:nvSpPr>
        <p:spPr bwMode="auto">
          <a:xfrm>
            <a:off x="2819400" y="457200"/>
            <a:ext cx="2743200" cy="457200"/>
          </a:xfrm>
          <a:prstGeom prst="rect">
            <a:avLst/>
          </a:prstGeom>
          <a:noFill/>
          <a:ln w="9525">
            <a:noFill/>
            <a:miter lim="800000"/>
            <a:headEnd/>
            <a:tailEnd/>
          </a:ln>
        </p:spPr>
        <p:txBody>
          <a:bodyPr>
            <a:spAutoFit/>
          </a:bodyPr>
          <a:lstStyle/>
          <a:p>
            <a:pPr algn="ctr">
              <a:spcBef>
                <a:spcPct val="50000"/>
              </a:spcBef>
            </a:pPr>
            <a:r>
              <a:rPr lang="en-US" sz="2400"/>
              <a:t>Bus Topology</a:t>
            </a:r>
          </a:p>
        </p:txBody>
      </p:sp>
      <p:sp>
        <p:nvSpPr>
          <p:cNvPr id="8221" name="Text Box 28"/>
          <p:cNvSpPr txBox="1">
            <a:spLocks noChangeArrowheads="1"/>
          </p:cNvSpPr>
          <p:nvPr/>
        </p:nvSpPr>
        <p:spPr bwMode="auto">
          <a:xfrm>
            <a:off x="2438400" y="3886200"/>
            <a:ext cx="2743200" cy="457200"/>
          </a:xfrm>
          <a:prstGeom prst="rect">
            <a:avLst/>
          </a:prstGeom>
          <a:noFill/>
          <a:ln w="9525">
            <a:noFill/>
            <a:miter lim="800000"/>
            <a:headEnd/>
            <a:tailEnd/>
          </a:ln>
        </p:spPr>
        <p:txBody>
          <a:bodyPr>
            <a:spAutoFit/>
          </a:bodyPr>
          <a:lstStyle/>
          <a:p>
            <a:pPr algn="ctr">
              <a:spcBef>
                <a:spcPct val="50000"/>
              </a:spcBef>
            </a:pPr>
            <a:r>
              <a:rPr lang="en-US" sz="2400"/>
              <a:t>Ring Topology</a:t>
            </a:r>
          </a:p>
        </p:txBody>
      </p:sp>
      <p:sp>
        <p:nvSpPr>
          <p:cNvPr id="8222" name="Rectangle 29"/>
          <p:cNvSpPr>
            <a:spLocks noChangeArrowheads="1"/>
          </p:cNvSpPr>
          <p:nvPr/>
        </p:nvSpPr>
        <p:spPr bwMode="auto">
          <a:xfrm>
            <a:off x="6705600" y="3429000"/>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23" name="Rectangle 30"/>
          <p:cNvSpPr>
            <a:spLocks noChangeArrowheads="1"/>
          </p:cNvSpPr>
          <p:nvPr/>
        </p:nvSpPr>
        <p:spPr bwMode="auto">
          <a:xfrm>
            <a:off x="5410200" y="5562600"/>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24" name="Rectangle 31"/>
          <p:cNvSpPr>
            <a:spLocks noChangeArrowheads="1"/>
          </p:cNvSpPr>
          <p:nvPr/>
        </p:nvSpPr>
        <p:spPr bwMode="auto">
          <a:xfrm>
            <a:off x="8001000" y="5562600"/>
            <a:ext cx="350838"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225" name="Rectangle 32"/>
          <p:cNvSpPr>
            <a:spLocks noChangeArrowheads="1"/>
          </p:cNvSpPr>
          <p:nvPr/>
        </p:nvSpPr>
        <p:spPr bwMode="auto">
          <a:xfrm>
            <a:off x="5867400" y="4572000"/>
            <a:ext cx="1600200" cy="304800"/>
          </a:xfrm>
          <a:prstGeom prst="rect">
            <a:avLst/>
          </a:prstGeom>
          <a:noFill/>
          <a:ln w="9525">
            <a:solidFill>
              <a:schemeClr val="tx1"/>
            </a:solidFill>
            <a:miter lim="800000"/>
            <a:headEnd/>
            <a:tailEnd/>
          </a:ln>
        </p:spPr>
        <p:txBody>
          <a:bodyPr wrap="none" anchor="ctr"/>
          <a:lstStyle/>
          <a:p>
            <a:endParaRPr lang="en-US"/>
          </a:p>
        </p:txBody>
      </p:sp>
      <p:sp>
        <p:nvSpPr>
          <p:cNvPr id="8226" name="Line 33"/>
          <p:cNvSpPr>
            <a:spLocks noChangeShapeType="1"/>
          </p:cNvSpPr>
          <p:nvPr/>
        </p:nvSpPr>
        <p:spPr bwMode="auto">
          <a:xfrm flipV="1">
            <a:off x="5715000" y="4724400"/>
            <a:ext cx="381000" cy="838200"/>
          </a:xfrm>
          <a:prstGeom prst="line">
            <a:avLst/>
          </a:prstGeom>
          <a:noFill/>
          <a:ln w="9525">
            <a:solidFill>
              <a:schemeClr val="tx1"/>
            </a:solidFill>
            <a:round/>
            <a:headEnd/>
            <a:tailEnd/>
          </a:ln>
        </p:spPr>
        <p:txBody>
          <a:bodyPr/>
          <a:lstStyle/>
          <a:p>
            <a:endParaRPr lang="en-US"/>
          </a:p>
        </p:txBody>
      </p:sp>
      <p:sp>
        <p:nvSpPr>
          <p:cNvPr id="8227" name="Line 34"/>
          <p:cNvSpPr>
            <a:spLocks noChangeShapeType="1"/>
          </p:cNvSpPr>
          <p:nvPr/>
        </p:nvSpPr>
        <p:spPr bwMode="auto">
          <a:xfrm flipH="1" flipV="1">
            <a:off x="7162800" y="4724400"/>
            <a:ext cx="838200" cy="914400"/>
          </a:xfrm>
          <a:prstGeom prst="line">
            <a:avLst/>
          </a:prstGeom>
          <a:noFill/>
          <a:ln w="9525">
            <a:solidFill>
              <a:schemeClr val="tx1"/>
            </a:solidFill>
            <a:round/>
            <a:headEnd/>
            <a:tailEnd/>
          </a:ln>
        </p:spPr>
        <p:txBody>
          <a:bodyPr/>
          <a:lstStyle/>
          <a:p>
            <a:endParaRPr lang="en-US"/>
          </a:p>
        </p:txBody>
      </p:sp>
      <p:sp>
        <p:nvSpPr>
          <p:cNvPr id="8228" name="Line 35"/>
          <p:cNvSpPr>
            <a:spLocks noChangeShapeType="1"/>
          </p:cNvSpPr>
          <p:nvPr/>
        </p:nvSpPr>
        <p:spPr bwMode="auto">
          <a:xfrm flipH="1">
            <a:off x="6705600" y="3733800"/>
            <a:ext cx="152400" cy="990600"/>
          </a:xfrm>
          <a:prstGeom prst="line">
            <a:avLst/>
          </a:prstGeom>
          <a:noFill/>
          <a:ln w="9525">
            <a:solidFill>
              <a:schemeClr val="tx1"/>
            </a:solidFill>
            <a:round/>
            <a:headEnd/>
            <a:tailEnd/>
          </a:ln>
        </p:spPr>
        <p:txBody>
          <a:bodyPr/>
          <a:lstStyle/>
          <a:p>
            <a:endParaRPr lang="en-US"/>
          </a:p>
        </p:txBody>
      </p:sp>
      <p:sp>
        <p:nvSpPr>
          <p:cNvPr id="8229" name="Text Box 36"/>
          <p:cNvSpPr txBox="1">
            <a:spLocks noChangeArrowheads="1"/>
          </p:cNvSpPr>
          <p:nvPr/>
        </p:nvSpPr>
        <p:spPr bwMode="auto">
          <a:xfrm>
            <a:off x="5181600" y="6019800"/>
            <a:ext cx="2743200" cy="457200"/>
          </a:xfrm>
          <a:prstGeom prst="rect">
            <a:avLst/>
          </a:prstGeom>
          <a:noFill/>
          <a:ln w="9525">
            <a:noFill/>
            <a:miter lim="800000"/>
            <a:headEnd/>
            <a:tailEnd/>
          </a:ln>
        </p:spPr>
        <p:txBody>
          <a:bodyPr>
            <a:spAutoFit/>
          </a:bodyPr>
          <a:lstStyle/>
          <a:p>
            <a:pPr algn="ctr">
              <a:spcBef>
                <a:spcPct val="50000"/>
              </a:spcBef>
            </a:pPr>
            <a:r>
              <a:rPr lang="en-US" sz="2400"/>
              <a:t>Star Topology</a:t>
            </a:r>
          </a:p>
        </p:txBody>
      </p:sp>
      <p:sp>
        <p:nvSpPr>
          <p:cNvPr id="8230" name="Text Box 37"/>
          <p:cNvSpPr txBox="1">
            <a:spLocks noChangeArrowheads="1"/>
          </p:cNvSpPr>
          <p:nvPr/>
        </p:nvSpPr>
        <p:spPr bwMode="auto">
          <a:xfrm>
            <a:off x="7543800" y="3657600"/>
            <a:ext cx="1219200" cy="854075"/>
          </a:xfrm>
          <a:prstGeom prst="rect">
            <a:avLst/>
          </a:prstGeom>
          <a:noFill/>
          <a:ln w="9525">
            <a:noFill/>
            <a:miter lim="800000"/>
            <a:headEnd/>
            <a:tailEnd/>
          </a:ln>
        </p:spPr>
        <p:txBody>
          <a:bodyPr>
            <a:spAutoFit/>
          </a:bodyPr>
          <a:lstStyle/>
          <a:p>
            <a:pPr>
              <a:spcBef>
                <a:spcPct val="50000"/>
              </a:spcBef>
            </a:pPr>
            <a:r>
              <a:rPr lang="en-US" sz="2000">
                <a:solidFill>
                  <a:schemeClr val="accent1"/>
                </a:solidFill>
              </a:rPr>
              <a:t>Hub vs</a:t>
            </a:r>
          </a:p>
          <a:p>
            <a:pPr>
              <a:spcBef>
                <a:spcPct val="50000"/>
              </a:spcBef>
            </a:pPr>
            <a:r>
              <a:rPr lang="en-US" sz="2000">
                <a:solidFill>
                  <a:schemeClr val="accent1"/>
                </a:solidFill>
              </a:rPr>
              <a:t>Switch?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Internet’s topology: hierarchical topology</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Internet’s topology: hierarchical topology</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15</a:t>
            </a:fld>
            <a:endParaRPr lang="en-US"/>
          </a:p>
        </p:txBody>
      </p:sp>
      <p:pic>
        <p:nvPicPr>
          <p:cNvPr id="5" name="Picture 3" descr="Y:\cs8221\01-26.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429000"/>
            <a:ext cx="3743336"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079"/>
          <p:cNvGrpSpPr>
            <a:grpSpLocks/>
          </p:cNvGrpSpPr>
          <p:nvPr/>
        </p:nvGrpSpPr>
        <p:grpSpPr bwMode="auto">
          <a:xfrm>
            <a:off x="4572000" y="3352800"/>
            <a:ext cx="4253948" cy="2743200"/>
            <a:chOff x="96" y="576"/>
            <a:chExt cx="5136" cy="2719"/>
          </a:xfrm>
        </p:grpSpPr>
        <p:sp>
          <p:nvSpPr>
            <p:cNvPr id="9" name="Oval 1027"/>
            <p:cNvSpPr>
              <a:spLocks noChangeArrowheads="1"/>
            </p:cNvSpPr>
            <p:nvPr/>
          </p:nvSpPr>
          <p:spPr bwMode="auto">
            <a:xfrm>
              <a:off x="1296" y="864"/>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 name="Oval 1028"/>
            <p:cNvSpPr>
              <a:spLocks noChangeArrowheads="1"/>
            </p:cNvSpPr>
            <p:nvPr/>
          </p:nvSpPr>
          <p:spPr bwMode="auto">
            <a:xfrm>
              <a:off x="816" y="1536"/>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 name="Oval 1029"/>
            <p:cNvSpPr>
              <a:spLocks noChangeArrowheads="1"/>
            </p:cNvSpPr>
            <p:nvPr/>
          </p:nvSpPr>
          <p:spPr bwMode="auto">
            <a:xfrm>
              <a:off x="2736" y="1488"/>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 name="Oval 1030"/>
            <p:cNvSpPr>
              <a:spLocks noChangeArrowheads="1"/>
            </p:cNvSpPr>
            <p:nvPr/>
          </p:nvSpPr>
          <p:spPr bwMode="auto">
            <a:xfrm>
              <a:off x="96" y="2112"/>
              <a:ext cx="720" cy="384"/>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3" name="Oval 1031"/>
            <p:cNvSpPr>
              <a:spLocks noChangeArrowheads="1"/>
            </p:cNvSpPr>
            <p:nvPr/>
          </p:nvSpPr>
          <p:spPr bwMode="auto">
            <a:xfrm>
              <a:off x="864" y="2160"/>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4" name="Oval 1032"/>
            <p:cNvSpPr>
              <a:spLocks noChangeArrowheads="1"/>
            </p:cNvSpPr>
            <p:nvPr/>
          </p:nvSpPr>
          <p:spPr bwMode="auto">
            <a:xfrm>
              <a:off x="1968" y="2208"/>
              <a:ext cx="912" cy="28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5" name="Oval 1033"/>
            <p:cNvSpPr>
              <a:spLocks noChangeArrowheads="1"/>
            </p:cNvSpPr>
            <p:nvPr/>
          </p:nvSpPr>
          <p:spPr bwMode="auto">
            <a:xfrm>
              <a:off x="4128" y="1632"/>
              <a:ext cx="1056" cy="432"/>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aphicFrame>
          <p:nvGraphicFramePr>
            <p:cNvPr id="16" name="Object 1034"/>
            <p:cNvGraphicFramePr>
              <a:graphicFrameLocks noChangeAspect="1"/>
            </p:cNvGraphicFramePr>
            <p:nvPr/>
          </p:nvGraphicFramePr>
          <p:xfrm>
            <a:off x="240" y="2784"/>
            <a:ext cx="240" cy="216"/>
          </p:xfrm>
          <a:graphic>
            <a:graphicData uri="http://schemas.openxmlformats.org/presentationml/2006/ole">
              <mc:AlternateContent xmlns:mc="http://schemas.openxmlformats.org/markup-compatibility/2006">
                <mc:Choice xmlns:v="urn:schemas-microsoft-com:vml" Requires="v">
                  <p:oleObj spid="_x0000_s29754" name="Clip" r:id="rId4" imgW="1260043" imgH="1137514" progId="">
                    <p:embed/>
                  </p:oleObj>
                </mc:Choice>
                <mc:Fallback>
                  <p:oleObj name="Clip" r:id="rId4" imgW="1260043" imgH="1137514"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 y="2784"/>
                          <a:ext cx="240" cy="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035"/>
            <p:cNvGraphicFramePr>
              <a:graphicFrameLocks noChangeAspect="1"/>
            </p:cNvGraphicFramePr>
            <p:nvPr/>
          </p:nvGraphicFramePr>
          <p:xfrm>
            <a:off x="2112" y="2784"/>
            <a:ext cx="275" cy="288"/>
          </p:xfrm>
          <a:graphic>
            <a:graphicData uri="http://schemas.openxmlformats.org/presentationml/2006/ole">
              <mc:AlternateContent xmlns:mc="http://schemas.openxmlformats.org/markup-compatibility/2006">
                <mc:Choice xmlns:v="urn:schemas-microsoft-com:vml" Requires="v">
                  <p:oleObj spid="_x0000_s29755" name="Clip" r:id="rId6" imgW="2501798" imgH="2616098" progId="">
                    <p:embed/>
                  </p:oleObj>
                </mc:Choice>
                <mc:Fallback>
                  <p:oleObj name="Clip" r:id="rId6" imgW="2501798" imgH="2616098" progId="">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2" y="2784"/>
                          <a:ext cx="275" cy="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036"/>
            <p:cNvGraphicFramePr>
              <a:graphicFrameLocks noChangeAspect="1"/>
            </p:cNvGraphicFramePr>
            <p:nvPr/>
          </p:nvGraphicFramePr>
          <p:xfrm>
            <a:off x="960" y="2688"/>
            <a:ext cx="480" cy="338"/>
          </p:xfrm>
          <a:graphic>
            <a:graphicData uri="http://schemas.openxmlformats.org/presentationml/2006/ole">
              <mc:AlternateContent xmlns:mc="http://schemas.openxmlformats.org/markup-compatibility/2006">
                <mc:Choice xmlns:v="urn:schemas-microsoft-com:vml" Requires="v">
                  <p:oleObj spid="_x0000_s29756" name="Clip" r:id="rId8" imgW="3886200" imgH="2743200" progId="">
                    <p:embed/>
                  </p:oleObj>
                </mc:Choice>
                <mc:Fallback>
                  <p:oleObj name="Clip" r:id="rId8" imgW="3886200" imgH="2743200" progId="">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0" y="2688"/>
                          <a:ext cx="480" cy="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037"/>
            <p:cNvGraphicFramePr>
              <a:graphicFrameLocks noChangeAspect="1"/>
            </p:cNvGraphicFramePr>
            <p:nvPr/>
          </p:nvGraphicFramePr>
          <p:xfrm>
            <a:off x="4080" y="2592"/>
            <a:ext cx="288" cy="232"/>
          </p:xfrm>
          <a:graphic>
            <a:graphicData uri="http://schemas.openxmlformats.org/presentationml/2006/ole">
              <mc:AlternateContent xmlns:mc="http://schemas.openxmlformats.org/markup-compatibility/2006">
                <mc:Choice xmlns:v="urn:schemas-microsoft-com:vml" Requires="v">
                  <p:oleObj spid="_x0000_s29757" name="Clip" r:id="rId10" imgW="3833813" imgH="3619500" progId="">
                    <p:embed/>
                  </p:oleObj>
                </mc:Choice>
                <mc:Fallback>
                  <p:oleObj name="Clip" r:id="rId10" imgW="3833813" imgH="3619500" progId="">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0" y="2592"/>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038"/>
            <p:cNvGraphicFramePr>
              <a:graphicFrameLocks noChangeAspect="1"/>
            </p:cNvGraphicFramePr>
            <p:nvPr/>
          </p:nvGraphicFramePr>
          <p:xfrm>
            <a:off x="3072" y="576"/>
            <a:ext cx="1344" cy="678"/>
          </p:xfrm>
          <a:graphic>
            <a:graphicData uri="http://schemas.openxmlformats.org/presentationml/2006/ole">
              <mc:AlternateContent xmlns:mc="http://schemas.openxmlformats.org/markup-compatibility/2006">
                <mc:Choice xmlns:v="urn:schemas-microsoft-com:vml" Requires="v">
                  <p:oleObj spid="_x0000_s29758" name="Clip" r:id="rId12" imgW="2331720" imgH="1176833" progId="">
                    <p:embed/>
                  </p:oleObj>
                </mc:Choice>
                <mc:Fallback>
                  <p:oleObj name="Clip" r:id="rId12" imgW="2331720" imgH="1176833" progId="">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2" y="576"/>
                          <a:ext cx="1344" cy="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Oval 1049"/>
            <p:cNvSpPr>
              <a:spLocks noChangeArrowheads="1"/>
            </p:cNvSpPr>
            <p:nvPr/>
          </p:nvSpPr>
          <p:spPr bwMode="auto">
            <a:xfrm>
              <a:off x="2688" y="2496"/>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2" name="Oval 1050"/>
            <p:cNvSpPr>
              <a:spLocks noChangeArrowheads="1"/>
            </p:cNvSpPr>
            <p:nvPr/>
          </p:nvSpPr>
          <p:spPr bwMode="auto">
            <a:xfrm>
              <a:off x="3408" y="2160"/>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4" name="Line 1052"/>
            <p:cNvSpPr>
              <a:spLocks noChangeShapeType="1"/>
            </p:cNvSpPr>
            <p:nvPr/>
          </p:nvSpPr>
          <p:spPr bwMode="auto">
            <a:xfrm>
              <a:off x="960" y="2592"/>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Line 1053"/>
            <p:cNvSpPr>
              <a:spLocks noChangeShapeType="1"/>
            </p:cNvSpPr>
            <p:nvPr/>
          </p:nvSpPr>
          <p:spPr bwMode="auto">
            <a:xfrm>
              <a:off x="1872" y="2640"/>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6" name="Line 1054"/>
            <p:cNvSpPr>
              <a:spLocks noChangeShapeType="1"/>
            </p:cNvSpPr>
            <p:nvPr/>
          </p:nvSpPr>
          <p:spPr bwMode="auto">
            <a:xfrm>
              <a:off x="3072" y="2928"/>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7" name="Line 1055"/>
            <p:cNvSpPr>
              <a:spLocks noChangeShapeType="1"/>
            </p:cNvSpPr>
            <p:nvPr/>
          </p:nvSpPr>
          <p:spPr bwMode="auto">
            <a:xfrm>
              <a:off x="2256" y="2496"/>
              <a:ext cx="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38" name="Object 1056"/>
            <p:cNvGraphicFramePr>
              <a:graphicFrameLocks noChangeAspect="1"/>
            </p:cNvGraphicFramePr>
            <p:nvPr/>
          </p:nvGraphicFramePr>
          <p:xfrm>
            <a:off x="3216" y="3024"/>
            <a:ext cx="384" cy="271"/>
          </p:xfrm>
          <a:graphic>
            <a:graphicData uri="http://schemas.openxmlformats.org/presentationml/2006/ole">
              <mc:AlternateContent xmlns:mc="http://schemas.openxmlformats.org/markup-compatibility/2006">
                <mc:Choice xmlns:v="urn:schemas-microsoft-com:vml" Requires="v">
                  <p:oleObj spid="_x0000_s29759" name="Clip" r:id="rId14" imgW="3886200" imgH="2743200" progId="">
                    <p:embed/>
                  </p:oleObj>
                </mc:Choice>
                <mc:Fallback>
                  <p:oleObj name="Clip" r:id="rId14" imgW="3886200" imgH="2743200" progId="">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16" y="3024"/>
                          <a:ext cx="384" cy="2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Line 1057"/>
            <p:cNvSpPr>
              <a:spLocks noChangeShapeType="1"/>
            </p:cNvSpPr>
            <p:nvPr/>
          </p:nvSpPr>
          <p:spPr bwMode="auto">
            <a:xfrm>
              <a:off x="1344" y="2592"/>
              <a:ext cx="0"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0" name="Line 1058"/>
            <p:cNvSpPr>
              <a:spLocks noChangeShapeType="1"/>
            </p:cNvSpPr>
            <p:nvPr/>
          </p:nvSpPr>
          <p:spPr bwMode="auto">
            <a:xfrm>
              <a:off x="2304" y="2640"/>
              <a:ext cx="0"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1" name="Line 1059"/>
            <p:cNvSpPr>
              <a:spLocks noChangeShapeType="1"/>
            </p:cNvSpPr>
            <p:nvPr/>
          </p:nvSpPr>
          <p:spPr bwMode="auto">
            <a:xfrm>
              <a:off x="3360" y="2928"/>
              <a:ext cx="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2" name="Line 1060"/>
            <p:cNvSpPr>
              <a:spLocks noChangeShapeType="1"/>
            </p:cNvSpPr>
            <p:nvPr/>
          </p:nvSpPr>
          <p:spPr bwMode="auto">
            <a:xfrm>
              <a:off x="384" y="2496"/>
              <a:ext cx="0" cy="33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3" name="Line 1061"/>
            <p:cNvSpPr>
              <a:spLocks noChangeShapeType="1"/>
            </p:cNvSpPr>
            <p:nvPr/>
          </p:nvSpPr>
          <p:spPr bwMode="auto">
            <a:xfrm>
              <a:off x="4752" y="2064"/>
              <a:ext cx="0" cy="24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44" name="Object 1062"/>
            <p:cNvGraphicFramePr>
              <a:graphicFrameLocks noChangeAspect="1"/>
            </p:cNvGraphicFramePr>
            <p:nvPr/>
          </p:nvGraphicFramePr>
          <p:xfrm>
            <a:off x="4608" y="2304"/>
            <a:ext cx="288" cy="232"/>
          </p:xfrm>
          <a:graphic>
            <a:graphicData uri="http://schemas.openxmlformats.org/presentationml/2006/ole">
              <mc:AlternateContent xmlns:mc="http://schemas.openxmlformats.org/markup-compatibility/2006">
                <mc:Choice xmlns:v="urn:schemas-microsoft-com:vml" Requires="v">
                  <p:oleObj spid="_x0000_s29760" name="Clip" r:id="rId15" imgW="3833813" imgH="3619500" progId="">
                    <p:embed/>
                  </p:oleObj>
                </mc:Choice>
                <mc:Fallback>
                  <p:oleObj name="Clip" r:id="rId15" imgW="3833813" imgH="3619500" progId="">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08" y="2304"/>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1063"/>
            <p:cNvGraphicFramePr>
              <a:graphicFrameLocks noChangeAspect="1"/>
            </p:cNvGraphicFramePr>
            <p:nvPr/>
          </p:nvGraphicFramePr>
          <p:xfrm>
            <a:off x="4944" y="2112"/>
            <a:ext cx="288" cy="232"/>
          </p:xfrm>
          <a:graphic>
            <a:graphicData uri="http://schemas.openxmlformats.org/presentationml/2006/ole">
              <mc:AlternateContent xmlns:mc="http://schemas.openxmlformats.org/markup-compatibility/2006">
                <mc:Choice xmlns:v="urn:schemas-microsoft-com:vml" Requires="v">
                  <p:oleObj spid="_x0000_s29761" name="Clip" r:id="rId16" imgW="3833813" imgH="3619500" progId="">
                    <p:embed/>
                  </p:oleObj>
                </mc:Choice>
                <mc:Fallback>
                  <p:oleObj name="Clip" r:id="rId16" imgW="3833813" imgH="3619500" progId="">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44" y="2112"/>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1064"/>
            <p:cNvGraphicFramePr>
              <a:graphicFrameLocks noChangeAspect="1"/>
            </p:cNvGraphicFramePr>
            <p:nvPr/>
          </p:nvGraphicFramePr>
          <p:xfrm>
            <a:off x="528" y="2688"/>
            <a:ext cx="288" cy="232"/>
          </p:xfrm>
          <a:graphic>
            <a:graphicData uri="http://schemas.openxmlformats.org/presentationml/2006/ole">
              <mc:AlternateContent xmlns:mc="http://schemas.openxmlformats.org/markup-compatibility/2006">
                <mc:Choice xmlns:v="urn:schemas-microsoft-com:vml" Requires="v">
                  <p:oleObj spid="_x0000_s29762" name="Clip" r:id="rId17" imgW="3833813" imgH="3619500" progId="">
                    <p:embed/>
                  </p:oleObj>
                </mc:Choice>
                <mc:Fallback>
                  <p:oleObj name="Clip" r:id="rId17" imgW="3833813" imgH="3619500" progId="">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8" y="2688"/>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Line 1065"/>
            <p:cNvSpPr>
              <a:spLocks noChangeShapeType="1"/>
            </p:cNvSpPr>
            <p:nvPr/>
          </p:nvSpPr>
          <p:spPr bwMode="auto">
            <a:xfrm>
              <a:off x="480" y="2496"/>
              <a:ext cx="96" cy="24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8" name="Line 1066"/>
            <p:cNvSpPr>
              <a:spLocks noChangeShapeType="1"/>
            </p:cNvSpPr>
            <p:nvPr/>
          </p:nvSpPr>
          <p:spPr bwMode="auto">
            <a:xfrm>
              <a:off x="3936" y="2496"/>
              <a:ext cx="192"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49" name="Line 1067"/>
            <p:cNvSpPr>
              <a:spLocks noChangeShapeType="1"/>
            </p:cNvSpPr>
            <p:nvPr/>
          </p:nvSpPr>
          <p:spPr bwMode="auto">
            <a:xfrm>
              <a:off x="4848" y="2016"/>
              <a:ext cx="144"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0" name="Line 1068"/>
            <p:cNvSpPr>
              <a:spLocks noChangeShapeType="1"/>
            </p:cNvSpPr>
            <p:nvPr/>
          </p:nvSpPr>
          <p:spPr bwMode="auto">
            <a:xfrm>
              <a:off x="3552" y="1728"/>
              <a:ext cx="576"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1" name="Line 1069"/>
            <p:cNvSpPr>
              <a:spLocks noChangeShapeType="1"/>
            </p:cNvSpPr>
            <p:nvPr/>
          </p:nvSpPr>
          <p:spPr bwMode="auto">
            <a:xfrm>
              <a:off x="3456" y="1920"/>
              <a:ext cx="144" cy="28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2" name="Line 1070"/>
            <p:cNvSpPr>
              <a:spLocks noChangeShapeType="1"/>
            </p:cNvSpPr>
            <p:nvPr/>
          </p:nvSpPr>
          <p:spPr bwMode="auto">
            <a:xfrm>
              <a:off x="3168" y="2016"/>
              <a:ext cx="0" cy="48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3" name="Line 1071"/>
            <p:cNvSpPr>
              <a:spLocks noChangeShapeType="1"/>
            </p:cNvSpPr>
            <p:nvPr/>
          </p:nvSpPr>
          <p:spPr bwMode="auto">
            <a:xfrm flipH="1">
              <a:off x="2496" y="1920"/>
              <a:ext cx="336" cy="28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4" name="Line 1072"/>
            <p:cNvSpPr>
              <a:spLocks noChangeShapeType="1"/>
            </p:cNvSpPr>
            <p:nvPr/>
          </p:nvSpPr>
          <p:spPr bwMode="auto">
            <a:xfrm flipH="1">
              <a:off x="1392" y="1344"/>
              <a:ext cx="144"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5" name="Line 1073"/>
            <p:cNvSpPr>
              <a:spLocks noChangeShapeType="1"/>
            </p:cNvSpPr>
            <p:nvPr/>
          </p:nvSpPr>
          <p:spPr bwMode="auto">
            <a:xfrm>
              <a:off x="2064" y="1248"/>
              <a:ext cx="720" cy="38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6" name="Line 1074"/>
            <p:cNvSpPr>
              <a:spLocks noChangeShapeType="1"/>
            </p:cNvSpPr>
            <p:nvPr/>
          </p:nvSpPr>
          <p:spPr bwMode="auto">
            <a:xfrm>
              <a:off x="1248" y="2064"/>
              <a:ext cx="0"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7" name="Line 1075"/>
            <p:cNvSpPr>
              <a:spLocks noChangeShapeType="1"/>
            </p:cNvSpPr>
            <p:nvPr/>
          </p:nvSpPr>
          <p:spPr bwMode="auto">
            <a:xfrm>
              <a:off x="864" y="1920"/>
              <a:ext cx="0" cy="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8" name="Line 1076"/>
            <p:cNvSpPr>
              <a:spLocks noChangeShapeType="1"/>
            </p:cNvSpPr>
            <p:nvPr/>
          </p:nvSpPr>
          <p:spPr bwMode="auto">
            <a:xfrm flipH="1">
              <a:off x="624" y="1968"/>
              <a:ext cx="24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9" name="Line 1077"/>
            <p:cNvSpPr>
              <a:spLocks noChangeShapeType="1"/>
            </p:cNvSpPr>
            <p:nvPr/>
          </p:nvSpPr>
          <p:spPr bwMode="auto">
            <a:xfrm flipV="1">
              <a:off x="2016" y="912"/>
              <a:ext cx="1296" cy="4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60" name="TextBox 59"/>
          <p:cNvSpPr txBox="1"/>
          <p:nvPr/>
        </p:nvSpPr>
        <p:spPr>
          <a:xfrm>
            <a:off x="685800" y="2362200"/>
            <a:ext cx="6006452" cy="400110"/>
          </a:xfrm>
          <a:prstGeom prst="rect">
            <a:avLst/>
          </a:prstGeom>
          <a:noFill/>
        </p:spPr>
        <p:txBody>
          <a:bodyPr wrap="none" rtlCol="0">
            <a:spAutoFit/>
          </a:bodyPr>
          <a:lstStyle/>
          <a:p>
            <a:r>
              <a:rPr lang="en-US" sz="2000" dirty="0" smtClean="0"/>
              <a:t>Provider-subscriber relationship and </a:t>
            </a:r>
            <a:r>
              <a:rPr lang="en-US" sz="2000" dirty="0" smtClean="0">
                <a:solidFill>
                  <a:srgbClr val="FF0000"/>
                </a:solidFill>
              </a:rPr>
              <a:t>peering relationship</a:t>
            </a:r>
            <a:endParaRPr lang="en-US" sz="2000" dirty="0">
              <a:solidFill>
                <a:srgbClr val="FF0000"/>
              </a:solidFill>
            </a:endParaRPr>
          </a:p>
        </p:txBody>
      </p:sp>
      <p:cxnSp>
        <p:nvCxnSpPr>
          <p:cNvPr id="62" name="Straight Connector 61"/>
          <p:cNvCxnSpPr>
            <a:stCxn id="10" idx="6"/>
            <a:endCxn id="11" idx="2"/>
          </p:cNvCxnSpPr>
          <p:nvPr/>
        </p:nvCxnSpPr>
        <p:spPr bwMode="auto">
          <a:xfrm flipV="1">
            <a:off x="5844209" y="4539267"/>
            <a:ext cx="914400" cy="48427"/>
          </a:xfrm>
          <a:prstGeom prst="line">
            <a:avLst/>
          </a:prstGeom>
          <a:solidFill>
            <a:schemeClr val="accent1"/>
          </a:solidFill>
          <a:ln w="19050" cap="flat" cmpd="sng" algn="ctr">
            <a:solidFill>
              <a:srgbClr val="FF0000"/>
            </a:solidFill>
            <a:prstDash val="dash"/>
            <a:round/>
            <a:headEnd type="none" w="med" len="med"/>
            <a:tailEnd type="none" w="med" len="med"/>
          </a:ln>
          <a:effectLst/>
        </p:spPr>
      </p:cxnSp>
      <p:cxnSp>
        <p:nvCxnSpPr>
          <p:cNvPr id="64" name="Straight Connector 63"/>
          <p:cNvCxnSpPr>
            <a:stCxn id="14" idx="6"/>
            <a:endCxn id="32" idx="2"/>
          </p:cNvCxnSpPr>
          <p:nvPr/>
        </p:nvCxnSpPr>
        <p:spPr bwMode="auto">
          <a:xfrm flipV="1">
            <a:off x="6877878" y="5120394"/>
            <a:ext cx="437322" cy="24213"/>
          </a:xfrm>
          <a:prstGeom prst="line">
            <a:avLst/>
          </a:prstGeom>
          <a:solidFill>
            <a:schemeClr val="accent1"/>
          </a:solidFill>
          <a:ln w="19050" cap="flat" cmpd="sng" algn="ctr">
            <a:solidFill>
              <a:srgbClr val="FF0000"/>
            </a:solidFill>
            <a:prstDash val="dash"/>
            <a:round/>
            <a:headEnd type="none" w="med" len="med"/>
            <a:tailEnd type="none" w="med" len="med"/>
          </a:ln>
          <a:effectLst/>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F94D3CF2-3E01-4F29-9A24-65AE7438FB48}" type="slidenum">
              <a:rPr lang="en-US"/>
              <a:pPr/>
              <a:t>16</a:t>
            </a:fld>
            <a:endParaRPr lang="en-US"/>
          </a:p>
        </p:txBody>
      </p:sp>
      <p:sp>
        <p:nvSpPr>
          <p:cNvPr id="9219" name="Rectangle 1027"/>
          <p:cNvSpPr>
            <a:spLocks noGrp="1" noChangeArrowheads="1"/>
          </p:cNvSpPr>
          <p:nvPr>
            <p:ph type="body" idx="1"/>
          </p:nvPr>
        </p:nvSpPr>
        <p:spPr>
          <a:xfrm>
            <a:off x="1676400" y="1905000"/>
            <a:ext cx="6553200" cy="4114800"/>
          </a:xfrm>
        </p:spPr>
        <p:txBody>
          <a:bodyPr/>
          <a:lstStyle/>
          <a:p>
            <a:r>
              <a:rPr lang="en-US" sz="3600" dirty="0" smtClean="0"/>
              <a:t>Based on switching technology (how packets pass a router)  </a:t>
            </a:r>
          </a:p>
          <a:p>
            <a:pPr lvl="1"/>
            <a:r>
              <a:rPr lang="en-US" dirty="0" smtClean="0"/>
              <a:t>Circuit Switched </a:t>
            </a:r>
          </a:p>
          <a:p>
            <a:pPr lvl="1"/>
            <a:r>
              <a:rPr lang="en-US" dirty="0" smtClean="0"/>
              <a:t>Message Switched</a:t>
            </a:r>
          </a:p>
          <a:p>
            <a:pPr lvl="1"/>
            <a:r>
              <a:rPr lang="en-US" dirty="0" smtClean="0"/>
              <a:t>Packet Switched</a:t>
            </a:r>
          </a:p>
          <a:p>
            <a:pPr lvl="1"/>
            <a:r>
              <a:rPr lang="en-US" dirty="0" smtClean="0"/>
              <a:t>Virtual Circuit</a:t>
            </a:r>
          </a:p>
          <a:p>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E21B876B-B698-40C7-B408-A7A24FC63F9B}" type="slidenum">
              <a:rPr lang="en-US"/>
              <a:pPr/>
              <a:t>17</a:t>
            </a:fld>
            <a:endParaRPr lang="en-US"/>
          </a:p>
        </p:txBody>
      </p:sp>
      <p:sp>
        <p:nvSpPr>
          <p:cNvPr id="10243" name="Rectangle 1026"/>
          <p:cNvSpPr>
            <a:spLocks noGrp="1" noChangeArrowheads="1"/>
          </p:cNvSpPr>
          <p:nvPr>
            <p:ph type="title"/>
          </p:nvPr>
        </p:nvSpPr>
        <p:spPr/>
        <p:txBody>
          <a:bodyPr/>
          <a:lstStyle/>
          <a:p>
            <a:r>
              <a:rPr lang="en-US" dirty="0" smtClean="0">
                <a:solidFill>
                  <a:schemeClr val="accent6"/>
                </a:solidFill>
              </a:rPr>
              <a:t>Circuit Switching</a:t>
            </a:r>
          </a:p>
        </p:txBody>
      </p:sp>
      <p:sp>
        <p:nvSpPr>
          <p:cNvPr id="10244" name="Rectangle 1027"/>
          <p:cNvSpPr>
            <a:spLocks noGrp="1" noChangeArrowheads="1"/>
          </p:cNvSpPr>
          <p:nvPr>
            <p:ph type="body" idx="1"/>
          </p:nvPr>
        </p:nvSpPr>
        <p:spPr>
          <a:xfrm>
            <a:off x="685800" y="1600200"/>
            <a:ext cx="7772400" cy="4495800"/>
          </a:xfrm>
        </p:spPr>
        <p:txBody>
          <a:bodyPr/>
          <a:lstStyle/>
          <a:p>
            <a:r>
              <a:rPr lang="en-US" smtClean="0"/>
              <a:t>Path is set up end-to-end before any data is sent.  Then a dedicated path from source to destination is maintained until teardown</a:t>
            </a:r>
          </a:p>
          <a:p>
            <a:pPr lvl="1"/>
            <a:r>
              <a:rPr lang="en-US" smtClean="0"/>
              <a:t>Connection phase: some </a:t>
            </a:r>
            <a:r>
              <a:rPr lang="en-US" i="1" smtClean="0"/>
              <a:t>setup</a:t>
            </a:r>
            <a:r>
              <a:rPr lang="en-US" smtClean="0"/>
              <a:t> delay</a:t>
            </a:r>
          </a:p>
          <a:p>
            <a:pPr lvl="1"/>
            <a:r>
              <a:rPr lang="en-US" smtClean="0"/>
              <a:t>Information transfer phase: </a:t>
            </a:r>
            <a:r>
              <a:rPr lang="en-US" i="1" smtClean="0"/>
              <a:t>transmission</a:t>
            </a:r>
            <a:r>
              <a:rPr lang="en-US" smtClean="0"/>
              <a:t> delay</a:t>
            </a:r>
          </a:p>
          <a:p>
            <a:pPr lvl="1"/>
            <a:r>
              <a:rPr lang="en-US" smtClean="0"/>
              <a:t>Disconnection phase: some delay</a:t>
            </a:r>
          </a:p>
        </p:txBody>
      </p:sp>
      <p:sp>
        <p:nvSpPr>
          <p:cNvPr id="10245" name="Rectangle 1028"/>
          <p:cNvSpPr>
            <a:spLocks noChangeArrowheads="1"/>
          </p:cNvSpPr>
          <p:nvPr/>
        </p:nvSpPr>
        <p:spPr bwMode="auto">
          <a:xfrm>
            <a:off x="1524000" y="4800600"/>
            <a:ext cx="1295400" cy="533400"/>
          </a:xfrm>
          <a:prstGeom prst="rect">
            <a:avLst/>
          </a:prstGeom>
          <a:noFill/>
          <a:ln w="9525">
            <a:solidFill>
              <a:schemeClr val="tx1"/>
            </a:solidFill>
            <a:miter lim="800000"/>
            <a:headEnd/>
            <a:tailEnd/>
          </a:ln>
        </p:spPr>
        <p:txBody>
          <a:bodyPr wrap="none" anchor="ctr"/>
          <a:lstStyle/>
          <a:p>
            <a:endParaRPr lang="en-US"/>
          </a:p>
        </p:txBody>
      </p:sp>
      <p:sp>
        <p:nvSpPr>
          <p:cNvPr id="10246" name="Line 1029"/>
          <p:cNvSpPr>
            <a:spLocks noChangeShapeType="1"/>
          </p:cNvSpPr>
          <p:nvPr/>
        </p:nvSpPr>
        <p:spPr bwMode="auto">
          <a:xfrm>
            <a:off x="1676400" y="4953000"/>
            <a:ext cx="990600" cy="228600"/>
          </a:xfrm>
          <a:prstGeom prst="line">
            <a:avLst/>
          </a:prstGeom>
          <a:noFill/>
          <a:ln w="9525">
            <a:solidFill>
              <a:schemeClr val="tx1"/>
            </a:solidFill>
            <a:round/>
            <a:headEnd/>
            <a:tailEnd/>
          </a:ln>
        </p:spPr>
        <p:txBody>
          <a:bodyPr/>
          <a:lstStyle/>
          <a:p>
            <a:endParaRPr lang="en-US"/>
          </a:p>
        </p:txBody>
      </p:sp>
      <p:sp>
        <p:nvSpPr>
          <p:cNvPr id="10247" name="Oval 1030"/>
          <p:cNvSpPr>
            <a:spLocks noChangeArrowheads="1"/>
          </p:cNvSpPr>
          <p:nvPr/>
        </p:nvSpPr>
        <p:spPr bwMode="auto">
          <a:xfrm>
            <a:off x="1600200" y="4876800"/>
            <a:ext cx="152400" cy="152400"/>
          </a:xfrm>
          <a:prstGeom prst="ellipse">
            <a:avLst/>
          </a:prstGeom>
          <a:noFill/>
          <a:ln w="9525">
            <a:solidFill>
              <a:schemeClr val="tx1"/>
            </a:solidFill>
            <a:round/>
            <a:headEnd/>
            <a:tailEnd/>
          </a:ln>
        </p:spPr>
        <p:txBody>
          <a:bodyPr wrap="none" anchor="ctr"/>
          <a:lstStyle/>
          <a:p>
            <a:endParaRPr lang="en-US"/>
          </a:p>
        </p:txBody>
      </p:sp>
      <p:sp>
        <p:nvSpPr>
          <p:cNvPr id="10248" name="Rectangle 1031"/>
          <p:cNvSpPr>
            <a:spLocks noChangeArrowheads="1"/>
          </p:cNvSpPr>
          <p:nvPr/>
        </p:nvSpPr>
        <p:spPr bwMode="auto">
          <a:xfrm>
            <a:off x="6400800" y="4800600"/>
            <a:ext cx="1295400" cy="533400"/>
          </a:xfrm>
          <a:prstGeom prst="rect">
            <a:avLst/>
          </a:prstGeom>
          <a:noFill/>
          <a:ln w="9525">
            <a:solidFill>
              <a:schemeClr val="tx1"/>
            </a:solidFill>
            <a:miter lim="800000"/>
            <a:headEnd/>
            <a:tailEnd/>
          </a:ln>
        </p:spPr>
        <p:txBody>
          <a:bodyPr wrap="none" anchor="ctr"/>
          <a:lstStyle/>
          <a:p>
            <a:endParaRPr lang="en-US"/>
          </a:p>
        </p:txBody>
      </p:sp>
      <p:sp>
        <p:nvSpPr>
          <p:cNvPr id="10249" name="Rectangle 1032"/>
          <p:cNvSpPr>
            <a:spLocks noChangeArrowheads="1"/>
          </p:cNvSpPr>
          <p:nvPr/>
        </p:nvSpPr>
        <p:spPr bwMode="auto">
          <a:xfrm>
            <a:off x="3886200" y="4800600"/>
            <a:ext cx="1295400" cy="533400"/>
          </a:xfrm>
          <a:prstGeom prst="rect">
            <a:avLst/>
          </a:prstGeom>
          <a:noFill/>
          <a:ln w="9525">
            <a:solidFill>
              <a:schemeClr val="tx1"/>
            </a:solidFill>
            <a:miter lim="800000"/>
            <a:headEnd/>
            <a:tailEnd/>
          </a:ln>
        </p:spPr>
        <p:txBody>
          <a:bodyPr wrap="none" anchor="ctr"/>
          <a:lstStyle/>
          <a:p>
            <a:endParaRPr lang="en-US"/>
          </a:p>
        </p:txBody>
      </p:sp>
      <p:sp>
        <p:nvSpPr>
          <p:cNvPr id="10250" name="Line 1033"/>
          <p:cNvSpPr>
            <a:spLocks noChangeShapeType="1"/>
          </p:cNvSpPr>
          <p:nvPr/>
        </p:nvSpPr>
        <p:spPr bwMode="auto">
          <a:xfrm>
            <a:off x="6553200" y="4953000"/>
            <a:ext cx="990600" cy="228600"/>
          </a:xfrm>
          <a:prstGeom prst="line">
            <a:avLst/>
          </a:prstGeom>
          <a:noFill/>
          <a:ln w="9525">
            <a:solidFill>
              <a:schemeClr val="tx1"/>
            </a:solidFill>
            <a:round/>
            <a:headEnd/>
            <a:tailEnd/>
          </a:ln>
        </p:spPr>
        <p:txBody>
          <a:bodyPr/>
          <a:lstStyle/>
          <a:p>
            <a:endParaRPr lang="en-US"/>
          </a:p>
        </p:txBody>
      </p:sp>
      <p:sp>
        <p:nvSpPr>
          <p:cNvPr id="10251" name="Line 1034"/>
          <p:cNvSpPr>
            <a:spLocks noChangeShapeType="1"/>
          </p:cNvSpPr>
          <p:nvPr/>
        </p:nvSpPr>
        <p:spPr bwMode="auto">
          <a:xfrm>
            <a:off x="4038600" y="4953000"/>
            <a:ext cx="990600" cy="228600"/>
          </a:xfrm>
          <a:prstGeom prst="line">
            <a:avLst/>
          </a:prstGeom>
          <a:noFill/>
          <a:ln w="9525">
            <a:solidFill>
              <a:schemeClr val="tx1"/>
            </a:solidFill>
            <a:round/>
            <a:headEnd/>
            <a:tailEnd/>
          </a:ln>
        </p:spPr>
        <p:txBody>
          <a:bodyPr/>
          <a:lstStyle/>
          <a:p>
            <a:endParaRPr lang="en-US"/>
          </a:p>
        </p:txBody>
      </p:sp>
      <p:sp>
        <p:nvSpPr>
          <p:cNvPr id="10252" name="Oval 1035"/>
          <p:cNvSpPr>
            <a:spLocks noChangeArrowheads="1"/>
          </p:cNvSpPr>
          <p:nvPr/>
        </p:nvSpPr>
        <p:spPr bwMode="auto">
          <a:xfrm>
            <a:off x="6477000" y="4876800"/>
            <a:ext cx="152400" cy="152400"/>
          </a:xfrm>
          <a:prstGeom prst="ellipse">
            <a:avLst/>
          </a:prstGeom>
          <a:noFill/>
          <a:ln w="9525">
            <a:solidFill>
              <a:schemeClr val="tx1"/>
            </a:solidFill>
            <a:round/>
            <a:headEnd/>
            <a:tailEnd/>
          </a:ln>
        </p:spPr>
        <p:txBody>
          <a:bodyPr wrap="none" anchor="ctr"/>
          <a:lstStyle/>
          <a:p>
            <a:endParaRPr lang="en-US"/>
          </a:p>
        </p:txBody>
      </p:sp>
      <p:sp>
        <p:nvSpPr>
          <p:cNvPr id="10253" name="Oval 1036"/>
          <p:cNvSpPr>
            <a:spLocks noChangeArrowheads="1"/>
          </p:cNvSpPr>
          <p:nvPr/>
        </p:nvSpPr>
        <p:spPr bwMode="auto">
          <a:xfrm>
            <a:off x="2590800" y="5105400"/>
            <a:ext cx="152400" cy="152400"/>
          </a:xfrm>
          <a:prstGeom prst="ellipse">
            <a:avLst/>
          </a:prstGeom>
          <a:noFill/>
          <a:ln w="9525">
            <a:solidFill>
              <a:schemeClr val="tx1"/>
            </a:solidFill>
            <a:round/>
            <a:headEnd/>
            <a:tailEnd/>
          </a:ln>
        </p:spPr>
        <p:txBody>
          <a:bodyPr wrap="none" anchor="ctr"/>
          <a:lstStyle/>
          <a:p>
            <a:endParaRPr lang="en-US"/>
          </a:p>
        </p:txBody>
      </p:sp>
      <p:sp>
        <p:nvSpPr>
          <p:cNvPr id="10254" name="Oval 1037"/>
          <p:cNvSpPr>
            <a:spLocks noChangeArrowheads="1"/>
          </p:cNvSpPr>
          <p:nvPr/>
        </p:nvSpPr>
        <p:spPr bwMode="auto">
          <a:xfrm>
            <a:off x="4953000" y="5105400"/>
            <a:ext cx="152400" cy="152400"/>
          </a:xfrm>
          <a:prstGeom prst="ellipse">
            <a:avLst/>
          </a:prstGeom>
          <a:noFill/>
          <a:ln w="9525">
            <a:solidFill>
              <a:schemeClr val="tx1"/>
            </a:solidFill>
            <a:round/>
            <a:headEnd/>
            <a:tailEnd/>
          </a:ln>
        </p:spPr>
        <p:txBody>
          <a:bodyPr wrap="none" anchor="ctr"/>
          <a:lstStyle/>
          <a:p>
            <a:endParaRPr lang="en-US"/>
          </a:p>
        </p:txBody>
      </p:sp>
      <p:sp>
        <p:nvSpPr>
          <p:cNvPr id="10255" name="Oval 1038"/>
          <p:cNvSpPr>
            <a:spLocks noChangeArrowheads="1"/>
          </p:cNvSpPr>
          <p:nvPr/>
        </p:nvSpPr>
        <p:spPr bwMode="auto">
          <a:xfrm>
            <a:off x="3886200" y="4876800"/>
            <a:ext cx="152400" cy="152400"/>
          </a:xfrm>
          <a:prstGeom prst="ellipse">
            <a:avLst/>
          </a:prstGeom>
          <a:noFill/>
          <a:ln w="9525">
            <a:solidFill>
              <a:schemeClr val="tx1"/>
            </a:solidFill>
            <a:round/>
            <a:headEnd/>
            <a:tailEnd/>
          </a:ln>
        </p:spPr>
        <p:txBody>
          <a:bodyPr wrap="none" anchor="ctr"/>
          <a:lstStyle/>
          <a:p>
            <a:endParaRPr lang="en-US"/>
          </a:p>
        </p:txBody>
      </p:sp>
      <p:sp>
        <p:nvSpPr>
          <p:cNvPr id="10256" name="Oval 1039"/>
          <p:cNvSpPr>
            <a:spLocks noChangeArrowheads="1"/>
          </p:cNvSpPr>
          <p:nvPr/>
        </p:nvSpPr>
        <p:spPr bwMode="auto">
          <a:xfrm>
            <a:off x="7467600" y="5105400"/>
            <a:ext cx="152400" cy="152400"/>
          </a:xfrm>
          <a:prstGeom prst="ellipse">
            <a:avLst/>
          </a:prstGeom>
          <a:noFill/>
          <a:ln w="9525">
            <a:solidFill>
              <a:schemeClr val="tx1"/>
            </a:solidFill>
            <a:round/>
            <a:headEnd/>
            <a:tailEnd/>
          </a:ln>
        </p:spPr>
        <p:txBody>
          <a:bodyPr wrap="none" anchor="ctr"/>
          <a:lstStyle/>
          <a:p>
            <a:endParaRPr lang="en-US"/>
          </a:p>
        </p:txBody>
      </p:sp>
      <p:sp>
        <p:nvSpPr>
          <p:cNvPr id="10257" name="Line 1040"/>
          <p:cNvSpPr>
            <a:spLocks noChangeShapeType="1"/>
          </p:cNvSpPr>
          <p:nvPr/>
        </p:nvSpPr>
        <p:spPr bwMode="auto">
          <a:xfrm>
            <a:off x="762000" y="5105400"/>
            <a:ext cx="685800" cy="0"/>
          </a:xfrm>
          <a:prstGeom prst="line">
            <a:avLst/>
          </a:prstGeom>
          <a:noFill/>
          <a:ln w="9525">
            <a:solidFill>
              <a:schemeClr val="tx1"/>
            </a:solidFill>
            <a:round/>
            <a:headEnd/>
            <a:tailEnd/>
          </a:ln>
        </p:spPr>
        <p:txBody>
          <a:bodyPr/>
          <a:lstStyle/>
          <a:p>
            <a:endParaRPr lang="en-US"/>
          </a:p>
        </p:txBody>
      </p:sp>
      <p:sp>
        <p:nvSpPr>
          <p:cNvPr id="10258" name="Line 1041"/>
          <p:cNvSpPr>
            <a:spLocks noChangeShapeType="1"/>
          </p:cNvSpPr>
          <p:nvPr/>
        </p:nvSpPr>
        <p:spPr bwMode="auto">
          <a:xfrm>
            <a:off x="5334000" y="5105400"/>
            <a:ext cx="914400" cy="0"/>
          </a:xfrm>
          <a:prstGeom prst="line">
            <a:avLst/>
          </a:prstGeom>
          <a:noFill/>
          <a:ln w="9525">
            <a:solidFill>
              <a:schemeClr val="tx1"/>
            </a:solidFill>
            <a:round/>
            <a:headEnd/>
            <a:tailEnd/>
          </a:ln>
        </p:spPr>
        <p:txBody>
          <a:bodyPr/>
          <a:lstStyle/>
          <a:p>
            <a:endParaRPr lang="en-US"/>
          </a:p>
        </p:txBody>
      </p:sp>
      <p:sp>
        <p:nvSpPr>
          <p:cNvPr id="10259" name="Line 1042"/>
          <p:cNvSpPr>
            <a:spLocks noChangeShapeType="1"/>
          </p:cNvSpPr>
          <p:nvPr/>
        </p:nvSpPr>
        <p:spPr bwMode="auto">
          <a:xfrm flipV="1">
            <a:off x="2819400" y="5105400"/>
            <a:ext cx="990600" cy="0"/>
          </a:xfrm>
          <a:prstGeom prst="line">
            <a:avLst/>
          </a:prstGeom>
          <a:noFill/>
          <a:ln w="9525">
            <a:solidFill>
              <a:schemeClr val="tx1"/>
            </a:solidFill>
            <a:round/>
            <a:headEnd/>
            <a:tailEnd/>
          </a:ln>
        </p:spPr>
        <p:txBody>
          <a:bodyPr/>
          <a:lstStyle/>
          <a:p>
            <a:endParaRPr lang="en-US"/>
          </a:p>
        </p:txBody>
      </p:sp>
      <p:sp>
        <p:nvSpPr>
          <p:cNvPr id="10260" name="Text Box 1043"/>
          <p:cNvSpPr txBox="1">
            <a:spLocks noChangeArrowheads="1"/>
          </p:cNvSpPr>
          <p:nvPr/>
        </p:nvSpPr>
        <p:spPr bwMode="auto">
          <a:xfrm>
            <a:off x="304800" y="4800600"/>
            <a:ext cx="609600" cy="457200"/>
          </a:xfrm>
          <a:prstGeom prst="rect">
            <a:avLst/>
          </a:prstGeom>
          <a:noFill/>
          <a:ln w="9525">
            <a:noFill/>
            <a:miter lim="800000"/>
            <a:headEnd/>
            <a:tailEnd/>
          </a:ln>
        </p:spPr>
        <p:txBody>
          <a:bodyPr>
            <a:spAutoFit/>
          </a:bodyPr>
          <a:lstStyle/>
          <a:p>
            <a:pPr>
              <a:spcBef>
                <a:spcPct val="50000"/>
              </a:spcBef>
            </a:pPr>
            <a:r>
              <a:rPr lang="en-US" sz="2400"/>
              <a:t>tel</a:t>
            </a:r>
          </a:p>
        </p:txBody>
      </p:sp>
      <p:sp>
        <p:nvSpPr>
          <p:cNvPr id="10261" name="Text Box 1044"/>
          <p:cNvSpPr txBox="1">
            <a:spLocks noChangeArrowheads="1"/>
          </p:cNvSpPr>
          <p:nvPr/>
        </p:nvSpPr>
        <p:spPr bwMode="auto">
          <a:xfrm>
            <a:off x="8305800" y="4876800"/>
            <a:ext cx="609600" cy="457200"/>
          </a:xfrm>
          <a:prstGeom prst="rect">
            <a:avLst/>
          </a:prstGeom>
          <a:noFill/>
          <a:ln w="9525">
            <a:noFill/>
            <a:miter lim="800000"/>
            <a:headEnd/>
            <a:tailEnd/>
          </a:ln>
        </p:spPr>
        <p:txBody>
          <a:bodyPr>
            <a:spAutoFit/>
          </a:bodyPr>
          <a:lstStyle/>
          <a:p>
            <a:pPr>
              <a:spcBef>
                <a:spcPct val="50000"/>
              </a:spcBef>
            </a:pPr>
            <a:r>
              <a:rPr lang="en-US" sz="2400"/>
              <a:t>tel</a:t>
            </a:r>
          </a:p>
        </p:txBody>
      </p:sp>
      <p:sp>
        <p:nvSpPr>
          <p:cNvPr id="10262" name="Line 1045"/>
          <p:cNvSpPr>
            <a:spLocks noChangeShapeType="1"/>
          </p:cNvSpPr>
          <p:nvPr/>
        </p:nvSpPr>
        <p:spPr bwMode="auto">
          <a:xfrm>
            <a:off x="7772400" y="5181600"/>
            <a:ext cx="609600" cy="0"/>
          </a:xfrm>
          <a:prstGeom prst="line">
            <a:avLst/>
          </a:prstGeom>
          <a:noFill/>
          <a:ln w="9525">
            <a:solidFill>
              <a:schemeClr val="tx1"/>
            </a:solidFill>
            <a:round/>
            <a:headEnd/>
            <a:tailEnd/>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175E71D4-5C3C-4AF7-9827-5361629A010B}" type="slidenum">
              <a:rPr lang="en-US"/>
              <a:pPr/>
              <a:t>18</a:t>
            </a:fld>
            <a:endParaRPr lang="en-US"/>
          </a:p>
        </p:txBody>
      </p:sp>
      <p:sp>
        <p:nvSpPr>
          <p:cNvPr id="11267" name="Rectangle 3"/>
          <p:cNvSpPr>
            <a:spLocks noGrp="1" noChangeArrowheads="1"/>
          </p:cNvSpPr>
          <p:nvPr>
            <p:ph type="body" idx="1"/>
          </p:nvPr>
        </p:nvSpPr>
        <p:spPr>
          <a:xfrm>
            <a:off x="685800" y="152400"/>
            <a:ext cx="7772400" cy="6477000"/>
          </a:xfrm>
        </p:spPr>
        <p:txBody>
          <a:bodyPr/>
          <a:lstStyle/>
          <a:p>
            <a:r>
              <a:rPr lang="en-US" dirty="0" smtClean="0">
                <a:solidFill>
                  <a:schemeClr val="accent6"/>
                </a:solidFill>
              </a:rPr>
              <a:t>Timing Diagram</a:t>
            </a:r>
          </a:p>
        </p:txBody>
      </p:sp>
      <p:sp>
        <p:nvSpPr>
          <p:cNvPr id="11268" name="Line 5"/>
          <p:cNvSpPr>
            <a:spLocks noChangeShapeType="1"/>
          </p:cNvSpPr>
          <p:nvPr/>
        </p:nvSpPr>
        <p:spPr bwMode="auto">
          <a:xfrm>
            <a:off x="1219200" y="1828800"/>
            <a:ext cx="0" cy="4419600"/>
          </a:xfrm>
          <a:prstGeom prst="line">
            <a:avLst/>
          </a:prstGeom>
          <a:noFill/>
          <a:ln w="9525">
            <a:solidFill>
              <a:schemeClr val="tx1"/>
            </a:solidFill>
            <a:round/>
            <a:headEnd/>
            <a:tailEnd/>
          </a:ln>
        </p:spPr>
        <p:txBody>
          <a:bodyPr/>
          <a:lstStyle/>
          <a:p>
            <a:endParaRPr lang="en-US"/>
          </a:p>
        </p:txBody>
      </p:sp>
      <p:sp>
        <p:nvSpPr>
          <p:cNvPr id="11269" name="Line 6"/>
          <p:cNvSpPr>
            <a:spLocks noChangeShapeType="1"/>
          </p:cNvSpPr>
          <p:nvPr/>
        </p:nvSpPr>
        <p:spPr bwMode="auto">
          <a:xfrm>
            <a:off x="2971800" y="1905000"/>
            <a:ext cx="0" cy="4419600"/>
          </a:xfrm>
          <a:prstGeom prst="line">
            <a:avLst/>
          </a:prstGeom>
          <a:noFill/>
          <a:ln w="9525">
            <a:solidFill>
              <a:schemeClr val="tx1"/>
            </a:solidFill>
            <a:round/>
            <a:headEnd/>
            <a:tailEnd/>
          </a:ln>
        </p:spPr>
        <p:txBody>
          <a:bodyPr/>
          <a:lstStyle/>
          <a:p>
            <a:endParaRPr lang="en-US"/>
          </a:p>
        </p:txBody>
      </p:sp>
      <p:sp>
        <p:nvSpPr>
          <p:cNvPr id="11270" name="Line 7"/>
          <p:cNvSpPr>
            <a:spLocks noChangeShapeType="1"/>
          </p:cNvSpPr>
          <p:nvPr/>
        </p:nvSpPr>
        <p:spPr bwMode="auto">
          <a:xfrm>
            <a:off x="5105400" y="1905000"/>
            <a:ext cx="0" cy="4419600"/>
          </a:xfrm>
          <a:prstGeom prst="line">
            <a:avLst/>
          </a:prstGeom>
          <a:noFill/>
          <a:ln w="9525">
            <a:solidFill>
              <a:schemeClr val="tx1"/>
            </a:solidFill>
            <a:round/>
            <a:headEnd/>
            <a:tailEnd/>
          </a:ln>
        </p:spPr>
        <p:txBody>
          <a:bodyPr/>
          <a:lstStyle/>
          <a:p>
            <a:endParaRPr lang="en-US"/>
          </a:p>
        </p:txBody>
      </p:sp>
      <p:sp>
        <p:nvSpPr>
          <p:cNvPr id="11271" name="Line 8"/>
          <p:cNvSpPr>
            <a:spLocks noChangeShapeType="1"/>
          </p:cNvSpPr>
          <p:nvPr/>
        </p:nvSpPr>
        <p:spPr bwMode="auto">
          <a:xfrm>
            <a:off x="7391400" y="1905000"/>
            <a:ext cx="0" cy="4419600"/>
          </a:xfrm>
          <a:prstGeom prst="line">
            <a:avLst/>
          </a:prstGeom>
          <a:noFill/>
          <a:ln w="9525">
            <a:solidFill>
              <a:schemeClr val="tx1"/>
            </a:solidFill>
            <a:round/>
            <a:headEnd/>
            <a:tailEnd/>
          </a:ln>
        </p:spPr>
        <p:txBody>
          <a:bodyPr/>
          <a:lstStyle/>
          <a:p>
            <a:endParaRPr lang="en-US"/>
          </a:p>
        </p:txBody>
      </p:sp>
      <p:sp>
        <p:nvSpPr>
          <p:cNvPr id="11272" name="Line 9"/>
          <p:cNvSpPr>
            <a:spLocks noChangeShapeType="1"/>
          </p:cNvSpPr>
          <p:nvPr/>
        </p:nvSpPr>
        <p:spPr bwMode="auto">
          <a:xfrm>
            <a:off x="1219200" y="2133600"/>
            <a:ext cx="1752600" cy="457200"/>
          </a:xfrm>
          <a:prstGeom prst="line">
            <a:avLst/>
          </a:prstGeom>
          <a:noFill/>
          <a:ln w="9525">
            <a:solidFill>
              <a:schemeClr val="tx1"/>
            </a:solidFill>
            <a:round/>
            <a:headEnd/>
            <a:tailEnd type="triangle" w="med" len="med"/>
          </a:ln>
        </p:spPr>
        <p:txBody>
          <a:bodyPr/>
          <a:lstStyle/>
          <a:p>
            <a:endParaRPr lang="en-US"/>
          </a:p>
        </p:txBody>
      </p:sp>
      <p:sp>
        <p:nvSpPr>
          <p:cNvPr id="11273" name="Line 10"/>
          <p:cNvSpPr>
            <a:spLocks noChangeShapeType="1"/>
          </p:cNvSpPr>
          <p:nvPr/>
        </p:nvSpPr>
        <p:spPr bwMode="auto">
          <a:xfrm>
            <a:off x="2895600" y="2590800"/>
            <a:ext cx="2209800" cy="457200"/>
          </a:xfrm>
          <a:prstGeom prst="line">
            <a:avLst/>
          </a:prstGeom>
          <a:noFill/>
          <a:ln w="9525">
            <a:solidFill>
              <a:schemeClr val="tx1"/>
            </a:solidFill>
            <a:round/>
            <a:headEnd/>
            <a:tailEnd type="triangle" w="med" len="med"/>
          </a:ln>
        </p:spPr>
        <p:txBody>
          <a:bodyPr/>
          <a:lstStyle/>
          <a:p>
            <a:endParaRPr lang="en-US"/>
          </a:p>
        </p:txBody>
      </p:sp>
      <p:sp>
        <p:nvSpPr>
          <p:cNvPr id="11274" name="Line 11"/>
          <p:cNvSpPr>
            <a:spLocks noChangeShapeType="1"/>
          </p:cNvSpPr>
          <p:nvPr/>
        </p:nvSpPr>
        <p:spPr bwMode="auto">
          <a:xfrm>
            <a:off x="5105400" y="3124200"/>
            <a:ext cx="2209800" cy="457200"/>
          </a:xfrm>
          <a:prstGeom prst="line">
            <a:avLst/>
          </a:prstGeom>
          <a:noFill/>
          <a:ln w="9525">
            <a:solidFill>
              <a:schemeClr val="tx1"/>
            </a:solidFill>
            <a:round/>
            <a:headEnd/>
            <a:tailEnd type="triangle" w="med" len="med"/>
          </a:ln>
        </p:spPr>
        <p:txBody>
          <a:bodyPr/>
          <a:lstStyle/>
          <a:p>
            <a:endParaRPr lang="en-US"/>
          </a:p>
        </p:txBody>
      </p:sp>
      <p:sp>
        <p:nvSpPr>
          <p:cNvPr id="11275" name="Line 12"/>
          <p:cNvSpPr>
            <a:spLocks noChangeShapeType="1"/>
          </p:cNvSpPr>
          <p:nvPr/>
        </p:nvSpPr>
        <p:spPr bwMode="auto">
          <a:xfrm flipH="1">
            <a:off x="5105400" y="3733800"/>
            <a:ext cx="2286000" cy="457200"/>
          </a:xfrm>
          <a:prstGeom prst="line">
            <a:avLst/>
          </a:prstGeom>
          <a:noFill/>
          <a:ln w="9525">
            <a:solidFill>
              <a:schemeClr val="tx1"/>
            </a:solidFill>
            <a:round/>
            <a:headEnd/>
            <a:tailEnd type="triangle" w="med" len="med"/>
          </a:ln>
        </p:spPr>
        <p:txBody>
          <a:bodyPr/>
          <a:lstStyle/>
          <a:p>
            <a:endParaRPr lang="en-US"/>
          </a:p>
        </p:txBody>
      </p:sp>
      <p:sp>
        <p:nvSpPr>
          <p:cNvPr id="11276" name="Line 13"/>
          <p:cNvSpPr>
            <a:spLocks noChangeShapeType="1"/>
          </p:cNvSpPr>
          <p:nvPr/>
        </p:nvSpPr>
        <p:spPr bwMode="auto">
          <a:xfrm flipH="1">
            <a:off x="1219200" y="4191000"/>
            <a:ext cx="3810000" cy="762000"/>
          </a:xfrm>
          <a:prstGeom prst="line">
            <a:avLst/>
          </a:prstGeom>
          <a:noFill/>
          <a:ln w="9525">
            <a:solidFill>
              <a:schemeClr val="tx1"/>
            </a:solidFill>
            <a:round/>
            <a:headEnd/>
            <a:tailEnd type="triangle" w="med" len="med"/>
          </a:ln>
        </p:spPr>
        <p:txBody>
          <a:bodyPr/>
          <a:lstStyle/>
          <a:p>
            <a:endParaRPr lang="en-US"/>
          </a:p>
        </p:txBody>
      </p:sp>
      <p:sp>
        <p:nvSpPr>
          <p:cNvPr id="11277" name="Line 14"/>
          <p:cNvSpPr>
            <a:spLocks noChangeShapeType="1"/>
          </p:cNvSpPr>
          <p:nvPr/>
        </p:nvSpPr>
        <p:spPr bwMode="auto">
          <a:xfrm>
            <a:off x="1219200" y="5029200"/>
            <a:ext cx="6172200" cy="762000"/>
          </a:xfrm>
          <a:prstGeom prst="line">
            <a:avLst/>
          </a:prstGeom>
          <a:noFill/>
          <a:ln w="9525">
            <a:solidFill>
              <a:schemeClr val="tx1"/>
            </a:solidFill>
            <a:round/>
            <a:headEnd/>
            <a:tailEnd type="triangle" w="med" len="med"/>
          </a:ln>
        </p:spPr>
        <p:txBody>
          <a:bodyPr/>
          <a:lstStyle/>
          <a:p>
            <a:endParaRPr lang="en-US"/>
          </a:p>
        </p:txBody>
      </p:sp>
      <p:sp>
        <p:nvSpPr>
          <p:cNvPr id="11278" name="Text Box 15"/>
          <p:cNvSpPr txBox="1">
            <a:spLocks noChangeArrowheads="1"/>
          </p:cNvSpPr>
          <p:nvPr/>
        </p:nvSpPr>
        <p:spPr bwMode="auto">
          <a:xfrm>
            <a:off x="3429000" y="2438400"/>
            <a:ext cx="1371600" cy="822325"/>
          </a:xfrm>
          <a:prstGeom prst="rect">
            <a:avLst/>
          </a:prstGeom>
          <a:noFill/>
          <a:ln w="9525">
            <a:noFill/>
            <a:miter lim="800000"/>
            <a:headEnd/>
            <a:tailEnd/>
          </a:ln>
        </p:spPr>
        <p:txBody>
          <a:bodyPr>
            <a:spAutoFit/>
          </a:bodyPr>
          <a:lstStyle/>
          <a:p>
            <a:pPr>
              <a:spcBef>
                <a:spcPct val="50000"/>
              </a:spcBef>
            </a:pPr>
            <a:r>
              <a:rPr lang="en-US" sz="2400" dirty="0"/>
              <a:t>Call request</a:t>
            </a:r>
          </a:p>
        </p:txBody>
      </p:sp>
      <p:sp>
        <p:nvSpPr>
          <p:cNvPr id="11279" name="Text Box 17"/>
          <p:cNvSpPr txBox="1">
            <a:spLocks noChangeArrowheads="1"/>
          </p:cNvSpPr>
          <p:nvPr/>
        </p:nvSpPr>
        <p:spPr bwMode="auto">
          <a:xfrm>
            <a:off x="3505200" y="4953000"/>
            <a:ext cx="1371600" cy="457200"/>
          </a:xfrm>
          <a:prstGeom prst="rect">
            <a:avLst/>
          </a:prstGeom>
          <a:noFill/>
          <a:ln w="9525">
            <a:noFill/>
            <a:miter lim="800000"/>
            <a:headEnd/>
            <a:tailEnd/>
          </a:ln>
        </p:spPr>
        <p:txBody>
          <a:bodyPr>
            <a:spAutoFit/>
          </a:bodyPr>
          <a:lstStyle/>
          <a:p>
            <a:pPr>
              <a:spcBef>
                <a:spcPct val="50000"/>
              </a:spcBef>
            </a:pPr>
            <a:r>
              <a:rPr lang="en-US" sz="2400" dirty="0"/>
              <a:t>Message</a:t>
            </a:r>
          </a:p>
        </p:txBody>
      </p:sp>
      <p:sp>
        <p:nvSpPr>
          <p:cNvPr id="17" name="Text Box 15"/>
          <p:cNvSpPr txBox="1">
            <a:spLocks noChangeArrowheads="1"/>
          </p:cNvSpPr>
          <p:nvPr/>
        </p:nvSpPr>
        <p:spPr bwMode="auto">
          <a:xfrm>
            <a:off x="3352800" y="4114800"/>
            <a:ext cx="1371600" cy="461665"/>
          </a:xfrm>
          <a:prstGeom prst="rect">
            <a:avLst/>
          </a:prstGeom>
          <a:noFill/>
          <a:ln w="9525">
            <a:noFill/>
            <a:miter lim="800000"/>
            <a:headEnd/>
            <a:tailEnd/>
          </a:ln>
        </p:spPr>
        <p:txBody>
          <a:bodyPr>
            <a:spAutoFit/>
          </a:bodyPr>
          <a:lstStyle/>
          <a:p>
            <a:pPr>
              <a:spcBef>
                <a:spcPct val="50000"/>
              </a:spcBef>
            </a:pPr>
            <a:r>
              <a:rPr lang="en-US" sz="2400" dirty="0" err="1" smtClean="0"/>
              <a:t>Ack</a:t>
            </a:r>
            <a:endParaRPr lang="en-US" sz="2400" dirty="0"/>
          </a:p>
        </p:txBody>
      </p:sp>
      <p:sp>
        <p:nvSpPr>
          <p:cNvPr id="18" name="Line 14"/>
          <p:cNvSpPr>
            <a:spLocks noChangeShapeType="1"/>
          </p:cNvSpPr>
          <p:nvPr/>
        </p:nvSpPr>
        <p:spPr bwMode="auto">
          <a:xfrm>
            <a:off x="1219200" y="5181600"/>
            <a:ext cx="6172200" cy="762000"/>
          </a:xfrm>
          <a:prstGeom prst="line">
            <a:avLst/>
          </a:prstGeom>
          <a:noFill/>
          <a:ln w="9525">
            <a:solidFill>
              <a:schemeClr val="tx1"/>
            </a:solidFill>
            <a:round/>
            <a:headEnd/>
            <a:tailEnd type="triangle" w="med" len="med"/>
          </a:ln>
        </p:spPr>
        <p:txBody>
          <a:bodyPr/>
          <a:lstStyle/>
          <a:p>
            <a:endParaRPr lang="en-US"/>
          </a:p>
        </p:txBody>
      </p:sp>
      <p:sp>
        <p:nvSpPr>
          <p:cNvPr id="19" name="Line 14"/>
          <p:cNvSpPr>
            <a:spLocks noChangeShapeType="1"/>
          </p:cNvSpPr>
          <p:nvPr/>
        </p:nvSpPr>
        <p:spPr bwMode="auto">
          <a:xfrm>
            <a:off x="1219200" y="5334000"/>
            <a:ext cx="6172200" cy="7620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4B902C24-748B-4654-B4A0-F2C9078359B4}" type="slidenum">
              <a:rPr lang="en-US"/>
              <a:pPr/>
              <a:t>19</a:t>
            </a:fld>
            <a:endParaRPr lang="en-US"/>
          </a:p>
        </p:txBody>
      </p:sp>
      <p:sp>
        <p:nvSpPr>
          <p:cNvPr id="12291" name="Rectangle 2"/>
          <p:cNvSpPr>
            <a:spLocks noGrp="1" noChangeArrowheads="1"/>
          </p:cNvSpPr>
          <p:nvPr>
            <p:ph type="title"/>
          </p:nvPr>
        </p:nvSpPr>
        <p:spPr/>
        <p:txBody>
          <a:bodyPr/>
          <a:lstStyle/>
          <a:p>
            <a:r>
              <a:rPr lang="en-US" dirty="0" smtClean="0">
                <a:solidFill>
                  <a:schemeClr val="accent6"/>
                </a:solidFill>
              </a:rPr>
              <a:t>Message Switching</a:t>
            </a:r>
          </a:p>
        </p:txBody>
      </p:sp>
      <p:sp>
        <p:nvSpPr>
          <p:cNvPr id="12292" name="Rectangle 3"/>
          <p:cNvSpPr>
            <a:spLocks noGrp="1" noChangeArrowheads="1"/>
          </p:cNvSpPr>
          <p:nvPr>
            <p:ph type="body" idx="1"/>
          </p:nvPr>
        </p:nvSpPr>
        <p:spPr>
          <a:xfrm>
            <a:off x="685800" y="1600200"/>
            <a:ext cx="7772400" cy="4114800"/>
          </a:xfrm>
        </p:spPr>
        <p:txBody>
          <a:bodyPr/>
          <a:lstStyle/>
          <a:p>
            <a:r>
              <a:rPr lang="en-US" dirty="0" smtClean="0"/>
              <a:t>The whole message is sent in a Store-and-Forward – No setup or disconnection delay, but queuing delay, overhead in message for routing</a:t>
            </a:r>
          </a:p>
        </p:txBody>
      </p:sp>
      <p:sp>
        <p:nvSpPr>
          <p:cNvPr id="12293" name="Line 4"/>
          <p:cNvSpPr>
            <a:spLocks noChangeShapeType="1"/>
          </p:cNvSpPr>
          <p:nvPr/>
        </p:nvSpPr>
        <p:spPr bwMode="auto">
          <a:xfrm>
            <a:off x="1524000" y="3505200"/>
            <a:ext cx="0" cy="2590800"/>
          </a:xfrm>
          <a:prstGeom prst="line">
            <a:avLst/>
          </a:prstGeom>
          <a:noFill/>
          <a:ln w="9525">
            <a:solidFill>
              <a:schemeClr val="tx1"/>
            </a:solidFill>
            <a:round/>
            <a:headEnd/>
            <a:tailEnd/>
          </a:ln>
        </p:spPr>
        <p:txBody>
          <a:bodyPr/>
          <a:lstStyle/>
          <a:p>
            <a:endParaRPr lang="en-US"/>
          </a:p>
        </p:txBody>
      </p:sp>
      <p:sp>
        <p:nvSpPr>
          <p:cNvPr id="12294" name="Line 5"/>
          <p:cNvSpPr>
            <a:spLocks noChangeShapeType="1"/>
          </p:cNvSpPr>
          <p:nvPr/>
        </p:nvSpPr>
        <p:spPr bwMode="auto">
          <a:xfrm>
            <a:off x="2819400" y="3505200"/>
            <a:ext cx="0" cy="2590800"/>
          </a:xfrm>
          <a:prstGeom prst="line">
            <a:avLst/>
          </a:prstGeom>
          <a:noFill/>
          <a:ln w="9525">
            <a:solidFill>
              <a:schemeClr val="tx1"/>
            </a:solidFill>
            <a:round/>
            <a:headEnd/>
            <a:tailEnd/>
          </a:ln>
        </p:spPr>
        <p:txBody>
          <a:bodyPr/>
          <a:lstStyle/>
          <a:p>
            <a:endParaRPr lang="en-US"/>
          </a:p>
        </p:txBody>
      </p:sp>
      <p:sp>
        <p:nvSpPr>
          <p:cNvPr id="12295" name="Line 6"/>
          <p:cNvSpPr>
            <a:spLocks noChangeShapeType="1"/>
          </p:cNvSpPr>
          <p:nvPr/>
        </p:nvSpPr>
        <p:spPr bwMode="auto">
          <a:xfrm>
            <a:off x="4572000" y="3505200"/>
            <a:ext cx="0" cy="2590800"/>
          </a:xfrm>
          <a:prstGeom prst="line">
            <a:avLst/>
          </a:prstGeom>
          <a:noFill/>
          <a:ln w="9525">
            <a:solidFill>
              <a:schemeClr val="tx1"/>
            </a:solidFill>
            <a:round/>
            <a:headEnd/>
            <a:tailEnd/>
          </a:ln>
        </p:spPr>
        <p:txBody>
          <a:bodyPr/>
          <a:lstStyle/>
          <a:p>
            <a:endParaRPr lang="en-US"/>
          </a:p>
        </p:txBody>
      </p:sp>
      <p:sp>
        <p:nvSpPr>
          <p:cNvPr id="12296" name="Line 7"/>
          <p:cNvSpPr>
            <a:spLocks noChangeShapeType="1"/>
          </p:cNvSpPr>
          <p:nvPr/>
        </p:nvSpPr>
        <p:spPr bwMode="auto">
          <a:xfrm>
            <a:off x="6477000" y="3810000"/>
            <a:ext cx="0" cy="2590800"/>
          </a:xfrm>
          <a:prstGeom prst="line">
            <a:avLst/>
          </a:prstGeom>
          <a:noFill/>
          <a:ln w="9525">
            <a:solidFill>
              <a:schemeClr val="tx1"/>
            </a:solidFill>
            <a:round/>
            <a:headEnd/>
            <a:tailEnd/>
          </a:ln>
        </p:spPr>
        <p:txBody>
          <a:bodyPr/>
          <a:lstStyle/>
          <a:p>
            <a:endParaRPr lang="en-US"/>
          </a:p>
        </p:txBody>
      </p:sp>
      <p:sp>
        <p:nvSpPr>
          <p:cNvPr id="12297" name="Line 8"/>
          <p:cNvSpPr>
            <a:spLocks noChangeShapeType="1"/>
          </p:cNvSpPr>
          <p:nvPr/>
        </p:nvSpPr>
        <p:spPr bwMode="auto">
          <a:xfrm>
            <a:off x="1524000" y="3733800"/>
            <a:ext cx="1295400" cy="533400"/>
          </a:xfrm>
          <a:prstGeom prst="line">
            <a:avLst/>
          </a:prstGeom>
          <a:noFill/>
          <a:ln w="9525">
            <a:solidFill>
              <a:schemeClr val="tx1"/>
            </a:solidFill>
            <a:round/>
            <a:headEnd/>
            <a:tailEnd type="triangle" w="med" len="med"/>
          </a:ln>
        </p:spPr>
        <p:txBody>
          <a:bodyPr/>
          <a:lstStyle/>
          <a:p>
            <a:endParaRPr lang="en-US"/>
          </a:p>
        </p:txBody>
      </p:sp>
      <p:sp>
        <p:nvSpPr>
          <p:cNvPr id="12298" name="Line 9"/>
          <p:cNvSpPr>
            <a:spLocks noChangeShapeType="1"/>
          </p:cNvSpPr>
          <p:nvPr/>
        </p:nvSpPr>
        <p:spPr bwMode="auto">
          <a:xfrm>
            <a:off x="2819400" y="4724400"/>
            <a:ext cx="1752600" cy="609600"/>
          </a:xfrm>
          <a:prstGeom prst="line">
            <a:avLst/>
          </a:prstGeom>
          <a:noFill/>
          <a:ln w="9525">
            <a:solidFill>
              <a:schemeClr val="tx1"/>
            </a:solidFill>
            <a:round/>
            <a:headEnd/>
            <a:tailEnd type="triangle" w="med" len="med"/>
          </a:ln>
        </p:spPr>
        <p:txBody>
          <a:bodyPr/>
          <a:lstStyle/>
          <a:p>
            <a:endParaRPr lang="en-US"/>
          </a:p>
        </p:txBody>
      </p:sp>
      <p:sp>
        <p:nvSpPr>
          <p:cNvPr id="12299" name="Line 10"/>
          <p:cNvSpPr>
            <a:spLocks noChangeShapeType="1"/>
          </p:cNvSpPr>
          <p:nvPr/>
        </p:nvSpPr>
        <p:spPr bwMode="auto">
          <a:xfrm>
            <a:off x="4572000" y="5791200"/>
            <a:ext cx="1905000" cy="304800"/>
          </a:xfrm>
          <a:prstGeom prst="line">
            <a:avLst/>
          </a:prstGeom>
          <a:noFill/>
          <a:ln w="9525">
            <a:solidFill>
              <a:schemeClr val="tx1"/>
            </a:solidFill>
            <a:round/>
            <a:headEnd/>
            <a:tailEnd type="triangle" w="med" len="med"/>
          </a:ln>
        </p:spPr>
        <p:txBody>
          <a:bodyPr/>
          <a:lstStyle/>
          <a:p>
            <a:endParaRPr lang="en-US"/>
          </a:p>
        </p:txBody>
      </p:sp>
      <p:sp>
        <p:nvSpPr>
          <p:cNvPr id="12300" name="Text Box 11"/>
          <p:cNvSpPr txBox="1">
            <a:spLocks noChangeArrowheads="1"/>
          </p:cNvSpPr>
          <p:nvPr/>
        </p:nvSpPr>
        <p:spPr bwMode="auto">
          <a:xfrm>
            <a:off x="1752600" y="3581400"/>
            <a:ext cx="990600" cy="336550"/>
          </a:xfrm>
          <a:prstGeom prst="rect">
            <a:avLst/>
          </a:prstGeom>
          <a:noFill/>
          <a:ln w="9525">
            <a:noFill/>
            <a:miter lim="800000"/>
            <a:headEnd/>
            <a:tailEnd/>
          </a:ln>
        </p:spPr>
        <p:txBody>
          <a:bodyPr>
            <a:spAutoFit/>
          </a:bodyPr>
          <a:lstStyle/>
          <a:p>
            <a:pPr>
              <a:spcBef>
                <a:spcPct val="50000"/>
              </a:spcBef>
            </a:pPr>
            <a:r>
              <a:rPr lang="en-US" dirty="0"/>
              <a:t>message</a:t>
            </a:r>
          </a:p>
        </p:txBody>
      </p:sp>
      <p:sp>
        <p:nvSpPr>
          <p:cNvPr id="13" name="Text Box 11"/>
          <p:cNvSpPr txBox="1">
            <a:spLocks noChangeArrowheads="1"/>
          </p:cNvSpPr>
          <p:nvPr/>
        </p:nvSpPr>
        <p:spPr bwMode="auto">
          <a:xfrm>
            <a:off x="3276600" y="4495800"/>
            <a:ext cx="990600" cy="336550"/>
          </a:xfrm>
          <a:prstGeom prst="rect">
            <a:avLst/>
          </a:prstGeom>
          <a:noFill/>
          <a:ln w="9525">
            <a:noFill/>
            <a:miter lim="800000"/>
            <a:headEnd/>
            <a:tailEnd/>
          </a:ln>
        </p:spPr>
        <p:txBody>
          <a:bodyPr>
            <a:spAutoFit/>
          </a:bodyPr>
          <a:lstStyle/>
          <a:p>
            <a:pPr>
              <a:spcBef>
                <a:spcPct val="50000"/>
              </a:spcBef>
            </a:pPr>
            <a:r>
              <a:rPr lang="en-US" dirty="0"/>
              <a:t>message</a:t>
            </a:r>
          </a:p>
        </p:txBody>
      </p:sp>
      <p:sp>
        <p:nvSpPr>
          <p:cNvPr id="14" name="Text Box 11"/>
          <p:cNvSpPr txBox="1">
            <a:spLocks noChangeArrowheads="1"/>
          </p:cNvSpPr>
          <p:nvPr/>
        </p:nvSpPr>
        <p:spPr bwMode="auto">
          <a:xfrm>
            <a:off x="5105400" y="5334000"/>
            <a:ext cx="990600" cy="336550"/>
          </a:xfrm>
          <a:prstGeom prst="rect">
            <a:avLst/>
          </a:prstGeom>
          <a:noFill/>
          <a:ln w="9525">
            <a:noFill/>
            <a:miter lim="800000"/>
            <a:headEnd/>
            <a:tailEnd/>
          </a:ln>
        </p:spPr>
        <p:txBody>
          <a:bodyPr>
            <a:spAutoFit/>
          </a:bodyPr>
          <a:lstStyle/>
          <a:p>
            <a:pPr>
              <a:spcBef>
                <a:spcPct val="50000"/>
              </a:spcBef>
            </a:pPr>
            <a:r>
              <a:rPr lang="en-US" dirty="0"/>
              <a:t>message</a:t>
            </a:r>
          </a:p>
        </p:txBody>
      </p:sp>
      <p:sp>
        <p:nvSpPr>
          <p:cNvPr id="15" name="Line 8"/>
          <p:cNvSpPr>
            <a:spLocks noChangeShapeType="1"/>
          </p:cNvSpPr>
          <p:nvPr/>
        </p:nvSpPr>
        <p:spPr bwMode="auto">
          <a:xfrm>
            <a:off x="1524000" y="3886200"/>
            <a:ext cx="1295400" cy="533400"/>
          </a:xfrm>
          <a:prstGeom prst="line">
            <a:avLst/>
          </a:prstGeom>
          <a:noFill/>
          <a:ln w="9525">
            <a:solidFill>
              <a:schemeClr val="tx1"/>
            </a:solidFill>
            <a:round/>
            <a:headEnd/>
            <a:tailEnd type="triangle" w="med" len="med"/>
          </a:ln>
        </p:spPr>
        <p:txBody>
          <a:bodyPr/>
          <a:lstStyle/>
          <a:p>
            <a:endParaRPr lang="en-US"/>
          </a:p>
        </p:txBody>
      </p:sp>
      <p:sp>
        <p:nvSpPr>
          <p:cNvPr id="16" name="Line 8"/>
          <p:cNvSpPr>
            <a:spLocks noChangeShapeType="1"/>
          </p:cNvSpPr>
          <p:nvPr/>
        </p:nvSpPr>
        <p:spPr bwMode="auto">
          <a:xfrm>
            <a:off x="1524000" y="4038600"/>
            <a:ext cx="1295400" cy="533400"/>
          </a:xfrm>
          <a:prstGeom prst="line">
            <a:avLst/>
          </a:prstGeom>
          <a:noFill/>
          <a:ln w="9525">
            <a:solidFill>
              <a:schemeClr val="tx1"/>
            </a:solidFill>
            <a:round/>
            <a:headEnd/>
            <a:tailEnd type="triangle" w="med" len="med"/>
          </a:ln>
        </p:spPr>
        <p:txBody>
          <a:bodyPr/>
          <a:lstStyle/>
          <a:p>
            <a:endParaRPr lang="en-US"/>
          </a:p>
        </p:txBody>
      </p:sp>
      <p:sp>
        <p:nvSpPr>
          <p:cNvPr id="18" name="Line 9"/>
          <p:cNvSpPr>
            <a:spLocks noChangeShapeType="1"/>
          </p:cNvSpPr>
          <p:nvPr/>
        </p:nvSpPr>
        <p:spPr bwMode="auto">
          <a:xfrm>
            <a:off x="2819400" y="4876800"/>
            <a:ext cx="1752600" cy="609600"/>
          </a:xfrm>
          <a:prstGeom prst="line">
            <a:avLst/>
          </a:prstGeom>
          <a:noFill/>
          <a:ln w="9525">
            <a:solidFill>
              <a:schemeClr val="tx1"/>
            </a:solidFill>
            <a:round/>
            <a:headEnd/>
            <a:tailEnd type="triangle" w="med" len="med"/>
          </a:ln>
        </p:spPr>
        <p:txBody>
          <a:bodyPr/>
          <a:lstStyle/>
          <a:p>
            <a:endParaRPr lang="en-US"/>
          </a:p>
        </p:txBody>
      </p:sp>
      <p:sp>
        <p:nvSpPr>
          <p:cNvPr id="19" name="Line 9"/>
          <p:cNvSpPr>
            <a:spLocks noChangeShapeType="1"/>
          </p:cNvSpPr>
          <p:nvPr/>
        </p:nvSpPr>
        <p:spPr bwMode="auto">
          <a:xfrm>
            <a:off x="2819400" y="5029200"/>
            <a:ext cx="1752600" cy="609600"/>
          </a:xfrm>
          <a:prstGeom prst="line">
            <a:avLst/>
          </a:prstGeom>
          <a:noFill/>
          <a:ln w="9525">
            <a:solidFill>
              <a:schemeClr val="tx1"/>
            </a:solidFill>
            <a:round/>
            <a:headEnd/>
            <a:tailEnd type="triangle" w="med" len="med"/>
          </a:ln>
        </p:spPr>
        <p:txBody>
          <a:bodyPr/>
          <a:lstStyle/>
          <a:p>
            <a:endParaRPr lang="en-US"/>
          </a:p>
        </p:txBody>
      </p:sp>
      <p:sp>
        <p:nvSpPr>
          <p:cNvPr id="20" name="Line 10"/>
          <p:cNvSpPr>
            <a:spLocks noChangeShapeType="1"/>
          </p:cNvSpPr>
          <p:nvPr/>
        </p:nvSpPr>
        <p:spPr bwMode="auto">
          <a:xfrm>
            <a:off x="4572000" y="5943600"/>
            <a:ext cx="1905000" cy="304800"/>
          </a:xfrm>
          <a:prstGeom prst="line">
            <a:avLst/>
          </a:prstGeom>
          <a:noFill/>
          <a:ln w="9525">
            <a:solidFill>
              <a:schemeClr val="tx1"/>
            </a:solidFill>
            <a:round/>
            <a:headEnd/>
            <a:tailEnd type="triangle" w="med" len="med"/>
          </a:ln>
        </p:spPr>
        <p:txBody>
          <a:bodyPr/>
          <a:lstStyle/>
          <a:p>
            <a:endParaRPr lang="en-US"/>
          </a:p>
        </p:txBody>
      </p:sp>
      <p:sp>
        <p:nvSpPr>
          <p:cNvPr id="21" name="Line 10"/>
          <p:cNvSpPr>
            <a:spLocks noChangeShapeType="1"/>
          </p:cNvSpPr>
          <p:nvPr/>
        </p:nvSpPr>
        <p:spPr bwMode="auto">
          <a:xfrm>
            <a:off x="4572000" y="6096000"/>
            <a:ext cx="1905000" cy="3048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pPr>
              <a:defRPr/>
            </a:pPr>
            <a:fld id="{03D11C11-8B04-4A20-B448-240FB935F608}" type="slidenum">
              <a:rPr lang="en-US"/>
              <a:pPr>
                <a:defRPr/>
              </a:pPr>
              <a:t>2</a:t>
            </a:fld>
            <a:endParaRPr lang="en-US" dirty="0"/>
          </a:p>
        </p:txBody>
      </p:sp>
      <p:sp>
        <p:nvSpPr>
          <p:cNvPr id="7171" name="Rectangle 2"/>
          <p:cNvSpPr>
            <a:spLocks noGrp="1" noChangeArrowheads="1"/>
          </p:cNvSpPr>
          <p:nvPr>
            <p:ph type="title"/>
          </p:nvPr>
        </p:nvSpPr>
        <p:spPr/>
        <p:txBody>
          <a:bodyPr/>
          <a:lstStyle/>
          <a:p>
            <a:pPr eaLnBrk="1" hangingPunct="1"/>
            <a:r>
              <a:rPr lang="en-US" altLang="en-US" smtClean="0"/>
              <a:t>What is a Computer Network?</a:t>
            </a:r>
          </a:p>
        </p:txBody>
      </p:sp>
      <p:sp>
        <p:nvSpPr>
          <p:cNvPr id="7172" name="Rectangle 4"/>
          <p:cNvSpPr>
            <a:spLocks noGrp="1" noChangeArrowheads="1"/>
          </p:cNvSpPr>
          <p:nvPr>
            <p:ph type="body" sz="half" idx="1"/>
          </p:nvPr>
        </p:nvSpPr>
        <p:spPr>
          <a:xfrm>
            <a:off x="609600" y="1600200"/>
            <a:ext cx="8077200" cy="1295400"/>
          </a:xfrm>
        </p:spPr>
        <p:txBody>
          <a:bodyPr/>
          <a:lstStyle/>
          <a:p>
            <a:pPr eaLnBrk="1" hangingPunct="1"/>
            <a:r>
              <a:rPr lang="en-US" altLang="en-US" sz="2000" i="1" dirty="0" smtClean="0"/>
              <a:t>Network </a:t>
            </a:r>
            <a:r>
              <a:rPr lang="en-US" altLang="en-US" sz="2000" i="1" dirty="0" smtClean="0">
                <a:solidFill>
                  <a:srgbClr val="0000CC"/>
                </a:solidFill>
              </a:rPr>
              <a:t>provides connectivity</a:t>
            </a:r>
          </a:p>
          <a:p>
            <a:pPr lvl="1" eaLnBrk="1" hangingPunct="1"/>
            <a:r>
              <a:rPr lang="en-US" altLang="en-US" sz="1800" dirty="0" smtClean="0"/>
              <a:t>A set of computers/switches connected by communication links</a:t>
            </a:r>
          </a:p>
          <a:p>
            <a:pPr eaLnBrk="1" hangingPunct="1"/>
            <a:r>
              <a:rPr lang="en-US" altLang="en-US" sz="2000" dirty="0" smtClean="0"/>
              <a:t>Many possible topologies</a:t>
            </a:r>
          </a:p>
        </p:txBody>
      </p:sp>
      <p:pic>
        <p:nvPicPr>
          <p:cNvPr id="7173" name="Picture 10" descr="Z:\class\5211\fig-2-topolog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048000"/>
            <a:ext cx="48799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11"/>
          <p:cNvSpPr>
            <a:spLocks noChangeArrowheads="1"/>
          </p:cNvSpPr>
          <p:nvPr/>
        </p:nvSpPr>
        <p:spPr bwMode="auto">
          <a:xfrm>
            <a:off x="609600" y="4495800"/>
            <a:ext cx="7543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0000"/>
              </a:lnSpc>
              <a:spcBef>
                <a:spcPct val="20000"/>
              </a:spcBef>
              <a:buFontTx/>
              <a:buChar char="•"/>
            </a:pPr>
            <a:r>
              <a:rPr lang="en-US" altLang="en-US" dirty="0"/>
              <a:t>Many different physical </a:t>
            </a:r>
            <a:r>
              <a:rPr lang="en-US" altLang="en-US" dirty="0" smtClean="0"/>
              <a:t>media (links)</a:t>
            </a:r>
            <a:endParaRPr lang="en-US" altLang="en-US" dirty="0"/>
          </a:p>
          <a:p>
            <a:pPr lvl="1" eaLnBrk="1" hangingPunct="1">
              <a:lnSpc>
                <a:spcPct val="90000"/>
              </a:lnSpc>
              <a:spcBef>
                <a:spcPct val="20000"/>
              </a:spcBef>
              <a:buFontTx/>
              <a:buChar char="–"/>
            </a:pPr>
            <a:r>
              <a:rPr lang="en-US" altLang="en-US" sz="2000" dirty="0"/>
              <a:t>Coaxial cable, twisted pair, fiber optic, radio, satellite</a:t>
            </a:r>
          </a:p>
          <a:p>
            <a:pPr eaLnBrk="1" hangingPunct="1">
              <a:lnSpc>
                <a:spcPct val="90000"/>
              </a:lnSpc>
              <a:spcBef>
                <a:spcPct val="20000"/>
              </a:spcBef>
              <a:buFontTx/>
              <a:buChar char="•"/>
            </a:pPr>
            <a:r>
              <a:rPr lang="en-US" altLang="en-US" dirty="0" smtClean="0"/>
              <a:t>Many different sizes: Local </a:t>
            </a:r>
            <a:r>
              <a:rPr lang="en-US" altLang="en-US" dirty="0"/>
              <a:t>area networks </a:t>
            </a:r>
            <a:r>
              <a:rPr lang="en-US" altLang="en-US" i="1" dirty="0" smtClean="0"/>
              <a:t>and </a:t>
            </a:r>
            <a:r>
              <a:rPr lang="en-US" altLang="en-US" dirty="0"/>
              <a:t>Wide area networks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B8DC8AED-4AAE-4FAF-BD21-8468AE80A78D}" type="slidenum">
              <a:rPr lang="en-US"/>
              <a:pPr/>
              <a:t>20</a:t>
            </a:fld>
            <a:endParaRPr lang="en-US"/>
          </a:p>
        </p:txBody>
      </p:sp>
      <p:sp>
        <p:nvSpPr>
          <p:cNvPr id="13315" name="Rectangle 2"/>
          <p:cNvSpPr>
            <a:spLocks noGrp="1" noChangeArrowheads="1"/>
          </p:cNvSpPr>
          <p:nvPr>
            <p:ph type="title"/>
          </p:nvPr>
        </p:nvSpPr>
        <p:spPr>
          <a:xfrm>
            <a:off x="685800" y="152400"/>
            <a:ext cx="7772400" cy="838200"/>
          </a:xfrm>
        </p:spPr>
        <p:txBody>
          <a:bodyPr/>
          <a:lstStyle/>
          <a:p>
            <a:r>
              <a:rPr lang="en-US" dirty="0" smtClean="0">
                <a:solidFill>
                  <a:schemeClr val="accent6"/>
                </a:solidFill>
              </a:rPr>
              <a:t>Packet Switching</a:t>
            </a:r>
          </a:p>
        </p:txBody>
      </p:sp>
      <p:sp>
        <p:nvSpPr>
          <p:cNvPr id="13316" name="Rectangle 3"/>
          <p:cNvSpPr>
            <a:spLocks noGrp="1" noChangeArrowheads="1"/>
          </p:cNvSpPr>
          <p:nvPr>
            <p:ph type="body" idx="1"/>
          </p:nvPr>
        </p:nvSpPr>
        <p:spPr>
          <a:xfrm>
            <a:off x="685800" y="838200"/>
            <a:ext cx="7772400" cy="2667000"/>
          </a:xfrm>
        </p:spPr>
        <p:txBody>
          <a:bodyPr>
            <a:normAutofit fontScale="92500" lnSpcReduction="10000"/>
          </a:bodyPr>
          <a:lstStyle/>
          <a:p>
            <a:pPr lvl="1"/>
            <a:r>
              <a:rPr lang="en-US" dirty="0" smtClean="0"/>
              <a:t>Message is broken down into packets</a:t>
            </a:r>
          </a:p>
          <a:p>
            <a:pPr lvl="1"/>
            <a:r>
              <a:rPr lang="en-US" dirty="0" smtClean="0"/>
              <a:t>Each packet is sent in a Store-and-Forward manner </a:t>
            </a:r>
          </a:p>
          <a:p>
            <a:pPr lvl="1"/>
            <a:r>
              <a:rPr lang="en-US" dirty="0" smtClean="0"/>
              <a:t>Pipelining and multiple paths</a:t>
            </a:r>
          </a:p>
          <a:p>
            <a:pPr lvl="1"/>
            <a:r>
              <a:rPr lang="en-US" dirty="0" smtClean="0"/>
              <a:t>Retransmission of erroneous packets easier</a:t>
            </a:r>
          </a:p>
          <a:p>
            <a:pPr lvl="1"/>
            <a:r>
              <a:rPr lang="en-US" dirty="0" smtClean="0"/>
              <a:t>More overhead, fragmentation &amp; reassembly, sequencing</a:t>
            </a:r>
          </a:p>
        </p:txBody>
      </p:sp>
      <p:sp>
        <p:nvSpPr>
          <p:cNvPr id="13317" name="Line 4"/>
          <p:cNvSpPr>
            <a:spLocks noChangeShapeType="1"/>
          </p:cNvSpPr>
          <p:nvPr/>
        </p:nvSpPr>
        <p:spPr bwMode="auto">
          <a:xfrm>
            <a:off x="1524000" y="3505200"/>
            <a:ext cx="0" cy="2590800"/>
          </a:xfrm>
          <a:prstGeom prst="line">
            <a:avLst/>
          </a:prstGeom>
          <a:noFill/>
          <a:ln w="9525">
            <a:solidFill>
              <a:schemeClr val="tx1"/>
            </a:solidFill>
            <a:round/>
            <a:headEnd/>
            <a:tailEnd/>
          </a:ln>
        </p:spPr>
        <p:txBody>
          <a:bodyPr/>
          <a:lstStyle/>
          <a:p>
            <a:endParaRPr lang="en-US"/>
          </a:p>
        </p:txBody>
      </p:sp>
      <p:sp>
        <p:nvSpPr>
          <p:cNvPr id="13318" name="Line 5"/>
          <p:cNvSpPr>
            <a:spLocks noChangeShapeType="1"/>
          </p:cNvSpPr>
          <p:nvPr/>
        </p:nvSpPr>
        <p:spPr bwMode="auto">
          <a:xfrm>
            <a:off x="2819400" y="3505200"/>
            <a:ext cx="0" cy="2590800"/>
          </a:xfrm>
          <a:prstGeom prst="line">
            <a:avLst/>
          </a:prstGeom>
          <a:noFill/>
          <a:ln w="9525">
            <a:solidFill>
              <a:schemeClr val="tx1"/>
            </a:solidFill>
            <a:round/>
            <a:headEnd/>
            <a:tailEnd/>
          </a:ln>
        </p:spPr>
        <p:txBody>
          <a:bodyPr/>
          <a:lstStyle/>
          <a:p>
            <a:endParaRPr lang="en-US"/>
          </a:p>
        </p:txBody>
      </p:sp>
      <p:sp>
        <p:nvSpPr>
          <p:cNvPr id="13319" name="Line 6"/>
          <p:cNvSpPr>
            <a:spLocks noChangeShapeType="1"/>
          </p:cNvSpPr>
          <p:nvPr/>
        </p:nvSpPr>
        <p:spPr bwMode="auto">
          <a:xfrm>
            <a:off x="4572000" y="3505200"/>
            <a:ext cx="0" cy="2590800"/>
          </a:xfrm>
          <a:prstGeom prst="line">
            <a:avLst/>
          </a:prstGeom>
          <a:noFill/>
          <a:ln w="9525">
            <a:solidFill>
              <a:schemeClr val="tx1"/>
            </a:solidFill>
            <a:round/>
            <a:headEnd/>
            <a:tailEnd/>
          </a:ln>
        </p:spPr>
        <p:txBody>
          <a:bodyPr/>
          <a:lstStyle/>
          <a:p>
            <a:endParaRPr lang="en-US"/>
          </a:p>
        </p:txBody>
      </p:sp>
      <p:sp>
        <p:nvSpPr>
          <p:cNvPr id="13320" name="Line 7"/>
          <p:cNvSpPr>
            <a:spLocks noChangeShapeType="1"/>
          </p:cNvSpPr>
          <p:nvPr/>
        </p:nvSpPr>
        <p:spPr bwMode="auto">
          <a:xfrm>
            <a:off x="6477000" y="3429000"/>
            <a:ext cx="0" cy="3048000"/>
          </a:xfrm>
          <a:prstGeom prst="line">
            <a:avLst/>
          </a:prstGeom>
          <a:noFill/>
          <a:ln w="9525">
            <a:solidFill>
              <a:schemeClr val="tx1"/>
            </a:solidFill>
            <a:round/>
            <a:headEnd/>
            <a:tailEnd/>
          </a:ln>
        </p:spPr>
        <p:txBody>
          <a:bodyPr/>
          <a:lstStyle/>
          <a:p>
            <a:endParaRPr lang="en-US"/>
          </a:p>
        </p:txBody>
      </p:sp>
      <p:sp>
        <p:nvSpPr>
          <p:cNvPr id="13321" name="Line 8"/>
          <p:cNvSpPr>
            <a:spLocks noChangeShapeType="1"/>
          </p:cNvSpPr>
          <p:nvPr/>
        </p:nvSpPr>
        <p:spPr bwMode="auto">
          <a:xfrm>
            <a:off x="1524000" y="3733800"/>
            <a:ext cx="1295400" cy="533400"/>
          </a:xfrm>
          <a:prstGeom prst="line">
            <a:avLst/>
          </a:prstGeom>
          <a:noFill/>
          <a:ln w="9525">
            <a:solidFill>
              <a:schemeClr val="tx1"/>
            </a:solidFill>
            <a:round/>
            <a:headEnd/>
            <a:tailEnd type="triangle" w="med" len="med"/>
          </a:ln>
        </p:spPr>
        <p:txBody>
          <a:bodyPr/>
          <a:lstStyle/>
          <a:p>
            <a:endParaRPr lang="en-US"/>
          </a:p>
        </p:txBody>
      </p:sp>
      <p:sp>
        <p:nvSpPr>
          <p:cNvPr id="13322" name="Line 9"/>
          <p:cNvSpPr>
            <a:spLocks noChangeShapeType="1"/>
          </p:cNvSpPr>
          <p:nvPr/>
        </p:nvSpPr>
        <p:spPr bwMode="auto">
          <a:xfrm>
            <a:off x="2819400" y="4495800"/>
            <a:ext cx="1752600" cy="609600"/>
          </a:xfrm>
          <a:prstGeom prst="line">
            <a:avLst/>
          </a:prstGeom>
          <a:noFill/>
          <a:ln w="9525">
            <a:solidFill>
              <a:schemeClr val="tx1"/>
            </a:solidFill>
            <a:round/>
            <a:headEnd/>
            <a:tailEnd type="triangle" w="med" len="med"/>
          </a:ln>
        </p:spPr>
        <p:txBody>
          <a:bodyPr/>
          <a:lstStyle/>
          <a:p>
            <a:endParaRPr lang="en-US"/>
          </a:p>
        </p:txBody>
      </p:sp>
      <p:sp>
        <p:nvSpPr>
          <p:cNvPr id="13323" name="Line 10"/>
          <p:cNvSpPr>
            <a:spLocks noChangeShapeType="1"/>
          </p:cNvSpPr>
          <p:nvPr/>
        </p:nvSpPr>
        <p:spPr bwMode="auto">
          <a:xfrm>
            <a:off x="4572000" y="5257800"/>
            <a:ext cx="1905000" cy="304800"/>
          </a:xfrm>
          <a:prstGeom prst="line">
            <a:avLst/>
          </a:prstGeom>
          <a:noFill/>
          <a:ln w="9525">
            <a:solidFill>
              <a:schemeClr val="tx1"/>
            </a:solidFill>
            <a:round/>
            <a:headEnd/>
            <a:tailEnd type="triangle" w="med" len="med"/>
          </a:ln>
        </p:spPr>
        <p:txBody>
          <a:bodyPr/>
          <a:lstStyle/>
          <a:p>
            <a:endParaRPr lang="en-US"/>
          </a:p>
        </p:txBody>
      </p:sp>
      <p:sp>
        <p:nvSpPr>
          <p:cNvPr id="13324" name="Text Box 11"/>
          <p:cNvSpPr txBox="1">
            <a:spLocks noChangeArrowheads="1"/>
          </p:cNvSpPr>
          <p:nvPr/>
        </p:nvSpPr>
        <p:spPr bwMode="auto">
          <a:xfrm>
            <a:off x="1752600" y="3581400"/>
            <a:ext cx="990600" cy="336550"/>
          </a:xfrm>
          <a:prstGeom prst="rect">
            <a:avLst/>
          </a:prstGeom>
          <a:noFill/>
          <a:ln w="9525">
            <a:noFill/>
            <a:miter lim="800000"/>
            <a:headEnd/>
            <a:tailEnd/>
          </a:ln>
        </p:spPr>
        <p:txBody>
          <a:bodyPr>
            <a:spAutoFit/>
          </a:bodyPr>
          <a:lstStyle/>
          <a:p>
            <a:pPr>
              <a:spcBef>
                <a:spcPct val="50000"/>
              </a:spcBef>
            </a:pPr>
            <a:r>
              <a:rPr lang="en-US" dirty="0"/>
              <a:t>Packet </a:t>
            </a:r>
            <a:r>
              <a:rPr lang="en-US" dirty="0" smtClean="0"/>
              <a:t>s</a:t>
            </a:r>
            <a:endParaRPr lang="en-US" dirty="0"/>
          </a:p>
        </p:txBody>
      </p:sp>
      <p:sp>
        <p:nvSpPr>
          <p:cNvPr id="13325" name="Line 12"/>
          <p:cNvSpPr>
            <a:spLocks noChangeShapeType="1"/>
          </p:cNvSpPr>
          <p:nvPr/>
        </p:nvSpPr>
        <p:spPr bwMode="auto">
          <a:xfrm>
            <a:off x="1524000" y="4038600"/>
            <a:ext cx="1295400" cy="533400"/>
          </a:xfrm>
          <a:prstGeom prst="line">
            <a:avLst/>
          </a:prstGeom>
          <a:noFill/>
          <a:ln w="9525">
            <a:solidFill>
              <a:schemeClr val="tx1"/>
            </a:solidFill>
            <a:round/>
            <a:headEnd/>
            <a:tailEnd type="triangle" w="med" len="med"/>
          </a:ln>
        </p:spPr>
        <p:txBody>
          <a:bodyPr/>
          <a:lstStyle/>
          <a:p>
            <a:endParaRPr lang="en-US"/>
          </a:p>
        </p:txBody>
      </p:sp>
      <p:sp>
        <p:nvSpPr>
          <p:cNvPr id="13326" name="Line 13"/>
          <p:cNvSpPr>
            <a:spLocks noChangeShapeType="1"/>
          </p:cNvSpPr>
          <p:nvPr/>
        </p:nvSpPr>
        <p:spPr bwMode="auto">
          <a:xfrm>
            <a:off x="1524000" y="4343400"/>
            <a:ext cx="1295400" cy="533400"/>
          </a:xfrm>
          <a:prstGeom prst="line">
            <a:avLst/>
          </a:prstGeom>
          <a:noFill/>
          <a:ln w="9525">
            <a:solidFill>
              <a:schemeClr val="tx1"/>
            </a:solidFill>
            <a:round/>
            <a:headEnd/>
            <a:tailEnd type="triangle" w="med" len="med"/>
          </a:ln>
        </p:spPr>
        <p:txBody>
          <a:bodyPr/>
          <a:lstStyle/>
          <a:p>
            <a:endParaRPr lang="en-US"/>
          </a:p>
        </p:txBody>
      </p:sp>
      <p:sp>
        <p:nvSpPr>
          <p:cNvPr id="13327" name="Line 14"/>
          <p:cNvSpPr>
            <a:spLocks noChangeShapeType="1"/>
          </p:cNvSpPr>
          <p:nvPr/>
        </p:nvSpPr>
        <p:spPr bwMode="auto">
          <a:xfrm>
            <a:off x="2819400" y="4724400"/>
            <a:ext cx="1752600" cy="609600"/>
          </a:xfrm>
          <a:prstGeom prst="line">
            <a:avLst/>
          </a:prstGeom>
          <a:noFill/>
          <a:ln w="9525">
            <a:solidFill>
              <a:schemeClr val="tx1"/>
            </a:solidFill>
            <a:round/>
            <a:headEnd/>
            <a:tailEnd type="triangle" w="med" len="med"/>
          </a:ln>
        </p:spPr>
        <p:txBody>
          <a:bodyPr/>
          <a:lstStyle/>
          <a:p>
            <a:endParaRPr lang="en-US"/>
          </a:p>
        </p:txBody>
      </p:sp>
      <p:sp>
        <p:nvSpPr>
          <p:cNvPr id="13328" name="Line 15"/>
          <p:cNvSpPr>
            <a:spLocks noChangeShapeType="1"/>
          </p:cNvSpPr>
          <p:nvPr/>
        </p:nvSpPr>
        <p:spPr bwMode="auto">
          <a:xfrm>
            <a:off x="2819400" y="4953000"/>
            <a:ext cx="1752600" cy="609600"/>
          </a:xfrm>
          <a:prstGeom prst="line">
            <a:avLst/>
          </a:prstGeom>
          <a:noFill/>
          <a:ln w="9525">
            <a:solidFill>
              <a:schemeClr val="tx1"/>
            </a:solidFill>
            <a:round/>
            <a:headEnd/>
            <a:tailEnd type="triangle" w="med" len="med"/>
          </a:ln>
        </p:spPr>
        <p:txBody>
          <a:bodyPr/>
          <a:lstStyle/>
          <a:p>
            <a:endParaRPr lang="en-US"/>
          </a:p>
        </p:txBody>
      </p:sp>
      <p:sp>
        <p:nvSpPr>
          <p:cNvPr id="13329" name="Line 16"/>
          <p:cNvSpPr>
            <a:spLocks noChangeShapeType="1"/>
          </p:cNvSpPr>
          <p:nvPr/>
        </p:nvSpPr>
        <p:spPr bwMode="auto">
          <a:xfrm>
            <a:off x="4572000" y="5486400"/>
            <a:ext cx="1905000" cy="304800"/>
          </a:xfrm>
          <a:prstGeom prst="line">
            <a:avLst/>
          </a:prstGeom>
          <a:noFill/>
          <a:ln w="9525">
            <a:solidFill>
              <a:schemeClr val="tx1"/>
            </a:solidFill>
            <a:round/>
            <a:headEnd/>
            <a:tailEnd type="triangle" w="med" len="med"/>
          </a:ln>
        </p:spPr>
        <p:txBody>
          <a:bodyPr/>
          <a:lstStyle/>
          <a:p>
            <a:endParaRPr lang="en-US"/>
          </a:p>
        </p:txBody>
      </p:sp>
      <p:sp>
        <p:nvSpPr>
          <p:cNvPr id="13330" name="Line 17"/>
          <p:cNvSpPr>
            <a:spLocks noChangeShapeType="1"/>
          </p:cNvSpPr>
          <p:nvPr/>
        </p:nvSpPr>
        <p:spPr bwMode="auto">
          <a:xfrm>
            <a:off x="4572000" y="5715000"/>
            <a:ext cx="1905000" cy="3048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DE7E0ED8-62D7-4F3B-A6D9-D9897A8FF3C4}" type="slidenum">
              <a:rPr lang="en-US"/>
              <a:pPr/>
              <a:t>21</a:t>
            </a:fld>
            <a:endParaRPr lang="en-US"/>
          </a:p>
        </p:txBody>
      </p:sp>
      <p:sp>
        <p:nvSpPr>
          <p:cNvPr id="14339" name="Rectangle 2"/>
          <p:cNvSpPr>
            <a:spLocks noGrp="1" noChangeArrowheads="1"/>
          </p:cNvSpPr>
          <p:nvPr>
            <p:ph type="title"/>
          </p:nvPr>
        </p:nvSpPr>
        <p:spPr/>
        <p:txBody>
          <a:bodyPr/>
          <a:lstStyle/>
          <a:p>
            <a:r>
              <a:rPr lang="en-US" dirty="0" smtClean="0">
                <a:solidFill>
                  <a:schemeClr val="accent6"/>
                </a:solidFill>
              </a:rPr>
              <a:t>Virtual Circuit</a:t>
            </a:r>
          </a:p>
        </p:txBody>
      </p:sp>
      <p:sp>
        <p:nvSpPr>
          <p:cNvPr id="14340" name="Rectangle 3"/>
          <p:cNvSpPr>
            <a:spLocks noGrp="1" noChangeArrowheads="1"/>
          </p:cNvSpPr>
          <p:nvPr>
            <p:ph type="body" idx="1"/>
          </p:nvPr>
        </p:nvSpPr>
        <p:spPr/>
        <p:txBody>
          <a:bodyPr/>
          <a:lstStyle/>
          <a:p>
            <a:r>
              <a:rPr lang="en-US" sz="2800" dirty="0" smtClean="0"/>
              <a:t>Virtual circuit mimics a circuit switched connection (to some extent) by using packet switching technology</a:t>
            </a:r>
          </a:p>
          <a:p>
            <a:pPr lvl="1"/>
            <a:r>
              <a:rPr lang="en-US" sz="2400" dirty="0" smtClean="0"/>
              <a:t>Virtual circuit is set up, typically by the initial packet(s)</a:t>
            </a:r>
          </a:p>
          <a:p>
            <a:pPr lvl="2"/>
            <a:r>
              <a:rPr lang="en-US" sz="2000" dirty="0" smtClean="0"/>
              <a:t>Packet size in a VC network is usually much smaller than that in a packet switched network.</a:t>
            </a:r>
          </a:p>
          <a:p>
            <a:pPr lvl="1"/>
            <a:r>
              <a:rPr lang="en-US" sz="2400" dirty="0" smtClean="0"/>
              <a:t>Subsequent packets (do not have the header) follow the virtual circuit</a:t>
            </a:r>
          </a:p>
          <a:p>
            <a:pPr lvl="1"/>
            <a:r>
              <a:rPr lang="en-US" sz="2400" dirty="0" smtClean="0"/>
              <a:t>Switches do more work to maintain VC information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Latency (delay) and bandwidth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Latency (delay) of a link: how much time it takes for one bit to travel from one end of the link to the other end of the link.</a:t>
            </a:r>
          </a:p>
          <a:p>
            <a:pPr lvl="1"/>
            <a:r>
              <a:rPr lang="en-US" dirty="0" smtClean="0"/>
              <a:t>Typically in the units of milliseconds (ms = 0.001 second) and microseconds (us = 0.000001 second).</a:t>
            </a:r>
          </a:p>
          <a:p>
            <a:pPr lvl="1"/>
            <a:r>
              <a:rPr lang="en-US" dirty="0" smtClean="0"/>
              <a:t>Sometime latency is treated as overhead and ignored. When sending large messages, this may be reasonable. </a:t>
            </a:r>
          </a:p>
          <a:p>
            <a:r>
              <a:rPr lang="en-US" dirty="0" smtClean="0"/>
              <a:t>Bandwidth of a link: how many bits can be injected into the link in one unit of time. </a:t>
            </a:r>
          </a:p>
          <a:p>
            <a:pPr lvl="1"/>
            <a:r>
              <a:rPr lang="en-US" dirty="0" smtClean="0"/>
              <a:t>1Mbps: 1,000,000 bits per second</a:t>
            </a:r>
          </a:p>
          <a:p>
            <a:pPr lvl="1"/>
            <a:r>
              <a:rPr lang="en-US" dirty="0" smtClean="0"/>
              <a:t>1Gbps: 1,000,000,000 bits per second</a:t>
            </a:r>
          </a:p>
          <a:p>
            <a:r>
              <a:rPr lang="en-US" dirty="0" smtClean="0"/>
              <a:t>Example: A link has a latency of 10 micro-second and a bandwidth of 1Gbps, how much time to send a data of 100,000 bits over the link?</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a:xfrm>
            <a:off x="685800" y="1981200"/>
            <a:ext cx="7772400" cy="1524000"/>
          </a:xfrm>
        </p:spPr>
        <p:txBody>
          <a:bodyPr/>
          <a:lstStyle/>
          <a:p>
            <a:r>
              <a:rPr lang="en-US" dirty="0" smtClean="0"/>
              <a:t>A link has a latency of 10 micro-second and a bandwidth of 1Gbps, how much time to send a data of 100,000 bits over the link?</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23</a:t>
            </a:fld>
            <a:endParaRPr lang="en-US"/>
          </a:p>
        </p:txBody>
      </p:sp>
      <p:cxnSp>
        <p:nvCxnSpPr>
          <p:cNvPr id="6" name="Straight Connector 5"/>
          <p:cNvCxnSpPr/>
          <p:nvPr/>
        </p:nvCxnSpPr>
        <p:spPr bwMode="auto">
          <a:xfrm rot="5400000">
            <a:off x="191294" y="4914106"/>
            <a:ext cx="1905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 name="Straight Connector 6"/>
          <p:cNvCxnSpPr/>
          <p:nvPr/>
        </p:nvCxnSpPr>
        <p:spPr bwMode="auto">
          <a:xfrm rot="5400000">
            <a:off x="2478088" y="4989512"/>
            <a:ext cx="1905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 name="Straight Arrow Connector 8"/>
          <p:cNvCxnSpPr/>
          <p:nvPr/>
        </p:nvCxnSpPr>
        <p:spPr bwMode="auto">
          <a:xfrm>
            <a:off x="1143794" y="4495006"/>
            <a:ext cx="2286000" cy="609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 name="Straight Arrow Connector 9"/>
          <p:cNvCxnSpPr/>
          <p:nvPr/>
        </p:nvCxnSpPr>
        <p:spPr bwMode="auto">
          <a:xfrm>
            <a:off x="1143794" y="5104606"/>
            <a:ext cx="2286000" cy="609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 name="Straight Connector 13"/>
          <p:cNvCxnSpPr/>
          <p:nvPr/>
        </p:nvCxnSpPr>
        <p:spPr bwMode="auto">
          <a:xfrm>
            <a:off x="1143000" y="4495800"/>
            <a:ext cx="3505200" cy="7620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16" name="Straight Connector 15"/>
          <p:cNvCxnSpPr/>
          <p:nvPr/>
        </p:nvCxnSpPr>
        <p:spPr bwMode="auto">
          <a:xfrm>
            <a:off x="3429000" y="5105400"/>
            <a:ext cx="1295400" cy="158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17" name="Straight Connector 16"/>
          <p:cNvCxnSpPr/>
          <p:nvPr/>
        </p:nvCxnSpPr>
        <p:spPr bwMode="auto">
          <a:xfrm>
            <a:off x="3352800" y="5715000"/>
            <a:ext cx="1295400" cy="158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19" name="Straight Arrow Connector 18"/>
          <p:cNvCxnSpPr/>
          <p:nvPr/>
        </p:nvCxnSpPr>
        <p:spPr bwMode="auto">
          <a:xfrm rot="5400000">
            <a:off x="3924300" y="48387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 name="Straight Arrow Connector 20"/>
          <p:cNvCxnSpPr/>
          <p:nvPr/>
        </p:nvCxnSpPr>
        <p:spPr bwMode="auto">
          <a:xfrm rot="5400000" flipH="1" flipV="1">
            <a:off x="3924300" y="48387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3" name="TextBox 22"/>
          <p:cNvSpPr txBox="1"/>
          <p:nvPr/>
        </p:nvSpPr>
        <p:spPr>
          <a:xfrm>
            <a:off x="4495800" y="4648200"/>
            <a:ext cx="1452642" cy="338554"/>
          </a:xfrm>
          <a:prstGeom prst="rect">
            <a:avLst/>
          </a:prstGeom>
          <a:noFill/>
        </p:spPr>
        <p:txBody>
          <a:bodyPr wrap="none" rtlCol="0">
            <a:spAutoFit/>
          </a:bodyPr>
          <a:lstStyle/>
          <a:p>
            <a:r>
              <a:rPr lang="en-US" dirty="0" smtClean="0"/>
              <a:t>Latency = 10us</a:t>
            </a:r>
            <a:endParaRPr lang="en-US" dirty="0"/>
          </a:p>
        </p:txBody>
      </p:sp>
      <p:cxnSp>
        <p:nvCxnSpPr>
          <p:cNvPr id="25" name="Straight Arrow Connector 24"/>
          <p:cNvCxnSpPr/>
          <p:nvPr/>
        </p:nvCxnSpPr>
        <p:spPr bwMode="auto">
          <a:xfrm rot="5400000">
            <a:off x="4229100" y="54483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7" name="Straight Arrow Connector 26"/>
          <p:cNvCxnSpPr/>
          <p:nvPr/>
        </p:nvCxnSpPr>
        <p:spPr bwMode="auto">
          <a:xfrm rot="5400000" flipH="1" flipV="1">
            <a:off x="4229100" y="54483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 name="TextBox 27"/>
          <p:cNvSpPr txBox="1"/>
          <p:nvPr/>
        </p:nvSpPr>
        <p:spPr>
          <a:xfrm>
            <a:off x="4648200" y="5257800"/>
            <a:ext cx="4604915" cy="338554"/>
          </a:xfrm>
          <a:prstGeom prst="rect">
            <a:avLst/>
          </a:prstGeom>
          <a:noFill/>
        </p:spPr>
        <p:txBody>
          <a:bodyPr wrap="none" rtlCol="0">
            <a:spAutoFit/>
          </a:bodyPr>
          <a:lstStyle/>
          <a:p>
            <a:r>
              <a:rPr lang="en-US" dirty="0" smtClean="0"/>
              <a:t>Time = </a:t>
            </a:r>
            <a:r>
              <a:rPr lang="en-US" dirty="0" err="1" smtClean="0"/>
              <a:t>datasize</a:t>
            </a:r>
            <a:r>
              <a:rPr lang="en-US" dirty="0" smtClean="0"/>
              <a:t>/bandwidth = 100,000/1Gbps = 100us</a:t>
            </a:r>
            <a:endParaRPr lang="en-US" dirty="0"/>
          </a:p>
        </p:txBody>
      </p:sp>
      <p:sp>
        <p:nvSpPr>
          <p:cNvPr id="29" name="TextBox 28"/>
          <p:cNvSpPr txBox="1"/>
          <p:nvPr/>
        </p:nvSpPr>
        <p:spPr>
          <a:xfrm>
            <a:off x="381000" y="4343400"/>
            <a:ext cx="832279" cy="338554"/>
          </a:xfrm>
          <a:prstGeom prst="rect">
            <a:avLst/>
          </a:prstGeom>
          <a:noFill/>
        </p:spPr>
        <p:txBody>
          <a:bodyPr wrap="none" rtlCol="0">
            <a:spAutoFit/>
          </a:bodyPr>
          <a:lstStyle/>
          <a:p>
            <a:r>
              <a:rPr lang="en-US" dirty="0" smtClean="0"/>
              <a:t>First bit</a:t>
            </a:r>
            <a:endParaRPr lang="en-US" dirty="0"/>
          </a:p>
        </p:txBody>
      </p:sp>
      <p:sp>
        <p:nvSpPr>
          <p:cNvPr id="30" name="TextBox 29"/>
          <p:cNvSpPr txBox="1"/>
          <p:nvPr/>
        </p:nvSpPr>
        <p:spPr>
          <a:xfrm>
            <a:off x="1219200" y="5334000"/>
            <a:ext cx="808235" cy="338554"/>
          </a:xfrm>
          <a:prstGeom prst="rect">
            <a:avLst/>
          </a:prstGeom>
          <a:noFill/>
        </p:spPr>
        <p:txBody>
          <a:bodyPr wrap="none" rtlCol="0">
            <a:spAutoFit/>
          </a:bodyPr>
          <a:lstStyle/>
          <a:p>
            <a:r>
              <a:rPr lang="en-US" dirty="0" smtClean="0"/>
              <a:t>Last bit</a:t>
            </a:r>
            <a:endParaRPr lang="en-US" dirty="0"/>
          </a:p>
        </p:txBody>
      </p:sp>
      <p:sp>
        <p:nvSpPr>
          <p:cNvPr id="31" name="TextBox 30"/>
          <p:cNvSpPr txBox="1"/>
          <p:nvPr/>
        </p:nvSpPr>
        <p:spPr>
          <a:xfrm>
            <a:off x="2971800" y="6096000"/>
            <a:ext cx="3038524" cy="338554"/>
          </a:xfrm>
          <a:prstGeom prst="rect">
            <a:avLst/>
          </a:prstGeom>
          <a:noFill/>
        </p:spPr>
        <p:txBody>
          <a:bodyPr wrap="none" rtlCol="0">
            <a:spAutoFit/>
          </a:bodyPr>
          <a:lstStyle/>
          <a:p>
            <a:r>
              <a:rPr lang="en-US" dirty="0" smtClean="0"/>
              <a:t>Total time = 10us + 100us = 110us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question</a:t>
            </a:r>
            <a:endParaRPr lang="en-US" dirty="0"/>
          </a:p>
        </p:txBody>
      </p:sp>
      <p:sp>
        <p:nvSpPr>
          <p:cNvPr id="3" name="Content Placeholder 2"/>
          <p:cNvSpPr>
            <a:spLocks noGrp="1"/>
          </p:cNvSpPr>
          <p:nvPr>
            <p:ph idx="1"/>
          </p:nvPr>
        </p:nvSpPr>
        <p:spPr>
          <a:xfrm>
            <a:off x="685800" y="2971800"/>
            <a:ext cx="7772400" cy="3124200"/>
          </a:xfrm>
        </p:spPr>
        <p:txBody>
          <a:bodyPr>
            <a:normAutofit fontScale="70000" lnSpcReduction="20000"/>
          </a:bodyPr>
          <a:lstStyle/>
          <a:p>
            <a:r>
              <a:rPr lang="en-US" dirty="0" smtClean="0"/>
              <a:t>Assuming that A is sending to D a message of size 100,000 bits. Each link has a latency of 10us and a bandwidth of 1Gbps. What is the time to send the message using circuit switching (control packet size = 1 bit)? With message switching? What is the time to send the message using packet switching with packet size 10,000 bits? What is the time to send the message using virtual circuit with packet size of 100 bits? Assume that other times such as packet processing time at switches are negligible.</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24</a:t>
            </a:fld>
            <a:endParaRPr lang="en-US"/>
          </a:p>
        </p:txBody>
      </p:sp>
      <p:sp>
        <p:nvSpPr>
          <p:cNvPr id="5" name="Oval 4"/>
          <p:cNvSpPr/>
          <p:nvPr/>
        </p:nvSpPr>
        <p:spPr bwMode="auto">
          <a:xfrm>
            <a:off x="18288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6" name="Oval 5"/>
          <p:cNvSpPr/>
          <p:nvPr/>
        </p:nvSpPr>
        <p:spPr bwMode="auto">
          <a:xfrm>
            <a:off x="31242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7" name="Oval 6"/>
          <p:cNvSpPr/>
          <p:nvPr/>
        </p:nvSpPr>
        <p:spPr bwMode="auto">
          <a:xfrm>
            <a:off x="44958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8" name="Oval 7"/>
          <p:cNvSpPr/>
          <p:nvPr/>
        </p:nvSpPr>
        <p:spPr bwMode="auto">
          <a:xfrm>
            <a:off x="59436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cxnSp>
        <p:nvCxnSpPr>
          <p:cNvPr id="10" name="Straight Connector 9"/>
          <p:cNvCxnSpPr>
            <a:stCxn id="5" idx="6"/>
            <a:endCxn id="6" idx="2"/>
          </p:cNvCxnSpPr>
          <p:nvPr/>
        </p:nvCxnSpPr>
        <p:spPr bwMode="auto">
          <a:xfrm>
            <a:off x="2438400" y="2362200"/>
            <a:ext cx="685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Straight Connector 11"/>
          <p:cNvCxnSpPr>
            <a:stCxn id="6" idx="6"/>
            <a:endCxn id="7" idx="2"/>
          </p:cNvCxnSpPr>
          <p:nvPr/>
        </p:nvCxnSpPr>
        <p:spPr bwMode="auto">
          <a:xfrm>
            <a:off x="3733800" y="23622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a:stCxn id="7" idx="6"/>
            <a:endCxn id="8" idx="2"/>
          </p:cNvCxnSpPr>
          <p:nvPr/>
        </p:nvCxnSpPr>
        <p:spPr bwMode="auto">
          <a:xfrm>
            <a:off x="5105400" y="23622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TextBox 14"/>
          <p:cNvSpPr txBox="1"/>
          <p:nvPr/>
        </p:nvSpPr>
        <p:spPr>
          <a:xfrm>
            <a:off x="1981200" y="2209800"/>
            <a:ext cx="332142" cy="338554"/>
          </a:xfrm>
          <a:prstGeom prst="rect">
            <a:avLst/>
          </a:prstGeom>
          <a:noFill/>
        </p:spPr>
        <p:txBody>
          <a:bodyPr wrap="none" rtlCol="0">
            <a:spAutoFit/>
          </a:bodyPr>
          <a:lstStyle/>
          <a:p>
            <a:r>
              <a:rPr lang="en-US" dirty="0" smtClean="0"/>
              <a:t>A</a:t>
            </a:r>
            <a:endParaRPr lang="en-US" dirty="0"/>
          </a:p>
        </p:txBody>
      </p:sp>
      <p:sp>
        <p:nvSpPr>
          <p:cNvPr id="16" name="TextBox 15"/>
          <p:cNvSpPr txBox="1"/>
          <p:nvPr/>
        </p:nvSpPr>
        <p:spPr>
          <a:xfrm>
            <a:off x="6096000" y="2209800"/>
            <a:ext cx="332142" cy="338554"/>
          </a:xfrm>
          <a:prstGeom prst="rect">
            <a:avLst/>
          </a:prstGeom>
          <a:noFill/>
        </p:spPr>
        <p:txBody>
          <a:bodyPr wrap="none" rtlCol="0">
            <a:spAutoFit/>
          </a:bodyPr>
          <a:lstStyle/>
          <a:p>
            <a:r>
              <a:rPr lang="en-US" dirty="0" smtClean="0"/>
              <a:t>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question</a:t>
            </a:r>
            <a:endParaRPr lang="en-US" dirty="0"/>
          </a:p>
        </p:txBody>
      </p:sp>
      <p:sp>
        <p:nvSpPr>
          <p:cNvPr id="3" name="Content Placeholder 2"/>
          <p:cNvSpPr>
            <a:spLocks noGrp="1"/>
          </p:cNvSpPr>
          <p:nvPr>
            <p:ph idx="1"/>
          </p:nvPr>
        </p:nvSpPr>
        <p:spPr>
          <a:xfrm>
            <a:off x="685800" y="2971800"/>
            <a:ext cx="7772400" cy="3124200"/>
          </a:xfrm>
        </p:spPr>
        <p:txBody>
          <a:bodyPr>
            <a:normAutofit fontScale="55000" lnSpcReduction="20000"/>
          </a:bodyPr>
          <a:lstStyle/>
          <a:p>
            <a:r>
              <a:rPr lang="en-US" dirty="0" smtClean="0"/>
              <a:t>Assuming that A is sending to D a message of size 100,000 bits. Each link has a latency of 10us and a bandwidth of 1Gbps. What is the time to send the message using circuit switching (control packet size = 1 bit)? With message switching? What is the time to send the message using packet switching with packet size 10,000 bits? What is the time to send the message using virtual circuit with packet size of 100 bits? Assume that other times such as packet processing time at switches are negligible.</a:t>
            </a:r>
          </a:p>
          <a:p>
            <a:endParaRPr lang="en-US" dirty="0" smtClean="0"/>
          </a:p>
          <a:p>
            <a:r>
              <a:rPr lang="en-US" dirty="0" smtClean="0"/>
              <a:t>How to change question parameters to make circuit switching look bad? message switching? packet switching? </a:t>
            </a:r>
          </a:p>
          <a:p>
            <a:pPr lvl="1"/>
            <a:r>
              <a:rPr lang="en-US" dirty="0" smtClean="0"/>
              <a:t># of hops, message size, latency, bandwidth, packet size, flit size</a:t>
            </a:r>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25</a:t>
            </a:fld>
            <a:endParaRPr lang="en-US"/>
          </a:p>
        </p:txBody>
      </p:sp>
      <p:sp>
        <p:nvSpPr>
          <p:cNvPr id="5" name="Oval 4"/>
          <p:cNvSpPr/>
          <p:nvPr/>
        </p:nvSpPr>
        <p:spPr bwMode="auto">
          <a:xfrm>
            <a:off x="18288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6" name="Oval 5"/>
          <p:cNvSpPr/>
          <p:nvPr/>
        </p:nvSpPr>
        <p:spPr bwMode="auto">
          <a:xfrm>
            <a:off x="31242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7" name="Oval 6"/>
          <p:cNvSpPr/>
          <p:nvPr/>
        </p:nvSpPr>
        <p:spPr bwMode="auto">
          <a:xfrm>
            <a:off x="44958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8" name="Oval 7"/>
          <p:cNvSpPr/>
          <p:nvPr/>
        </p:nvSpPr>
        <p:spPr bwMode="auto">
          <a:xfrm>
            <a:off x="5943600" y="2057400"/>
            <a:ext cx="609600" cy="609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cxnSp>
        <p:nvCxnSpPr>
          <p:cNvPr id="10" name="Straight Connector 9"/>
          <p:cNvCxnSpPr>
            <a:stCxn id="5" idx="6"/>
            <a:endCxn id="6" idx="2"/>
          </p:cNvCxnSpPr>
          <p:nvPr/>
        </p:nvCxnSpPr>
        <p:spPr bwMode="auto">
          <a:xfrm>
            <a:off x="2438400" y="2362200"/>
            <a:ext cx="685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Straight Connector 11"/>
          <p:cNvCxnSpPr>
            <a:stCxn id="6" idx="6"/>
            <a:endCxn id="7" idx="2"/>
          </p:cNvCxnSpPr>
          <p:nvPr/>
        </p:nvCxnSpPr>
        <p:spPr bwMode="auto">
          <a:xfrm>
            <a:off x="3733800" y="23622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a:stCxn id="7" idx="6"/>
            <a:endCxn id="8" idx="2"/>
          </p:cNvCxnSpPr>
          <p:nvPr/>
        </p:nvCxnSpPr>
        <p:spPr bwMode="auto">
          <a:xfrm>
            <a:off x="5105400" y="23622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TextBox 14"/>
          <p:cNvSpPr txBox="1"/>
          <p:nvPr/>
        </p:nvSpPr>
        <p:spPr>
          <a:xfrm>
            <a:off x="1981200" y="2209800"/>
            <a:ext cx="332142" cy="338554"/>
          </a:xfrm>
          <a:prstGeom prst="rect">
            <a:avLst/>
          </a:prstGeom>
          <a:noFill/>
        </p:spPr>
        <p:txBody>
          <a:bodyPr wrap="none" rtlCol="0">
            <a:spAutoFit/>
          </a:bodyPr>
          <a:lstStyle/>
          <a:p>
            <a:r>
              <a:rPr lang="en-US" dirty="0" smtClean="0"/>
              <a:t>A</a:t>
            </a:r>
            <a:endParaRPr lang="en-US" dirty="0"/>
          </a:p>
        </p:txBody>
      </p:sp>
      <p:sp>
        <p:nvSpPr>
          <p:cNvPr id="16" name="TextBox 15"/>
          <p:cNvSpPr txBox="1"/>
          <p:nvPr/>
        </p:nvSpPr>
        <p:spPr>
          <a:xfrm>
            <a:off x="6096000" y="2209800"/>
            <a:ext cx="332142" cy="338554"/>
          </a:xfrm>
          <a:prstGeom prst="rect">
            <a:avLst/>
          </a:prstGeom>
          <a:noFill/>
        </p:spPr>
        <p:txBody>
          <a:bodyPr wrap="none" rtlCol="0">
            <a:spAutoFit/>
          </a:bodyPr>
          <a:lstStyle/>
          <a:p>
            <a:r>
              <a:rPr lang="en-US" dirty="0" smtClean="0"/>
              <a:t>D</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Circuit switching: </a:t>
            </a:r>
          </a:p>
          <a:p>
            <a:pPr lvl="1"/>
            <a:r>
              <a:rPr lang="en-US" dirty="0" smtClean="0"/>
              <a:t>good when message duration is long; switch reconfiguration is long.</a:t>
            </a:r>
          </a:p>
          <a:p>
            <a:pPr lvl="1"/>
            <a:r>
              <a:rPr lang="en-US" dirty="0" smtClean="0"/>
              <a:t>Bad: short message with short reconfiguration time</a:t>
            </a:r>
          </a:p>
          <a:p>
            <a:r>
              <a:rPr lang="en-US" dirty="0" smtClean="0"/>
              <a:t>Packet switching:</a:t>
            </a:r>
          </a:p>
          <a:p>
            <a:pPr lvl="1"/>
            <a:r>
              <a:rPr lang="en-US" dirty="0" smtClean="0"/>
              <a:t>Good for short message, and network resource sharing</a:t>
            </a:r>
          </a:p>
          <a:p>
            <a:r>
              <a:rPr lang="en-US" dirty="0" smtClean="0"/>
              <a:t>Virtual circuit: </a:t>
            </a:r>
          </a:p>
          <a:p>
            <a:pPr lvl="1"/>
            <a:r>
              <a:rPr lang="en-US" dirty="0" smtClean="0"/>
              <a:t>Somewhat similar to packet switching, good for latency, not very good for sharing (useful in over-provisioned network)</a:t>
            </a:r>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switching techniques</a:t>
            </a:r>
            <a:endParaRPr lang="en-US" dirty="0"/>
          </a:p>
        </p:txBody>
      </p:sp>
      <p:sp>
        <p:nvSpPr>
          <p:cNvPr id="3" name="Content Placeholder 2"/>
          <p:cNvSpPr>
            <a:spLocks noGrp="1"/>
          </p:cNvSpPr>
          <p:nvPr>
            <p:ph idx="1"/>
          </p:nvPr>
        </p:nvSpPr>
        <p:spPr/>
        <p:txBody>
          <a:bodyPr/>
          <a:lstStyle/>
          <a:p>
            <a:r>
              <a:rPr lang="en-US" dirty="0" smtClean="0"/>
              <a:t>Circuit switching: PTSN, optical networks</a:t>
            </a:r>
          </a:p>
          <a:p>
            <a:r>
              <a:rPr lang="en-US" dirty="0" smtClean="0"/>
              <a:t>Message switching: ???</a:t>
            </a:r>
          </a:p>
          <a:p>
            <a:r>
              <a:rPr lang="en-US" dirty="0" smtClean="0"/>
              <a:t>Packet switching: Most computer networks like the Internet</a:t>
            </a:r>
          </a:p>
          <a:p>
            <a:r>
              <a:rPr lang="en-US" dirty="0" smtClean="0"/>
              <a:t>Virtual circuit switching: high performance networking (supercomputers, on-chip networks)</a:t>
            </a:r>
          </a:p>
          <a:p>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is a computer network?</a:t>
            </a:r>
          </a:p>
          <a:p>
            <a:r>
              <a:rPr lang="en-US" dirty="0" smtClean="0"/>
              <a:t>Typical components of a computer network?</a:t>
            </a:r>
          </a:p>
          <a:p>
            <a:r>
              <a:rPr lang="en-US" dirty="0" smtClean="0"/>
              <a:t>Classify networks by physical scope</a:t>
            </a:r>
          </a:p>
          <a:p>
            <a:r>
              <a:rPr lang="en-US" dirty="0" smtClean="0"/>
              <a:t>Classify networks by switching scheme </a:t>
            </a:r>
          </a:p>
          <a:p>
            <a:r>
              <a:rPr lang="en-US" dirty="0" smtClean="0"/>
              <a:t>Describe circuit switching, packet switching, and virtual circuit switching</a:t>
            </a:r>
          </a:p>
          <a:p>
            <a:r>
              <a:rPr lang="en-US" dirty="0" smtClean="0"/>
              <a:t>Define latency and </a:t>
            </a:r>
            <a:r>
              <a:rPr lang="en-US" dirty="0" smtClean="0"/>
              <a:t>bandwidth</a:t>
            </a:r>
          </a:p>
          <a:p>
            <a:endParaRPr lang="en-US" dirty="0"/>
          </a:p>
          <a:p>
            <a:r>
              <a:rPr lang="en-US" dirty="0" smtClean="0"/>
              <a:t>Revisit the question in the last class – when can a packet be forwarded in the middle router.</a:t>
            </a: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9089E41F-933C-4EEF-8516-562B40E7A5BA}"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B656A6D7-E431-41FA-880F-5996740B6B7B}" type="slidenum">
              <a:rPr lang="en-US"/>
              <a:pPr/>
              <a:t>29</a:t>
            </a:fld>
            <a:endParaRPr lang="en-US"/>
          </a:p>
        </p:txBody>
      </p:sp>
      <p:sp>
        <p:nvSpPr>
          <p:cNvPr id="16387" name="Rectangle 2"/>
          <p:cNvSpPr>
            <a:spLocks noGrp="1" noChangeArrowheads="1"/>
          </p:cNvSpPr>
          <p:nvPr>
            <p:ph type="body" idx="1"/>
          </p:nvPr>
        </p:nvSpPr>
        <p:spPr>
          <a:xfrm>
            <a:off x="685800" y="228600"/>
            <a:ext cx="7772400" cy="6248400"/>
          </a:xfrm>
        </p:spPr>
        <p:txBody>
          <a:bodyPr>
            <a:normAutofit lnSpcReduction="10000"/>
          </a:bodyPr>
          <a:lstStyle/>
          <a:p>
            <a:pPr lvl="1" algn="ctr">
              <a:buFontTx/>
              <a:buNone/>
            </a:pPr>
            <a:r>
              <a:rPr lang="en-US" sz="3200" dirty="0" smtClean="0">
                <a:solidFill>
                  <a:schemeClr val="accent6"/>
                </a:solidFill>
              </a:rPr>
              <a:t>Layered Architecture</a:t>
            </a:r>
          </a:p>
          <a:p>
            <a:pPr lvl="1"/>
            <a:r>
              <a:rPr lang="en-US" dirty="0" smtClean="0"/>
              <a:t>Why layering?</a:t>
            </a:r>
          </a:p>
          <a:p>
            <a:pPr lvl="2"/>
            <a:r>
              <a:rPr lang="en-US" dirty="0" smtClean="0"/>
              <a:t>Network software is very complex: naming or addressing, fragmentation/reassembling of packets, multiplexing of packets, forwarding and  routing, handling error, handling speed mismatch, handling congestion, ……</a:t>
            </a:r>
          </a:p>
          <a:p>
            <a:pPr lvl="3"/>
            <a:r>
              <a:rPr lang="en-US" dirty="0" smtClean="0"/>
              <a:t>How to deal with complex software? Divide-and-conquer</a:t>
            </a:r>
          </a:p>
          <a:p>
            <a:pPr lvl="3"/>
            <a:r>
              <a:rPr lang="en-US" dirty="0" smtClean="0"/>
              <a:t>The layered model simplifies the design</a:t>
            </a:r>
          </a:p>
          <a:p>
            <a:pPr lvl="2"/>
            <a:r>
              <a:rPr lang="en-US" dirty="0" smtClean="0"/>
              <a:t>Heterogeneity in the network environment</a:t>
            </a:r>
          </a:p>
          <a:p>
            <a:pPr lvl="3"/>
            <a:r>
              <a:rPr lang="en-US" dirty="0" smtClean="0"/>
              <a:t>Different machines, switches, links, interfaces from different vendors.</a:t>
            </a:r>
          </a:p>
          <a:p>
            <a:pPr lvl="3"/>
            <a:r>
              <a:rPr lang="en-US" dirty="0" smtClean="0"/>
              <a:t>Solution: break up the system into different layers. Each layer provides an abstraction for its upper layer.</a:t>
            </a:r>
          </a:p>
          <a:p>
            <a:pPr lvl="3"/>
            <a:r>
              <a:rPr lang="en-US" dirty="0" smtClean="0"/>
              <a:t>E.g. connections: modem, Ethernet, Token ring--&gt; a </a:t>
            </a:r>
            <a:r>
              <a:rPr lang="en-US" i="1" dirty="0" smtClean="0"/>
              <a:t>link</a:t>
            </a:r>
            <a:r>
              <a:rPr lang="en-US" dirty="0" smtClean="0"/>
              <a:t> in the second layer. Third layer will then only be concerned with </a:t>
            </a:r>
            <a:r>
              <a:rPr lang="en-US" i="1" dirty="0" smtClean="0"/>
              <a:t>link</a:t>
            </a:r>
            <a:r>
              <a:rPr lang="en-US" dirty="0" smtClean="0"/>
              <a:t>s. In OS, we have device drivers.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Slide Number Placeholder 4"/>
          <p:cNvSpPr>
            <a:spLocks noGrp="1"/>
          </p:cNvSpPr>
          <p:nvPr>
            <p:ph type="sldNum" sz="quarter" idx="12"/>
          </p:nvPr>
        </p:nvSpPr>
        <p:spPr/>
        <p:txBody>
          <a:bodyPr/>
          <a:lstStyle/>
          <a:p>
            <a:pPr>
              <a:defRPr/>
            </a:pPr>
            <a:fld id="{D9BC3BD7-2409-44BA-9631-FAE7F5591C24}" type="slidenum">
              <a:rPr lang="en-US"/>
              <a:pPr>
                <a:defRPr/>
              </a:pPr>
              <a:t>3</a:t>
            </a:fld>
            <a:endParaRPr lang="en-US"/>
          </a:p>
        </p:txBody>
      </p:sp>
      <p:sp>
        <p:nvSpPr>
          <p:cNvPr id="1045" name="Rectangle 2"/>
          <p:cNvSpPr>
            <a:spLocks noGrp="1" noChangeArrowheads="1"/>
          </p:cNvSpPr>
          <p:nvPr>
            <p:ph type="title"/>
          </p:nvPr>
        </p:nvSpPr>
        <p:spPr/>
        <p:txBody>
          <a:bodyPr/>
          <a:lstStyle/>
          <a:p>
            <a:pPr eaLnBrk="1" hangingPunct="1"/>
            <a:r>
              <a:rPr lang="en-US" altLang="en-US" smtClean="0"/>
              <a:t>Elements of a Network</a:t>
            </a:r>
          </a:p>
        </p:txBody>
      </p:sp>
      <p:sp>
        <p:nvSpPr>
          <p:cNvPr id="1046" name="Rectangle 3"/>
          <p:cNvSpPr>
            <a:spLocks noChangeArrowheads="1"/>
          </p:cNvSpPr>
          <p:nvPr/>
        </p:nvSpPr>
        <p:spPr bwMode="auto">
          <a:xfrm>
            <a:off x="533400" y="1676400"/>
            <a:ext cx="396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20000"/>
              </a:spcBef>
              <a:buFontTx/>
              <a:buChar char="•"/>
            </a:pPr>
            <a:r>
              <a:rPr lang="en-US" altLang="en-US" i="1" dirty="0">
                <a:solidFill>
                  <a:srgbClr val="FF0000"/>
                </a:solidFill>
              </a:rPr>
              <a:t>H</a:t>
            </a:r>
            <a:r>
              <a:rPr lang="en-US" altLang="en-US" i="1" dirty="0" smtClean="0">
                <a:solidFill>
                  <a:srgbClr val="FF0000"/>
                </a:solidFill>
              </a:rPr>
              <a:t>osts</a:t>
            </a:r>
            <a:r>
              <a:rPr lang="en-US" altLang="en-US" i="1" dirty="0">
                <a:solidFill>
                  <a:srgbClr val="FF0000"/>
                </a:solidFill>
              </a:rPr>
              <a:t>, end-systems</a:t>
            </a:r>
            <a:endParaRPr lang="en-US" altLang="en-US" dirty="0">
              <a:solidFill>
                <a:srgbClr val="FF0000"/>
              </a:solidFill>
            </a:endParaRPr>
          </a:p>
          <a:p>
            <a:pPr lvl="1" eaLnBrk="1" hangingPunct="1">
              <a:spcBef>
                <a:spcPct val="20000"/>
              </a:spcBef>
              <a:buFontTx/>
              <a:buChar char="–"/>
            </a:pPr>
            <a:r>
              <a:rPr lang="en-US" altLang="en-US" sz="2000" dirty="0"/>
              <a:t>pc’s, workstations, servers</a:t>
            </a:r>
          </a:p>
          <a:p>
            <a:pPr lvl="1" eaLnBrk="1" hangingPunct="1">
              <a:spcBef>
                <a:spcPct val="20000"/>
              </a:spcBef>
              <a:buFontTx/>
              <a:buChar char="–"/>
            </a:pPr>
            <a:r>
              <a:rPr lang="en-US" altLang="en-US" sz="2000" dirty="0"/>
              <a:t>PDA’s, phones, toasters</a:t>
            </a:r>
          </a:p>
          <a:p>
            <a:pPr lvl="1" eaLnBrk="1" hangingPunct="1">
              <a:spcBef>
                <a:spcPct val="20000"/>
              </a:spcBef>
            </a:pPr>
            <a:r>
              <a:rPr lang="en-US" altLang="en-US" dirty="0"/>
              <a:t>running </a:t>
            </a:r>
            <a:r>
              <a:rPr lang="en-US" altLang="en-US" i="1" dirty="0">
                <a:solidFill>
                  <a:srgbClr val="FF0000"/>
                </a:solidFill>
              </a:rPr>
              <a:t>network apps</a:t>
            </a:r>
            <a:endParaRPr lang="en-US" altLang="en-US" dirty="0"/>
          </a:p>
          <a:p>
            <a:pPr eaLnBrk="1" hangingPunct="1">
              <a:spcBef>
                <a:spcPct val="20000"/>
              </a:spcBef>
              <a:buFontTx/>
              <a:buChar char="•"/>
            </a:pPr>
            <a:r>
              <a:rPr lang="en-US" altLang="en-US" i="1" dirty="0">
                <a:solidFill>
                  <a:srgbClr val="FF0000"/>
                </a:solidFill>
              </a:rPr>
              <a:t>C</a:t>
            </a:r>
            <a:r>
              <a:rPr lang="en-US" altLang="en-US" i="1" dirty="0" smtClean="0">
                <a:solidFill>
                  <a:srgbClr val="FF0000"/>
                </a:solidFill>
              </a:rPr>
              <a:t>ommunication </a:t>
            </a:r>
            <a:r>
              <a:rPr lang="en-US" altLang="en-US" i="1" dirty="0">
                <a:solidFill>
                  <a:srgbClr val="FF0000"/>
                </a:solidFill>
              </a:rPr>
              <a:t>links</a:t>
            </a:r>
            <a:endParaRPr lang="en-US" altLang="en-US" dirty="0"/>
          </a:p>
          <a:p>
            <a:pPr lvl="1" eaLnBrk="1" hangingPunct="1">
              <a:spcBef>
                <a:spcPct val="20000"/>
              </a:spcBef>
              <a:buFontTx/>
              <a:buChar char="–"/>
            </a:pPr>
            <a:r>
              <a:rPr lang="en-US" altLang="en-US" sz="2000" dirty="0"/>
              <a:t>Point-to-point, </a:t>
            </a:r>
            <a:r>
              <a:rPr lang="en-US" altLang="en-US" sz="2000" dirty="0" err="1"/>
              <a:t>multiaccess</a:t>
            </a:r>
            <a:endParaRPr lang="en-US" altLang="en-US" sz="2000" dirty="0"/>
          </a:p>
          <a:p>
            <a:pPr lvl="1" eaLnBrk="1" hangingPunct="1">
              <a:spcBef>
                <a:spcPct val="20000"/>
              </a:spcBef>
              <a:buFontTx/>
              <a:buChar char="–"/>
            </a:pPr>
            <a:r>
              <a:rPr lang="en-US" altLang="en-US" sz="2000" dirty="0"/>
              <a:t>fiber, copper, radio, satellite</a:t>
            </a:r>
          </a:p>
          <a:p>
            <a:pPr eaLnBrk="1" hangingPunct="1">
              <a:spcBef>
                <a:spcPct val="20000"/>
              </a:spcBef>
              <a:buFontTx/>
              <a:buChar char="•"/>
            </a:pPr>
            <a:r>
              <a:rPr lang="en-US" altLang="en-US" i="1" dirty="0" smtClean="0">
                <a:solidFill>
                  <a:srgbClr val="FF0000"/>
                </a:solidFill>
              </a:rPr>
              <a:t>Routers, switches, and </a:t>
            </a:r>
            <a:r>
              <a:rPr lang="en-US" altLang="en-US" i="1" dirty="0" err="1" smtClean="0">
                <a:solidFill>
                  <a:srgbClr val="FF0000"/>
                </a:solidFill>
              </a:rPr>
              <a:t>middleboxes</a:t>
            </a:r>
            <a:r>
              <a:rPr lang="en-US" altLang="en-US" i="1" dirty="0" smtClean="0">
                <a:solidFill>
                  <a:srgbClr val="FF0000"/>
                </a:solidFill>
              </a:rPr>
              <a:t>:</a:t>
            </a:r>
            <a:r>
              <a:rPr lang="en-US" altLang="en-US" dirty="0" smtClean="0"/>
              <a:t> </a:t>
            </a:r>
            <a:r>
              <a:rPr lang="en-US" altLang="en-US" sz="2000" dirty="0"/>
              <a:t>forward packets (chunks) of data thru </a:t>
            </a:r>
            <a:r>
              <a:rPr lang="en-US" altLang="en-US" sz="2000" dirty="0" smtClean="0"/>
              <a:t>network</a:t>
            </a:r>
            <a:endParaRPr lang="en-US" altLang="en-US" sz="2000" dirty="0"/>
          </a:p>
        </p:txBody>
      </p:sp>
      <p:grpSp>
        <p:nvGrpSpPr>
          <p:cNvPr id="2" name="Group 4"/>
          <p:cNvGrpSpPr>
            <a:grpSpLocks/>
          </p:cNvGrpSpPr>
          <p:nvPr/>
        </p:nvGrpSpPr>
        <p:grpSpPr bwMode="auto">
          <a:xfrm>
            <a:off x="4572000" y="1752600"/>
            <a:ext cx="3505200" cy="4364038"/>
            <a:chOff x="2918" y="219"/>
            <a:chExt cx="2741" cy="3797"/>
          </a:xfrm>
        </p:grpSpPr>
        <p:sp>
          <p:nvSpPr>
            <p:cNvPr id="1048" name="Freeform 5"/>
            <p:cNvSpPr>
              <a:spLocks/>
            </p:cNvSpPr>
            <p:nvPr/>
          </p:nvSpPr>
          <p:spPr bwMode="auto">
            <a:xfrm>
              <a:off x="4267" y="1271"/>
              <a:ext cx="1292" cy="1255"/>
            </a:xfrm>
            <a:custGeom>
              <a:avLst/>
              <a:gdLst>
                <a:gd name="T0" fmla="*/ 239 w 1292"/>
                <a:gd name="T1" fmla="*/ 7 h 1255"/>
                <a:gd name="T2" fmla="*/ 35 w 1292"/>
                <a:gd name="T3" fmla="*/ 157 h 1255"/>
                <a:gd name="T4" fmla="*/ 29 w 1292"/>
                <a:gd name="T5" fmla="*/ 523 h 1255"/>
                <a:gd name="T6" fmla="*/ 53 w 1292"/>
                <a:gd name="T7" fmla="*/ 829 h 1255"/>
                <a:gd name="T8" fmla="*/ 245 w 1292"/>
                <a:gd name="T9" fmla="*/ 871 h 1255"/>
                <a:gd name="T10" fmla="*/ 647 w 1292"/>
                <a:gd name="T11" fmla="*/ 1129 h 1255"/>
                <a:gd name="T12" fmla="*/ 995 w 1292"/>
                <a:gd name="T13" fmla="*/ 1237 h 1255"/>
                <a:gd name="T14" fmla="*/ 1199 w 1292"/>
                <a:gd name="T15" fmla="*/ 1021 h 1255"/>
                <a:gd name="T16" fmla="*/ 1271 w 1292"/>
                <a:gd name="T17" fmla="*/ 445 h 1255"/>
                <a:gd name="T18" fmla="*/ 1205 w 1292"/>
                <a:gd name="T19" fmla="*/ 211 h 1255"/>
                <a:gd name="T20" fmla="*/ 749 w 1292"/>
                <a:gd name="T21" fmla="*/ 115 h 1255"/>
                <a:gd name="T22" fmla="*/ 239 w 1292"/>
                <a:gd name="T23" fmla="*/ 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2"/>
                <a:gd name="T37" fmla="*/ 0 h 1255"/>
                <a:gd name="T38" fmla="*/ 1292 w 1292"/>
                <a:gd name="T39" fmla="*/ 1255 h 12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9" name="Freeform 6"/>
            <p:cNvSpPr>
              <a:spLocks/>
            </p:cNvSpPr>
            <p:nvPr/>
          </p:nvSpPr>
          <p:spPr bwMode="auto">
            <a:xfrm>
              <a:off x="2918" y="1164"/>
              <a:ext cx="1340" cy="1191"/>
            </a:xfrm>
            <a:custGeom>
              <a:avLst/>
              <a:gdLst>
                <a:gd name="T0" fmla="*/ 550 w 1340"/>
                <a:gd name="T1" fmla="*/ 42 h 1191"/>
                <a:gd name="T2" fmla="*/ 82 w 1340"/>
                <a:gd name="T3" fmla="*/ 60 h 1191"/>
                <a:gd name="T4" fmla="*/ 58 w 1340"/>
                <a:gd name="T5" fmla="*/ 402 h 1191"/>
                <a:gd name="T6" fmla="*/ 28 w 1340"/>
                <a:gd name="T7" fmla="*/ 720 h 1191"/>
                <a:gd name="T8" fmla="*/ 112 w 1340"/>
                <a:gd name="T9" fmla="*/ 870 h 1191"/>
                <a:gd name="T10" fmla="*/ 538 w 1340"/>
                <a:gd name="T11" fmla="*/ 876 h 1191"/>
                <a:gd name="T12" fmla="*/ 640 w 1340"/>
                <a:gd name="T13" fmla="*/ 1128 h 1191"/>
                <a:gd name="T14" fmla="*/ 1234 w 1340"/>
                <a:gd name="T15" fmla="*/ 1098 h 1191"/>
                <a:gd name="T16" fmla="*/ 1276 w 1340"/>
                <a:gd name="T17" fmla="*/ 570 h 1191"/>
                <a:gd name="T18" fmla="*/ 1204 w 1340"/>
                <a:gd name="T19" fmla="*/ 342 h 1191"/>
                <a:gd name="T20" fmla="*/ 760 w 1340"/>
                <a:gd name="T21" fmla="*/ 288 h 1191"/>
                <a:gd name="T22" fmla="*/ 550 w 1340"/>
                <a:gd name="T23" fmla="*/ 42 h 1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40"/>
                <a:gd name="T37" fmla="*/ 0 h 1191"/>
                <a:gd name="T38" fmla="*/ 1340 w 1340"/>
                <a:gd name="T39" fmla="*/ 1191 h 1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40" h="1191">
                  <a:moveTo>
                    <a:pt x="550" y="42"/>
                  </a:moveTo>
                  <a:cubicBezTo>
                    <a:pt x="437" y="4"/>
                    <a:pt x="164" y="0"/>
                    <a:pt x="82" y="60"/>
                  </a:cubicBezTo>
                  <a:cubicBezTo>
                    <a:pt x="0" y="120"/>
                    <a:pt x="67" y="292"/>
                    <a:pt x="58" y="402"/>
                  </a:cubicBezTo>
                  <a:cubicBezTo>
                    <a:pt x="49" y="512"/>
                    <a:pt x="19" y="642"/>
                    <a:pt x="28" y="720"/>
                  </a:cubicBezTo>
                  <a:cubicBezTo>
                    <a:pt x="37" y="798"/>
                    <a:pt x="27" y="844"/>
                    <a:pt x="112" y="870"/>
                  </a:cubicBezTo>
                  <a:cubicBezTo>
                    <a:pt x="197" y="896"/>
                    <a:pt x="450" y="833"/>
                    <a:pt x="538" y="876"/>
                  </a:cubicBezTo>
                  <a:cubicBezTo>
                    <a:pt x="626" y="919"/>
                    <a:pt x="524" y="1091"/>
                    <a:pt x="640" y="1128"/>
                  </a:cubicBezTo>
                  <a:cubicBezTo>
                    <a:pt x="756" y="1165"/>
                    <a:pt x="1128" y="1191"/>
                    <a:pt x="1234" y="1098"/>
                  </a:cubicBezTo>
                  <a:cubicBezTo>
                    <a:pt x="1340" y="1005"/>
                    <a:pt x="1281" y="696"/>
                    <a:pt x="1276" y="570"/>
                  </a:cubicBezTo>
                  <a:cubicBezTo>
                    <a:pt x="1271" y="444"/>
                    <a:pt x="1290" y="389"/>
                    <a:pt x="1204" y="342"/>
                  </a:cubicBezTo>
                  <a:cubicBezTo>
                    <a:pt x="1118" y="295"/>
                    <a:pt x="868" y="338"/>
                    <a:pt x="760" y="288"/>
                  </a:cubicBezTo>
                  <a:cubicBezTo>
                    <a:pt x="652" y="238"/>
                    <a:pt x="663" y="80"/>
                    <a:pt x="550" y="42"/>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0" name="Freeform 7"/>
            <p:cNvSpPr>
              <a:spLocks/>
            </p:cNvSpPr>
            <p:nvPr/>
          </p:nvSpPr>
          <p:spPr bwMode="auto">
            <a:xfrm>
              <a:off x="3183" y="2252"/>
              <a:ext cx="2135" cy="1662"/>
            </a:xfrm>
            <a:custGeom>
              <a:avLst/>
              <a:gdLst>
                <a:gd name="T0" fmla="*/ 27 w 2135"/>
                <a:gd name="T1" fmla="*/ 652 h 1662"/>
                <a:gd name="T2" fmla="*/ 105 w 2135"/>
                <a:gd name="T3" fmla="*/ 76 h 1662"/>
                <a:gd name="T4" fmla="*/ 657 w 2135"/>
                <a:gd name="T5" fmla="*/ 196 h 1662"/>
                <a:gd name="T6" fmla="*/ 1209 w 2135"/>
                <a:gd name="T7" fmla="*/ 100 h 1662"/>
                <a:gd name="T8" fmla="*/ 2001 w 2135"/>
                <a:gd name="T9" fmla="*/ 406 h 1662"/>
                <a:gd name="T10" fmla="*/ 2013 w 2135"/>
                <a:gd name="T11" fmla="*/ 1144 h 1662"/>
                <a:gd name="T12" fmla="*/ 1581 w 2135"/>
                <a:gd name="T13" fmla="*/ 1600 h 1662"/>
                <a:gd name="T14" fmla="*/ 813 w 2135"/>
                <a:gd name="T15" fmla="*/ 1516 h 1662"/>
                <a:gd name="T16" fmla="*/ 501 w 2135"/>
                <a:gd name="T17" fmla="*/ 1270 h 1662"/>
                <a:gd name="T18" fmla="*/ 183 w 2135"/>
                <a:gd name="T19" fmla="*/ 1066 h 1662"/>
                <a:gd name="T20" fmla="*/ 27 w 2135"/>
                <a:gd name="T21" fmla="*/ 652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3" name="Group 8"/>
            <p:cNvGrpSpPr>
              <a:grpSpLocks/>
            </p:cNvGrpSpPr>
            <p:nvPr/>
          </p:nvGrpSpPr>
          <p:grpSpPr bwMode="auto">
            <a:xfrm>
              <a:off x="3002" y="1266"/>
              <a:ext cx="527" cy="239"/>
              <a:chOff x="3552" y="246"/>
              <a:chExt cx="527" cy="248"/>
            </a:xfrm>
          </p:grpSpPr>
          <p:graphicFrame>
            <p:nvGraphicFramePr>
              <p:cNvPr id="1042" name="Object 9"/>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1136" name="Clip" r:id="rId4" imgW="1307263" imgH="1084139" progId="">
                      <p:embed/>
                    </p:oleObj>
                  </mc:Choice>
                  <mc:Fallback>
                    <p:oleObj name="Clip" r:id="rId4" imgW="1307263" imgH="1084139"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3" name="Object 10"/>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1137" name="Clip" r:id="rId6" imgW="681706" imgH="480401" progId="">
                      <p:embed/>
                    </p:oleObj>
                  </mc:Choice>
                  <mc:Fallback>
                    <p:oleObj name="Clip" r:id="rId6" imgW="681706" imgH="480401" progId="">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82" name="Line 11"/>
              <p:cNvSpPr>
                <a:spLocks noChangeShapeType="1"/>
              </p:cNvSpPr>
              <p:nvPr/>
            </p:nvSpPr>
            <p:spPr bwMode="auto">
              <a:xfrm flipV="1">
                <a:off x="3844" y="434"/>
                <a:ext cx="82"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 name="Group 12"/>
            <p:cNvGrpSpPr>
              <a:grpSpLocks/>
            </p:cNvGrpSpPr>
            <p:nvPr/>
          </p:nvGrpSpPr>
          <p:grpSpPr bwMode="auto">
            <a:xfrm>
              <a:off x="3002" y="1712"/>
              <a:ext cx="527" cy="239"/>
              <a:chOff x="3552" y="246"/>
              <a:chExt cx="527" cy="248"/>
            </a:xfrm>
          </p:grpSpPr>
          <p:graphicFrame>
            <p:nvGraphicFramePr>
              <p:cNvPr id="1040" name="Object 13"/>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1138" name="Clip" r:id="rId8" imgW="1307263" imgH="1084139" progId="">
                      <p:embed/>
                    </p:oleObj>
                  </mc:Choice>
                  <mc:Fallback>
                    <p:oleObj name="Clip" r:id="rId8" imgW="1307263" imgH="1084139" progId="">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1" name="Object 14"/>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1139" name="Clip" r:id="rId9" imgW="681706" imgH="480401" progId="">
                      <p:embed/>
                    </p:oleObj>
                  </mc:Choice>
                  <mc:Fallback>
                    <p:oleObj name="Clip" r:id="rId9" imgW="681706" imgH="480401" progId="">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81" name="Line 15"/>
              <p:cNvSpPr>
                <a:spLocks noChangeShapeType="1"/>
              </p:cNvSpPr>
              <p:nvPr/>
            </p:nvSpPr>
            <p:spPr bwMode="auto">
              <a:xfrm flipV="1">
                <a:off x="3844" y="434"/>
                <a:ext cx="82"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16"/>
            <p:cNvGrpSpPr>
              <a:grpSpLocks/>
            </p:cNvGrpSpPr>
            <p:nvPr/>
          </p:nvGrpSpPr>
          <p:grpSpPr bwMode="auto">
            <a:xfrm>
              <a:off x="3272" y="1552"/>
              <a:ext cx="51" cy="161"/>
              <a:chOff x="3842" y="406"/>
              <a:chExt cx="51" cy="167"/>
            </a:xfrm>
          </p:grpSpPr>
          <p:sp>
            <p:nvSpPr>
              <p:cNvPr id="1278" name="Oval 17"/>
              <p:cNvSpPr>
                <a:spLocks noChangeArrowheads="1"/>
              </p:cNvSpPr>
              <p:nvPr/>
            </p:nvSpPr>
            <p:spPr bwMode="auto">
              <a:xfrm>
                <a:off x="3842" y="40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9" name="Oval 18"/>
              <p:cNvSpPr>
                <a:spLocks noChangeArrowheads="1"/>
              </p:cNvSpPr>
              <p:nvPr/>
            </p:nvSpPr>
            <p:spPr bwMode="auto">
              <a:xfrm>
                <a:off x="3844" y="46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80" name="Oval 19"/>
              <p:cNvSpPr>
                <a:spLocks noChangeArrowheads="1"/>
              </p:cNvSpPr>
              <p:nvPr/>
            </p:nvSpPr>
            <p:spPr bwMode="auto">
              <a:xfrm>
                <a:off x="3846" y="52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grpSp>
          <p:nvGrpSpPr>
            <p:cNvPr id="6" name="Group 20"/>
            <p:cNvGrpSpPr>
              <a:grpSpLocks/>
            </p:cNvGrpSpPr>
            <p:nvPr/>
          </p:nvGrpSpPr>
          <p:grpSpPr bwMode="auto">
            <a:xfrm>
              <a:off x="3610" y="1929"/>
              <a:ext cx="150" cy="296"/>
              <a:chOff x="4180" y="783"/>
              <a:chExt cx="150" cy="307"/>
            </a:xfrm>
          </p:grpSpPr>
          <p:sp>
            <p:nvSpPr>
              <p:cNvPr id="1270" name="AutoShape 21"/>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1" name="Rectangle 22"/>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2" name="Rectangle 2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3" name="AutoShape 2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4" name="Line 25"/>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75" name="Line 26"/>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76" name="Rectangle 2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77" name="Rectangle 28"/>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grpSp>
          <p:nvGrpSpPr>
            <p:cNvPr id="7" name="Group 29"/>
            <p:cNvGrpSpPr>
              <a:grpSpLocks/>
            </p:cNvGrpSpPr>
            <p:nvPr/>
          </p:nvGrpSpPr>
          <p:grpSpPr bwMode="auto">
            <a:xfrm rot="-5400000">
              <a:off x="3833" y="1991"/>
              <a:ext cx="61" cy="167"/>
              <a:chOff x="3842" y="406"/>
              <a:chExt cx="51" cy="167"/>
            </a:xfrm>
          </p:grpSpPr>
          <p:sp>
            <p:nvSpPr>
              <p:cNvPr id="1267" name="Oval 30"/>
              <p:cNvSpPr>
                <a:spLocks noChangeArrowheads="1"/>
              </p:cNvSpPr>
              <p:nvPr/>
            </p:nvSpPr>
            <p:spPr bwMode="auto">
              <a:xfrm>
                <a:off x="3842" y="40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8" name="Oval 31"/>
              <p:cNvSpPr>
                <a:spLocks noChangeArrowheads="1"/>
              </p:cNvSpPr>
              <p:nvPr/>
            </p:nvSpPr>
            <p:spPr bwMode="auto">
              <a:xfrm>
                <a:off x="3844" y="46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9" name="Oval 32"/>
              <p:cNvSpPr>
                <a:spLocks noChangeArrowheads="1"/>
              </p:cNvSpPr>
              <p:nvPr/>
            </p:nvSpPr>
            <p:spPr bwMode="auto">
              <a:xfrm>
                <a:off x="3846" y="52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
          <p:nvSpPr>
            <p:cNvPr id="1056" name="Line 33"/>
            <p:cNvSpPr>
              <a:spLocks noChangeShapeType="1"/>
            </p:cNvSpPr>
            <p:nvPr/>
          </p:nvSpPr>
          <p:spPr bwMode="auto">
            <a:xfrm>
              <a:off x="3708" y="1860"/>
              <a:ext cx="356"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34"/>
            <p:cNvSpPr>
              <a:spLocks noChangeShapeType="1"/>
            </p:cNvSpPr>
            <p:nvPr/>
          </p:nvSpPr>
          <p:spPr bwMode="auto">
            <a:xfrm>
              <a:off x="3710" y="1858"/>
              <a:ext cx="1" cy="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35"/>
            <p:cNvSpPr>
              <a:spLocks noChangeShapeType="1"/>
            </p:cNvSpPr>
            <p:nvPr/>
          </p:nvSpPr>
          <p:spPr bwMode="auto">
            <a:xfrm>
              <a:off x="4066" y="1856"/>
              <a:ext cx="1" cy="6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36"/>
            <p:cNvSpPr>
              <a:spLocks noChangeShapeType="1"/>
            </p:cNvSpPr>
            <p:nvPr/>
          </p:nvSpPr>
          <p:spPr bwMode="auto">
            <a:xfrm>
              <a:off x="3492" y="1456"/>
              <a:ext cx="208" cy="19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37"/>
            <p:cNvSpPr>
              <a:spLocks noChangeShapeType="1"/>
            </p:cNvSpPr>
            <p:nvPr/>
          </p:nvSpPr>
          <p:spPr bwMode="auto">
            <a:xfrm flipV="1">
              <a:off x="3502" y="1670"/>
              <a:ext cx="198" cy="24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38"/>
            <p:cNvSpPr>
              <a:spLocks noChangeShapeType="1"/>
            </p:cNvSpPr>
            <p:nvPr/>
          </p:nvSpPr>
          <p:spPr bwMode="auto">
            <a:xfrm flipV="1">
              <a:off x="3880" y="1734"/>
              <a:ext cx="1" cy="12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8" name="Group 39"/>
            <p:cNvGrpSpPr>
              <a:grpSpLocks/>
            </p:cNvGrpSpPr>
            <p:nvPr/>
          </p:nvGrpSpPr>
          <p:grpSpPr bwMode="auto">
            <a:xfrm>
              <a:off x="3966" y="1913"/>
              <a:ext cx="150" cy="296"/>
              <a:chOff x="4180" y="783"/>
              <a:chExt cx="150" cy="307"/>
            </a:xfrm>
          </p:grpSpPr>
          <p:sp>
            <p:nvSpPr>
              <p:cNvPr id="1259" name="AutoShape 40"/>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0" name="Rectangle 41"/>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1" name="Rectangle 4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2" name="AutoShape 4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3" name="Line 44"/>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64" name="Line 45"/>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65" name="Rectangle 4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66" name="Rectangle 47"/>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grpSp>
          <p:nvGrpSpPr>
            <p:cNvPr id="9" name="Group 48"/>
            <p:cNvGrpSpPr>
              <a:grpSpLocks/>
            </p:cNvGrpSpPr>
            <p:nvPr/>
          </p:nvGrpSpPr>
          <p:grpSpPr bwMode="auto">
            <a:xfrm>
              <a:off x="3278" y="2376"/>
              <a:ext cx="344" cy="694"/>
              <a:chOff x="3314" y="1248"/>
              <a:chExt cx="344" cy="694"/>
            </a:xfrm>
          </p:grpSpPr>
          <p:graphicFrame>
            <p:nvGraphicFramePr>
              <p:cNvPr id="1038" name="Object 49"/>
              <p:cNvGraphicFramePr>
                <a:graphicFrameLocks noChangeAspect="1"/>
              </p:cNvGraphicFramePr>
              <p:nvPr/>
            </p:nvGraphicFramePr>
            <p:xfrm>
              <a:off x="3314" y="1248"/>
              <a:ext cx="299" cy="248"/>
            </p:xfrm>
            <a:graphic>
              <a:graphicData uri="http://schemas.openxmlformats.org/presentationml/2006/ole">
                <mc:AlternateContent xmlns:mc="http://schemas.openxmlformats.org/markup-compatibility/2006">
                  <mc:Choice xmlns:v="urn:schemas-microsoft-com:vml" Requires="v">
                    <p:oleObj spid="_x0000_s1140" name="Clip" r:id="rId10" imgW="1307263" imgH="1084139" progId="">
                      <p:embed/>
                    </p:oleObj>
                  </mc:Choice>
                  <mc:Fallback>
                    <p:oleObj name="Clip" r:id="rId10" imgW="1307263" imgH="1084139" progId="">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4" y="1248"/>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52" name="Line 50"/>
              <p:cNvSpPr>
                <a:spLocks noChangeShapeType="1"/>
              </p:cNvSpPr>
              <p:nvPr/>
            </p:nvSpPr>
            <p:spPr bwMode="auto">
              <a:xfrm flipV="1">
                <a:off x="3606" y="1433"/>
                <a:ext cx="52" cy="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39" name="Object 51"/>
              <p:cNvGraphicFramePr>
                <a:graphicFrameLocks noChangeAspect="1"/>
              </p:cNvGraphicFramePr>
              <p:nvPr/>
            </p:nvGraphicFramePr>
            <p:xfrm>
              <a:off x="3314" y="1694"/>
              <a:ext cx="299" cy="248"/>
            </p:xfrm>
            <a:graphic>
              <a:graphicData uri="http://schemas.openxmlformats.org/presentationml/2006/ole">
                <mc:AlternateContent xmlns:mc="http://schemas.openxmlformats.org/markup-compatibility/2006">
                  <mc:Choice xmlns:v="urn:schemas-microsoft-com:vml" Requires="v">
                    <p:oleObj spid="_x0000_s1141" name="Clip" r:id="rId11" imgW="1307263" imgH="1084139" progId="">
                      <p:embed/>
                    </p:oleObj>
                  </mc:Choice>
                  <mc:Fallback>
                    <p:oleObj name="Clip" r:id="rId11" imgW="1307263" imgH="1084139" progId="">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4" y="1694"/>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53" name="Line 52"/>
              <p:cNvSpPr>
                <a:spLocks noChangeShapeType="1"/>
              </p:cNvSpPr>
              <p:nvPr/>
            </p:nvSpPr>
            <p:spPr bwMode="auto">
              <a:xfrm flipV="1">
                <a:off x="3606" y="1882"/>
                <a:ext cx="52"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 name="Group 53"/>
              <p:cNvGrpSpPr>
                <a:grpSpLocks/>
              </p:cNvGrpSpPr>
              <p:nvPr/>
            </p:nvGrpSpPr>
            <p:grpSpPr bwMode="auto">
              <a:xfrm>
                <a:off x="3404" y="1504"/>
                <a:ext cx="51" cy="167"/>
                <a:chOff x="3842" y="406"/>
                <a:chExt cx="51" cy="167"/>
              </a:xfrm>
            </p:grpSpPr>
            <p:sp>
              <p:nvSpPr>
                <p:cNvPr id="1256" name="Oval 54"/>
                <p:cNvSpPr>
                  <a:spLocks noChangeArrowheads="1"/>
                </p:cNvSpPr>
                <p:nvPr/>
              </p:nvSpPr>
              <p:spPr bwMode="auto">
                <a:xfrm>
                  <a:off x="3842" y="40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57" name="Oval 55"/>
                <p:cNvSpPr>
                  <a:spLocks noChangeArrowheads="1"/>
                </p:cNvSpPr>
                <p:nvPr/>
              </p:nvSpPr>
              <p:spPr bwMode="auto">
                <a:xfrm>
                  <a:off x="3844" y="46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58" name="Oval 56"/>
                <p:cNvSpPr>
                  <a:spLocks noChangeArrowheads="1"/>
                </p:cNvSpPr>
                <p:nvPr/>
              </p:nvSpPr>
              <p:spPr bwMode="auto">
                <a:xfrm>
                  <a:off x="3846" y="526"/>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
            <p:nvSpPr>
              <p:cNvPr id="1255" name="Line 57"/>
              <p:cNvSpPr>
                <a:spLocks noChangeShapeType="1"/>
              </p:cNvSpPr>
              <p:nvPr/>
            </p:nvSpPr>
            <p:spPr bwMode="auto">
              <a:xfrm>
                <a:off x="3654" y="1431"/>
                <a:ext cx="0" cy="4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aphicFrame>
          <p:nvGraphicFramePr>
            <p:cNvPr id="1026" name="Object 58"/>
            <p:cNvGraphicFramePr>
              <a:graphicFrameLocks noChangeAspect="1"/>
            </p:cNvGraphicFramePr>
            <p:nvPr/>
          </p:nvGraphicFramePr>
          <p:xfrm>
            <a:off x="3902" y="3133"/>
            <a:ext cx="299" cy="248"/>
          </p:xfrm>
          <a:graphic>
            <a:graphicData uri="http://schemas.openxmlformats.org/presentationml/2006/ole">
              <mc:AlternateContent xmlns:mc="http://schemas.openxmlformats.org/markup-compatibility/2006">
                <mc:Choice xmlns:v="urn:schemas-microsoft-com:vml" Requires="v">
                  <p:oleObj spid="_x0000_s1142" name="Clip" r:id="rId12" imgW="1307263" imgH="1084139" progId="">
                    <p:embed/>
                  </p:oleObj>
                </mc:Choice>
                <mc:Fallback>
                  <p:oleObj name="Clip" r:id="rId12" imgW="1307263" imgH="1084139" progId="">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2" y="3133"/>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9"/>
            <p:cNvGraphicFramePr>
              <a:graphicFrameLocks noChangeAspect="1"/>
            </p:cNvGraphicFramePr>
            <p:nvPr/>
          </p:nvGraphicFramePr>
          <p:xfrm>
            <a:off x="3460" y="3124"/>
            <a:ext cx="299" cy="248"/>
          </p:xfrm>
          <a:graphic>
            <a:graphicData uri="http://schemas.openxmlformats.org/presentationml/2006/ole">
              <mc:AlternateContent xmlns:mc="http://schemas.openxmlformats.org/markup-compatibility/2006">
                <mc:Choice xmlns:v="urn:schemas-microsoft-com:vml" Requires="v">
                  <p:oleObj spid="_x0000_s1143" name="Clip" r:id="rId13" imgW="1307263" imgH="1084139" progId="">
                    <p:embed/>
                  </p:oleObj>
                </mc:Choice>
                <mc:Fallback>
                  <p:oleObj name="Clip" r:id="rId13" imgW="1307263" imgH="1084139" progId="">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0" y="3124"/>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4" name="Oval 60"/>
            <p:cNvSpPr>
              <a:spLocks noChangeArrowheads="1"/>
            </p:cNvSpPr>
            <p:nvPr/>
          </p:nvSpPr>
          <p:spPr bwMode="auto">
            <a:xfrm rot="-5400000">
              <a:off x="3759" y="3203"/>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5" name="Oval 61"/>
            <p:cNvSpPr>
              <a:spLocks noChangeArrowheads="1"/>
            </p:cNvSpPr>
            <p:nvPr/>
          </p:nvSpPr>
          <p:spPr bwMode="auto">
            <a:xfrm rot="-5400000">
              <a:off x="3820" y="3202"/>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6" name="Oval 62"/>
            <p:cNvSpPr>
              <a:spLocks noChangeArrowheads="1"/>
            </p:cNvSpPr>
            <p:nvPr/>
          </p:nvSpPr>
          <p:spPr bwMode="auto">
            <a:xfrm rot="-5400000">
              <a:off x="3875" y="3205"/>
              <a:ext cx="47" cy="4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7" name="Line 63"/>
            <p:cNvSpPr>
              <a:spLocks noChangeShapeType="1"/>
            </p:cNvSpPr>
            <p:nvPr/>
          </p:nvSpPr>
          <p:spPr bwMode="auto">
            <a:xfrm rot="-5400000">
              <a:off x="4062" y="3114"/>
              <a:ext cx="4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64"/>
            <p:cNvSpPr>
              <a:spLocks noChangeShapeType="1"/>
            </p:cNvSpPr>
            <p:nvPr/>
          </p:nvSpPr>
          <p:spPr bwMode="auto">
            <a:xfrm rot="5400000" flipH="1">
              <a:off x="3612" y="3108"/>
              <a:ext cx="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65"/>
            <p:cNvSpPr>
              <a:spLocks noChangeShapeType="1"/>
            </p:cNvSpPr>
            <p:nvPr/>
          </p:nvSpPr>
          <p:spPr bwMode="auto">
            <a:xfrm rot="16200000" flipV="1">
              <a:off x="3862" y="2864"/>
              <a:ext cx="0" cy="4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66"/>
            <p:cNvSpPr>
              <a:spLocks noChangeShapeType="1"/>
            </p:cNvSpPr>
            <p:nvPr/>
          </p:nvSpPr>
          <p:spPr bwMode="auto">
            <a:xfrm flipV="1">
              <a:off x="3622" y="2808"/>
              <a:ext cx="68" cy="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67"/>
            <p:cNvSpPr>
              <a:spLocks noChangeShapeType="1"/>
            </p:cNvSpPr>
            <p:nvPr/>
          </p:nvSpPr>
          <p:spPr bwMode="auto">
            <a:xfrm>
              <a:off x="4054" y="2842"/>
              <a:ext cx="218" cy="29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68"/>
            <p:cNvSpPr>
              <a:spLocks noChangeShapeType="1"/>
            </p:cNvSpPr>
            <p:nvPr/>
          </p:nvSpPr>
          <p:spPr bwMode="auto">
            <a:xfrm flipH="1">
              <a:off x="4626" y="2840"/>
              <a:ext cx="200" cy="29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28" name="Object 69"/>
            <p:cNvGraphicFramePr>
              <a:graphicFrameLocks noChangeAspect="1"/>
            </p:cNvGraphicFramePr>
            <p:nvPr/>
          </p:nvGraphicFramePr>
          <p:xfrm>
            <a:off x="4753" y="2505"/>
            <a:ext cx="146" cy="180"/>
          </p:xfrm>
          <a:graphic>
            <a:graphicData uri="http://schemas.openxmlformats.org/presentationml/2006/ole">
              <mc:AlternateContent xmlns:mc="http://schemas.openxmlformats.org/markup-compatibility/2006">
                <mc:Choice xmlns:v="urn:schemas-microsoft-com:vml" Requires="v">
                  <p:oleObj spid="_x0000_s1144" name="Clip" r:id="rId14" imgW="982811" imgH="1208363" progId="">
                    <p:embed/>
                  </p:oleObj>
                </mc:Choice>
                <mc:Fallback>
                  <p:oleObj name="Clip" r:id="rId14" imgW="982811" imgH="1208363" progId="">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53" y="2505"/>
                          <a:ext cx="146" cy="1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70"/>
            <p:cNvGraphicFramePr>
              <a:graphicFrameLocks noChangeAspect="1"/>
            </p:cNvGraphicFramePr>
            <p:nvPr/>
          </p:nvGraphicFramePr>
          <p:xfrm>
            <a:off x="3793" y="2565"/>
            <a:ext cx="146" cy="180"/>
          </p:xfrm>
          <a:graphic>
            <a:graphicData uri="http://schemas.openxmlformats.org/presentationml/2006/ole">
              <mc:AlternateContent xmlns:mc="http://schemas.openxmlformats.org/markup-compatibility/2006">
                <mc:Choice xmlns:v="urn:schemas-microsoft-com:vml" Requires="v">
                  <p:oleObj spid="_x0000_s1145" name="Clip" r:id="rId16" imgW="982811" imgH="1208363" progId="">
                    <p:embed/>
                  </p:oleObj>
                </mc:Choice>
                <mc:Fallback>
                  <p:oleObj name="Clip" r:id="rId16" imgW="982811" imgH="1208363" progId="">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93" y="2565"/>
                          <a:ext cx="146" cy="1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73" name="Freeform 71"/>
            <p:cNvSpPr>
              <a:spLocks/>
            </p:cNvSpPr>
            <p:nvPr/>
          </p:nvSpPr>
          <p:spPr bwMode="auto">
            <a:xfrm>
              <a:off x="3852" y="2397"/>
              <a:ext cx="972" cy="228"/>
            </a:xfrm>
            <a:custGeom>
              <a:avLst/>
              <a:gdLst>
                <a:gd name="T0" fmla="*/ 0 w 972"/>
                <a:gd name="T1" fmla="*/ 228 h 228"/>
                <a:gd name="T2" fmla="*/ 432 w 972"/>
                <a:gd name="T3" fmla="*/ 9 h 228"/>
                <a:gd name="T4" fmla="*/ 972 w 972"/>
                <a:gd name="T5" fmla="*/ 171 h 228"/>
                <a:gd name="T6" fmla="*/ 0 60000 65536"/>
                <a:gd name="T7" fmla="*/ 0 60000 65536"/>
                <a:gd name="T8" fmla="*/ 0 60000 65536"/>
                <a:gd name="T9" fmla="*/ 0 w 972"/>
                <a:gd name="T10" fmla="*/ 0 h 228"/>
                <a:gd name="T11" fmla="*/ 972 w 972"/>
                <a:gd name="T12" fmla="*/ 228 h 228"/>
              </a:gdLst>
              <a:ahLst/>
              <a:cxnLst>
                <a:cxn ang="T6">
                  <a:pos x="T0" y="T1"/>
                </a:cxn>
                <a:cxn ang="T7">
                  <a:pos x="T2" y="T3"/>
                </a:cxn>
                <a:cxn ang="T8">
                  <a:pos x="T4" y="T5"/>
                </a:cxn>
              </a:cxnLst>
              <a:rect l="T9" t="T10" r="T11" b="T12"/>
              <a:pathLst>
                <a:path w="972" h="228">
                  <a:moveTo>
                    <a:pt x="0" y="228"/>
                  </a:moveTo>
                  <a:cubicBezTo>
                    <a:pt x="135" y="123"/>
                    <a:pt x="270" y="18"/>
                    <a:pt x="432" y="9"/>
                  </a:cubicBezTo>
                  <a:cubicBezTo>
                    <a:pt x="594" y="0"/>
                    <a:pt x="783" y="85"/>
                    <a:pt x="972" y="171"/>
                  </a:cubicBezTo>
                </a:path>
              </a:pathLst>
            </a:custGeom>
            <a:noFill/>
            <a:ln w="1905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11" name="Group 72"/>
            <p:cNvGrpSpPr>
              <a:grpSpLocks/>
            </p:cNvGrpSpPr>
            <p:nvPr/>
          </p:nvGrpSpPr>
          <p:grpSpPr bwMode="auto">
            <a:xfrm>
              <a:off x="4043" y="3462"/>
              <a:ext cx="292" cy="320"/>
              <a:chOff x="2870" y="1518"/>
              <a:chExt cx="292" cy="320"/>
            </a:xfrm>
          </p:grpSpPr>
          <p:graphicFrame>
            <p:nvGraphicFramePr>
              <p:cNvPr id="1036" name="Object 73"/>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1146" name="Clip" r:id="rId17" imgW="826829" imgH="840406" progId="">
                      <p:embed/>
                    </p:oleObj>
                  </mc:Choice>
                  <mc:Fallback>
                    <p:oleObj name="Clip" r:id="rId17" imgW="826829" imgH="840406" progId="">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7" name="Object 74"/>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1147" name="Clip" r:id="rId19" imgW="1268295" imgH="1199426" progId="">
                      <p:embed/>
                    </p:oleObj>
                  </mc:Choice>
                  <mc:Fallback>
                    <p:oleObj name="Clip" r:id="rId19" imgW="1268295" imgH="1199426" progId="">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2" name="Group 75"/>
            <p:cNvGrpSpPr>
              <a:grpSpLocks/>
            </p:cNvGrpSpPr>
            <p:nvPr/>
          </p:nvGrpSpPr>
          <p:grpSpPr bwMode="auto">
            <a:xfrm>
              <a:off x="4601" y="3486"/>
              <a:ext cx="292" cy="320"/>
              <a:chOff x="2870" y="1518"/>
              <a:chExt cx="292" cy="320"/>
            </a:xfrm>
          </p:grpSpPr>
          <p:graphicFrame>
            <p:nvGraphicFramePr>
              <p:cNvPr id="1034" name="Object 76"/>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1148" name="Clip" r:id="rId21" imgW="826829" imgH="840406" progId="">
                      <p:embed/>
                    </p:oleObj>
                  </mc:Choice>
                  <mc:Fallback>
                    <p:oleObj name="Clip" r:id="rId21" imgW="826829" imgH="840406" progId="">
                      <p:embed/>
                      <p:pic>
                        <p:nvPicPr>
                          <p:cNvPr id="0" name="Picture 1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5" name="Object 77"/>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1149" name="Clip" r:id="rId22" imgW="1268295" imgH="1199426" progId="">
                      <p:embed/>
                    </p:oleObj>
                  </mc:Choice>
                  <mc:Fallback>
                    <p:oleObj name="Clip" r:id="rId22" imgW="1268295" imgH="1199426" progId="">
                      <p:embed/>
                      <p:pic>
                        <p:nvPicPr>
                          <p:cNvPr id="0"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3" name="Group 78"/>
            <p:cNvGrpSpPr>
              <a:grpSpLocks/>
            </p:cNvGrpSpPr>
            <p:nvPr/>
          </p:nvGrpSpPr>
          <p:grpSpPr bwMode="auto">
            <a:xfrm>
              <a:off x="4304" y="3273"/>
              <a:ext cx="272" cy="282"/>
              <a:chOff x="4733" y="2082"/>
              <a:chExt cx="272" cy="282"/>
            </a:xfrm>
          </p:grpSpPr>
          <p:graphicFrame>
            <p:nvGraphicFramePr>
              <p:cNvPr id="1033" name="Object 79"/>
              <p:cNvGraphicFramePr>
                <a:graphicFrameLocks noChangeAspect="1"/>
              </p:cNvGraphicFramePr>
              <p:nvPr/>
            </p:nvGraphicFramePr>
            <p:xfrm>
              <a:off x="4733" y="2082"/>
              <a:ext cx="272" cy="282"/>
            </p:xfrm>
            <a:graphic>
              <a:graphicData uri="http://schemas.openxmlformats.org/presentationml/2006/ole">
                <mc:AlternateContent xmlns:mc="http://schemas.openxmlformats.org/markup-compatibility/2006">
                  <mc:Choice xmlns:v="urn:schemas-microsoft-com:vml" Requires="v">
                    <p:oleObj spid="_x0000_s1150" name="Clip" r:id="rId23" imgW="826829" imgH="840406" progId="">
                      <p:embed/>
                    </p:oleObj>
                  </mc:Choice>
                  <mc:Fallback>
                    <p:oleObj name="Clip" r:id="rId23" imgW="826829" imgH="840406" progId="">
                      <p:embed/>
                      <p:pic>
                        <p:nvPicPr>
                          <p:cNvPr id="0" name="Picture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33" y="2082"/>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51" name="Rectangle 80"/>
              <p:cNvSpPr>
                <a:spLocks noChangeArrowheads="1"/>
              </p:cNvSpPr>
              <p:nvPr/>
            </p:nvSpPr>
            <p:spPr bwMode="auto">
              <a:xfrm>
                <a:off x="4812" y="2181"/>
                <a:ext cx="192" cy="183"/>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
          <p:nvSpPr>
            <p:cNvPr id="1077" name="Line 81"/>
            <p:cNvSpPr>
              <a:spLocks noChangeShapeType="1"/>
            </p:cNvSpPr>
            <p:nvPr/>
          </p:nvSpPr>
          <p:spPr bwMode="auto">
            <a:xfrm>
              <a:off x="4524" y="3201"/>
              <a:ext cx="0" cy="1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4" name="Group 82"/>
            <p:cNvGrpSpPr>
              <a:grpSpLocks/>
            </p:cNvGrpSpPr>
            <p:nvPr/>
          </p:nvGrpSpPr>
          <p:grpSpPr bwMode="auto">
            <a:xfrm>
              <a:off x="5041" y="2769"/>
              <a:ext cx="150" cy="307"/>
              <a:chOff x="4180" y="783"/>
              <a:chExt cx="150" cy="307"/>
            </a:xfrm>
          </p:grpSpPr>
          <p:sp>
            <p:nvSpPr>
              <p:cNvPr id="1243" name="AutoShape 83"/>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44" name="Rectangle 84"/>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45" name="Rectangle 85"/>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46" name="AutoShape 86"/>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47" name="Line 87"/>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48" name="Line 88"/>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49" name="Rectangle 89"/>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50" name="Rectangle 90"/>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grpSp>
          <p:nvGrpSpPr>
            <p:cNvPr id="15" name="Group 91"/>
            <p:cNvGrpSpPr>
              <a:grpSpLocks/>
            </p:cNvGrpSpPr>
            <p:nvPr/>
          </p:nvGrpSpPr>
          <p:grpSpPr bwMode="auto">
            <a:xfrm>
              <a:off x="5032" y="3102"/>
              <a:ext cx="150" cy="307"/>
              <a:chOff x="4180" y="783"/>
              <a:chExt cx="150" cy="307"/>
            </a:xfrm>
          </p:grpSpPr>
          <p:sp>
            <p:nvSpPr>
              <p:cNvPr id="1235" name="AutoShape 92"/>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36" name="Rectangle 93"/>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37" name="Rectangle 9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38" name="AutoShape 9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39" name="Line 96"/>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40" name="Line 97"/>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41" name="Rectangle 9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42" name="Rectangle 99"/>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
          <p:nvSpPr>
            <p:cNvPr id="1080" name="Line 100"/>
            <p:cNvSpPr>
              <a:spLocks noChangeShapeType="1"/>
            </p:cNvSpPr>
            <p:nvPr/>
          </p:nvSpPr>
          <p:spPr bwMode="auto">
            <a:xfrm rot="5400000" flipH="1">
              <a:off x="4754" y="3049"/>
              <a:ext cx="45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01"/>
            <p:cNvSpPr>
              <a:spLocks noChangeShapeType="1"/>
            </p:cNvSpPr>
            <p:nvPr/>
          </p:nvSpPr>
          <p:spPr bwMode="auto">
            <a:xfrm rot="-5400000">
              <a:off x="5018" y="3239"/>
              <a:ext cx="0" cy="7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02"/>
            <p:cNvSpPr>
              <a:spLocks noChangeShapeType="1"/>
            </p:cNvSpPr>
            <p:nvPr/>
          </p:nvSpPr>
          <p:spPr bwMode="auto">
            <a:xfrm rot="-5400000">
              <a:off x="5011" y="2888"/>
              <a:ext cx="0" cy="6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03"/>
            <p:cNvSpPr>
              <a:spLocks noChangeShapeType="1"/>
            </p:cNvSpPr>
            <p:nvPr/>
          </p:nvSpPr>
          <p:spPr bwMode="auto">
            <a:xfrm flipV="1">
              <a:off x="4062" y="1494"/>
              <a:ext cx="330" cy="1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104"/>
            <p:cNvSpPr>
              <a:spLocks noChangeShapeType="1"/>
            </p:cNvSpPr>
            <p:nvPr/>
          </p:nvSpPr>
          <p:spPr bwMode="auto">
            <a:xfrm>
              <a:off x="4734" y="1482"/>
              <a:ext cx="348" cy="1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105"/>
            <p:cNvSpPr>
              <a:spLocks noChangeShapeType="1"/>
            </p:cNvSpPr>
            <p:nvPr/>
          </p:nvSpPr>
          <p:spPr bwMode="auto">
            <a:xfrm flipH="1">
              <a:off x="5106" y="1734"/>
              <a:ext cx="174" cy="51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106"/>
            <p:cNvSpPr>
              <a:spLocks noChangeShapeType="1"/>
            </p:cNvSpPr>
            <p:nvPr/>
          </p:nvSpPr>
          <p:spPr bwMode="auto">
            <a:xfrm>
              <a:off x="4554" y="1566"/>
              <a:ext cx="0" cy="32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107"/>
            <p:cNvSpPr>
              <a:spLocks noChangeShapeType="1"/>
            </p:cNvSpPr>
            <p:nvPr/>
          </p:nvSpPr>
          <p:spPr bwMode="auto">
            <a:xfrm>
              <a:off x="4572" y="2052"/>
              <a:ext cx="384" cy="27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108"/>
            <p:cNvSpPr>
              <a:spLocks noChangeShapeType="1"/>
            </p:cNvSpPr>
            <p:nvPr/>
          </p:nvSpPr>
          <p:spPr bwMode="auto">
            <a:xfrm flipH="1">
              <a:off x="4902" y="2400"/>
              <a:ext cx="192" cy="27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109"/>
            <p:cNvSpPr>
              <a:spLocks noChangeShapeType="1"/>
            </p:cNvSpPr>
            <p:nvPr/>
          </p:nvSpPr>
          <p:spPr bwMode="auto">
            <a:xfrm flipH="1">
              <a:off x="4740" y="1710"/>
              <a:ext cx="402"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110"/>
            <p:cNvSpPr>
              <a:spLocks noChangeShapeType="1"/>
            </p:cNvSpPr>
            <p:nvPr/>
          </p:nvSpPr>
          <p:spPr bwMode="auto">
            <a:xfrm flipH="1">
              <a:off x="4746" y="1290"/>
              <a:ext cx="252" cy="19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1" name="Line 111"/>
            <p:cNvSpPr>
              <a:spLocks noChangeShapeType="1"/>
            </p:cNvSpPr>
            <p:nvPr/>
          </p:nvSpPr>
          <p:spPr bwMode="auto">
            <a:xfrm flipH="1">
              <a:off x="5262" y="1422"/>
              <a:ext cx="144" cy="13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2" name="Text Box 112"/>
            <p:cNvSpPr txBox="1">
              <a:spLocks noChangeArrowheads="1"/>
            </p:cNvSpPr>
            <p:nvPr/>
          </p:nvSpPr>
          <p:spPr bwMode="auto">
            <a:xfrm>
              <a:off x="3277" y="1150"/>
              <a:ext cx="969"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solidFill>
                    <a:srgbClr val="FF0000"/>
                  </a:solidFill>
                  <a:latin typeface="Comic Sans MS" pitchFamily="66" charset="0"/>
                </a:rPr>
                <a:t>local ISP</a:t>
              </a:r>
              <a:endParaRPr lang="en-US" altLang="en-US"/>
            </a:p>
          </p:txBody>
        </p:sp>
        <p:sp>
          <p:nvSpPr>
            <p:cNvPr id="1093" name="Text Box 113"/>
            <p:cNvSpPr txBox="1">
              <a:spLocks noChangeArrowheads="1"/>
            </p:cNvSpPr>
            <p:nvPr/>
          </p:nvSpPr>
          <p:spPr bwMode="auto">
            <a:xfrm>
              <a:off x="3230" y="3405"/>
              <a:ext cx="919" cy="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solidFill>
                    <a:srgbClr val="FF0000"/>
                  </a:solidFill>
                  <a:latin typeface="Comic Sans MS" pitchFamily="66" charset="0"/>
                </a:rPr>
                <a:t>company</a:t>
              </a:r>
            </a:p>
            <a:p>
              <a:r>
                <a:rPr lang="en-US" altLang="en-US" sz="2000">
                  <a:solidFill>
                    <a:srgbClr val="FF0000"/>
                  </a:solidFill>
                  <a:latin typeface="Comic Sans MS" pitchFamily="66" charset="0"/>
                </a:rPr>
                <a:t>network</a:t>
              </a:r>
              <a:endParaRPr lang="en-US" altLang="en-US"/>
            </a:p>
          </p:txBody>
        </p:sp>
        <p:sp>
          <p:nvSpPr>
            <p:cNvPr id="1094" name="Text Box 114"/>
            <p:cNvSpPr txBox="1">
              <a:spLocks noChangeArrowheads="1"/>
            </p:cNvSpPr>
            <p:nvPr/>
          </p:nvSpPr>
          <p:spPr bwMode="auto">
            <a:xfrm>
              <a:off x="4375" y="2015"/>
              <a:ext cx="1284"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solidFill>
                    <a:srgbClr val="FF0000"/>
                  </a:solidFill>
                  <a:latin typeface="Comic Sans MS" pitchFamily="66" charset="0"/>
                </a:rPr>
                <a:t>regional ISP</a:t>
              </a:r>
            </a:p>
          </p:txBody>
        </p:sp>
        <p:grpSp>
          <p:nvGrpSpPr>
            <p:cNvPr id="16" name="Group 115"/>
            <p:cNvGrpSpPr>
              <a:grpSpLocks/>
            </p:cNvGrpSpPr>
            <p:nvPr/>
          </p:nvGrpSpPr>
          <p:grpSpPr bwMode="auto">
            <a:xfrm>
              <a:off x="3588" y="219"/>
              <a:ext cx="360" cy="175"/>
              <a:chOff x="3600" y="219"/>
              <a:chExt cx="360" cy="175"/>
            </a:xfrm>
          </p:grpSpPr>
          <p:sp>
            <p:nvSpPr>
              <p:cNvPr id="1222" name="Oval 11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23" name="Line 11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4" name="Line 11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5" name="Rectangle 11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226" name="Oval 12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17" name="Group 121"/>
              <p:cNvGrpSpPr>
                <a:grpSpLocks/>
              </p:cNvGrpSpPr>
              <p:nvPr/>
            </p:nvGrpSpPr>
            <p:grpSpPr bwMode="auto">
              <a:xfrm>
                <a:off x="3686" y="244"/>
                <a:ext cx="177" cy="66"/>
                <a:chOff x="2848" y="848"/>
                <a:chExt cx="140" cy="98"/>
              </a:xfrm>
            </p:grpSpPr>
            <p:sp>
              <p:nvSpPr>
                <p:cNvPr id="1232" name="Line 12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3" name="Line 12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4" name="Line 12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8" name="Group 125"/>
              <p:cNvGrpSpPr>
                <a:grpSpLocks/>
              </p:cNvGrpSpPr>
              <p:nvPr/>
            </p:nvGrpSpPr>
            <p:grpSpPr bwMode="auto">
              <a:xfrm flipV="1">
                <a:off x="3686" y="243"/>
                <a:ext cx="177" cy="66"/>
                <a:chOff x="2848" y="848"/>
                <a:chExt cx="140" cy="98"/>
              </a:xfrm>
            </p:grpSpPr>
            <p:sp>
              <p:nvSpPr>
                <p:cNvPr id="1229" name="Line 12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0" name="Line 12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 name="Line 12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19" name="Group 129"/>
            <p:cNvGrpSpPr>
              <a:grpSpLocks/>
            </p:cNvGrpSpPr>
            <p:nvPr/>
          </p:nvGrpSpPr>
          <p:grpSpPr bwMode="auto">
            <a:xfrm>
              <a:off x="3595" y="651"/>
              <a:ext cx="150" cy="307"/>
              <a:chOff x="4180" y="783"/>
              <a:chExt cx="150" cy="307"/>
            </a:xfrm>
          </p:grpSpPr>
          <p:sp>
            <p:nvSpPr>
              <p:cNvPr id="1214" name="AutoShape 130"/>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15" name="Rectangle 131"/>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16" name="Rectangle 13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17" name="AutoShape 13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18" name="Line 134"/>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19" name="Line 135"/>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0" name="Rectangle 13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21" name="Rectangle 137"/>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graphicFrame>
          <p:nvGraphicFramePr>
            <p:cNvPr id="1030" name="Object 138"/>
            <p:cNvGraphicFramePr>
              <a:graphicFrameLocks noChangeAspect="1"/>
            </p:cNvGraphicFramePr>
            <p:nvPr/>
          </p:nvGraphicFramePr>
          <p:xfrm>
            <a:off x="4496" y="260"/>
            <a:ext cx="299" cy="239"/>
          </p:xfrm>
          <a:graphic>
            <a:graphicData uri="http://schemas.openxmlformats.org/presentationml/2006/ole">
              <mc:AlternateContent xmlns:mc="http://schemas.openxmlformats.org/markup-compatibility/2006">
                <mc:Choice xmlns:v="urn:schemas-microsoft-com:vml" Requires="v">
                  <p:oleObj spid="_x0000_s1151" name="Clip" r:id="rId24" imgW="1307263" imgH="1084139" progId="">
                    <p:embed/>
                  </p:oleObj>
                </mc:Choice>
                <mc:Fallback>
                  <p:oleObj name="Clip" r:id="rId24" imgW="1307263" imgH="1084139" progId="">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 y="260"/>
                          <a:ext cx="299" cy="2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0" name="Group 139"/>
            <p:cNvGrpSpPr>
              <a:grpSpLocks/>
            </p:cNvGrpSpPr>
            <p:nvPr/>
          </p:nvGrpSpPr>
          <p:grpSpPr bwMode="auto">
            <a:xfrm>
              <a:off x="4451" y="714"/>
              <a:ext cx="292" cy="320"/>
              <a:chOff x="2870" y="1518"/>
              <a:chExt cx="292" cy="320"/>
            </a:xfrm>
          </p:grpSpPr>
          <p:graphicFrame>
            <p:nvGraphicFramePr>
              <p:cNvPr id="1031" name="Object 140"/>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1152" name="Clip" r:id="rId25" imgW="826829" imgH="840406" progId="">
                      <p:embed/>
                    </p:oleObj>
                  </mc:Choice>
                  <mc:Fallback>
                    <p:oleObj name="Clip" r:id="rId25" imgW="826829" imgH="840406" progId="">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 name="Object 141"/>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1153" name="Clip" r:id="rId26" imgW="1268295" imgH="1199426" progId="">
                      <p:embed/>
                    </p:oleObj>
                  </mc:Choice>
                  <mc:Fallback>
                    <p:oleObj name="Clip" r:id="rId26" imgW="1268295" imgH="1199426" progId="">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21" name="Group 142"/>
            <p:cNvGrpSpPr>
              <a:grpSpLocks/>
            </p:cNvGrpSpPr>
            <p:nvPr/>
          </p:nvGrpSpPr>
          <p:grpSpPr bwMode="auto">
            <a:xfrm>
              <a:off x="3690" y="1566"/>
              <a:ext cx="360" cy="175"/>
              <a:chOff x="3600" y="219"/>
              <a:chExt cx="360" cy="175"/>
            </a:xfrm>
          </p:grpSpPr>
          <p:sp>
            <p:nvSpPr>
              <p:cNvPr id="1201" name="Oval 143"/>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02" name="Line 144"/>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03" name="Line 145"/>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04" name="Rectangle 146"/>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205" name="Oval 147"/>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2" name="Group 148"/>
              <p:cNvGrpSpPr>
                <a:grpSpLocks/>
              </p:cNvGrpSpPr>
              <p:nvPr/>
            </p:nvGrpSpPr>
            <p:grpSpPr bwMode="auto">
              <a:xfrm>
                <a:off x="3686" y="244"/>
                <a:ext cx="177" cy="66"/>
                <a:chOff x="2848" y="848"/>
                <a:chExt cx="140" cy="98"/>
              </a:xfrm>
            </p:grpSpPr>
            <p:sp>
              <p:nvSpPr>
                <p:cNvPr id="1211" name="Line 14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12" name="Line 15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13" name="Line 15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3" name="Group 152"/>
              <p:cNvGrpSpPr>
                <a:grpSpLocks/>
              </p:cNvGrpSpPr>
              <p:nvPr/>
            </p:nvGrpSpPr>
            <p:grpSpPr bwMode="auto">
              <a:xfrm flipV="1">
                <a:off x="3686" y="243"/>
                <a:ext cx="177" cy="66"/>
                <a:chOff x="2848" y="848"/>
                <a:chExt cx="140" cy="98"/>
              </a:xfrm>
            </p:grpSpPr>
            <p:sp>
              <p:nvSpPr>
                <p:cNvPr id="1208" name="Line 15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09" name="Line 15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10" name="Line 15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4" name="Group 156"/>
            <p:cNvGrpSpPr>
              <a:grpSpLocks/>
            </p:cNvGrpSpPr>
            <p:nvPr/>
          </p:nvGrpSpPr>
          <p:grpSpPr bwMode="auto">
            <a:xfrm>
              <a:off x="4374" y="1395"/>
              <a:ext cx="360" cy="175"/>
              <a:chOff x="3600" y="219"/>
              <a:chExt cx="360" cy="175"/>
            </a:xfrm>
          </p:grpSpPr>
          <p:sp>
            <p:nvSpPr>
              <p:cNvPr id="1188" name="Oval 15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89" name="Line 158"/>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90" name="Line 159"/>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91" name="Rectangle 160"/>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92" name="Oval 16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5" name="Group 162"/>
              <p:cNvGrpSpPr>
                <a:grpSpLocks/>
              </p:cNvGrpSpPr>
              <p:nvPr/>
            </p:nvGrpSpPr>
            <p:grpSpPr bwMode="auto">
              <a:xfrm>
                <a:off x="3686" y="244"/>
                <a:ext cx="177" cy="66"/>
                <a:chOff x="2848" y="848"/>
                <a:chExt cx="140" cy="98"/>
              </a:xfrm>
            </p:grpSpPr>
            <p:sp>
              <p:nvSpPr>
                <p:cNvPr id="1198" name="Line 16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99" name="Line 16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00" name="Line 16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6" name="Group 166"/>
              <p:cNvGrpSpPr>
                <a:grpSpLocks/>
              </p:cNvGrpSpPr>
              <p:nvPr/>
            </p:nvGrpSpPr>
            <p:grpSpPr bwMode="auto">
              <a:xfrm flipV="1">
                <a:off x="3686" y="243"/>
                <a:ext cx="177" cy="66"/>
                <a:chOff x="2848" y="848"/>
                <a:chExt cx="140" cy="98"/>
              </a:xfrm>
            </p:grpSpPr>
            <p:sp>
              <p:nvSpPr>
                <p:cNvPr id="1195" name="Line 16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96" name="Line 16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97" name="Line 16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7" name="Group 170"/>
            <p:cNvGrpSpPr>
              <a:grpSpLocks/>
            </p:cNvGrpSpPr>
            <p:nvPr/>
          </p:nvGrpSpPr>
          <p:grpSpPr bwMode="auto">
            <a:xfrm>
              <a:off x="4386" y="1887"/>
              <a:ext cx="360" cy="175"/>
              <a:chOff x="3600" y="219"/>
              <a:chExt cx="360" cy="175"/>
            </a:xfrm>
          </p:grpSpPr>
          <p:sp>
            <p:nvSpPr>
              <p:cNvPr id="1175" name="Oval 171"/>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76" name="Line 172"/>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7" name="Line 173"/>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8" name="Rectangle 174"/>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79" name="Oval 175"/>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8" name="Group 176"/>
              <p:cNvGrpSpPr>
                <a:grpSpLocks/>
              </p:cNvGrpSpPr>
              <p:nvPr/>
            </p:nvGrpSpPr>
            <p:grpSpPr bwMode="auto">
              <a:xfrm>
                <a:off x="3686" y="244"/>
                <a:ext cx="177" cy="66"/>
                <a:chOff x="2848" y="848"/>
                <a:chExt cx="140" cy="98"/>
              </a:xfrm>
            </p:grpSpPr>
            <p:sp>
              <p:nvSpPr>
                <p:cNvPr id="1185" name="Line 17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86" name="Line 17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87" name="Line 17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 name="Group 180"/>
              <p:cNvGrpSpPr>
                <a:grpSpLocks/>
              </p:cNvGrpSpPr>
              <p:nvPr/>
            </p:nvGrpSpPr>
            <p:grpSpPr bwMode="auto">
              <a:xfrm flipV="1">
                <a:off x="3686" y="243"/>
                <a:ext cx="177" cy="66"/>
                <a:chOff x="2848" y="848"/>
                <a:chExt cx="140" cy="98"/>
              </a:xfrm>
            </p:grpSpPr>
            <p:sp>
              <p:nvSpPr>
                <p:cNvPr id="1182" name="Line 18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83" name="Line 18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84" name="Line 18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 name="Group 184"/>
            <p:cNvGrpSpPr>
              <a:grpSpLocks/>
            </p:cNvGrpSpPr>
            <p:nvPr/>
          </p:nvGrpSpPr>
          <p:grpSpPr bwMode="auto">
            <a:xfrm>
              <a:off x="5082" y="1551"/>
              <a:ext cx="360" cy="175"/>
              <a:chOff x="3600" y="219"/>
              <a:chExt cx="360" cy="175"/>
            </a:xfrm>
          </p:grpSpPr>
          <p:sp>
            <p:nvSpPr>
              <p:cNvPr id="1162" name="Oval 185"/>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63" name="Line 186"/>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64" name="Line 187"/>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65" name="Rectangle 188"/>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66" name="Oval 189"/>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31" name="Group 190"/>
              <p:cNvGrpSpPr>
                <a:grpSpLocks/>
              </p:cNvGrpSpPr>
              <p:nvPr/>
            </p:nvGrpSpPr>
            <p:grpSpPr bwMode="auto">
              <a:xfrm>
                <a:off x="3686" y="244"/>
                <a:ext cx="177" cy="66"/>
                <a:chOff x="2848" y="848"/>
                <a:chExt cx="140" cy="98"/>
              </a:xfrm>
            </p:grpSpPr>
            <p:sp>
              <p:nvSpPr>
                <p:cNvPr id="1172" name="Line 19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3" name="Line 19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4" name="Line 19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56" name="Group 194"/>
              <p:cNvGrpSpPr>
                <a:grpSpLocks/>
              </p:cNvGrpSpPr>
              <p:nvPr/>
            </p:nvGrpSpPr>
            <p:grpSpPr bwMode="auto">
              <a:xfrm flipV="1">
                <a:off x="3686" y="243"/>
                <a:ext cx="177" cy="66"/>
                <a:chOff x="2848" y="848"/>
                <a:chExt cx="140" cy="98"/>
              </a:xfrm>
            </p:grpSpPr>
            <p:sp>
              <p:nvSpPr>
                <p:cNvPr id="1169" name="Line 19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0" name="Line 19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71" name="Line 19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57" name="Group 198"/>
            <p:cNvGrpSpPr>
              <a:grpSpLocks/>
            </p:cNvGrpSpPr>
            <p:nvPr/>
          </p:nvGrpSpPr>
          <p:grpSpPr bwMode="auto">
            <a:xfrm>
              <a:off x="4944" y="2223"/>
              <a:ext cx="360" cy="175"/>
              <a:chOff x="3600" y="219"/>
              <a:chExt cx="360" cy="175"/>
            </a:xfrm>
          </p:grpSpPr>
          <p:sp>
            <p:nvSpPr>
              <p:cNvPr id="1149" name="Oval 199"/>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50" name="Line 200"/>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51" name="Line 201"/>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52" name="Rectangle 202"/>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53" name="Oval 203"/>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58" name="Group 204"/>
              <p:cNvGrpSpPr>
                <a:grpSpLocks/>
              </p:cNvGrpSpPr>
              <p:nvPr/>
            </p:nvGrpSpPr>
            <p:grpSpPr bwMode="auto">
              <a:xfrm>
                <a:off x="3686" y="244"/>
                <a:ext cx="177" cy="66"/>
                <a:chOff x="2848" y="848"/>
                <a:chExt cx="140" cy="98"/>
              </a:xfrm>
            </p:grpSpPr>
            <p:sp>
              <p:nvSpPr>
                <p:cNvPr id="1159" name="Line 20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60" name="Line 20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61" name="Line 20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59" name="Group 208"/>
              <p:cNvGrpSpPr>
                <a:grpSpLocks/>
              </p:cNvGrpSpPr>
              <p:nvPr/>
            </p:nvGrpSpPr>
            <p:grpSpPr bwMode="auto">
              <a:xfrm flipV="1">
                <a:off x="3686" y="243"/>
                <a:ext cx="177" cy="66"/>
                <a:chOff x="2848" y="848"/>
                <a:chExt cx="140" cy="98"/>
              </a:xfrm>
            </p:grpSpPr>
            <p:sp>
              <p:nvSpPr>
                <p:cNvPr id="1156" name="Line 20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57" name="Line 21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58" name="Line 21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61" name="Group 212"/>
            <p:cNvGrpSpPr>
              <a:grpSpLocks/>
            </p:cNvGrpSpPr>
            <p:nvPr/>
          </p:nvGrpSpPr>
          <p:grpSpPr bwMode="auto">
            <a:xfrm>
              <a:off x="4704" y="2661"/>
              <a:ext cx="360" cy="175"/>
              <a:chOff x="3600" y="219"/>
              <a:chExt cx="360" cy="175"/>
            </a:xfrm>
          </p:grpSpPr>
          <p:sp>
            <p:nvSpPr>
              <p:cNvPr id="1136" name="Oval 213"/>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37" name="Line 214"/>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8" name="Line 215"/>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9" name="Rectangle 216"/>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40" name="Oval 217"/>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62" name="Group 218"/>
              <p:cNvGrpSpPr>
                <a:grpSpLocks/>
              </p:cNvGrpSpPr>
              <p:nvPr/>
            </p:nvGrpSpPr>
            <p:grpSpPr bwMode="auto">
              <a:xfrm>
                <a:off x="3686" y="244"/>
                <a:ext cx="177" cy="66"/>
                <a:chOff x="2848" y="848"/>
                <a:chExt cx="140" cy="98"/>
              </a:xfrm>
            </p:grpSpPr>
            <p:sp>
              <p:nvSpPr>
                <p:cNvPr id="1146" name="Line 21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7" name="Line 22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8" name="Line 22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63" name="Group 222"/>
              <p:cNvGrpSpPr>
                <a:grpSpLocks/>
              </p:cNvGrpSpPr>
              <p:nvPr/>
            </p:nvGrpSpPr>
            <p:grpSpPr bwMode="auto">
              <a:xfrm flipV="1">
                <a:off x="3686" y="243"/>
                <a:ext cx="177" cy="66"/>
                <a:chOff x="2848" y="848"/>
                <a:chExt cx="140" cy="98"/>
              </a:xfrm>
            </p:grpSpPr>
            <p:sp>
              <p:nvSpPr>
                <p:cNvPr id="1143" name="Line 22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4" name="Line 22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5" name="Line 22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64" name="Group 226"/>
            <p:cNvGrpSpPr>
              <a:grpSpLocks/>
            </p:cNvGrpSpPr>
            <p:nvPr/>
          </p:nvGrpSpPr>
          <p:grpSpPr bwMode="auto">
            <a:xfrm>
              <a:off x="4266" y="3027"/>
              <a:ext cx="360" cy="175"/>
              <a:chOff x="3600" y="219"/>
              <a:chExt cx="360" cy="175"/>
            </a:xfrm>
          </p:grpSpPr>
          <p:sp>
            <p:nvSpPr>
              <p:cNvPr id="1123" name="Oval 22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24" name="Line 228"/>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5" name="Line 229"/>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6" name="Rectangle 230"/>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27" name="Oval 23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65" name="Group 232"/>
              <p:cNvGrpSpPr>
                <a:grpSpLocks/>
              </p:cNvGrpSpPr>
              <p:nvPr/>
            </p:nvGrpSpPr>
            <p:grpSpPr bwMode="auto">
              <a:xfrm>
                <a:off x="3686" y="244"/>
                <a:ext cx="177" cy="66"/>
                <a:chOff x="2848" y="848"/>
                <a:chExt cx="140" cy="98"/>
              </a:xfrm>
            </p:grpSpPr>
            <p:sp>
              <p:nvSpPr>
                <p:cNvPr id="1133" name="Line 23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4" name="Line 23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5" name="Line 23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66" name="Group 236"/>
              <p:cNvGrpSpPr>
                <a:grpSpLocks/>
              </p:cNvGrpSpPr>
              <p:nvPr/>
            </p:nvGrpSpPr>
            <p:grpSpPr bwMode="auto">
              <a:xfrm flipV="1">
                <a:off x="3686" y="243"/>
                <a:ext cx="177" cy="66"/>
                <a:chOff x="2848" y="848"/>
                <a:chExt cx="140" cy="98"/>
              </a:xfrm>
            </p:grpSpPr>
            <p:sp>
              <p:nvSpPr>
                <p:cNvPr id="1130" name="Line 23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1" name="Line 23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2" name="Line 23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267" name="Group 240"/>
            <p:cNvGrpSpPr>
              <a:grpSpLocks/>
            </p:cNvGrpSpPr>
            <p:nvPr/>
          </p:nvGrpSpPr>
          <p:grpSpPr bwMode="auto">
            <a:xfrm>
              <a:off x="3690" y="2745"/>
              <a:ext cx="360" cy="175"/>
              <a:chOff x="3600" y="219"/>
              <a:chExt cx="360" cy="175"/>
            </a:xfrm>
          </p:grpSpPr>
          <p:sp>
            <p:nvSpPr>
              <p:cNvPr id="1110" name="Oval 241"/>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11" name="Line 242"/>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2" name="Line 243"/>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3" name="Rectangle 244"/>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a:p>
            </p:txBody>
          </p:sp>
          <p:sp>
            <p:nvSpPr>
              <p:cNvPr id="1114" name="Oval 245"/>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nvGrpSpPr>
              <p:cNvPr id="268" name="Group 246"/>
              <p:cNvGrpSpPr>
                <a:grpSpLocks/>
              </p:cNvGrpSpPr>
              <p:nvPr/>
            </p:nvGrpSpPr>
            <p:grpSpPr bwMode="auto">
              <a:xfrm>
                <a:off x="3686" y="244"/>
                <a:ext cx="177" cy="66"/>
                <a:chOff x="2848" y="848"/>
                <a:chExt cx="140" cy="98"/>
              </a:xfrm>
            </p:grpSpPr>
            <p:sp>
              <p:nvSpPr>
                <p:cNvPr id="1120" name="Line 24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1" name="Line 24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2" name="Line 24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69" name="Group 250"/>
              <p:cNvGrpSpPr>
                <a:grpSpLocks/>
              </p:cNvGrpSpPr>
              <p:nvPr/>
            </p:nvGrpSpPr>
            <p:grpSpPr bwMode="auto">
              <a:xfrm flipV="1">
                <a:off x="3686" y="243"/>
                <a:ext cx="177" cy="66"/>
                <a:chOff x="2848" y="848"/>
                <a:chExt cx="140" cy="98"/>
              </a:xfrm>
            </p:grpSpPr>
            <p:sp>
              <p:nvSpPr>
                <p:cNvPr id="1117" name="Line 25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8" name="Line 25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9" name="Line 25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106" name="Text Box 254"/>
            <p:cNvSpPr txBox="1">
              <a:spLocks noChangeArrowheads="1"/>
            </p:cNvSpPr>
            <p:nvPr/>
          </p:nvSpPr>
          <p:spPr bwMode="auto">
            <a:xfrm>
              <a:off x="3555" y="341"/>
              <a:ext cx="745"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latin typeface="Comic Sans MS" pitchFamily="66" charset="0"/>
                </a:rPr>
                <a:t>router</a:t>
              </a:r>
              <a:endParaRPr lang="en-US" altLang="en-US" sz="2000"/>
            </a:p>
          </p:txBody>
        </p:sp>
        <p:sp>
          <p:nvSpPr>
            <p:cNvPr id="1107" name="Text Box 255"/>
            <p:cNvSpPr txBox="1">
              <a:spLocks noChangeArrowheads="1"/>
            </p:cNvSpPr>
            <p:nvPr/>
          </p:nvSpPr>
          <p:spPr bwMode="auto">
            <a:xfrm>
              <a:off x="4424" y="436"/>
              <a:ext cx="1235"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latin typeface="Comic Sans MS" pitchFamily="66" charset="0"/>
                </a:rPr>
                <a:t>workstation</a:t>
              </a:r>
              <a:endParaRPr lang="en-US" altLang="en-US" sz="2000"/>
            </a:p>
          </p:txBody>
        </p:sp>
        <p:sp>
          <p:nvSpPr>
            <p:cNvPr id="1108" name="Text Box 256"/>
            <p:cNvSpPr txBox="1">
              <a:spLocks noChangeArrowheads="1"/>
            </p:cNvSpPr>
            <p:nvPr/>
          </p:nvSpPr>
          <p:spPr bwMode="auto">
            <a:xfrm>
              <a:off x="3710" y="725"/>
              <a:ext cx="747"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latin typeface="Comic Sans MS" pitchFamily="66" charset="0"/>
                </a:rPr>
                <a:t>server</a:t>
              </a:r>
              <a:endParaRPr lang="en-US" altLang="en-US" sz="2000"/>
            </a:p>
          </p:txBody>
        </p:sp>
        <p:sp>
          <p:nvSpPr>
            <p:cNvPr id="1109" name="Text Box 257"/>
            <p:cNvSpPr txBox="1">
              <a:spLocks noChangeArrowheads="1"/>
            </p:cNvSpPr>
            <p:nvPr/>
          </p:nvSpPr>
          <p:spPr bwMode="auto">
            <a:xfrm>
              <a:off x="4699" y="864"/>
              <a:ext cx="740"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latin typeface="Comic Sans MS" pitchFamily="66" charset="0"/>
                </a:rPr>
                <a:t>mobile</a:t>
              </a:r>
              <a:endParaRPr lang="en-US" altLang="en-US" sz="2000"/>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C37EC254-F810-4144-9542-6B9118E6BEA5}" type="slidenum">
              <a:rPr lang="en-US"/>
              <a:pPr/>
              <a:t>30</a:t>
            </a:fld>
            <a:endParaRPr lang="en-US"/>
          </a:p>
        </p:txBody>
      </p:sp>
      <p:sp>
        <p:nvSpPr>
          <p:cNvPr id="17411" name="Rectangle 2"/>
          <p:cNvSpPr>
            <a:spLocks noGrp="1" noChangeArrowheads="1"/>
          </p:cNvSpPr>
          <p:nvPr>
            <p:ph type="body" idx="1"/>
          </p:nvPr>
        </p:nvSpPr>
        <p:spPr>
          <a:xfrm>
            <a:off x="685800" y="228600"/>
            <a:ext cx="7772400" cy="6248400"/>
          </a:xfrm>
        </p:spPr>
        <p:txBody>
          <a:bodyPr/>
          <a:lstStyle/>
          <a:p>
            <a:pPr lvl="2"/>
            <a:r>
              <a:rPr lang="en-US" dirty="0" smtClean="0"/>
              <a:t>Layering is a useful abstraction</a:t>
            </a:r>
          </a:p>
          <a:p>
            <a:pPr lvl="2"/>
            <a:r>
              <a:rPr lang="en-US" dirty="0" smtClean="0"/>
              <a:t>Another example of abstraction: programming languages.</a:t>
            </a:r>
          </a:p>
          <a:p>
            <a:pPr lvl="3"/>
            <a:r>
              <a:rPr lang="en-US" dirty="0" smtClean="0"/>
              <a:t>Machine language (low level, works only on one machine)</a:t>
            </a:r>
          </a:p>
          <a:p>
            <a:pPr lvl="3"/>
            <a:r>
              <a:rPr lang="en-US" dirty="0" smtClean="0"/>
              <a:t>Assembly language (higher level, works for several machines)</a:t>
            </a:r>
          </a:p>
          <a:p>
            <a:pPr lvl="3"/>
            <a:r>
              <a:rPr lang="en-US" dirty="0" smtClean="0"/>
              <a:t>C++ (works on almost all machines).</a:t>
            </a:r>
          </a:p>
          <a:p>
            <a:pPr lvl="2"/>
            <a:endParaRPr lang="en-US" dirty="0" smtClean="0"/>
          </a:p>
          <a:p>
            <a:pPr lvl="2"/>
            <a:r>
              <a:rPr lang="en-US" dirty="0" smtClean="0"/>
              <a:t>Differences between layering in the network software and layering in programming language?</a:t>
            </a:r>
          </a:p>
          <a:p>
            <a:pPr lvl="3"/>
            <a:r>
              <a:rPr lang="en-US" dirty="0" smtClean="0"/>
              <a:t>Programming language: </a:t>
            </a:r>
          </a:p>
          <a:p>
            <a:pPr lvl="4"/>
            <a:r>
              <a:rPr lang="en-US" dirty="0" smtClean="0"/>
              <a:t>interface between upper layer and lower layer</a:t>
            </a:r>
          </a:p>
          <a:p>
            <a:pPr lvl="3"/>
            <a:r>
              <a:rPr lang="en-US" dirty="0" smtClean="0"/>
              <a:t>Network software:</a:t>
            </a:r>
          </a:p>
          <a:p>
            <a:pPr lvl="4"/>
            <a:r>
              <a:rPr lang="en-US" dirty="0" smtClean="0"/>
              <a:t>Interface between upper layer and lower layer</a:t>
            </a:r>
          </a:p>
          <a:p>
            <a:pPr lvl="4"/>
            <a:r>
              <a:rPr lang="en-US" dirty="0" smtClean="0"/>
              <a:t>Flow of information up and down</a:t>
            </a:r>
          </a:p>
          <a:p>
            <a:pPr lvl="4"/>
            <a:r>
              <a:rPr lang="en-US" dirty="0" smtClean="0"/>
              <a:t>Interface between peers in the same layer.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67189DAB-C403-46E6-A652-D8DDC8069E5B}" type="slidenum">
              <a:rPr lang="en-US"/>
              <a:pPr>
                <a:defRPr/>
              </a:pPr>
              <a:t>31</a:t>
            </a:fld>
            <a:endParaRPr lang="en-US"/>
          </a:p>
        </p:txBody>
      </p:sp>
      <p:sp>
        <p:nvSpPr>
          <p:cNvPr id="4099" name="Rectangle 2"/>
          <p:cNvSpPr>
            <a:spLocks noGrp="1" noChangeArrowheads="1"/>
          </p:cNvSpPr>
          <p:nvPr>
            <p:ph type="title"/>
          </p:nvPr>
        </p:nvSpPr>
        <p:spPr>
          <a:xfrm>
            <a:off x="685800" y="457200"/>
            <a:ext cx="7772400" cy="609600"/>
          </a:xfrm>
        </p:spPr>
        <p:txBody>
          <a:bodyPr/>
          <a:lstStyle/>
          <a:p>
            <a:pPr eaLnBrk="1" hangingPunct="1"/>
            <a:r>
              <a:rPr lang="en-US" altLang="en-US" smtClean="0"/>
              <a:t>Layered Architecture</a:t>
            </a:r>
          </a:p>
        </p:txBody>
      </p:sp>
      <p:sp>
        <p:nvSpPr>
          <p:cNvPr id="4100" name="Rectangle 3"/>
          <p:cNvSpPr>
            <a:spLocks noGrp="1" noChangeArrowheads="1"/>
          </p:cNvSpPr>
          <p:nvPr>
            <p:ph type="body" sz="half" idx="1"/>
          </p:nvPr>
        </p:nvSpPr>
        <p:spPr>
          <a:xfrm>
            <a:off x="609600" y="1137097"/>
            <a:ext cx="7696200" cy="2590800"/>
          </a:xfrm>
        </p:spPr>
        <p:txBody>
          <a:bodyPr>
            <a:normAutofit fontScale="92500" lnSpcReduction="10000"/>
          </a:bodyPr>
          <a:lstStyle/>
          <a:p>
            <a:pPr eaLnBrk="1" hangingPunct="1"/>
            <a:r>
              <a:rPr lang="en-US" altLang="en-US" sz="2000" i="1" dirty="0" smtClean="0"/>
              <a:t>Layering</a:t>
            </a:r>
            <a:r>
              <a:rPr lang="en-US" altLang="en-US" sz="2000" dirty="0" smtClean="0"/>
              <a:t> simplifies the architecture of complex system</a:t>
            </a:r>
          </a:p>
          <a:p>
            <a:pPr eaLnBrk="1" hangingPunct="1"/>
            <a:r>
              <a:rPr lang="en-US" altLang="en-US" sz="2000" dirty="0" smtClean="0"/>
              <a:t>Layer N relies on </a:t>
            </a:r>
            <a:r>
              <a:rPr lang="en-US" altLang="en-US" sz="2000" i="1" dirty="0" smtClean="0"/>
              <a:t>services</a:t>
            </a:r>
            <a:r>
              <a:rPr lang="en-US" altLang="en-US" sz="2000" dirty="0" smtClean="0"/>
              <a:t> from layer N-1 to provide a </a:t>
            </a:r>
            <a:r>
              <a:rPr lang="en-US" altLang="en-US" sz="2000" i="1" dirty="0" smtClean="0"/>
              <a:t>service</a:t>
            </a:r>
            <a:r>
              <a:rPr lang="en-US" altLang="en-US" sz="2000" dirty="0" smtClean="0"/>
              <a:t> to layer N+1</a:t>
            </a:r>
          </a:p>
          <a:p>
            <a:pPr eaLnBrk="1" hangingPunct="1"/>
            <a:r>
              <a:rPr lang="en-US" altLang="en-US" sz="2000" i="1" dirty="0" smtClean="0"/>
              <a:t>Interfaces</a:t>
            </a:r>
            <a:r>
              <a:rPr lang="en-US" altLang="en-US" sz="2000" dirty="0" smtClean="0"/>
              <a:t> define the services offered</a:t>
            </a:r>
          </a:p>
          <a:p>
            <a:pPr eaLnBrk="1" hangingPunct="1"/>
            <a:r>
              <a:rPr lang="en-US" altLang="en-US" sz="2000" dirty="0" smtClean="0"/>
              <a:t>Service required from a lower layer is independent of it’s implementation</a:t>
            </a:r>
          </a:p>
          <a:p>
            <a:pPr lvl="1" eaLnBrk="1" hangingPunct="1"/>
            <a:r>
              <a:rPr lang="en-US" altLang="en-US" sz="1800" dirty="0" smtClean="0"/>
              <a:t>Layer N change doesn’t affect other layers</a:t>
            </a:r>
          </a:p>
          <a:p>
            <a:pPr lvl="1" eaLnBrk="1" hangingPunct="1"/>
            <a:r>
              <a:rPr lang="en-US" altLang="en-US" sz="1800" dirty="0" smtClean="0"/>
              <a:t>Information/complexity hiding</a:t>
            </a:r>
          </a:p>
          <a:p>
            <a:pPr lvl="1" eaLnBrk="1" hangingPunct="1"/>
            <a:r>
              <a:rPr lang="en-US" altLang="en-US" sz="1800" dirty="0" smtClean="0"/>
              <a:t>Similar to object oriented methodology</a:t>
            </a:r>
          </a:p>
        </p:txBody>
      </p:sp>
      <p:pic>
        <p:nvPicPr>
          <p:cNvPr id="4101" name="Picture 4" descr="Z:\class\5211\fig\fig-2-layer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812334"/>
            <a:ext cx="167138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Z:\class\5211\fig\fig-2-layer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819404"/>
            <a:ext cx="167138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p:cNvCxnSpPr/>
          <p:nvPr/>
        </p:nvCxnSpPr>
        <p:spPr bwMode="auto">
          <a:xfrm>
            <a:off x="3505200" y="4657604"/>
            <a:ext cx="1905000" cy="0"/>
          </a:xfrm>
          <a:prstGeom prst="straightConnector1">
            <a:avLst/>
          </a:prstGeom>
          <a:solidFill>
            <a:schemeClr val="accent1"/>
          </a:solidFill>
          <a:ln w="9525" cap="flat" cmpd="sng" algn="ctr">
            <a:solidFill>
              <a:schemeClr val="tx1"/>
            </a:solidFill>
            <a:prstDash val="solid"/>
            <a:round/>
            <a:headEnd type="triangle"/>
            <a:tailEnd type="triangle"/>
          </a:ln>
          <a:effectLst/>
        </p:spPr>
      </p:cxnSp>
      <p:sp>
        <p:nvSpPr>
          <p:cNvPr id="4" name="TextBox 3"/>
          <p:cNvSpPr txBox="1"/>
          <p:nvPr/>
        </p:nvSpPr>
        <p:spPr>
          <a:xfrm>
            <a:off x="3573907" y="4248753"/>
            <a:ext cx="1829347" cy="338554"/>
          </a:xfrm>
          <a:prstGeom prst="rect">
            <a:avLst/>
          </a:prstGeom>
          <a:noFill/>
        </p:spPr>
        <p:txBody>
          <a:bodyPr wrap="none" rtlCol="0">
            <a:spAutoFit/>
          </a:bodyPr>
          <a:lstStyle/>
          <a:p>
            <a:r>
              <a:rPr lang="en-US" smtClean="0"/>
              <a:t>Layer N+1 Protocol</a:t>
            </a:r>
            <a:endParaRPr lang="en-US" dirty="0"/>
          </a:p>
        </p:txBody>
      </p:sp>
      <p:cxnSp>
        <p:nvCxnSpPr>
          <p:cNvPr id="10" name="Straight Arrow Connector 9"/>
          <p:cNvCxnSpPr/>
          <p:nvPr/>
        </p:nvCxnSpPr>
        <p:spPr bwMode="auto">
          <a:xfrm>
            <a:off x="3536080" y="5495804"/>
            <a:ext cx="1905000" cy="0"/>
          </a:xfrm>
          <a:prstGeom prst="straightConnector1">
            <a:avLst/>
          </a:prstGeom>
          <a:solidFill>
            <a:schemeClr val="accent1"/>
          </a:solidFill>
          <a:ln w="9525" cap="flat" cmpd="sng" algn="ctr">
            <a:solidFill>
              <a:schemeClr val="tx1"/>
            </a:solidFill>
            <a:prstDash val="solid"/>
            <a:round/>
            <a:headEnd type="triangle"/>
            <a:tailEnd type="triangle"/>
          </a:ln>
          <a:effectLst/>
        </p:spPr>
      </p:cxnSp>
      <p:sp>
        <p:nvSpPr>
          <p:cNvPr id="11" name="TextBox 10"/>
          <p:cNvSpPr txBox="1"/>
          <p:nvPr/>
        </p:nvSpPr>
        <p:spPr>
          <a:xfrm>
            <a:off x="3687624" y="5136445"/>
            <a:ext cx="1611339" cy="338554"/>
          </a:xfrm>
          <a:prstGeom prst="rect">
            <a:avLst/>
          </a:prstGeom>
          <a:noFill/>
        </p:spPr>
        <p:txBody>
          <a:bodyPr wrap="none" rtlCol="0">
            <a:spAutoFit/>
          </a:bodyPr>
          <a:lstStyle/>
          <a:p>
            <a:r>
              <a:rPr lang="en-US" smtClean="0"/>
              <a:t>Layer N Protocol</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A01B3BCC-8FAC-42AF-A999-910FF47B46AA}" type="slidenum">
              <a:rPr lang="en-US"/>
              <a:pPr/>
              <a:t>32</a:t>
            </a:fld>
            <a:endParaRPr lang="en-US"/>
          </a:p>
        </p:txBody>
      </p:sp>
      <p:sp>
        <p:nvSpPr>
          <p:cNvPr id="18435" name="Rectangle 2"/>
          <p:cNvSpPr>
            <a:spLocks noGrp="1" noChangeArrowheads="1"/>
          </p:cNvSpPr>
          <p:nvPr>
            <p:ph type="body" idx="1"/>
          </p:nvPr>
        </p:nvSpPr>
        <p:spPr>
          <a:xfrm>
            <a:off x="685800" y="228600"/>
            <a:ext cx="7772400" cy="6248400"/>
          </a:xfrm>
        </p:spPr>
        <p:txBody>
          <a:bodyPr/>
          <a:lstStyle/>
          <a:p>
            <a:pPr lvl="1"/>
            <a:r>
              <a:rPr lang="en-US" smtClean="0"/>
              <a:t>Some terminology:</a:t>
            </a:r>
          </a:p>
          <a:p>
            <a:pPr lvl="2"/>
            <a:r>
              <a:rPr lang="en-US" i="1" smtClean="0"/>
              <a:t>entity</a:t>
            </a:r>
            <a:r>
              <a:rPr lang="en-US" smtClean="0"/>
              <a:t>: an active element in a layer (machine, procedure, process, I/O chip).</a:t>
            </a:r>
          </a:p>
          <a:p>
            <a:pPr lvl="2"/>
            <a:r>
              <a:rPr lang="en-US" i="1" smtClean="0"/>
              <a:t>Peer entities</a:t>
            </a:r>
            <a:r>
              <a:rPr lang="en-US" smtClean="0"/>
              <a:t>: entities on the corresponding layers on different machines.  Exchange well-defined pieces of information</a:t>
            </a:r>
          </a:p>
          <a:p>
            <a:pPr lvl="2"/>
            <a:r>
              <a:rPr lang="en-US" i="1" smtClean="0"/>
              <a:t>Message, packet, frame: </a:t>
            </a:r>
            <a:r>
              <a:rPr lang="en-US" smtClean="0"/>
              <a:t>structured sequence of bits that are exchanged</a:t>
            </a:r>
            <a:endParaRPr lang="en-US" i="1" smtClean="0"/>
          </a:p>
          <a:p>
            <a:pPr lvl="2"/>
            <a:r>
              <a:rPr lang="en-US" i="1" smtClean="0"/>
              <a:t>Protocol</a:t>
            </a:r>
            <a:r>
              <a:rPr lang="en-US" smtClean="0"/>
              <a:t>: a set of  coordination rules governing the communication between two peer entities.</a:t>
            </a:r>
          </a:p>
          <a:p>
            <a:pPr lvl="3"/>
            <a:r>
              <a:rPr lang="en-US" smtClean="0"/>
              <a:t>Each layer has a protocol -- layer n protocol.</a:t>
            </a:r>
          </a:p>
          <a:p>
            <a:pPr lvl="2"/>
            <a:r>
              <a:rPr lang="en-US" i="1" smtClean="0"/>
              <a:t>Service interface</a:t>
            </a:r>
            <a:r>
              <a:rPr lang="en-US" smtClean="0"/>
              <a:t>: the interface between upper layer and lower layer.</a:t>
            </a:r>
          </a:p>
          <a:p>
            <a:pPr lvl="3"/>
            <a:r>
              <a:rPr lang="en-US" smtClean="0"/>
              <a:t>Upper layer: </a:t>
            </a:r>
            <a:r>
              <a:rPr lang="en-US" i="1" smtClean="0"/>
              <a:t>service user</a:t>
            </a:r>
            <a:r>
              <a:rPr lang="en-US" smtClean="0"/>
              <a:t>. Lower layer: </a:t>
            </a:r>
            <a:r>
              <a:rPr lang="en-US" i="1" smtClean="0"/>
              <a:t>service provider</a:t>
            </a:r>
            <a:r>
              <a:rPr lang="en-US" smtClean="0"/>
              <a:t>.</a:t>
            </a:r>
          </a:p>
          <a:p>
            <a:pPr lvl="2"/>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FED64EA2-414C-485F-A33D-30280F3C4DAB}" type="slidenum">
              <a:rPr lang="en-US"/>
              <a:pPr/>
              <a:t>33</a:t>
            </a:fld>
            <a:endParaRPr lang="en-US"/>
          </a:p>
        </p:txBody>
      </p:sp>
      <p:sp>
        <p:nvSpPr>
          <p:cNvPr id="19459" name="Rectangle 2"/>
          <p:cNvSpPr>
            <a:spLocks noGrp="1" noChangeArrowheads="1"/>
          </p:cNvSpPr>
          <p:nvPr>
            <p:ph type="body" idx="1"/>
          </p:nvPr>
        </p:nvSpPr>
        <p:spPr>
          <a:xfrm>
            <a:off x="685800" y="228600"/>
            <a:ext cx="7772400" cy="6248400"/>
          </a:xfrm>
        </p:spPr>
        <p:txBody>
          <a:bodyPr/>
          <a:lstStyle/>
          <a:p>
            <a:pPr>
              <a:lnSpc>
                <a:spcPct val="90000"/>
              </a:lnSpc>
            </a:pPr>
            <a:r>
              <a:rPr lang="en-US" dirty="0" smtClean="0"/>
              <a:t>Service types:</a:t>
            </a:r>
          </a:p>
          <a:p>
            <a:pPr lvl="2">
              <a:lnSpc>
                <a:spcPct val="90000"/>
              </a:lnSpc>
            </a:pPr>
            <a:r>
              <a:rPr lang="en-US" dirty="0" smtClean="0"/>
              <a:t>connection-oriented service &amp; connectionless service  -- </a:t>
            </a:r>
            <a:r>
              <a:rPr lang="en-US" dirty="0" smtClean="0">
                <a:solidFill>
                  <a:srgbClr val="FF0000"/>
                </a:solidFill>
              </a:rPr>
              <a:t>order of packets</a:t>
            </a:r>
          </a:p>
          <a:p>
            <a:pPr lvl="3">
              <a:lnSpc>
                <a:spcPct val="90000"/>
              </a:lnSpc>
            </a:pPr>
            <a:r>
              <a:rPr lang="en-US" dirty="0" smtClean="0"/>
              <a:t>Connection-oriented -- like the telephone.</a:t>
            </a:r>
          </a:p>
          <a:p>
            <a:pPr lvl="4">
              <a:lnSpc>
                <a:spcPct val="90000"/>
              </a:lnSpc>
            </a:pPr>
            <a:r>
              <a:rPr lang="en-US" dirty="0" smtClean="0"/>
              <a:t>Establish the connection, use the connection, then release the connection.  Even when multiplexed, minimal header information</a:t>
            </a:r>
          </a:p>
          <a:p>
            <a:pPr lvl="4">
              <a:lnSpc>
                <a:spcPct val="90000"/>
              </a:lnSpc>
            </a:pPr>
            <a:r>
              <a:rPr lang="en-US" dirty="0" smtClean="0"/>
              <a:t>The packets received are in the same order as the packets sent. </a:t>
            </a:r>
          </a:p>
          <a:p>
            <a:pPr lvl="3">
              <a:lnSpc>
                <a:spcPct val="90000"/>
              </a:lnSpc>
            </a:pPr>
            <a:r>
              <a:rPr lang="en-US" dirty="0" smtClean="0"/>
              <a:t>Connectionless  (datagram) -- like the postal system.</a:t>
            </a:r>
          </a:p>
          <a:p>
            <a:pPr lvl="4">
              <a:lnSpc>
                <a:spcPct val="90000"/>
              </a:lnSpc>
            </a:pPr>
            <a:r>
              <a:rPr lang="en-US" dirty="0" smtClean="0"/>
              <a:t>Each message carries its destination’s address and is routed to the destination independently.</a:t>
            </a:r>
          </a:p>
          <a:p>
            <a:pPr lvl="4">
              <a:lnSpc>
                <a:spcPct val="90000"/>
              </a:lnSpc>
            </a:pPr>
            <a:r>
              <a:rPr lang="en-US" dirty="0" smtClean="0"/>
              <a:t>The packets received may not be in the same order as the packets send.</a:t>
            </a:r>
          </a:p>
          <a:p>
            <a:pPr lvl="2">
              <a:lnSpc>
                <a:spcPct val="90000"/>
              </a:lnSpc>
            </a:pPr>
            <a:r>
              <a:rPr lang="en-US" dirty="0" smtClean="0"/>
              <a:t>reliable and unreliable – </a:t>
            </a:r>
            <a:r>
              <a:rPr lang="en-US" dirty="0" smtClean="0">
                <a:solidFill>
                  <a:srgbClr val="FF0000"/>
                </a:solidFill>
              </a:rPr>
              <a:t>loss or no loss of packets</a:t>
            </a:r>
          </a:p>
          <a:p>
            <a:pPr lvl="3">
              <a:lnSpc>
                <a:spcPct val="90000"/>
              </a:lnSpc>
            </a:pPr>
            <a:r>
              <a:rPr lang="en-US" dirty="0" smtClean="0"/>
              <a:t>reliable: all packets sent are received correctly</a:t>
            </a:r>
          </a:p>
          <a:p>
            <a:pPr lvl="3">
              <a:lnSpc>
                <a:spcPct val="90000"/>
              </a:lnSpc>
            </a:pPr>
            <a:r>
              <a:rPr lang="en-US" dirty="0" smtClean="0"/>
              <a:t>unreliable: packets sent may not be received</a:t>
            </a:r>
            <a:endParaRPr lang="en-US" i="1" dirty="0" smtClean="0">
              <a:solidFill>
                <a:schemeClr val="accent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ADA99EDC-9D73-44E3-AD46-EF80FFCDAA75}" type="slidenum">
              <a:rPr lang="en-US"/>
              <a:pPr/>
              <a:t>34</a:t>
            </a:fld>
            <a:endParaRPr lang="en-US"/>
          </a:p>
        </p:txBody>
      </p:sp>
      <p:sp>
        <p:nvSpPr>
          <p:cNvPr id="20483" name="Rectangle 2"/>
          <p:cNvSpPr>
            <a:spLocks noGrp="1" noChangeArrowheads="1"/>
          </p:cNvSpPr>
          <p:nvPr>
            <p:ph type="body" idx="1"/>
          </p:nvPr>
        </p:nvSpPr>
        <p:spPr>
          <a:xfrm>
            <a:off x="685800" y="228600"/>
            <a:ext cx="7772400" cy="6248400"/>
          </a:xfrm>
        </p:spPr>
        <p:txBody>
          <a:bodyPr/>
          <a:lstStyle/>
          <a:p>
            <a:pPr>
              <a:lnSpc>
                <a:spcPct val="90000"/>
              </a:lnSpc>
            </a:pPr>
            <a:r>
              <a:rPr lang="en-US" dirty="0" smtClean="0"/>
              <a:t>Four combinations of service types:</a:t>
            </a:r>
          </a:p>
          <a:p>
            <a:pPr lvl="2">
              <a:lnSpc>
                <a:spcPct val="90000"/>
              </a:lnSpc>
            </a:pPr>
            <a:r>
              <a:rPr lang="en-US" dirty="0"/>
              <a:t>R</a:t>
            </a:r>
            <a:r>
              <a:rPr lang="en-US" dirty="0" smtClean="0"/>
              <a:t>eliable connection-oriented</a:t>
            </a:r>
          </a:p>
          <a:p>
            <a:pPr lvl="2">
              <a:lnSpc>
                <a:spcPct val="90000"/>
              </a:lnSpc>
            </a:pPr>
            <a:r>
              <a:rPr lang="en-US" dirty="0"/>
              <a:t>R</a:t>
            </a:r>
            <a:r>
              <a:rPr lang="en-US" dirty="0" smtClean="0"/>
              <a:t>eliable connectionless</a:t>
            </a:r>
          </a:p>
          <a:p>
            <a:pPr lvl="2">
              <a:lnSpc>
                <a:spcPct val="90000"/>
              </a:lnSpc>
            </a:pPr>
            <a:r>
              <a:rPr lang="en-US" dirty="0"/>
              <a:t>U</a:t>
            </a:r>
            <a:r>
              <a:rPr lang="en-US" dirty="0" smtClean="0"/>
              <a:t>nreliable connection-oriented</a:t>
            </a:r>
          </a:p>
          <a:p>
            <a:pPr lvl="2">
              <a:lnSpc>
                <a:spcPct val="90000"/>
              </a:lnSpc>
            </a:pPr>
            <a:r>
              <a:rPr lang="en-US" dirty="0"/>
              <a:t>U</a:t>
            </a:r>
            <a:r>
              <a:rPr lang="en-US" dirty="0" smtClean="0"/>
              <a:t>nreliable connectionless</a:t>
            </a:r>
          </a:p>
          <a:p>
            <a:pPr lvl="2">
              <a:lnSpc>
                <a:spcPct val="90000"/>
              </a:lnSpc>
            </a:pPr>
            <a:r>
              <a:rPr lang="en-US" dirty="0" smtClean="0"/>
              <a:t>Example:</a:t>
            </a:r>
          </a:p>
          <a:p>
            <a:pPr lvl="3">
              <a:lnSpc>
                <a:spcPct val="90000"/>
              </a:lnSpc>
            </a:pPr>
            <a:r>
              <a:rPr lang="en-US" dirty="0" smtClean="0"/>
              <a:t>send 1 2 3 4 5</a:t>
            </a:r>
          </a:p>
          <a:p>
            <a:pPr lvl="3">
              <a:lnSpc>
                <a:spcPct val="90000"/>
              </a:lnSpc>
            </a:pPr>
            <a:r>
              <a:rPr lang="en-US" dirty="0" smtClean="0"/>
              <a:t>receive: 1 2 3 4 5 – 4</a:t>
            </a:r>
          </a:p>
          <a:p>
            <a:pPr marL="1371600" lvl="3" indent="0">
              <a:lnSpc>
                <a:spcPct val="90000"/>
              </a:lnSpc>
              <a:buNone/>
            </a:pPr>
            <a:r>
              <a:rPr lang="en-US" dirty="0" smtClean="0"/>
              <a:t>                 1 3 2 5 4 – 2 </a:t>
            </a:r>
          </a:p>
          <a:p>
            <a:pPr marL="1371600" lvl="3" indent="0">
              <a:lnSpc>
                <a:spcPct val="90000"/>
              </a:lnSpc>
              <a:buNone/>
            </a:pPr>
            <a:r>
              <a:rPr lang="en-US" dirty="0"/>
              <a:t> </a:t>
            </a:r>
            <a:r>
              <a:rPr lang="en-US" dirty="0" smtClean="0"/>
              <a:t>                1 2 4 – 2</a:t>
            </a:r>
          </a:p>
          <a:p>
            <a:pPr marL="1371600" lvl="3" indent="0">
              <a:lnSpc>
                <a:spcPct val="90000"/>
              </a:lnSpc>
              <a:buNone/>
            </a:pPr>
            <a:r>
              <a:rPr lang="en-US" dirty="0"/>
              <a:t> </a:t>
            </a:r>
            <a:r>
              <a:rPr lang="en-US" dirty="0" smtClean="0"/>
              <a:t>                3 1 4 – 1</a:t>
            </a:r>
            <a:endParaRPr lang="en-US" sz="2400" i="1" dirty="0" smtClean="0">
              <a:solidFill>
                <a:schemeClr val="accent1"/>
              </a:solidFill>
            </a:endParaRPr>
          </a:p>
          <a:p>
            <a:pPr lvl="2">
              <a:lnSpc>
                <a:spcPct val="90000"/>
              </a:lnSpc>
            </a:pPr>
            <a:r>
              <a:rPr lang="en-US" dirty="0" smtClean="0"/>
              <a:t>Why not just reliable connection-oriented?</a:t>
            </a:r>
          </a:p>
          <a:p>
            <a:pPr lvl="3">
              <a:lnSpc>
                <a:spcPct val="90000"/>
              </a:lnSpc>
            </a:pPr>
            <a:r>
              <a:rPr lang="en-US" dirty="0" smtClean="0"/>
              <a:t>too costly to support connection-oriented services at all layers.</a:t>
            </a:r>
          </a:p>
          <a:p>
            <a:pPr lvl="3">
              <a:lnSpc>
                <a:spcPct val="90000"/>
              </a:lnSpc>
            </a:pPr>
            <a:r>
              <a:rPr lang="en-US" dirty="0" smtClean="0"/>
              <a:t>Sometimes applications may not need such service:</a:t>
            </a:r>
          </a:p>
          <a:p>
            <a:pPr lvl="4">
              <a:lnSpc>
                <a:spcPct val="90000"/>
              </a:lnSpc>
            </a:pPr>
            <a:r>
              <a:rPr lang="en-US" dirty="0" smtClean="0"/>
              <a:t>telephone: unreliable connection-oriented.</a:t>
            </a:r>
          </a:p>
          <a:p>
            <a:pPr lvl="4">
              <a:lnSpc>
                <a:spcPct val="90000"/>
              </a:lnSpc>
            </a:pPr>
            <a:r>
              <a:rPr lang="en-US" dirty="0"/>
              <a:t>v</a:t>
            </a:r>
            <a:r>
              <a:rPr lang="en-US" dirty="0" smtClean="0"/>
              <a:t>ideo streaming: late packets are useless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8E04775D-4E75-4A92-A60C-6D143B31C8E8}" type="slidenum">
              <a:rPr lang="en-US"/>
              <a:pPr/>
              <a:t>35</a:t>
            </a:fld>
            <a:endParaRPr lang="en-US"/>
          </a:p>
        </p:txBody>
      </p:sp>
      <p:sp>
        <p:nvSpPr>
          <p:cNvPr id="21507" name="Rectangle 2"/>
          <p:cNvSpPr>
            <a:spLocks noGrp="1" noChangeArrowheads="1"/>
          </p:cNvSpPr>
          <p:nvPr>
            <p:ph type="body" idx="1"/>
          </p:nvPr>
        </p:nvSpPr>
        <p:spPr>
          <a:xfrm>
            <a:off x="685800" y="228600"/>
            <a:ext cx="7772400" cy="5867400"/>
          </a:xfrm>
        </p:spPr>
        <p:txBody>
          <a:bodyPr/>
          <a:lstStyle/>
          <a:p>
            <a:pPr>
              <a:lnSpc>
                <a:spcPct val="90000"/>
              </a:lnSpc>
            </a:pPr>
            <a:r>
              <a:rPr lang="en-US" dirty="0" smtClean="0"/>
              <a:t>Elements of a protocol:</a:t>
            </a:r>
          </a:p>
          <a:p>
            <a:pPr lvl="2">
              <a:lnSpc>
                <a:spcPct val="90000"/>
              </a:lnSpc>
            </a:pPr>
            <a:r>
              <a:rPr lang="en-US" dirty="0" smtClean="0"/>
              <a:t>Rules by which  each network entity at the same layer on different devices communicate</a:t>
            </a:r>
          </a:p>
          <a:p>
            <a:pPr lvl="2">
              <a:lnSpc>
                <a:spcPct val="90000"/>
              </a:lnSpc>
            </a:pPr>
            <a:r>
              <a:rPr lang="en-US" dirty="0" smtClean="0">
                <a:solidFill>
                  <a:srgbClr val="FF0000"/>
                </a:solidFill>
              </a:rPr>
              <a:t>syntax</a:t>
            </a:r>
            <a:r>
              <a:rPr lang="en-US" dirty="0" smtClean="0"/>
              <a:t>: what is a valid message in terms of structure?</a:t>
            </a:r>
          </a:p>
          <a:p>
            <a:pPr lvl="2">
              <a:lnSpc>
                <a:spcPct val="90000"/>
              </a:lnSpc>
            </a:pPr>
            <a:r>
              <a:rPr lang="en-US" dirty="0" smtClean="0">
                <a:solidFill>
                  <a:srgbClr val="FF0000"/>
                </a:solidFill>
              </a:rPr>
              <a:t>semantics</a:t>
            </a:r>
            <a:r>
              <a:rPr lang="en-US" dirty="0" smtClean="0"/>
              <a:t>: what is a valid message in terms of meaning?</a:t>
            </a:r>
          </a:p>
          <a:p>
            <a:pPr lvl="2">
              <a:lnSpc>
                <a:spcPct val="90000"/>
              </a:lnSpc>
            </a:pPr>
            <a:r>
              <a:rPr lang="en-US" dirty="0" smtClean="0"/>
              <a:t>Is </a:t>
            </a:r>
            <a:r>
              <a:rPr lang="en-US" dirty="0" smtClean="0">
                <a:solidFill>
                  <a:srgbClr val="FF0000"/>
                </a:solidFill>
              </a:rPr>
              <a:t>timing</a:t>
            </a:r>
            <a:r>
              <a:rPr lang="en-US" dirty="0" smtClean="0"/>
              <a:t> important?: relative order of messages.</a:t>
            </a:r>
          </a:p>
          <a:p>
            <a:pPr lvl="2">
              <a:lnSpc>
                <a:spcPct val="90000"/>
              </a:lnSpc>
              <a:buFontTx/>
              <a:buNone/>
            </a:pPr>
            <a:endParaRPr lang="en-US" dirty="0" smtClean="0"/>
          </a:p>
          <a:p>
            <a:pPr lvl="2">
              <a:lnSpc>
                <a:spcPct val="90000"/>
              </a:lnSpc>
              <a:buFontTx/>
              <a:buNone/>
            </a:pPr>
            <a:endParaRPr lang="en-US" sz="2000" dirty="0" smtClean="0"/>
          </a:p>
          <a:p>
            <a:pPr>
              <a:lnSpc>
                <a:spcPct val="90000"/>
              </a:lnSpc>
            </a:pPr>
            <a:r>
              <a:rPr lang="en-US" sz="2800" dirty="0" smtClean="0"/>
              <a:t>Network architecture: a set of layers/protocols/service interfaces that define how functionality is divided up.</a:t>
            </a:r>
          </a:p>
          <a:p>
            <a:pPr lvl="2">
              <a:lnSpc>
                <a:spcPct val="90000"/>
              </a:lnSpc>
              <a:buFontTx/>
              <a:buNone/>
            </a:pPr>
            <a:endParaRPr lang="en-US" sz="2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D0F63E5F-B8F9-4CE4-87CA-FE4542745766}" type="slidenum">
              <a:rPr lang="en-US"/>
              <a:pPr>
                <a:defRPr/>
              </a:pPr>
              <a:t>36</a:t>
            </a:fld>
            <a:endParaRPr lang="en-US"/>
          </a:p>
        </p:txBody>
      </p:sp>
      <p:sp>
        <p:nvSpPr>
          <p:cNvPr id="6147" name="Rectangle 2"/>
          <p:cNvSpPr>
            <a:spLocks noGrp="1" noChangeArrowheads="1"/>
          </p:cNvSpPr>
          <p:nvPr>
            <p:ph type="title"/>
          </p:nvPr>
        </p:nvSpPr>
        <p:spPr>
          <a:xfrm>
            <a:off x="685800" y="381000"/>
            <a:ext cx="7772400" cy="457200"/>
          </a:xfrm>
        </p:spPr>
        <p:txBody>
          <a:bodyPr/>
          <a:lstStyle/>
          <a:p>
            <a:pPr eaLnBrk="1" hangingPunct="1"/>
            <a:r>
              <a:rPr lang="en-US" altLang="en-US" dirty="0" smtClean="0"/>
              <a:t>Protocols and Services</a:t>
            </a:r>
          </a:p>
        </p:txBody>
      </p:sp>
      <p:sp>
        <p:nvSpPr>
          <p:cNvPr id="6148" name="Rectangle 3"/>
          <p:cNvSpPr>
            <a:spLocks noGrp="1" noChangeArrowheads="1"/>
          </p:cNvSpPr>
          <p:nvPr>
            <p:ph type="body" idx="1"/>
          </p:nvPr>
        </p:nvSpPr>
        <p:spPr>
          <a:xfrm>
            <a:off x="685800" y="1447800"/>
            <a:ext cx="7848600" cy="1676400"/>
          </a:xfrm>
        </p:spPr>
        <p:txBody>
          <a:bodyPr/>
          <a:lstStyle/>
          <a:p>
            <a:pPr eaLnBrk="1" hangingPunct="1"/>
            <a:r>
              <a:rPr lang="en-US" altLang="en-US" sz="2000" dirty="0" smtClean="0"/>
              <a:t>Protocols are used to implement services</a:t>
            </a:r>
          </a:p>
          <a:p>
            <a:pPr lvl="1" eaLnBrk="1" hangingPunct="1"/>
            <a:r>
              <a:rPr lang="en-US" altLang="en-US" sz="1800" dirty="0" smtClean="0"/>
              <a:t>Peering entities in layer N provide services by communicating with each other using the service provided by layer N-1</a:t>
            </a:r>
          </a:p>
          <a:p>
            <a:pPr eaLnBrk="1" hangingPunct="1"/>
            <a:r>
              <a:rPr lang="en-US" altLang="en-US" sz="2000" i="1" dirty="0" smtClean="0"/>
              <a:t>Logical vs physical</a:t>
            </a:r>
            <a:r>
              <a:rPr lang="en-US" altLang="en-US" sz="2000" dirty="0" smtClean="0"/>
              <a:t> communication</a:t>
            </a:r>
          </a:p>
        </p:txBody>
      </p:sp>
      <p:pic>
        <p:nvPicPr>
          <p:cNvPr id="6149" name="Picture 4" descr="Z:\class\5211\fig\fig-2-lay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200400"/>
            <a:ext cx="5562600" cy="266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6ACB2052-8F61-4A10-82D6-E74698DF315F}" type="slidenum">
              <a:rPr lang="en-US"/>
              <a:pPr/>
              <a:t>37</a:t>
            </a:fld>
            <a:endParaRPr lang="en-US"/>
          </a:p>
        </p:txBody>
      </p:sp>
      <p:sp>
        <p:nvSpPr>
          <p:cNvPr id="22531" name="Rectangle 2"/>
          <p:cNvSpPr>
            <a:spLocks noGrp="1" noChangeArrowheads="1"/>
          </p:cNvSpPr>
          <p:nvPr>
            <p:ph type="body" idx="1"/>
          </p:nvPr>
        </p:nvSpPr>
        <p:spPr>
          <a:xfrm>
            <a:off x="685800" y="228600"/>
            <a:ext cx="7772400" cy="6248400"/>
          </a:xfrm>
        </p:spPr>
        <p:txBody>
          <a:bodyPr/>
          <a:lstStyle/>
          <a:p>
            <a:r>
              <a:rPr lang="en-US" dirty="0" smtClean="0"/>
              <a:t>Reference models:</a:t>
            </a:r>
          </a:p>
          <a:p>
            <a:pPr lvl="1"/>
            <a:r>
              <a:rPr lang="en-US" dirty="0" smtClean="0"/>
              <a:t>ISO: International Standards Organization</a:t>
            </a:r>
          </a:p>
          <a:p>
            <a:pPr lvl="1"/>
            <a:r>
              <a:rPr lang="en-US" dirty="0" smtClean="0"/>
              <a:t>OSI: Open Systems Interconnection.</a:t>
            </a:r>
          </a:p>
          <a:p>
            <a:pPr lvl="1"/>
            <a:r>
              <a:rPr lang="en-US" dirty="0" smtClean="0"/>
              <a:t>Seven layers ISO/</a:t>
            </a:r>
            <a:r>
              <a:rPr lang="en-US" dirty="0" err="1" smtClean="0"/>
              <a:t>OSI</a:t>
            </a:r>
            <a:r>
              <a:rPr lang="en-US" dirty="0" smtClean="0"/>
              <a:t> reference model:</a:t>
            </a:r>
          </a:p>
          <a:p>
            <a:pPr lvl="1">
              <a:buFontTx/>
              <a:buNone/>
            </a:pPr>
            <a:endParaRPr lang="en-US" sz="2400" dirty="0" smtClean="0"/>
          </a:p>
          <a:p>
            <a:pPr lvl="2">
              <a:buFontTx/>
              <a:buNone/>
            </a:pPr>
            <a:r>
              <a:rPr lang="en-US" sz="2000" dirty="0" smtClean="0"/>
              <a:t>Application                                                        </a:t>
            </a:r>
            <a:r>
              <a:rPr lang="en-US" sz="2000" dirty="0" err="1" smtClean="0"/>
              <a:t>Application</a:t>
            </a:r>
            <a:endParaRPr lang="en-US" sz="2000" dirty="0" smtClean="0"/>
          </a:p>
          <a:p>
            <a:pPr lvl="2">
              <a:buFontTx/>
              <a:buNone/>
            </a:pPr>
            <a:r>
              <a:rPr lang="en-US" sz="2000" dirty="0" smtClean="0"/>
              <a:t>Presentation                                                       </a:t>
            </a:r>
            <a:r>
              <a:rPr lang="en-US" sz="2000" dirty="0" err="1" smtClean="0"/>
              <a:t>Presentation</a:t>
            </a:r>
            <a:endParaRPr lang="en-US" sz="2000" dirty="0" smtClean="0"/>
          </a:p>
          <a:p>
            <a:pPr lvl="2">
              <a:buFontTx/>
              <a:buNone/>
            </a:pPr>
            <a:r>
              <a:rPr lang="en-US" sz="2000" dirty="0" smtClean="0"/>
              <a:t>Session                                                               </a:t>
            </a:r>
            <a:r>
              <a:rPr lang="en-US" sz="2000" dirty="0" err="1" smtClean="0"/>
              <a:t>Session</a:t>
            </a:r>
            <a:endParaRPr lang="en-US" sz="2000" dirty="0" smtClean="0"/>
          </a:p>
          <a:p>
            <a:pPr lvl="2">
              <a:buFontTx/>
              <a:buNone/>
            </a:pPr>
            <a:r>
              <a:rPr lang="en-US" sz="2000" dirty="0" smtClean="0"/>
              <a:t>Transport                                                            </a:t>
            </a:r>
            <a:r>
              <a:rPr lang="en-US" sz="2000" dirty="0" err="1" smtClean="0"/>
              <a:t>Transport</a:t>
            </a:r>
            <a:endParaRPr lang="en-US" sz="2000" dirty="0" smtClean="0"/>
          </a:p>
          <a:p>
            <a:pPr lvl="2">
              <a:buFontTx/>
              <a:buNone/>
            </a:pPr>
            <a:r>
              <a:rPr lang="en-US" sz="2000" dirty="0" smtClean="0"/>
              <a:t>Network                        </a:t>
            </a:r>
            <a:r>
              <a:rPr lang="en-US" sz="2000" dirty="0" err="1" smtClean="0"/>
              <a:t>Network</a:t>
            </a:r>
            <a:r>
              <a:rPr lang="en-US" sz="2000" dirty="0" smtClean="0"/>
              <a:t>                        </a:t>
            </a:r>
            <a:r>
              <a:rPr lang="en-US" sz="2000" dirty="0" err="1" smtClean="0"/>
              <a:t>Network</a:t>
            </a:r>
            <a:endParaRPr lang="en-US" sz="2000" dirty="0" smtClean="0"/>
          </a:p>
          <a:p>
            <a:pPr lvl="2">
              <a:buFontTx/>
              <a:buNone/>
            </a:pPr>
            <a:r>
              <a:rPr lang="en-US" sz="2000" dirty="0" smtClean="0"/>
              <a:t>Data Link                      Data link                       Data link</a:t>
            </a:r>
          </a:p>
          <a:p>
            <a:pPr lvl="2">
              <a:buFontTx/>
              <a:buNone/>
            </a:pPr>
            <a:r>
              <a:rPr lang="en-US" sz="2000" dirty="0" smtClean="0"/>
              <a:t>Physical                         </a:t>
            </a:r>
            <a:r>
              <a:rPr lang="en-US" sz="2000" dirty="0" err="1" smtClean="0"/>
              <a:t>Physical</a:t>
            </a:r>
            <a:r>
              <a:rPr lang="en-US" sz="2000" dirty="0" smtClean="0"/>
              <a:t>                        </a:t>
            </a:r>
            <a:r>
              <a:rPr lang="en-US" sz="2000" dirty="0" err="1" smtClean="0"/>
              <a:t>Physical</a:t>
            </a:r>
            <a:endParaRPr lang="en-US" sz="20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38</a:t>
            </a:fld>
            <a:endParaRPr lang="en-US"/>
          </a:p>
        </p:txBody>
      </p:sp>
      <p:sp>
        <p:nvSpPr>
          <p:cNvPr id="23555" name="Rectangle 2"/>
          <p:cNvSpPr>
            <a:spLocks noGrp="1" noChangeArrowheads="1"/>
          </p:cNvSpPr>
          <p:nvPr>
            <p:ph type="body" idx="1"/>
          </p:nvPr>
        </p:nvSpPr>
        <p:spPr>
          <a:xfrm>
            <a:off x="685800" y="228600"/>
            <a:ext cx="7772400" cy="1600200"/>
          </a:xfrm>
        </p:spPr>
        <p:txBody>
          <a:bodyPr/>
          <a:lstStyle/>
          <a:p>
            <a:pPr lvl="1"/>
            <a:r>
              <a:rPr lang="en-US" sz="2400" dirty="0" smtClean="0"/>
              <a:t>Physical layer: how to transfer bits correctly</a:t>
            </a:r>
          </a:p>
          <a:p>
            <a:pPr lvl="2"/>
            <a:r>
              <a:rPr lang="en-US" sz="2000" dirty="0" smtClean="0"/>
              <a:t>conversion of bits into signals, what is 0, 1? How long does a bit lasts? How many pins in a connection?</a:t>
            </a:r>
          </a:p>
          <a:p>
            <a:pPr lvl="1"/>
            <a:endParaRPr lang="en-US" sz="2000" dirty="0" smtClean="0"/>
          </a:p>
        </p:txBody>
      </p:sp>
      <p:pic>
        <p:nvPicPr>
          <p:cNvPr id="6" name="Picture 5" descr="aa.png"/>
          <p:cNvPicPr>
            <a:picLocks noChangeAspect="1"/>
          </p:cNvPicPr>
          <p:nvPr/>
        </p:nvPicPr>
        <p:blipFill>
          <a:blip r:embed="rId2"/>
          <a:stretch>
            <a:fillRect/>
          </a:stretch>
        </p:blipFill>
        <p:spPr>
          <a:xfrm>
            <a:off x="0" y="2667000"/>
            <a:ext cx="3615224" cy="1714731"/>
          </a:xfrm>
          <a:prstGeom prst="rect">
            <a:avLst/>
          </a:prstGeom>
        </p:spPr>
      </p:pic>
      <p:sp>
        <p:nvSpPr>
          <p:cNvPr id="7" name="TextBox 6"/>
          <p:cNvSpPr txBox="1"/>
          <p:nvPr/>
        </p:nvSpPr>
        <p:spPr>
          <a:xfrm>
            <a:off x="3733800" y="1828800"/>
            <a:ext cx="4370107" cy="400110"/>
          </a:xfrm>
          <a:prstGeom prst="rect">
            <a:avLst/>
          </a:prstGeom>
          <a:noFill/>
        </p:spPr>
        <p:txBody>
          <a:bodyPr wrap="none" rtlCol="0">
            <a:spAutoFit/>
          </a:bodyPr>
          <a:lstStyle/>
          <a:p>
            <a:pPr>
              <a:buFont typeface="Arial" pitchFamily="34" charset="0"/>
              <a:buChar char="•"/>
            </a:pPr>
            <a:r>
              <a:rPr lang="en-US" dirty="0" smtClean="0"/>
              <a:t> </a:t>
            </a:r>
            <a:r>
              <a:rPr lang="en-US" sz="2000" dirty="0" smtClean="0"/>
              <a:t>Cable and connector to connect devices</a:t>
            </a:r>
            <a:endParaRPr lang="en-US" sz="2000" dirty="0"/>
          </a:p>
        </p:txBody>
      </p:sp>
      <p:pic>
        <p:nvPicPr>
          <p:cNvPr id="68612" name="Picture 4" descr="https://www.updatenp.com/wp-content/uploads/2017/02/cable.jpg"/>
          <p:cNvPicPr>
            <a:picLocks noChangeAspect="1" noChangeArrowheads="1"/>
          </p:cNvPicPr>
          <p:nvPr/>
        </p:nvPicPr>
        <p:blipFill>
          <a:blip r:embed="rId3" cstate="print"/>
          <a:srcRect/>
          <a:stretch>
            <a:fillRect/>
          </a:stretch>
        </p:blipFill>
        <p:spPr bwMode="auto">
          <a:xfrm>
            <a:off x="4419600" y="2362200"/>
            <a:ext cx="1447800" cy="936244"/>
          </a:xfrm>
          <a:prstGeom prst="rect">
            <a:avLst/>
          </a:prstGeom>
          <a:noFill/>
        </p:spPr>
      </p:pic>
      <p:pic>
        <p:nvPicPr>
          <p:cNvPr id="68614" name="Picture 6" descr="Image result for Ethernet signal waveform"/>
          <p:cNvPicPr>
            <a:picLocks noChangeAspect="1" noChangeArrowheads="1"/>
          </p:cNvPicPr>
          <p:nvPr/>
        </p:nvPicPr>
        <p:blipFill>
          <a:blip r:embed="rId4"/>
          <a:srcRect/>
          <a:stretch>
            <a:fillRect/>
          </a:stretch>
        </p:blipFill>
        <p:spPr bwMode="auto">
          <a:xfrm>
            <a:off x="4267200" y="4038600"/>
            <a:ext cx="2233863" cy="1295400"/>
          </a:xfrm>
          <a:prstGeom prst="rect">
            <a:avLst/>
          </a:prstGeom>
          <a:noFill/>
        </p:spPr>
      </p:pic>
      <p:sp>
        <p:nvSpPr>
          <p:cNvPr id="11" name="TextBox 10"/>
          <p:cNvSpPr txBox="1"/>
          <p:nvPr/>
        </p:nvSpPr>
        <p:spPr>
          <a:xfrm>
            <a:off x="3810000" y="3429000"/>
            <a:ext cx="2828531" cy="400110"/>
          </a:xfrm>
          <a:prstGeom prst="rect">
            <a:avLst/>
          </a:prstGeom>
          <a:noFill/>
        </p:spPr>
        <p:txBody>
          <a:bodyPr wrap="none" rtlCol="0">
            <a:spAutoFit/>
          </a:bodyPr>
          <a:lstStyle/>
          <a:p>
            <a:pPr>
              <a:buFont typeface="Arial" pitchFamily="34" charset="0"/>
              <a:buChar char="•"/>
            </a:pPr>
            <a:r>
              <a:rPr lang="en-US" dirty="0" smtClean="0"/>
              <a:t> </a:t>
            </a:r>
            <a:r>
              <a:rPr lang="en-US" sz="2000" dirty="0" smtClean="0"/>
              <a:t> How to send 0’s and 1’s</a:t>
            </a:r>
            <a:endParaRPr lang="en-US" sz="2000" dirty="0"/>
          </a:p>
        </p:txBody>
      </p:sp>
      <p:sp>
        <p:nvSpPr>
          <p:cNvPr id="12" name="TextBox 11"/>
          <p:cNvSpPr txBox="1"/>
          <p:nvPr/>
        </p:nvSpPr>
        <p:spPr>
          <a:xfrm>
            <a:off x="591427" y="5543490"/>
            <a:ext cx="7351545" cy="1015663"/>
          </a:xfrm>
          <a:prstGeom prst="rect">
            <a:avLst/>
          </a:prstGeom>
          <a:noFill/>
        </p:spPr>
        <p:txBody>
          <a:bodyPr wrap="square" rtlCol="0">
            <a:spAutoFit/>
          </a:bodyPr>
          <a:lstStyle/>
          <a:p>
            <a:pPr>
              <a:buFont typeface="Arial" pitchFamily="34" charset="0"/>
              <a:buChar char="•"/>
            </a:pPr>
            <a:r>
              <a:rPr lang="en-US" dirty="0" smtClean="0"/>
              <a:t> </a:t>
            </a:r>
            <a:r>
              <a:rPr lang="en-US" sz="2000" dirty="0" smtClean="0"/>
              <a:t> Physical layer protocol: (1) physically connects two devices; and (2) when the sending device sends a bi</a:t>
            </a:r>
            <a:r>
              <a:rPr lang="en-US" altLang="zh-CN" sz="2000" dirty="0" smtClean="0"/>
              <a:t>t</a:t>
            </a:r>
            <a:r>
              <a:rPr lang="en-US" sz="2000" dirty="0" smtClean="0"/>
              <a:t> stream (e.g. 0100110100), the receiving device would receive what was sent.</a:t>
            </a:r>
            <a:endParaRPr 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39</a:t>
            </a:fld>
            <a:endParaRPr lang="en-US"/>
          </a:p>
        </p:txBody>
      </p:sp>
      <p:sp>
        <p:nvSpPr>
          <p:cNvPr id="23555" name="Rectangle 2"/>
          <p:cNvSpPr>
            <a:spLocks noGrp="1" noChangeArrowheads="1"/>
          </p:cNvSpPr>
          <p:nvPr>
            <p:ph type="body" idx="1"/>
          </p:nvPr>
        </p:nvSpPr>
        <p:spPr>
          <a:xfrm>
            <a:off x="685800" y="228600"/>
            <a:ext cx="7772400" cy="2209800"/>
          </a:xfrm>
        </p:spPr>
        <p:txBody>
          <a:bodyPr/>
          <a:lstStyle/>
          <a:p>
            <a:pPr lvl="1"/>
            <a:r>
              <a:rPr lang="en-US" sz="2400" dirty="0" smtClean="0"/>
              <a:t>Data link layer: how to transfer frames correctly</a:t>
            </a:r>
          </a:p>
          <a:p>
            <a:pPr lvl="2"/>
            <a:r>
              <a:rPr lang="en-US" sz="2000" dirty="0" smtClean="0"/>
              <a:t>Send frames (a unit of data that has a logical meaning)</a:t>
            </a:r>
          </a:p>
          <a:p>
            <a:pPr lvl="3"/>
            <a:r>
              <a:rPr lang="en-US" sz="1600" dirty="0" smtClean="0"/>
              <a:t>frame .vs. bit stream, why frame?</a:t>
            </a:r>
          </a:p>
          <a:p>
            <a:pPr lvl="3"/>
            <a:r>
              <a:rPr lang="en-US" sz="1600" dirty="0" smtClean="0"/>
              <a:t>Deal with errors, manipulate based on structure. </a:t>
            </a:r>
          </a:p>
          <a:p>
            <a:pPr lvl="2"/>
            <a:r>
              <a:rPr lang="en-US" sz="2000" dirty="0" smtClean="0"/>
              <a:t>Reliably transfer frames over a link, how to identify a frame, error control, speed mismatch between senders and receivers.</a:t>
            </a:r>
          </a:p>
          <a:p>
            <a:pPr lvl="2"/>
            <a:r>
              <a:rPr lang="en-US" sz="2000" dirty="0" smtClean="0"/>
              <a:t>Divided into Media Access Control (MAC) and Logical Link Control (LLC) layers</a:t>
            </a:r>
          </a:p>
        </p:txBody>
      </p:sp>
      <p:pic>
        <p:nvPicPr>
          <p:cNvPr id="30722" name="Picture 2" descr="Image result for three computers one ethernet switch"/>
          <p:cNvPicPr>
            <a:picLocks noChangeAspect="1" noChangeArrowheads="1"/>
          </p:cNvPicPr>
          <p:nvPr/>
        </p:nvPicPr>
        <p:blipFill>
          <a:blip r:embed="rId2"/>
          <a:srcRect/>
          <a:stretch>
            <a:fillRect/>
          </a:stretch>
        </p:blipFill>
        <p:spPr bwMode="auto">
          <a:xfrm>
            <a:off x="457200" y="3276600"/>
            <a:ext cx="2732525" cy="2438400"/>
          </a:xfrm>
          <a:prstGeom prst="rect">
            <a:avLst/>
          </a:prstGeom>
          <a:noFill/>
        </p:spPr>
      </p:pic>
      <p:sp>
        <p:nvSpPr>
          <p:cNvPr id="5" name="TextBox 4"/>
          <p:cNvSpPr txBox="1"/>
          <p:nvPr/>
        </p:nvSpPr>
        <p:spPr>
          <a:xfrm>
            <a:off x="3886200" y="3505200"/>
            <a:ext cx="4413259" cy="2800767"/>
          </a:xfrm>
          <a:prstGeom prst="rect">
            <a:avLst/>
          </a:prstGeom>
          <a:noFill/>
        </p:spPr>
        <p:txBody>
          <a:bodyPr wrap="none" rtlCol="0">
            <a:spAutoFit/>
          </a:bodyPr>
          <a:lstStyle/>
          <a:p>
            <a:r>
              <a:rPr lang="en-US" dirty="0" smtClean="0"/>
              <a:t>Computer A, B, and C are </a:t>
            </a:r>
            <a:r>
              <a:rPr lang="en-US" dirty="0" smtClean="0">
                <a:solidFill>
                  <a:srgbClr val="C00000"/>
                </a:solidFill>
              </a:rPr>
              <a:t>directly connected </a:t>
            </a:r>
            <a:r>
              <a:rPr lang="en-US" dirty="0" smtClean="0"/>
              <a:t>by </a:t>
            </a:r>
          </a:p>
          <a:p>
            <a:r>
              <a:rPr lang="en-US" dirty="0" smtClean="0"/>
              <a:t>a “link”.</a:t>
            </a:r>
          </a:p>
          <a:p>
            <a:pPr>
              <a:buFont typeface="Arial" pitchFamily="34" charset="0"/>
              <a:buChar char="•"/>
            </a:pPr>
            <a:r>
              <a:rPr lang="en-US" dirty="0" smtClean="0"/>
              <a:t>  transmit formatted data (Ethernet frame)</a:t>
            </a:r>
          </a:p>
          <a:p>
            <a:endParaRPr lang="en-US" dirty="0" smtClean="0"/>
          </a:p>
          <a:p>
            <a:endParaRPr lang="en-US" dirty="0" smtClean="0"/>
          </a:p>
          <a:p>
            <a:endParaRPr lang="en-US" dirty="0" smtClean="0"/>
          </a:p>
          <a:p>
            <a:pPr>
              <a:buFont typeface="Arial" pitchFamily="34" charset="0"/>
              <a:buChar char="•"/>
            </a:pPr>
            <a:endParaRPr lang="en-US" dirty="0" smtClean="0"/>
          </a:p>
          <a:p>
            <a:r>
              <a:rPr lang="en-US" dirty="0" smtClean="0"/>
              <a:t> </a:t>
            </a:r>
          </a:p>
          <a:p>
            <a:pPr>
              <a:buFont typeface="Arial" pitchFamily="34" charset="0"/>
              <a:buChar char="•"/>
            </a:pPr>
            <a:r>
              <a:rPr lang="en-US" dirty="0" smtClean="0"/>
              <a:t> Capable of detecting transmission errors </a:t>
            </a:r>
          </a:p>
          <a:p>
            <a:pPr>
              <a:buFont typeface="Arial" pitchFamily="34" charset="0"/>
              <a:buChar char="•"/>
            </a:pPr>
            <a:r>
              <a:rPr lang="en-US" dirty="0" smtClean="0"/>
              <a:t> Must decide when a computer can transmit data: </a:t>
            </a:r>
          </a:p>
          <a:p>
            <a:r>
              <a:rPr lang="en-US" dirty="0" smtClean="0"/>
              <a:t>   media access control</a:t>
            </a:r>
          </a:p>
        </p:txBody>
      </p:sp>
      <p:pic>
        <p:nvPicPr>
          <p:cNvPr id="30724" name="Picture 4" descr="Image result for ethernet format"/>
          <p:cNvPicPr>
            <a:picLocks noChangeAspect="1" noChangeArrowheads="1"/>
          </p:cNvPicPr>
          <p:nvPr/>
        </p:nvPicPr>
        <p:blipFill>
          <a:blip r:embed="rId3"/>
          <a:srcRect/>
          <a:stretch>
            <a:fillRect/>
          </a:stretch>
        </p:blipFill>
        <p:spPr bwMode="auto">
          <a:xfrm>
            <a:off x="3810000" y="4343400"/>
            <a:ext cx="4191000" cy="94297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52D79211-77F2-4B2E-9400-6C8F86817CD8}" type="slidenum">
              <a:rPr lang="en-US"/>
              <a:pPr/>
              <a:t>4</a:t>
            </a:fld>
            <a:endParaRPr lang="en-US"/>
          </a:p>
        </p:txBody>
      </p:sp>
      <p:sp>
        <p:nvSpPr>
          <p:cNvPr id="3075" name="Rectangle 2"/>
          <p:cNvSpPr>
            <a:spLocks noGrp="1" noChangeArrowheads="1"/>
          </p:cNvSpPr>
          <p:nvPr>
            <p:ph type="title"/>
          </p:nvPr>
        </p:nvSpPr>
        <p:spPr>
          <a:xfrm>
            <a:off x="685800" y="152400"/>
            <a:ext cx="7772400" cy="1371600"/>
          </a:xfrm>
        </p:spPr>
        <p:txBody>
          <a:bodyPr/>
          <a:lstStyle/>
          <a:p>
            <a:r>
              <a:rPr lang="en-US" sz="3600" dirty="0" smtClean="0">
                <a:solidFill>
                  <a:schemeClr val="accent6"/>
                </a:solidFill>
              </a:rPr>
              <a:t>Classification of Computer Networks</a:t>
            </a:r>
          </a:p>
        </p:txBody>
      </p:sp>
      <p:sp>
        <p:nvSpPr>
          <p:cNvPr id="3076" name="Rectangle 3"/>
          <p:cNvSpPr>
            <a:spLocks noGrp="1" noChangeArrowheads="1"/>
          </p:cNvSpPr>
          <p:nvPr>
            <p:ph type="body" idx="1"/>
          </p:nvPr>
        </p:nvSpPr>
        <p:spPr>
          <a:xfrm>
            <a:off x="685800" y="1676400"/>
            <a:ext cx="7772400" cy="4876800"/>
          </a:xfrm>
        </p:spPr>
        <p:txBody>
          <a:bodyPr>
            <a:normAutofit fontScale="92500" lnSpcReduction="20000"/>
          </a:bodyPr>
          <a:lstStyle/>
          <a:p>
            <a:r>
              <a:rPr lang="en-US" dirty="0" smtClean="0"/>
              <a:t>Based on physical scope</a:t>
            </a:r>
          </a:p>
          <a:p>
            <a:pPr lvl="1"/>
            <a:r>
              <a:rPr lang="en-US" dirty="0" smtClean="0"/>
              <a:t>Network-on-chip (</a:t>
            </a:r>
            <a:r>
              <a:rPr lang="en-US" dirty="0" err="1" smtClean="0"/>
              <a:t>NoCs</a:t>
            </a:r>
            <a:r>
              <a:rPr lang="en-US" dirty="0" smtClean="0"/>
              <a:t>)</a:t>
            </a:r>
          </a:p>
          <a:p>
            <a:pPr lvl="2"/>
            <a:r>
              <a:rPr lang="en-US" dirty="0" smtClean="0"/>
              <a:t>Within a chip</a:t>
            </a:r>
          </a:p>
          <a:p>
            <a:pPr lvl="1"/>
            <a:r>
              <a:rPr lang="en-US" dirty="0" smtClean="0"/>
              <a:t>Interconnection networks, system area networks:</a:t>
            </a:r>
          </a:p>
          <a:p>
            <a:pPr lvl="2"/>
            <a:r>
              <a:rPr lang="en-US" dirty="0" smtClean="0"/>
              <a:t> within one cluster</a:t>
            </a:r>
          </a:p>
          <a:p>
            <a:pPr lvl="1"/>
            <a:r>
              <a:rPr lang="en-US" dirty="0" smtClean="0"/>
              <a:t>Personal Area Networks (PANs)</a:t>
            </a:r>
          </a:p>
          <a:p>
            <a:pPr lvl="1"/>
            <a:r>
              <a:rPr lang="en-US" dirty="0" smtClean="0"/>
              <a:t>Local Area Networks (LANs)</a:t>
            </a:r>
          </a:p>
          <a:p>
            <a:pPr lvl="2"/>
            <a:r>
              <a:rPr lang="en-US" dirty="0" smtClean="0"/>
              <a:t>Campus, building, room</a:t>
            </a:r>
          </a:p>
          <a:p>
            <a:pPr lvl="1"/>
            <a:r>
              <a:rPr lang="en-US" dirty="0" smtClean="0"/>
              <a:t>Metropolitan Area Networks (</a:t>
            </a:r>
            <a:r>
              <a:rPr lang="en-US" dirty="0" err="1" smtClean="0"/>
              <a:t>MANs</a:t>
            </a:r>
            <a:r>
              <a:rPr lang="en-US" dirty="0" smtClean="0"/>
              <a:t>)</a:t>
            </a:r>
          </a:p>
          <a:p>
            <a:pPr lvl="2"/>
            <a:r>
              <a:rPr lang="en-US" dirty="0" smtClean="0"/>
              <a:t>Cover a city – up to perhaps 50 miles in length</a:t>
            </a:r>
          </a:p>
          <a:p>
            <a:pPr lvl="1"/>
            <a:r>
              <a:rPr lang="en-US" dirty="0" smtClean="0"/>
              <a:t>Wide Area Networks (WANs)</a:t>
            </a:r>
          </a:p>
          <a:p>
            <a:pPr lvl="2"/>
            <a:r>
              <a:rPr lang="en-US" dirty="0" smtClean="0"/>
              <a:t>Cover a larger area typically beyond a city or state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40</a:t>
            </a:fld>
            <a:endParaRPr lang="en-US" dirty="0"/>
          </a:p>
        </p:txBody>
      </p:sp>
      <p:sp>
        <p:nvSpPr>
          <p:cNvPr id="23555" name="Rectangle 2"/>
          <p:cNvSpPr>
            <a:spLocks noGrp="1" noChangeArrowheads="1"/>
          </p:cNvSpPr>
          <p:nvPr>
            <p:ph type="body" idx="1"/>
          </p:nvPr>
        </p:nvSpPr>
        <p:spPr>
          <a:xfrm>
            <a:off x="685800" y="228600"/>
            <a:ext cx="7772400" cy="3962400"/>
          </a:xfrm>
        </p:spPr>
        <p:txBody>
          <a:bodyPr/>
          <a:lstStyle/>
          <a:p>
            <a:pPr lvl="1"/>
            <a:r>
              <a:rPr lang="en-US" sz="2400" dirty="0" smtClean="0"/>
              <a:t>Data link layer</a:t>
            </a:r>
          </a:p>
          <a:p>
            <a:pPr lvl="2"/>
            <a:r>
              <a:rPr lang="en-US" sz="2000" dirty="0" smtClean="0"/>
              <a:t>Below data link layer, the functionality is usually done in the hardware.</a:t>
            </a:r>
          </a:p>
          <a:p>
            <a:pPr lvl="2"/>
            <a:r>
              <a:rPr lang="en-US" sz="2000" dirty="0" smtClean="0"/>
              <a:t>Above data link layer, the functionality is usually done in the software. </a:t>
            </a:r>
          </a:p>
          <a:p>
            <a:pPr lvl="2"/>
            <a:r>
              <a:rPr lang="en-US" sz="2000" dirty="0" smtClean="0"/>
              <a:t>Ethernet (data link layer) service interface would be something like this: </a:t>
            </a:r>
          </a:p>
          <a:p>
            <a:pPr lvl="3"/>
            <a:r>
              <a:rPr lang="en-US" sz="1600" dirty="0" err="1" smtClean="0"/>
              <a:t>Eth_send</a:t>
            </a:r>
            <a:r>
              <a:rPr lang="en-US" sz="1600" dirty="0" smtClean="0"/>
              <a:t> (</a:t>
            </a:r>
            <a:r>
              <a:rPr lang="en-US" sz="1600" dirty="0" err="1" smtClean="0"/>
              <a:t>Eth_dst</a:t>
            </a:r>
            <a:r>
              <a:rPr lang="en-US" sz="1600" dirty="0" smtClean="0"/>
              <a:t>, data, …);</a:t>
            </a:r>
          </a:p>
          <a:p>
            <a:pPr lvl="3"/>
            <a:r>
              <a:rPr lang="en-US" sz="1600" dirty="0" err="1" smtClean="0"/>
              <a:t>Eth_recv</a:t>
            </a:r>
            <a:r>
              <a:rPr lang="en-US" sz="1600" dirty="0" smtClean="0"/>
              <a:t>(</a:t>
            </a:r>
            <a:r>
              <a:rPr lang="en-US" sz="1600" dirty="0" err="1" smtClean="0"/>
              <a:t>Eth_src</a:t>
            </a:r>
            <a:r>
              <a:rPr lang="en-US" sz="1600" dirty="0" smtClean="0"/>
              <a:t>, data, …);    // such routines form the service interface</a:t>
            </a:r>
          </a:p>
          <a:p>
            <a:pPr lvl="2"/>
            <a:r>
              <a:rPr lang="en-US" sz="2000" dirty="0" smtClean="0"/>
              <a:t>For two machine connected over the same Ethernet domain, software can call the service interface functions to communicate.</a:t>
            </a:r>
          </a:p>
        </p:txBody>
      </p:sp>
      <p:sp>
        <p:nvSpPr>
          <p:cNvPr id="7" name="TextBox 6"/>
          <p:cNvSpPr txBox="1"/>
          <p:nvPr/>
        </p:nvSpPr>
        <p:spPr>
          <a:xfrm>
            <a:off x="3810000" y="4953000"/>
            <a:ext cx="949299" cy="338554"/>
          </a:xfrm>
          <a:prstGeom prst="rect">
            <a:avLst/>
          </a:prstGeom>
          <a:noFill/>
        </p:spPr>
        <p:txBody>
          <a:bodyPr wrap="none" rtlCol="0">
            <a:spAutoFit/>
          </a:bodyPr>
          <a:lstStyle/>
          <a:p>
            <a:r>
              <a:rPr lang="en-US" dirty="0" err="1" smtClean="0"/>
              <a:t>Eth_send</a:t>
            </a:r>
            <a:endParaRPr lang="en-US" dirty="0"/>
          </a:p>
        </p:txBody>
      </p:sp>
      <p:sp>
        <p:nvSpPr>
          <p:cNvPr id="8" name="TextBox 7"/>
          <p:cNvSpPr txBox="1"/>
          <p:nvPr/>
        </p:nvSpPr>
        <p:spPr>
          <a:xfrm>
            <a:off x="3237767" y="4540419"/>
            <a:ext cx="813043" cy="338554"/>
          </a:xfrm>
          <a:prstGeom prst="rect">
            <a:avLst/>
          </a:prstGeom>
          <a:noFill/>
        </p:spPr>
        <p:txBody>
          <a:bodyPr wrap="none" rtlCol="0">
            <a:spAutoFit/>
          </a:bodyPr>
          <a:lstStyle/>
          <a:p>
            <a:r>
              <a:rPr lang="en-US" dirty="0" err="1" smtClean="0"/>
              <a:t>Eth_src</a:t>
            </a:r>
            <a:endParaRPr lang="en-US" dirty="0"/>
          </a:p>
        </p:txBody>
      </p:sp>
      <p:sp>
        <p:nvSpPr>
          <p:cNvPr id="9" name="TextBox 8"/>
          <p:cNvSpPr txBox="1"/>
          <p:nvPr/>
        </p:nvSpPr>
        <p:spPr>
          <a:xfrm>
            <a:off x="7505700" y="4462045"/>
            <a:ext cx="813043" cy="338554"/>
          </a:xfrm>
          <a:prstGeom prst="rect">
            <a:avLst/>
          </a:prstGeom>
          <a:noFill/>
        </p:spPr>
        <p:txBody>
          <a:bodyPr wrap="none" rtlCol="0">
            <a:spAutoFit/>
          </a:bodyPr>
          <a:lstStyle/>
          <a:p>
            <a:r>
              <a:rPr lang="en-US" dirty="0" err="1" smtClean="0"/>
              <a:t>Eth_dst</a:t>
            </a:r>
            <a:endParaRPr lang="en-US" dirty="0"/>
          </a:p>
        </p:txBody>
      </p:sp>
      <p:sp>
        <p:nvSpPr>
          <p:cNvPr id="10" name="TextBox 9"/>
          <p:cNvSpPr txBox="1"/>
          <p:nvPr/>
        </p:nvSpPr>
        <p:spPr>
          <a:xfrm>
            <a:off x="6781800" y="5334000"/>
            <a:ext cx="926857" cy="338554"/>
          </a:xfrm>
          <a:prstGeom prst="rect">
            <a:avLst/>
          </a:prstGeom>
          <a:noFill/>
        </p:spPr>
        <p:txBody>
          <a:bodyPr wrap="none" rtlCol="0">
            <a:spAutoFit/>
          </a:bodyPr>
          <a:lstStyle/>
          <a:p>
            <a:r>
              <a:rPr lang="en-US" dirty="0" err="1" smtClean="0"/>
              <a:t>Eth_recv</a:t>
            </a:r>
            <a:endParaRPr lang="en-US" dirty="0"/>
          </a:p>
        </p:txBody>
      </p:sp>
      <p:cxnSp>
        <p:nvCxnSpPr>
          <p:cNvPr id="12" name="Straight Connector 11"/>
          <p:cNvCxnSpPr>
            <a:endCxn id="7" idx="0"/>
          </p:cNvCxnSpPr>
          <p:nvPr/>
        </p:nvCxnSpPr>
        <p:spPr bwMode="auto">
          <a:xfrm rot="16200000" flipH="1">
            <a:off x="4123525" y="4791875"/>
            <a:ext cx="304800" cy="1745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rot="5400000">
            <a:off x="3771900" y="5829300"/>
            <a:ext cx="990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7288478" y="4497973"/>
            <a:ext cx="16532" cy="91005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rot="5400000">
            <a:off x="7010400" y="6019800"/>
            <a:ext cx="609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 name="Straight Arrow Connector 19"/>
          <p:cNvCxnSpPr>
            <a:stCxn id="7" idx="3"/>
          </p:cNvCxnSpPr>
          <p:nvPr/>
        </p:nvCxnSpPr>
        <p:spPr bwMode="auto">
          <a:xfrm>
            <a:off x="4759299" y="5122277"/>
            <a:ext cx="2022501" cy="44032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pic>
        <p:nvPicPr>
          <p:cNvPr id="21" name="Picture 2" descr="Image result for three computers one ethernet switch"/>
          <p:cNvPicPr>
            <a:picLocks noChangeAspect="1" noChangeArrowheads="1"/>
          </p:cNvPicPr>
          <p:nvPr/>
        </p:nvPicPr>
        <p:blipFill>
          <a:blip r:embed="rId2"/>
          <a:srcRect/>
          <a:stretch>
            <a:fillRect/>
          </a:stretch>
        </p:blipFill>
        <p:spPr bwMode="auto">
          <a:xfrm>
            <a:off x="762000" y="4343400"/>
            <a:ext cx="2134785" cy="19050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41</a:t>
            </a:fld>
            <a:endParaRPr lang="en-US"/>
          </a:p>
        </p:txBody>
      </p:sp>
      <p:sp>
        <p:nvSpPr>
          <p:cNvPr id="23555" name="Rectangle 2"/>
          <p:cNvSpPr>
            <a:spLocks noGrp="1" noChangeArrowheads="1"/>
          </p:cNvSpPr>
          <p:nvPr>
            <p:ph type="body" idx="1"/>
          </p:nvPr>
        </p:nvSpPr>
        <p:spPr>
          <a:xfrm>
            <a:off x="685800" y="228600"/>
            <a:ext cx="7772400" cy="2590800"/>
          </a:xfrm>
        </p:spPr>
        <p:txBody>
          <a:bodyPr/>
          <a:lstStyle/>
          <a:p>
            <a:pPr lvl="1"/>
            <a:r>
              <a:rPr lang="en-US" sz="2400" dirty="0" smtClean="0"/>
              <a:t>Network layer: how to send a packet to the destination (hop by hop)?</a:t>
            </a:r>
          </a:p>
          <a:p>
            <a:pPr lvl="2"/>
            <a:r>
              <a:rPr lang="en-US" sz="2000" dirty="0" smtClean="0"/>
              <a:t>“directly connected domains” cannot be very large. Larger networks are formed with routers separating directly connected domains.  </a:t>
            </a:r>
          </a:p>
          <a:p>
            <a:pPr lvl="2"/>
            <a:r>
              <a:rPr lang="en-US" sz="2000" dirty="0" smtClean="0"/>
              <a:t>Forwarding, routing, congestion control, format conversion (internetworking), accounting, etc</a:t>
            </a:r>
          </a:p>
          <a:p>
            <a:pPr lvl="2"/>
            <a:r>
              <a:rPr lang="en-US" sz="2000" dirty="0" smtClean="0"/>
              <a:t>Service interface: </a:t>
            </a:r>
            <a:r>
              <a:rPr lang="en-US" sz="2000" dirty="0" err="1" smtClean="0"/>
              <a:t>ip_send</a:t>
            </a:r>
            <a:r>
              <a:rPr lang="en-US" sz="2000" dirty="0" smtClean="0"/>
              <a:t>(</a:t>
            </a:r>
            <a:r>
              <a:rPr lang="en-US" sz="2000" dirty="0" err="1" smtClean="0"/>
              <a:t>ip_dst</a:t>
            </a:r>
            <a:r>
              <a:rPr lang="en-US" sz="2000" dirty="0" smtClean="0"/>
              <a:t>, data), </a:t>
            </a:r>
            <a:r>
              <a:rPr lang="en-US" sz="2000" dirty="0" err="1" smtClean="0"/>
              <a:t>ip_recv</a:t>
            </a:r>
            <a:r>
              <a:rPr lang="en-US" sz="2000" dirty="0" smtClean="0"/>
              <a:t>(</a:t>
            </a:r>
            <a:r>
              <a:rPr lang="en-US" sz="2000" dirty="0" err="1" smtClean="0"/>
              <a:t>ip_src</a:t>
            </a:r>
            <a:r>
              <a:rPr lang="en-US" sz="2000" dirty="0" smtClean="0"/>
              <a:t>, data)</a:t>
            </a:r>
          </a:p>
          <a:p>
            <a:pPr lvl="3"/>
            <a:r>
              <a:rPr lang="en-US" sz="1600" dirty="0" smtClean="0"/>
              <a:t>E.g. on DENEB (128.226,9,14), call </a:t>
            </a:r>
            <a:r>
              <a:rPr lang="en-US" sz="1600" dirty="0" err="1" smtClean="0"/>
              <a:t>ip_send</a:t>
            </a:r>
            <a:r>
              <a:rPr lang="en-US" sz="1600" dirty="0" smtClean="0"/>
              <a:t>(128.226.3.5, data)</a:t>
            </a:r>
          </a:p>
        </p:txBody>
      </p:sp>
      <p:pic>
        <p:nvPicPr>
          <p:cNvPr id="38914" name="Picture 2"/>
          <p:cNvPicPr>
            <a:picLocks noChangeAspect="1" noChangeArrowheads="1"/>
          </p:cNvPicPr>
          <p:nvPr/>
        </p:nvPicPr>
        <p:blipFill>
          <a:blip r:embed="rId2"/>
          <a:srcRect/>
          <a:stretch>
            <a:fillRect/>
          </a:stretch>
        </p:blipFill>
        <p:spPr bwMode="auto">
          <a:xfrm>
            <a:off x="2438400" y="3505200"/>
            <a:ext cx="4267200" cy="2725438"/>
          </a:xfrm>
          <a:prstGeom prst="rect">
            <a:avLst/>
          </a:prstGeom>
          <a:noFill/>
          <a:ln w="9525">
            <a:noFill/>
            <a:miter lim="800000"/>
            <a:headEnd/>
            <a:tailEnd/>
          </a:ln>
          <a:effectLst/>
        </p:spPr>
      </p:pic>
      <p:sp>
        <p:nvSpPr>
          <p:cNvPr id="2" name="Oval 1"/>
          <p:cNvSpPr/>
          <p:nvPr/>
        </p:nvSpPr>
        <p:spPr bwMode="auto">
          <a:xfrm>
            <a:off x="3124200" y="4419600"/>
            <a:ext cx="990600" cy="3048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6" name="Oval 5"/>
          <p:cNvSpPr/>
          <p:nvPr/>
        </p:nvSpPr>
        <p:spPr bwMode="auto">
          <a:xfrm>
            <a:off x="5181600" y="4229100"/>
            <a:ext cx="990600" cy="3048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7" name="Oval 6"/>
          <p:cNvSpPr/>
          <p:nvPr/>
        </p:nvSpPr>
        <p:spPr bwMode="auto">
          <a:xfrm>
            <a:off x="3886200" y="5085435"/>
            <a:ext cx="990600" cy="3048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42</a:t>
            </a:fld>
            <a:endParaRPr lang="en-US" dirty="0"/>
          </a:p>
        </p:txBody>
      </p:sp>
      <p:sp>
        <p:nvSpPr>
          <p:cNvPr id="23555" name="Rectangle 2"/>
          <p:cNvSpPr>
            <a:spLocks noGrp="1" noChangeArrowheads="1"/>
          </p:cNvSpPr>
          <p:nvPr>
            <p:ph type="body" idx="1"/>
          </p:nvPr>
        </p:nvSpPr>
        <p:spPr>
          <a:xfrm>
            <a:off x="685800" y="228600"/>
            <a:ext cx="7772400" cy="381000"/>
          </a:xfrm>
        </p:spPr>
        <p:txBody>
          <a:bodyPr/>
          <a:lstStyle/>
          <a:p>
            <a:pPr lvl="3"/>
            <a:r>
              <a:rPr lang="en-US" sz="1600" dirty="0" smtClean="0"/>
              <a:t>E.g. on DENEB (128.226.9.14), call </a:t>
            </a:r>
            <a:r>
              <a:rPr lang="en-US" sz="1600" dirty="0" err="1" smtClean="0"/>
              <a:t>ip_send</a:t>
            </a:r>
            <a:r>
              <a:rPr lang="en-US" sz="1600" dirty="0" smtClean="0"/>
              <a:t>(128.226.3.5, data)</a:t>
            </a:r>
          </a:p>
        </p:txBody>
      </p:sp>
      <p:pic>
        <p:nvPicPr>
          <p:cNvPr id="38914" name="Picture 2"/>
          <p:cNvPicPr>
            <a:picLocks noChangeAspect="1" noChangeArrowheads="1"/>
          </p:cNvPicPr>
          <p:nvPr/>
        </p:nvPicPr>
        <p:blipFill>
          <a:blip r:embed="rId2"/>
          <a:srcRect/>
          <a:stretch>
            <a:fillRect/>
          </a:stretch>
        </p:blipFill>
        <p:spPr bwMode="auto">
          <a:xfrm>
            <a:off x="2590800" y="609600"/>
            <a:ext cx="3810000" cy="2433427"/>
          </a:xfrm>
          <a:prstGeom prst="rect">
            <a:avLst/>
          </a:prstGeom>
          <a:noFill/>
          <a:ln w="9525">
            <a:noFill/>
            <a:miter lim="800000"/>
            <a:headEnd/>
            <a:tailEnd/>
          </a:ln>
          <a:effectLst/>
        </p:spPr>
      </p:pic>
      <p:sp>
        <p:nvSpPr>
          <p:cNvPr id="5" name="TextBox 4"/>
          <p:cNvSpPr txBox="1"/>
          <p:nvPr/>
        </p:nvSpPr>
        <p:spPr>
          <a:xfrm>
            <a:off x="609600" y="33528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9" name="Straight Connector 8"/>
          <p:cNvCxnSpPr/>
          <p:nvPr/>
        </p:nvCxnSpPr>
        <p:spPr bwMode="auto">
          <a:xfrm>
            <a:off x="609600" y="35814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609600" y="38862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TextBox 11"/>
          <p:cNvSpPr txBox="1"/>
          <p:nvPr/>
        </p:nvSpPr>
        <p:spPr>
          <a:xfrm>
            <a:off x="838200" y="4267200"/>
            <a:ext cx="865943" cy="338554"/>
          </a:xfrm>
          <a:prstGeom prst="rect">
            <a:avLst/>
          </a:prstGeom>
          <a:noFill/>
        </p:spPr>
        <p:txBody>
          <a:bodyPr wrap="none" rtlCol="0">
            <a:spAutoFit/>
          </a:bodyPr>
          <a:lstStyle/>
          <a:p>
            <a:r>
              <a:rPr lang="en-US" dirty="0" smtClean="0"/>
              <a:t>DENEB</a:t>
            </a:r>
            <a:endParaRPr lang="en-US" dirty="0"/>
          </a:p>
        </p:txBody>
      </p:sp>
      <p:sp>
        <p:nvSpPr>
          <p:cNvPr id="13" name="TextBox 12"/>
          <p:cNvSpPr txBox="1"/>
          <p:nvPr/>
        </p:nvSpPr>
        <p:spPr>
          <a:xfrm>
            <a:off x="2743200" y="33528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14" name="Straight Connector 13"/>
          <p:cNvCxnSpPr/>
          <p:nvPr/>
        </p:nvCxnSpPr>
        <p:spPr bwMode="auto">
          <a:xfrm>
            <a:off x="2743200" y="35814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2743200" y="38862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 name="TextBox 15"/>
          <p:cNvSpPr txBox="1"/>
          <p:nvPr/>
        </p:nvSpPr>
        <p:spPr>
          <a:xfrm>
            <a:off x="2971800" y="4267200"/>
            <a:ext cx="1025922" cy="338554"/>
          </a:xfrm>
          <a:prstGeom prst="rect">
            <a:avLst/>
          </a:prstGeom>
          <a:noFill/>
        </p:spPr>
        <p:txBody>
          <a:bodyPr wrap="none" rtlCol="0">
            <a:spAutoFit/>
          </a:bodyPr>
          <a:lstStyle/>
          <a:p>
            <a:r>
              <a:rPr lang="en-US" dirty="0" smtClean="0"/>
              <a:t>EE-GATE</a:t>
            </a:r>
            <a:endParaRPr lang="en-US" dirty="0"/>
          </a:p>
        </p:txBody>
      </p:sp>
      <p:sp>
        <p:nvSpPr>
          <p:cNvPr id="17" name="TextBox 16"/>
          <p:cNvSpPr txBox="1"/>
          <p:nvPr/>
        </p:nvSpPr>
        <p:spPr>
          <a:xfrm>
            <a:off x="4876800" y="33528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18" name="Straight Connector 17"/>
          <p:cNvCxnSpPr/>
          <p:nvPr/>
        </p:nvCxnSpPr>
        <p:spPr bwMode="auto">
          <a:xfrm>
            <a:off x="4876800" y="35814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a:off x="4876800" y="38862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 name="TextBox 19"/>
          <p:cNvSpPr txBox="1"/>
          <p:nvPr/>
        </p:nvSpPr>
        <p:spPr>
          <a:xfrm>
            <a:off x="5105400" y="4267200"/>
            <a:ext cx="707245" cy="338554"/>
          </a:xfrm>
          <a:prstGeom prst="rect">
            <a:avLst/>
          </a:prstGeom>
          <a:noFill/>
        </p:spPr>
        <p:txBody>
          <a:bodyPr wrap="none" rtlCol="0">
            <a:spAutoFit/>
          </a:bodyPr>
          <a:lstStyle/>
          <a:p>
            <a:r>
              <a:rPr lang="en-US" dirty="0" smtClean="0"/>
              <a:t>SUNS</a:t>
            </a:r>
            <a:endParaRPr lang="en-US" dirty="0"/>
          </a:p>
        </p:txBody>
      </p:sp>
      <p:sp>
        <p:nvSpPr>
          <p:cNvPr id="21" name="TextBox 20"/>
          <p:cNvSpPr txBox="1"/>
          <p:nvPr/>
        </p:nvSpPr>
        <p:spPr>
          <a:xfrm>
            <a:off x="6781800" y="33528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22" name="Straight Connector 21"/>
          <p:cNvCxnSpPr/>
          <p:nvPr/>
        </p:nvCxnSpPr>
        <p:spPr bwMode="auto">
          <a:xfrm>
            <a:off x="6781800" y="35814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6781800" y="38862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4" name="TextBox 23"/>
          <p:cNvSpPr txBox="1"/>
          <p:nvPr/>
        </p:nvSpPr>
        <p:spPr>
          <a:xfrm>
            <a:off x="7010400" y="4267200"/>
            <a:ext cx="787395" cy="338554"/>
          </a:xfrm>
          <a:prstGeom prst="rect">
            <a:avLst/>
          </a:prstGeom>
          <a:noFill/>
        </p:spPr>
        <p:txBody>
          <a:bodyPr wrap="none" rtlCol="0">
            <a:spAutoFit/>
          </a:bodyPr>
          <a:lstStyle/>
          <a:p>
            <a:r>
              <a:rPr lang="en-US" dirty="0" smtClean="0"/>
              <a:t>RIGEL</a:t>
            </a:r>
            <a:endParaRPr lang="en-US" dirty="0"/>
          </a:p>
        </p:txBody>
      </p:sp>
      <p:cxnSp>
        <p:nvCxnSpPr>
          <p:cNvPr id="36" name="Straight Connector 35"/>
          <p:cNvCxnSpPr/>
          <p:nvPr/>
        </p:nvCxnSpPr>
        <p:spPr bwMode="auto">
          <a:xfrm rot="5400000">
            <a:off x="1524000" y="3657600"/>
            <a:ext cx="762000" cy="1588"/>
          </a:xfrm>
          <a:prstGeom prst="line">
            <a:avLst/>
          </a:prstGeom>
          <a:solidFill>
            <a:schemeClr val="accent1"/>
          </a:solidFill>
          <a:ln w="19050" cap="flat" cmpd="sng" algn="ctr">
            <a:solidFill>
              <a:srgbClr val="FF0000"/>
            </a:solidFill>
            <a:prstDash val="solid"/>
            <a:round/>
            <a:headEnd type="none" w="med" len="med"/>
            <a:tailEnd type="none" w="med" len="med"/>
          </a:ln>
          <a:effectLst/>
        </p:spPr>
      </p:cxnSp>
      <p:cxnSp>
        <p:nvCxnSpPr>
          <p:cNvPr id="38" name="Straight Arrow Connector 37"/>
          <p:cNvCxnSpPr/>
          <p:nvPr/>
        </p:nvCxnSpPr>
        <p:spPr bwMode="auto">
          <a:xfrm>
            <a:off x="1905000" y="4038600"/>
            <a:ext cx="914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42" name="Straight Arrow Connector 41"/>
          <p:cNvCxnSpPr/>
          <p:nvPr/>
        </p:nvCxnSpPr>
        <p:spPr bwMode="auto">
          <a:xfrm rot="5400000" flipH="1" flipV="1">
            <a:off x="2514600" y="37338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44" name="Straight Arrow Connector 43"/>
          <p:cNvCxnSpPr/>
          <p:nvPr/>
        </p:nvCxnSpPr>
        <p:spPr bwMode="auto">
          <a:xfrm>
            <a:off x="2819400" y="3429000"/>
            <a:ext cx="12192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46" name="Straight Arrow Connector 45"/>
          <p:cNvCxnSpPr/>
          <p:nvPr/>
        </p:nvCxnSpPr>
        <p:spPr bwMode="auto">
          <a:xfrm rot="5400000">
            <a:off x="3733800" y="37338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48" name="Straight Arrow Connector 47"/>
          <p:cNvCxnSpPr/>
          <p:nvPr/>
        </p:nvCxnSpPr>
        <p:spPr bwMode="auto">
          <a:xfrm>
            <a:off x="4038600" y="4038600"/>
            <a:ext cx="914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50" name="Straight Arrow Connector 49"/>
          <p:cNvCxnSpPr/>
          <p:nvPr/>
        </p:nvCxnSpPr>
        <p:spPr bwMode="auto">
          <a:xfrm rot="5400000" flipH="1" flipV="1">
            <a:off x="4648200" y="37338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52" name="Straight Arrow Connector 51"/>
          <p:cNvCxnSpPr/>
          <p:nvPr/>
        </p:nvCxnSpPr>
        <p:spPr bwMode="auto">
          <a:xfrm>
            <a:off x="4953000" y="3429000"/>
            <a:ext cx="12192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54" name="Straight Arrow Connector 53"/>
          <p:cNvCxnSpPr/>
          <p:nvPr/>
        </p:nvCxnSpPr>
        <p:spPr bwMode="auto">
          <a:xfrm rot="5400000">
            <a:off x="5829300" y="3771900"/>
            <a:ext cx="6858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56" name="Straight Arrow Connector 55"/>
          <p:cNvCxnSpPr/>
          <p:nvPr/>
        </p:nvCxnSpPr>
        <p:spPr bwMode="auto">
          <a:xfrm>
            <a:off x="6172200" y="4114800"/>
            <a:ext cx="6858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60" name="Straight Arrow Connector 59"/>
          <p:cNvCxnSpPr/>
          <p:nvPr/>
        </p:nvCxnSpPr>
        <p:spPr bwMode="auto">
          <a:xfrm rot="5400000" flipH="1" flipV="1">
            <a:off x="6400800" y="3657600"/>
            <a:ext cx="914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sp>
        <p:nvSpPr>
          <p:cNvPr id="61" name="TextBox 60"/>
          <p:cNvSpPr txBox="1"/>
          <p:nvPr/>
        </p:nvSpPr>
        <p:spPr>
          <a:xfrm>
            <a:off x="533400" y="2819400"/>
            <a:ext cx="2400016" cy="338554"/>
          </a:xfrm>
          <a:prstGeom prst="rect">
            <a:avLst/>
          </a:prstGeom>
          <a:noFill/>
        </p:spPr>
        <p:txBody>
          <a:bodyPr wrap="none" rtlCol="0">
            <a:spAutoFit/>
          </a:bodyPr>
          <a:lstStyle/>
          <a:p>
            <a:r>
              <a:rPr lang="en-US" dirty="0" err="1" smtClean="0"/>
              <a:t>ip_send</a:t>
            </a:r>
            <a:r>
              <a:rPr lang="en-US" dirty="0" smtClean="0"/>
              <a:t>(128.226.3.5,data)</a:t>
            </a:r>
            <a:endParaRPr lang="en-US" dirty="0"/>
          </a:p>
        </p:txBody>
      </p:sp>
      <p:sp>
        <p:nvSpPr>
          <p:cNvPr id="62" name="TextBox 61"/>
          <p:cNvSpPr txBox="1"/>
          <p:nvPr/>
        </p:nvSpPr>
        <p:spPr>
          <a:xfrm>
            <a:off x="6629400" y="2819400"/>
            <a:ext cx="2411238" cy="338554"/>
          </a:xfrm>
          <a:prstGeom prst="rect">
            <a:avLst/>
          </a:prstGeom>
          <a:noFill/>
        </p:spPr>
        <p:txBody>
          <a:bodyPr wrap="none" rtlCol="0">
            <a:spAutoFit/>
          </a:bodyPr>
          <a:lstStyle/>
          <a:p>
            <a:r>
              <a:rPr lang="en-US" dirty="0" err="1" smtClean="0"/>
              <a:t>ip_recv</a:t>
            </a:r>
            <a:r>
              <a:rPr lang="en-US" dirty="0" smtClean="0"/>
              <a:t>(128.226.9.14,data)</a:t>
            </a:r>
            <a:endParaRPr lang="en-US" dirty="0"/>
          </a:p>
        </p:txBody>
      </p:sp>
      <p:sp>
        <p:nvSpPr>
          <p:cNvPr id="63" name="TextBox 62"/>
          <p:cNvSpPr txBox="1"/>
          <p:nvPr/>
        </p:nvSpPr>
        <p:spPr>
          <a:xfrm>
            <a:off x="152400" y="4724400"/>
            <a:ext cx="2438400" cy="830997"/>
          </a:xfrm>
          <a:prstGeom prst="rect">
            <a:avLst/>
          </a:prstGeom>
          <a:noFill/>
        </p:spPr>
        <p:txBody>
          <a:bodyPr wrap="square" rtlCol="0">
            <a:spAutoFit/>
          </a:bodyPr>
          <a:lstStyle/>
          <a:p>
            <a:r>
              <a:rPr lang="en-US" dirty="0" smtClean="0"/>
              <a:t>DENEB network layer: </a:t>
            </a:r>
          </a:p>
          <a:p>
            <a:r>
              <a:rPr lang="en-US" dirty="0" err="1" smtClean="0"/>
              <a:t>Eth_send</a:t>
            </a:r>
            <a:r>
              <a:rPr lang="en-US" dirty="0" smtClean="0"/>
              <a:t>(Eth(EE-GATE), </a:t>
            </a:r>
          </a:p>
          <a:p>
            <a:r>
              <a:rPr lang="en-US" dirty="0" smtClean="0"/>
              <a:t>       </a:t>
            </a:r>
            <a:r>
              <a:rPr lang="en-US" dirty="0" smtClean="0">
                <a:solidFill>
                  <a:srgbClr val="FF0000"/>
                </a:solidFill>
              </a:rPr>
              <a:t>128.226.9.14+</a:t>
            </a:r>
            <a:r>
              <a:rPr lang="en-US" i="1" dirty="0" smtClean="0">
                <a:solidFill>
                  <a:srgbClr val="FF0000"/>
                </a:solidFill>
              </a:rPr>
              <a:t>data</a:t>
            </a:r>
            <a:r>
              <a:rPr lang="en-US" dirty="0" smtClean="0"/>
              <a:t>)</a:t>
            </a:r>
            <a:endParaRPr lang="en-US" dirty="0"/>
          </a:p>
        </p:txBody>
      </p:sp>
      <p:sp>
        <p:nvSpPr>
          <p:cNvPr id="64" name="TextBox 63"/>
          <p:cNvSpPr txBox="1"/>
          <p:nvPr/>
        </p:nvSpPr>
        <p:spPr>
          <a:xfrm>
            <a:off x="2362200" y="4572000"/>
            <a:ext cx="2483372" cy="1815882"/>
          </a:xfrm>
          <a:prstGeom prst="rect">
            <a:avLst/>
          </a:prstGeom>
          <a:noFill/>
        </p:spPr>
        <p:txBody>
          <a:bodyPr wrap="none" rtlCol="0">
            <a:spAutoFit/>
          </a:bodyPr>
          <a:lstStyle/>
          <a:p>
            <a:r>
              <a:rPr lang="en-US" dirty="0" smtClean="0"/>
              <a:t>EE-GATE network layer:</a:t>
            </a:r>
          </a:p>
          <a:p>
            <a:r>
              <a:rPr lang="en-US" dirty="0" err="1" smtClean="0"/>
              <a:t>Eth_recv</a:t>
            </a:r>
            <a:r>
              <a:rPr lang="en-US" dirty="0" smtClean="0"/>
              <a:t>(Eth(DENEB),</a:t>
            </a:r>
          </a:p>
          <a:p>
            <a:r>
              <a:rPr lang="en-US" dirty="0" smtClean="0"/>
              <a:t>  XXX);</a:t>
            </a:r>
          </a:p>
          <a:p>
            <a:r>
              <a:rPr lang="en-US" dirty="0" smtClean="0"/>
              <a:t>128.226.9.14 is not in </a:t>
            </a:r>
          </a:p>
          <a:p>
            <a:r>
              <a:rPr lang="en-US" dirty="0" smtClean="0"/>
              <a:t>my network, route to SUNS</a:t>
            </a:r>
          </a:p>
          <a:p>
            <a:r>
              <a:rPr lang="en-US" dirty="0" err="1" smtClean="0"/>
              <a:t>Eth_send</a:t>
            </a:r>
            <a:r>
              <a:rPr lang="en-US" dirty="0" smtClean="0"/>
              <a:t>(Eth(SUNS),</a:t>
            </a:r>
          </a:p>
          <a:p>
            <a:r>
              <a:rPr lang="en-US" dirty="0" smtClean="0"/>
              <a:t>    </a:t>
            </a:r>
            <a:r>
              <a:rPr lang="en-US" dirty="0" smtClean="0">
                <a:solidFill>
                  <a:srgbClr val="FF0000"/>
                </a:solidFill>
              </a:rPr>
              <a:t>128.226.9.14+</a:t>
            </a:r>
            <a:r>
              <a:rPr lang="en-US" i="1" dirty="0" smtClean="0"/>
              <a:t>data</a:t>
            </a:r>
            <a:r>
              <a:rPr lang="en-US" dirty="0" smtClean="0"/>
              <a:t>)</a:t>
            </a:r>
            <a:endParaRPr lang="en-US" dirty="0"/>
          </a:p>
        </p:txBody>
      </p:sp>
      <p:sp>
        <p:nvSpPr>
          <p:cNvPr id="65" name="TextBox 64"/>
          <p:cNvSpPr txBox="1"/>
          <p:nvPr/>
        </p:nvSpPr>
        <p:spPr>
          <a:xfrm>
            <a:off x="4800600" y="4572000"/>
            <a:ext cx="2311530" cy="1815882"/>
          </a:xfrm>
          <a:prstGeom prst="rect">
            <a:avLst/>
          </a:prstGeom>
          <a:noFill/>
        </p:spPr>
        <p:txBody>
          <a:bodyPr wrap="none" rtlCol="0">
            <a:spAutoFit/>
          </a:bodyPr>
          <a:lstStyle/>
          <a:p>
            <a:r>
              <a:rPr lang="en-US" dirty="0" smtClean="0"/>
              <a:t>EE-GATE network layer:</a:t>
            </a:r>
          </a:p>
          <a:p>
            <a:r>
              <a:rPr lang="en-US" dirty="0" err="1" smtClean="0"/>
              <a:t>Eth_recv</a:t>
            </a:r>
            <a:r>
              <a:rPr lang="en-US" dirty="0" smtClean="0"/>
              <a:t>(Eth(EE-GATE),</a:t>
            </a:r>
          </a:p>
          <a:p>
            <a:r>
              <a:rPr lang="en-US" dirty="0" smtClean="0"/>
              <a:t>  YYY);</a:t>
            </a:r>
          </a:p>
          <a:p>
            <a:r>
              <a:rPr lang="en-US" dirty="0" smtClean="0"/>
              <a:t>128.226.9.14 is  in my </a:t>
            </a:r>
          </a:p>
          <a:p>
            <a:r>
              <a:rPr lang="en-US" dirty="0" smtClean="0"/>
              <a:t>network, send to RIGEL</a:t>
            </a:r>
          </a:p>
          <a:p>
            <a:r>
              <a:rPr lang="en-US" dirty="0" err="1" smtClean="0"/>
              <a:t>Eth_send</a:t>
            </a:r>
            <a:r>
              <a:rPr lang="en-US" dirty="0" smtClean="0"/>
              <a:t>(Eth(RIGEL),</a:t>
            </a:r>
          </a:p>
          <a:p>
            <a:r>
              <a:rPr lang="en-US" dirty="0" smtClean="0"/>
              <a:t>    </a:t>
            </a:r>
            <a:r>
              <a:rPr lang="en-US" dirty="0" smtClean="0">
                <a:solidFill>
                  <a:srgbClr val="FF0000"/>
                </a:solidFill>
              </a:rPr>
              <a:t>128.226.9.14+</a:t>
            </a:r>
            <a:r>
              <a:rPr lang="en-US" i="1" dirty="0" smtClean="0"/>
              <a:t>data</a:t>
            </a:r>
            <a:r>
              <a:rPr lang="en-US" dirty="0" smtClean="0"/>
              <a:t>)</a:t>
            </a:r>
            <a:endParaRPr lang="en-US" dirty="0"/>
          </a:p>
        </p:txBody>
      </p:sp>
      <p:sp>
        <p:nvSpPr>
          <p:cNvPr id="66" name="TextBox 65"/>
          <p:cNvSpPr txBox="1"/>
          <p:nvPr/>
        </p:nvSpPr>
        <p:spPr>
          <a:xfrm>
            <a:off x="7010400" y="4648200"/>
            <a:ext cx="1992853" cy="1569660"/>
          </a:xfrm>
          <a:prstGeom prst="rect">
            <a:avLst/>
          </a:prstGeom>
          <a:noFill/>
        </p:spPr>
        <p:txBody>
          <a:bodyPr wrap="none" rtlCol="0">
            <a:spAutoFit/>
          </a:bodyPr>
          <a:lstStyle/>
          <a:p>
            <a:r>
              <a:rPr lang="en-US" dirty="0" smtClean="0"/>
              <a:t>RIGEL network layer</a:t>
            </a:r>
          </a:p>
          <a:p>
            <a:r>
              <a:rPr lang="en-US" dirty="0" err="1" smtClean="0"/>
              <a:t>Eth_recv</a:t>
            </a:r>
            <a:r>
              <a:rPr lang="en-US" dirty="0" smtClean="0"/>
              <a:t>(Eth(SUNS),</a:t>
            </a:r>
          </a:p>
          <a:p>
            <a:r>
              <a:rPr lang="en-US" dirty="0" smtClean="0"/>
              <a:t>YYY);</a:t>
            </a:r>
          </a:p>
          <a:p>
            <a:r>
              <a:rPr lang="en-US" dirty="0" smtClean="0"/>
              <a:t>I am 128.226.9.14;</a:t>
            </a:r>
          </a:p>
          <a:p>
            <a:r>
              <a:rPr lang="en-US" dirty="0" smtClean="0"/>
              <a:t>Pass </a:t>
            </a:r>
            <a:r>
              <a:rPr lang="en-US" i="1" dirty="0" smtClean="0"/>
              <a:t>data</a:t>
            </a:r>
            <a:r>
              <a:rPr lang="en-US" dirty="0" smtClean="0"/>
              <a:t> up –</a:t>
            </a:r>
          </a:p>
          <a:p>
            <a:r>
              <a:rPr lang="en-US" dirty="0" err="1" smtClean="0"/>
              <a:t>ip_recv</a:t>
            </a:r>
            <a:r>
              <a:rPr lang="en-US" dirty="0" smtClean="0"/>
              <a:t> returns</a:t>
            </a:r>
            <a:endParaRPr lang="en-US" dirty="0"/>
          </a:p>
        </p:txBody>
      </p:sp>
      <p:sp>
        <p:nvSpPr>
          <p:cNvPr id="39" name="Oval 38"/>
          <p:cNvSpPr/>
          <p:nvPr/>
        </p:nvSpPr>
        <p:spPr bwMode="auto">
          <a:xfrm>
            <a:off x="2989461" y="1409700"/>
            <a:ext cx="990600" cy="3048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40" name="Oval 39"/>
          <p:cNvSpPr/>
          <p:nvPr/>
        </p:nvSpPr>
        <p:spPr bwMode="auto">
          <a:xfrm>
            <a:off x="3603886" y="1950303"/>
            <a:ext cx="990600" cy="3048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Times New Roman" charset="0"/>
            </a:endParaRPr>
          </a:p>
        </p:txBody>
      </p:sp>
      <p:sp>
        <p:nvSpPr>
          <p:cNvPr id="2" name="TextBox 1"/>
          <p:cNvSpPr txBox="1"/>
          <p:nvPr/>
        </p:nvSpPr>
        <p:spPr>
          <a:xfrm>
            <a:off x="128667" y="6172200"/>
            <a:ext cx="1928733" cy="338554"/>
          </a:xfrm>
          <a:prstGeom prst="rect">
            <a:avLst/>
          </a:prstGeom>
          <a:noFill/>
        </p:spPr>
        <p:txBody>
          <a:bodyPr wrap="none" rtlCol="0">
            <a:spAutoFit/>
          </a:bodyPr>
          <a:lstStyle/>
          <a:p>
            <a:r>
              <a:rPr lang="en-US" dirty="0" smtClean="0"/>
              <a:t>Original </a:t>
            </a:r>
            <a:r>
              <a:rPr lang="en-US" dirty="0" err="1" smtClean="0"/>
              <a:t>header+data</a:t>
            </a:r>
            <a:endParaRPr lang="en-US" dirty="0"/>
          </a:p>
        </p:txBody>
      </p:sp>
      <p:cxnSp>
        <p:nvCxnSpPr>
          <p:cNvPr id="4" name="Straight Arrow Connector 3"/>
          <p:cNvCxnSpPr>
            <a:endCxn id="63" idx="2"/>
          </p:cNvCxnSpPr>
          <p:nvPr/>
        </p:nvCxnSpPr>
        <p:spPr bwMode="auto">
          <a:xfrm flipV="1">
            <a:off x="914400" y="5555397"/>
            <a:ext cx="457200" cy="616803"/>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F386100D-09FB-4684-AAA2-EEE717FA15D3}" type="slidenum">
              <a:rPr lang="en-US"/>
              <a:pPr/>
              <a:t>43</a:t>
            </a:fld>
            <a:endParaRPr lang="en-US"/>
          </a:p>
        </p:txBody>
      </p:sp>
      <p:sp>
        <p:nvSpPr>
          <p:cNvPr id="23555" name="Rectangle 2"/>
          <p:cNvSpPr>
            <a:spLocks noGrp="1" noChangeArrowheads="1"/>
          </p:cNvSpPr>
          <p:nvPr>
            <p:ph type="body" idx="1"/>
          </p:nvPr>
        </p:nvSpPr>
        <p:spPr>
          <a:xfrm>
            <a:off x="685800" y="228600"/>
            <a:ext cx="7772400" cy="1981200"/>
          </a:xfrm>
        </p:spPr>
        <p:txBody>
          <a:bodyPr/>
          <a:lstStyle/>
          <a:p>
            <a:pPr lvl="1"/>
            <a:r>
              <a:rPr lang="en-US" sz="2400" dirty="0" smtClean="0"/>
              <a:t>Transport: end to end communication.</a:t>
            </a:r>
          </a:p>
          <a:p>
            <a:pPr lvl="2"/>
            <a:r>
              <a:rPr lang="en-US" sz="2000" dirty="0" smtClean="0"/>
              <a:t>First layer that runs at end points but not at intermediate hops.</a:t>
            </a:r>
          </a:p>
          <a:p>
            <a:pPr lvl="2"/>
            <a:r>
              <a:rPr lang="en-US" sz="2000" dirty="0" smtClean="0"/>
              <a:t>Connection establishment/management/termination, error control/flow control/multiplexing</a:t>
            </a:r>
          </a:p>
          <a:p>
            <a:pPr lvl="2"/>
            <a:r>
              <a:rPr lang="en-US" sz="2000" dirty="0" smtClean="0"/>
              <a:t>Reliability, probing data rate, deal with congestions, etc</a:t>
            </a:r>
          </a:p>
          <a:p>
            <a:pPr lvl="2"/>
            <a:r>
              <a:rPr lang="en-US" sz="2000" dirty="0" smtClean="0"/>
              <a:t>Service interface: </a:t>
            </a:r>
            <a:r>
              <a:rPr lang="en-US" sz="2000" dirty="0" err="1" smtClean="0"/>
              <a:t>tcp_send</a:t>
            </a:r>
            <a:r>
              <a:rPr lang="en-US" sz="2000" dirty="0" smtClean="0"/>
              <a:t>(</a:t>
            </a:r>
            <a:r>
              <a:rPr lang="en-US" sz="2000" dirty="0" err="1" smtClean="0"/>
              <a:t>ip+port</a:t>
            </a:r>
            <a:r>
              <a:rPr lang="en-US" sz="2000" dirty="0" smtClean="0"/>
              <a:t>, data), </a:t>
            </a:r>
            <a:r>
              <a:rPr lang="en-US" sz="2000" dirty="0" err="1" smtClean="0"/>
              <a:t>tcp_recv</a:t>
            </a:r>
            <a:r>
              <a:rPr lang="en-US" sz="2000" dirty="0" smtClean="0"/>
              <a:t>(</a:t>
            </a:r>
            <a:r>
              <a:rPr lang="en-US" sz="2000" dirty="0" err="1" smtClean="0"/>
              <a:t>ip+port</a:t>
            </a:r>
            <a:r>
              <a:rPr lang="en-US" sz="2000" dirty="0" smtClean="0"/>
              <a:t>, data);</a:t>
            </a:r>
          </a:p>
        </p:txBody>
      </p:sp>
      <p:sp>
        <p:nvSpPr>
          <p:cNvPr id="4" name="TextBox 3"/>
          <p:cNvSpPr txBox="1"/>
          <p:nvPr/>
        </p:nvSpPr>
        <p:spPr>
          <a:xfrm>
            <a:off x="685800" y="35814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5" name="Straight Connector 4"/>
          <p:cNvCxnSpPr/>
          <p:nvPr/>
        </p:nvCxnSpPr>
        <p:spPr bwMode="auto">
          <a:xfrm>
            <a:off x="685800" y="38100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a:off x="685800" y="41148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TextBox 6"/>
          <p:cNvSpPr txBox="1"/>
          <p:nvPr/>
        </p:nvSpPr>
        <p:spPr>
          <a:xfrm>
            <a:off x="914400" y="4495800"/>
            <a:ext cx="865943" cy="338554"/>
          </a:xfrm>
          <a:prstGeom prst="rect">
            <a:avLst/>
          </a:prstGeom>
          <a:noFill/>
        </p:spPr>
        <p:txBody>
          <a:bodyPr wrap="none" rtlCol="0">
            <a:spAutoFit/>
          </a:bodyPr>
          <a:lstStyle/>
          <a:p>
            <a:r>
              <a:rPr lang="en-US" dirty="0" smtClean="0"/>
              <a:t>DENEB</a:t>
            </a:r>
            <a:endParaRPr lang="en-US" dirty="0"/>
          </a:p>
        </p:txBody>
      </p:sp>
      <p:sp>
        <p:nvSpPr>
          <p:cNvPr id="8" name="TextBox 7"/>
          <p:cNvSpPr txBox="1"/>
          <p:nvPr/>
        </p:nvSpPr>
        <p:spPr>
          <a:xfrm>
            <a:off x="2819400" y="35814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9" name="Straight Connector 8"/>
          <p:cNvCxnSpPr/>
          <p:nvPr/>
        </p:nvCxnSpPr>
        <p:spPr bwMode="auto">
          <a:xfrm>
            <a:off x="2819400" y="38100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a:off x="2819400" y="41148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 name="TextBox 10"/>
          <p:cNvSpPr txBox="1"/>
          <p:nvPr/>
        </p:nvSpPr>
        <p:spPr>
          <a:xfrm>
            <a:off x="3048000" y="4495800"/>
            <a:ext cx="1025922" cy="338554"/>
          </a:xfrm>
          <a:prstGeom prst="rect">
            <a:avLst/>
          </a:prstGeom>
          <a:noFill/>
        </p:spPr>
        <p:txBody>
          <a:bodyPr wrap="none" rtlCol="0">
            <a:spAutoFit/>
          </a:bodyPr>
          <a:lstStyle/>
          <a:p>
            <a:r>
              <a:rPr lang="en-US" dirty="0" smtClean="0"/>
              <a:t>EE-GATE</a:t>
            </a:r>
            <a:endParaRPr lang="en-US" dirty="0"/>
          </a:p>
        </p:txBody>
      </p:sp>
      <p:sp>
        <p:nvSpPr>
          <p:cNvPr id="12" name="TextBox 11"/>
          <p:cNvSpPr txBox="1"/>
          <p:nvPr/>
        </p:nvSpPr>
        <p:spPr>
          <a:xfrm>
            <a:off x="4953000" y="35814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13" name="Straight Connector 12"/>
          <p:cNvCxnSpPr/>
          <p:nvPr/>
        </p:nvCxnSpPr>
        <p:spPr bwMode="auto">
          <a:xfrm>
            <a:off x="4953000" y="38100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4953000" y="41148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TextBox 14"/>
          <p:cNvSpPr txBox="1"/>
          <p:nvPr/>
        </p:nvSpPr>
        <p:spPr>
          <a:xfrm>
            <a:off x="5181600" y="4495800"/>
            <a:ext cx="707245" cy="338554"/>
          </a:xfrm>
          <a:prstGeom prst="rect">
            <a:avLst/>
          </a:prstGeom>
          <a:noFill/>
        </p:spPr>
        <p:txBody>
          <a:bodyPr wrap="none" rtlCol="0">
            <a:spAutoFit/>
          </a:bodyPr>
          <a:lstStyle/>
          <a:p>
            <a:r>
              <a:rPr lang="en-US" dirty="0" smtClean="0"/>
              <a:t>SUNS</a:t>
            </a:r>
            <a:endParaRPr lang="en-US" dirty="0"/>
          </a:p>
        </p:txBody>
      </p:sp>
      <p:sp>
        <p:nvSpPr>
          <p:cNvPr id="16" name="TextBox 15"/>
          <p:cNvSpPr txBox="1"/>
          <p:nvPr/>
        </p:nvSpPr>
        <p:spPr>
          <a:xfrm>
            <a:off x="6858000" y="3581400"/>
            <a:ext cx="1407758" cy="830997"/>
          </a:xfrm>
          <a:prstGeom prst="rect">
            <a:avLst/>
          </a:prstGeom>
          <a:noFill/>
          <a:ln>
            <a:solidFill>
              <a:schemeClr val="tx1"/>
            </a:solidFill>
          </a:ln>
        </p:spPr>
        <p:txBody>
          <a:bodyPr wrap="none" rtlCol="0">
            <a:spAutoFit/>
          </a:bodyPr>
          <a:lstStyle/>
          <a:p>
            <a:r>
              <a:rPr lang="en-US" dirty="0" smtClean="0"/>
              <a:t>Network layer</a:t>
            </a:r>
          </a:p>
          <a:p>
            <a:r>
              <a:rPr lang="en-US" dirty="0" smtClean="0"/>
              <a:t>Data link layer</a:t>
            </a:r>
          </a:p>
          <a:p>
            <a:r>
              <a:rPr lang="en-US" dirty="0" smtClean="0"/>
              <a:t>Physical layer</a:t>
            </a:r>
            <a:endParaRPr lang="en-US" dirty="0"/>
          </a:p>
        </p:txBody>
      </p:sp>
      <p:cxnSp>
        <p:nvCxnSpPr>
          <p:cNvPr id="17" name="Straight Connector 16"/>
          <p:cNvCxnSpPr/>
          <p:nvPr/>
        </p:nvCxnSpPr>
        <p:spPr bwMode="auto">
          <a:xfrm>
            <a:off x="6858000" y="38100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6858000" y="41148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TextBox 18"/>
          <p:cNvSpPr txBox="1"/>
          <p:nvPr/>
        </p:nvSpPr>
        <p:spPr>
          <a:xfrm>
            <a:off x="7086600" y="4495800"/>
            <a:ext cx="787395" cy="338554"/>
          </a:xfrm>
          <a:prstGeom prst="rect">
            <a:avLst/>
          </a:prstGeom>
          <a:noFill/>
        </p:spPr>
        <p:txBody>
          <a:bodyPr wrap="none" rtlCol="0">
            <a:spAutoFit/>
          </a:bodyPr>
          <a:lstStyle/>
          <a:p>
            <a:r>
              <a:rPr lang="en-US" dirty="0" smtClean="0"/>
              <a:t>RIGEL</a:t>
            </a:r>
            <a:endParaRPr lang="en-US" dirty="0"/>
          </a:p>
        </p:txBody>
      </p:sp>
      <p:cxnSp>
        <p:nvCxnSpPr>
          <p:cNvPr id="21" name="Straight Arrow Connector 20"/>
          <p:cNvCxnSpPr/>
          <p:nvPr/>
        </p:nvCxnSpPr>
        <p:spPr bwMode="auto">
          <a:xfrm>
            <a:off x="1981200" y="4267200"/>
            <a:ext cx="914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2" name="Straight Arrow Connector 21"/>
          <p:cNvCxnSpPr/>
          <p:nvPr/>
        </p:nvCxnSpPr>
        <p:spPr bwMode="auto">
          <a:xfrm rot="5400000" flipH="1" flipV="1">
            <a:off x="2590800" y="39624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3" name="Straight Arrow Connector 22"/>
          <p:cNvCxnSpPr/>
          <p:nvPr/>
        </p:nvCxnSpPr>
        <p:spPr bwMode="auto">
          <a:xfrm>
            <a:off x="2895600" y="3657600"/>
            <a:ext cx="12192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4" name="Straight Arrow Connector 23"/>
          <p:cNvCxnSpPr/>
          <p:nvPr/>
        </p:nvCxnSpPr>
        <p:spPr bwMode="auto">
          <a:xfrm rot="5400000">
            <a:off x="3810000" y="39624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5" name="Straight Arrow Connector 24"/>
          <p:cNvCxnSpPr/>
          <p:nvPr/>
        </p:nvCxnSpPr>
        <p:spPr bwMode="auto">
          <a:xfrm>
            <a:off x="4114800" y="4267200"/>
            <a:ext cx="914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6" name="Straight Arrow Connector 25"/>
          <p:cNvCxnSpPr/>
          <p:nvPr/>
        </p:nvCxnSpPr>
        <p:spPr bwMode="auto">
          <a:xfrm rot="5400000" flipH="1" flipV="1">
            <a:off x="4724400" y="3962400"/>
            <a:ext cx="6096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7" name="Straight Arrow Connector 26"/>
          <p:cNvCxnSpPr/>
          <p:nvPr/>
        </p:nvCxnSpPr>
        <p:spPr bwMode="auto">
          <a:xfrm>
            <a:off x="5029200" y="3657600"/>
            <a:ext cx="12192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8" name="Straight Arrow Connector 27"/>
          <p:cNvCxnSpPr/>
          <p:nvPr/>
        </p:nvCxnSpPr>
        <p:spPr bwMode="auto">
          <a:xfrm rot="5400000">
            <a:off x="5905500" y="4000500"/>
            <a:ext cx="6858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9" name="Straight Arrow Connector 28"/>
          <p:cNvCxnSpPr/>
          <p:nvPr/>
        </p:nvCxnSpPr>
        <p:spPr bwMode="auto">
          <a:xfrm>
            <a:off x="6248400" y="4343400"/>
            <a:ext cx="6858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sp>
        <p:nvSpPr>
          <p:cNvPr id="31" name="TextBox 30"/>
          <p:cNvSpPr txBox="1"/>
          <p:nvPr/>
        </p:nvSpPr>
        <p:spPr>
          <a:xfrm>
            <a:off x="381000" y="2819400"/>
            <a:ext cx="2685351" cy="338554"/>
          </a:xfrm>
          <a:prstGeom prst="rect">
            <a:avLst/>
          </a:prstGeom>
          <a:noFill/>
        </p:spPr>
        <p:txBody>
          <a:bodyPr wrap="none" rtlCol="0">
            <a:spAutoFit/>
          </a:bodyPr>
          <a:lstStyle/>
          <a:p>
            <a:r>
              <a:rPr lang="en-US" dirty="0" err="1" smtClean="0"/>
              <a:t>tcp_send</a:t>
            </a:r>
            <a:r>
              <a:rPr lang="en-US" dirty="0" smtClean="0"/>
              <a:t>(128.226.3.5:80,data)</a:t>
            </a:r>
            <a:endParaRPr lang="en-US" dirty="0"/>
          </a:p>
        </p:txBody>
      </p:sp>
      <p:sp>
        <p:nvSpPr>
          <p:cNvPr id="32" name="TextBox 31"/>
          <p:cNvSpPr txBox="1"/>
          <p:nvPr/>
        </p:nvSpPr>
        <p:spPr>
          <a:xfrm>
            <a:off x="6629400" y="2743200"/>
            <a:ext cx="2341475" cy="338554"/>
          </a:xfrm>
          <a:prstGeom prst="rect">
            <a:avLst/>
          </a:prstGeom>
          <a:noFill/>
        </p:spPr>
        <p:txBody>
          <a:bodyPr wrap="none" rtlCol="0">
            <a:spAutoFit/>
          </a:bodyPr>
          <a:lstStyle/>
          <a:p>
            <a:r>
              <a:rPr lang="en-US" dirty="0" err="1" smtClean="0"/>
              <a:t>tcp_recv</a:t>
            </a:r>
            <a:r>
              <a:rPr lang="en-US" dirty="0" smtClean="0"/>
              <a:t>(</a:t>
            </a:r>
            <a:r>
              <a:rPr lang="en-US" dirty="0" err="1" smtClean="0"/>
              <a:t>XXX:YYY,data</a:t>
            </a:r>
            <a:r>
              <a:rPr lang="en-US" dirty="0" smtClean="0"/>
              <a:t>)</a:t>
            </a:r>
            <a:endParaRPr lang="en-US" dirty="0"/>
          </a:p>
        </p:txBody>
      </p:sp>
      <p:sp>
        <p:nvSpPr>
          <p:cNvPr id="33" name="TextBox 32"/>
          <p:cNvSpPr txBox="1"/>
          <p:nvPr/>
        </p:nvSpPr>
        <p:spPr>
          <a:xfrm>
            <a:off x="228600" y="4953000"/>
            <a:ext cx="2438400" cy="830997"/>
          </a:xfrm>
          <a:prstGeom prst="rect">
            <a:avLst/>
          </a:prstGeom>
          <a:noFill/>
        </p:spPr>
        <p:txBody>
          <a:bodyPr wrap="square" rtlCol="0">
            <a:spAutoFit/>
          </a:bodyPr>
          <a:lstStyle/>
          <a:p>
            <a:r>
              <a:rPr lang="en-US" dirty="0" smtClean="0"/>
              <a:t>DENEB transport layer: </a:t>
            </a:r>
          </a:p>
          <a:p>
            <a:r>
              <a:rPr lang="en-US" dirty="0" err="1" smtClean="0"/>
              <a:t>ip_send</a:t>
            </a:r>
            <a:r>
              <a:rPr lang="en-US" dirty="0" smtClean="0"/>
              <a:t>(128.226.3.5, </a:t>
            </a:r>
          </a:p>
          <a:p>
            <a:r>
              <a:rPr lang="en-US" dirty="0" smtClean="0"/>
              <a:t>       80+</a:t>
            </a:r>
            <a:r>
              <a:rPr lang="en-US" i="1" dirty="0" smtClean="0"/>
              <a:t>data</a:t>
            </a:r>
            <a:r>
              <a:rPr lang="en-US" dirty="0" smtClean="0"/>
              <a:t>)</a:t>
            </a:r>
            <a:endParaRPr lang="en-US" dirty="0"/>
          </a:p>
        </p:txBody>
      </p:sp>
      <p:sp>
        <p:nvSpPr>
          <p:cNvPr id="36" name="TextBox 35"/>
          <p:cNvSpPr txBox="1"/>
          <p:nvPr/>
        </p:nvSpPr>
        <p:spPr>
          <a:xfrm>
            <a:off x="6477000" y="5029200"/>
            <a:ext cx="2058577" cy="1323439"/>
          </a:xfrm>
          <a:prstGeom prst="rect">
            <a:avLst/>
          </a:prstGeom>
          <a:noFill/>
        </p:spPr>
        <p:txBody>
          <a:bodyPr wrap="none" rtlCol="0">
            <a:spAutoFit/>
          </a:bodyPr>
          <a:lstStyle/>
          <a:p>
            <a:r>
              <a:rPr lang="en-US" dirty="0" smtClean="0"/>
              <a:t>RIGEL transport layer</a:t>
            </a:r>
          </a:p>
          <a:p>
            <a:r>
              <a:rPr lang="en-US" dirty="0" err="1" smtClean="0"/>
              <a:t>ip_recv</a:t>
            </a:r>
            <a:r>
              <a:rPr lang="en-US" dirty="0" smtClean="0"/>
              <a:t>(XXX,</a:t>
            </a:r>
          </a:p>
          <a:p>
            <a:r>
              <a:rPr lang="en-US" dirty="0" smtClean="0"/>
              <a:t>YYY);</a:t>
            </a:r>
          </a:p>
          <a:p>
            <a:r>
              <a:rPr lang="en-US" dirty="0" smtClean="0"/>
              <a:t>Data is for port 80;</a:t>
            </a:r>
          </a:p>
          <a:p>
            <a:r>
              <a:rPr lang="en-US" dirty="0" smtClean="0"/>
              <a:t>Give data to </a:t>
            </a:r>
            <a:r>
              <a:rPr lang="en-US" dirty="0" err="1" smtClean="0"/>
              <a:t>httpd</a:t>
            </a:r>
            <a:r>
              <a:rPr lang="en-US" dirty="0" smtClean="0"/>
              <a:t> (80)</a:t>
            </a:r>
            <a:endParaRPr lang="en-US" dirty="0"/>
          </a:p>
        </p:txBody>
      </p:sp>
      <p:sp>
        <p:nvSpPr>
          <p:cNvPr id="37" name="TextBox 36"/>
          <p:cNvSpPr txBox="1"/>
          <p:nvPr/>
        </p:nvSpPr>
        <p:spPr>
          <a:xfrm>
            <a:off x="685800" y="3276600"/>
            <a:ext cx="1440587" cy="338554"/>
          </a:xfrm>
          <a:prstGeom prst="rect">
            <a:avLst/>
          </a:prstGeom>
          <a:noFill/>
        </p:spPr>
        <p:txBody>
          <a:bodyPr wrap="none" rtlCol="0">
            <a:spAutoFit/>
          </a:bodyPr>
          <a:lstStyle/>
          <a:p>
            <a:r>
              <a:rPr lang="en-US" dirty="0" smtClean="0"/>
              <a:t>Transport layer</a:t>
            </a:r>
            <a:endParaRPr lang="en-US" dirty="0"/>
          </a:p>
        </p:txBody>
      </p:sp>
      <p:sp>
        <p:nvSpPr>
          <p:cNvPr id="38" name="TextBox 37"/>
          <p:cNvSpPr txBox="1"/>
          <p:nvPr/>
        </p:nvSpPr>
        <p:spPr>
          <a:xfrm>
            <a:off x="6858000" y="3276600"/>
            <a:ext cx="1440587" cy="338554"/>
          </a:xfrm>
          <a:prstGeom prst="rect">
            <a:avLst/>
          </a:prstGeom>
          <a:noFill/>
        </p:spPr>
        <p:txBody>
          <a:bodyPr wrap="none" rtlCol="0">
            <a:spAutoFit/>
          </a:bodyPr>
          <a:lstStyle/>
          <a:p>
            <a:r>
              <a:rPr lang="en-US" dirty="0" smtClean="0"/>
              <a:t>Transport layer</a:t>
            </a:r>
            <a:endParaRPr lang="en-US" dirty="0"/>
          </a:p>
        </p:txBody>
      </p:sp>
      <p:cxnSp>
        <p:nvCxnSpPr>
          <p:cNvPr id="42" name="Straight Connector 41"/>
          <p:cNvCxnSpPr/>
          <p:nvPr/>
        </p:nvCxnSpPr>
        <p:spPr bwMode="auto">
          <a:xfrm rot="5400000" flipH="1" flipV="1">
            <a:off x="534194" y="3428206"/>
            <a:ext cx="304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685800" y="3276600"/>
            <a:ext cx="1447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rot="5400000">
            <a:off x="1981200" y="3429000"/>
            <a:ext cx="304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 name="Straight Connector 47"/>
          <p:cNvCxnSpPr/>
          <p:nvPr/>
        </p:nvCxnSpPr>
        <p:spPr bwMode="auto">
          <a:xfrm rot="5400000">
            <a:off x="1409700" y="3695700"/>
            <a:ext cx="1143000" cy="1588"/>
          </a:xfrm>
          <a:prstGeom prst="line">
            <a:avLst/>
          </a:prstGeom>
          <a:solidFill>
            <a:schemeClr val="accent1"/>
          </a:solidFill>
          <a:ln w="19050" cap="flat" cmpd="sng" algn="ctr">
            <a:solidFill>
              <a:srgbClr val="FF0000"/>
            </a:solidFill>
            <a:prstDash val="solid"/>
            <a:round/>
            <a:headEnd type="none" w="med" len="med"/>
            <a:tailEnd type="none" w="med" len="med"/>
          </a:ln>
          <a:effectLst/>
        </p:spPr>
      </p:cxnSp>
      <p:cxnSp>
        <p:nvCxnSpPr>
          <p:cNvPr id="50" name="Straight Connector 49"/>
          <p:cNvCxnSpPr/>
          <p:nvPr/>
        </p:nvCxnSpPr>
        <p:spPr bwMode="auto">
          <a:xfrm rot="5400000" flipH="1" flipV="1">
            <a:off x="6706394" y="3428206"/>
            <a:ext cx="304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rot="5400000" flipH="1" flipV="1">
            <a:off x="8077994" y="3428206"/>
            <a:ext cx="304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6858000" y="3276600"/>
            <a:ext cx="1371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 name="Straight Arrow Connector 54"/>
          <p:cNvCxnSpPr/>
          <p:nvPr/>
        </p:nvCxnSpPr>
        <p:spPr bwMode="auto">
          <a:xfrm rot="5400000" flipH="1" flipV="1">
            <a:off x="6286500" y="3695700"/>
            <a:ext cx="1295400" cy="1588"/>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sp>
        <p:nvSpPr>
          <p:cNvPr id="62" name="TextBox 61"/>
          <p:cNvSpPr txBox="1"/>
          <p:nvPr/>
        </p:nvSpPr>
        <p:spPr>
          <a:xfrm>
            <a:off x="2895600" y="5715000"/>
            <a:ext cx="3384260" cy="830997"/>
          </a:xfrm>
          <a:prstGeom prst="rect">
            <a:avLst/>
          </a:prstGeom>
          <a:noFill/>
        </p:spPr>
        <p:txBody>
          <a:bodyPr wrap="none" rtlCol="0">
            <a:spAutoFit/>
          </a:bodyPr>
          <a:lstStyle/>
          <a:p>
            <a:r>
              <a:rPr lang="en-US" dirty="0" smtClean="0"/>
              <a:t>This is the basic end-to-end </a:t>
            </a:r>
          </a:p>
          <a:p>
            <a:r>
              <a:rPr lang="en-US" dirty="0" smtClean="0"/>
              <a:t>communication, the actual transport</a:t>
            </a:r>
          </a:p>
          <a:p>
            <a:r>
              <a:rPr lang="en-US" dirty="0" smtClean="0"/>
              <a:t>layer protocol is much more complex.</a:t>
            </a:r>
            <a:endParaRPr lang="en-US" dirty="0"/>
          </a:p>
        </p:txBody>
      </p:sp>
      <p:cxnSp>
        <p:nvCxnSpPr>
          <p:cNvPr id="3" name="Straight Arrow Connector 2"/>
          <p:cNvCxnSpPr>
            <a:stCxn id="37" idx="3"/>
            <a:endCxn id="38" idx="1"/>
          </p:cNvCxnSpPr>
          <p:nvPr/>
        </p:nvCxnSpPr>
        <p:spPr bwMode="auto">
          <a:xfrm>
            <a:off x="2126387" y="3445877"/>
            <a:ext cx="4731613" cy="0"/>
          </a:xfrm>
          <a:prstGeom prst="straightConnector1">
            <a:avLst/>
          </a:prstGeom>
          <a:solidFill>
            <a:schemeClr val="accent1"/>
          </a:solidFill>
          <a:ln w="9525" cap="flat" cmpd="sng" algn="ctr">
            <a:solidFill>
              <a:schemeClr val="tx1"/>
            </a:solidFill>
            <a:prstDash val="solid"/>
            <a:round/>
            <a:headEnd type="triangle"/>
            <a:tailEnd type="triangle"/>
          </a:ln>
          <a:effectLst/>
        </p:spPr>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6616CE63-F288-46C8-A847-87D429F5C2A4}" type="slidenum">
              <a:rPr lang="en-US"/>
              <a:pPr/>
              <a:t>44</a:t>
            </a:fld>
            <a:endParaRPr lang="en-US"/>
          </a:p>
        </p:txBody>
      </p:sp>
      <p:sp>
        <p:nvSpPr>
          <p:cNvPr id="24579" name="Rectangle 2"/>
          <p:cNvSpPr>
            <a:spLocks noGrp="1" noChangeArrowheads="1"/>
          </p:cNvSpPr>
          <p:nvPr>
            <p:ph type="body" idx="1"/>
          </p:nvPr>
        </p:nvSpPr>
        <p:spPr>
          <a:xfrm>
            <a:off x="685800" y="228600"/>
            <a:ext cx="7772400" cy="6248400"/>
          </a:xfrm>
        </p:spPr>
        <p:txBody>
          <a:bodyPr/>
          <a:lstStyle/>
          <a:p>
            <a:pPr lvl="1"/>
            <a:r>
              <a:rPr lang="en-US" sz="2400" dirty="0" smtClean="0"/>
              <a:t>Session layer: allows users to establish session, enhanced services.</a:t>
            </a:r>
          </a:p>
          <a:p>
            <a:pPr lvl="2"/>
            <a:r>
              <a:rPr lang="en-US" sz="2000" dirty="0" err="1" smtClean="0"/>
              <a:t>Checkpointing</a:t>
            </a:r>
            <a:r>
              <a:rPr lang="en-US" sz="2000" dirty="0" smtClean="0"/>
              <a:t>.</a:t>
            </a:r>
          </a:p>
          <a:p>
            <a:pPr lvl="1"/>
            <a:r>
              <a:rPr lang="en-US" sz="2400" dirty="0" smtClean="0"/>
              <a:t>Presentation layer: provides general solutions to users.</a:t>
            </a:r>
          </a:p>
          <a:p>
            <a:pPr lvl="2"/>
            <a:r>
              <a:rPr lang="en-US" sz="2000" dirty="0" smtClean="0"/>
              <a:t>Compression, syntax conversion, cryptography</a:t>
            </a:r>
          </a:p>
          <a:p>
            <a:pPr lvl="1"/>
            <a:r>
              <a:rPr lang="en-US" sz="2400" dirty="0" smtClean="0"/>
              <a:t>Application layer: variety of protocols that are commonly used.</a:t>
            </a:r>
          </a:p>
          <a:p>
            <a:pPr lvl="2"/>
            <a:r>
              <a:rPr lang="en-US" sz="2000" dirty="0" smtClean="0"/>
              <a:t>Email, FTP, Telnet: these are all network applications that call </a:t>
            </a:r>
            <a:r>
              <a:rPr lang="en-US" sz="2000" dirty="0" err="1" smtClean="0"/>
              <a:t>tcp_send</a:t>
            </a:r>
            <a:r>
              <a:rPr lang="en-US" sz="2000" dirty="0" smtClean="0"/>
              <a:t>, and </a:t>
            </a:r>
            <a:r>
              <a:rPr lang="en-US" sz="2000" dirty="0" err="1" smtClean="0"/>
              <a:t>tcp_recv</a:t>
            </a:r>
            <a:r>
              <a:rPr lang="en-US" sz="2000" dirty="0" smtClean="0"/>
              <a:t> routines to perform communications.</a:t>
            </a:r>
          </a:p>
          <a:p>
            <a:r>
              <a:rPr lang="en-US" sz="2800" dirty="0" smtClean="0"/>
              <a:t>Functionality of the network software are partitioned into different layers.</a:t>
            </a:r>
          </a:p>
          <a:p>
            <a:pPr lvl="1"/>
            <a:r>
              <a:rPr lang="en-US" sz="2400" dirty="0" smtClean="0"/>
              <a:t>Flow control (speed mismatch between two machines): data link and transport</a:t>
            </a:r>
          </a:p>
          <a:p>
            <a:pPr lvl="1"/>
            <a:r>
              <a:rPr lang="en-US" sz="2400" dirty="0" smtClean="0"/>
              <a:t>Routing:  network layer</a:t>
            </a:r>
          </a:p>
          <a:p>
            <a:pPr lvl="1"/>
            <a:r>
              <a:rPr lang="en-US" sz="2400" dirty="0" smtClean="0"/>
              <a:t>addressing: almost all layers</a:t>
            </a:r>
          </a:p>
          <a:p>
            <a:pPr lvl="1"/>
            <a:r>
              <a:rPr lang="en-US" sz="2400" dirty="0" smtClean="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78604CEE-071D-488B-977A-5DDE92FF05D5}" type="slidenum">
              <a:rPr lang="en-US"/>
              <a:pPr/>
              <a:t>45</a:t>
            </a:fld>
            <a:endParaRPr lang="en-US"/>
          </a:p>
        </p:txBody>
      </p:sp>
      <p:sp>
        <p:nvSpPr>
          <p:cNvPr id="25603" name="Rectangle 2"/>
          <p:cNvSpPr>
            <a:spLocks noGrp="1" noChangeArrowheads="1"/>
          </p:cNvSpPr>
          <p:nvPr>
            <p:ph type="body" idx="1"/>
          </p:nvPr>
        </p:nvSpPr>
        <p:spPr>
          <a:xfrm>
            <a:off x="533400" y="381000"/>
            <a:ext cx="8077200" cy="6324600"/>
          </a:xfrm>
        </p:spPr>
        <p:txBody>
          <a:bodyPr/>
          <a:lstStyle/>
          <a:p>
            <a:pPr lvl="1"/>
            <a:r>
              <a:rPr lang="en-US" sz="2400" dirty="0" smtClean="0"/>
              <a:t>Data transmission using the OSI model:</a:t>
            </a:r>
          </a:p>
          <a:p>
            <a:pPr lvl="1">
              <a:buFontTx/>
              <a:buNone/>
            </a:pPr>
            <a:endParaRPr lang="en-US" sz="1800" dirty="0" smtClean="0"/>
          </a:p>
          <a:p>
            <a:pPr lvl="1">
              <a:buFontTx/>
              <a:buNone/>
            </a:pPr>
            <a:r>
              <a:rPr lang="en-US" sz="1800" dirty="0" smtClean="0"/>
              <a:t>Application                                                                             application</a:t>
            </a:r>
          </a:p>
          <a:p>
            <a:pPr lvl="1">
              <a:buFontTx/>
              <a:buNone/>
            </a:pPr>
            <a:r>
              <a:rPr lang="en-US" sz="1800" dirty="0" smtClean="0"/>
              <a:t>presentation                                                                             presentation</a:t>
            </a:r>
          </a:p>
          <a:p>
            <a:pPr lvl="1">
              <a:buFontTx/>
              <a:buNone/>
            </a:pPr>
            <a:r>
              <a:rPr lang="en-US" sz="1800" dirty="0" smtClean="0"/>
              <a:t>session                                                                                     session</a:t>
            </a:r>
          </a:p>
          <a:p>
            <a:pPr lvl="1">
              <a:buFontTx/>
              <a:buNone/>
            </a:pPr>
            <a:r>
              <a:rPr lang="en-US" sz="1800" dirty="0" smtClean="0"/>
              <a:t>transport                                                                                  transport</a:t>
            </a:r>
          </a:p>
          <a:p>
            <a:pPr lvl="1">
              <a:buFontTx/>
              <a:buNone/>
            </a:pPr>
            <a:r>
              <a:rPr lang="en-US" sz="1800" dirty="0" smtClean="0"/>
              <a:t>network                                         network                             network</a:t>
            </a:r>
          </a:p>
          <a:p>
            <a:pPr lvl="1">
              <a:buFontTx/>
              <a:buNone/>
            </a:pPr>
            <a:r>
              <a:rPr lang="en-US" sz="1800" dirty="0" smtClean="0"/>
              <a:t>data link                                        data link                             data link</a:t>
            </a:r>
          </a:p>
          <a:p>
            <a:pPr lvl="1">
              <a:buFontTx/>
              <a:buNone/>
            </a:pPr>
            <a:r>
              <a:rPr lang="en-US" sz="1800" dirty="0" smtClean="0"/>
              <a:t>physical                                         physical                             physical</a:t>
            </a:r>
          </a:p>
          <a:p>
            <a:pPr lvl="1">
              <a:buFontTx/>
              <a:buNone/>
            </a:pPr>
            <a:endParaRPr lang="en-US" sz="1800" dirty="0" smtClean="0"/>
          </a:p>
          <a:p>
            <a:pPr lvl="1">
              <a:buFontTx/>
              <a:buNone/>
            </a:pPr>
            <a:endParaRPr lang="en-US" sz="1800" dirty="0" smtClean="0"/>
          </a:p>
          <a:p>
            <a:pPr lvl="1">
              <a:buFontTx/>
              <a:buNone/>
            </a:pPr>
            <a:endParaRPr lang="en-US" sz="1800" dirty="0" smtClean="0"/>
          </a:p>
          <a:p>
            <a:pPr lvl="1">
              <a:buFontTx/>
              <a:buNone/>
            </a:pPr>
            <a:r>
              <a:rPr lang="en-US" sz="1800" dirty="0" smtClean="0"/>
              <a:t>Upper layer protocol header becomes data at the lower level.</a:t>
            </a:r>
          </a:p>
          <a:p>
            <a:pPr lvl="1">
              <a:buFontTx/>
              <a:buNone/>
            </a:pPr>
            <a:endParaRPr lang="en-US" sz="1800" dirty="0" smtClean="0"/>
          </a:p>
          <a:p>
            <a:pPr lvl="1">
              <a:buFontTx/>
              <a:buNone/>
            </a:pPr>
            <a:r>
              <a:rPr lang="en-US" sz="1800" i="1" dirty="0" smtClean="0">
                <a:solidFill>
                  <a:schemeClr val="accent1"/>
                </a:solidFill>
              </a:rPr>
              <a:t>Assuming 100Mbps Ethernet is used to send 30 bytes (user) data, let AH=PH=SH=TH=NH=DH=10 bytes, what is the maximum throughput the application can observe?</a:t>
            </a:r>
            <a:endParaRPr lang="en-US" sz="2400" i="1" dirty="0" smtClean="0">
              <a:solidFill>
                <a:schemeClr val="accent1"/>
              </a:solidFill>
            </a:endParaRPr>
          </a:p>
        </p:txBody>
      </p:sp>
      <p:sp>
        <p:nvSpPr>
          <p:cNvPr id="25604" name="Text Box 3"/>
          <p:cNvSpPr txBox="1">
            <a:spLocks noChangeArrowheads="1"/>
          </p:cNvSpPr>
          <p:nvPr/>
        </p:nvSpPr>
        <p:spPr bwMode="auto">
          <a:xfrm>
            <a:off x="2743200" y="838200"/>
            <a:ext cx="481013" cy="304800"/>
          </a:xfrm>
          <a:prstGeom prst="rect">
            <a:avLst/>
          </a:prstGeom>
          <a:noFill/>
          <a:ln w="9525">
            <a:noFill/>
            <a:miter lim="800000"/>
            <a:headEnd/>
            <a:tailEnd/>
          </a:ln>
        </p:spPr>
        <p:txBody>
          <a:bodyPr wrap="none">
            <a:spAutoFit/>
          </a:bodyPr>
          <a:lstStyle/>
          <a:p>
            <a:r>
              <a:rPr lang="en-US" sz="1400"/>
              <a:t>data</a:t>
            </a:r>
            <a:endParaRPr lang="en-US" sz="2400"/>
          </a:p>
        </p:txBody>
      </p:sp>
      <p:sp>
        <p:nvSpPr>
          <p:cNvPr id="25605" name="Text Box 4"/>
          <p:cNvSpPr txBox="1">
            <a:spLocks noChangeArrowheads="1"/>
          </p:cNvSpPr>
          <p:nvPr/>
        </p:nvSpPr>
        <p:spPr bwMode="auto">
          <a:xfrm>
            <a:off x="2590800" y="1371600"/>
            <a:ext cx="871538" cy="304800"/>
          </a:xfrm>
          <a:prstGeom prst="rect">
            <a:avLst/>
          </a:prstGeom>
          <a:noFill/>
          <a:ln w="9525">
            <a:noFill/>
            <a:miter lim="800000"/>
            <a:headEnd/>
            <a:tailEnd/>
          </a:ln>
        </p:spPr>
        <p:txBody>
          <a:bodyPr wrap="none">
            <a:spAutoFit/>
          </a:bodyPr>
          <a:lstStyle/>
          <a:p>
            <a:r>
              <a:rPr lang="en-US" sz="1400"/>
              <a:t>AH   data</a:t>
            </a:r>
            <a:endParaRPr lang="en-US" sz="2400"/>
          </a:p>
        </p:txBody>
      </p:sp>
      <p:sp>
        <p:nvSpPr>
          <p:cNvPr id="25606" name="Text Box 5"/>
          <p:cNvSpPr txBox="1">
            <a:spLocks noChangeArrowheads="1"/>
          </p:cNvSpPr>
          <p:nvPr/>
        </p:nvSpPr>
        <p:spPr bwMode="auto">
          <a:xfrm>
            <a:off x="2895600" y="1524000"/>
            <a:ext cx="260350" cy="1187450"/>
          </a:xfrm>
          <a:prstGeom prst="rect">
            <a:avLst/>
          </a:prstGeom>
          <a:noFill/>
          <a:ln w="9525">
            <a:noFill/>
            <a:miter lim="800000"/>
            <a:headEnd/>
            <a:tailEnd/>
          </a:ln>
        </p:spPr>
        <p:txBody>
          <a:bodyPr wrap="none">
            <a:spAutoFit/>
          </a:bodyPr>
          <a:lstStyle/>
          <a:p>
            <a:r>
              <a:rPr lang="en-US" sz="2400"/>
              <a:t>.</a:t>
            </a:r>
          </a:p>
          <a:p>
            <a:r>
              <a:rPr lang="en-US" sz="2400"/>
              <a:t>.</a:t>
            </a:r>
          </a:p>
          <a:p>
            <a:r>
              <a:rPr lang="en-US" sz="2400"/>
              <a:t>.</a:t>
            </a:r>
          </a:p>
        </p:txBody>
      </p:sp>
      <p:sp>
        <p:nvSpPr>
          <p:cNvPr id="25607" name="Rectangle 6"/>
          <p:cNvSpPr>
            <a:spLocks noChangeArrowheads="1"/>
          </p:cNvSpPr>
          <p:nvPr/>
        </p:nvSpPr>
        <p:spPr bwMode="auto">
          <a:xfrm>
            <a:off x="2819400" y="838200"/>
            <a:ext cx="533400" cy="228600"/>
          </a:xfrm>
          <a:prstGeom prst="rect">
            <a:avLst/>
          </a:prstGeom>
          <a:noFill/>
          <a:ln w="9525">
            <a:solidFill>
              <a:schemeClr val="tx1"/>
            </a:solidFill>
            <a:miter lim="800000"/>
            <a:headEnd/>
            <a:tailEnd/>
          </a:ln>
        </p:spPr>
        <p:txBody>
          <a:bodyPr wrap="none" anchor="ctr"/>
          <a:lstStyle/>
          <a:p>
            <a:endParaRPr lang="en-US"/>
          </a:p>
        </p:txBody>
      </p:sp>
      <p:sp>
        <p:nvSpPr>
          <p:cNvPr id="25608" name="Rectangle 7"/>
          <p:cNvSpPr>
            <a:spLocks noChangeArrowheads="1"/>
          </p:cNvSpPr>
          <p:nvPr/>
        </p:nvSpPr>
        <p:spPr bwMode="auto">
          <a:xfrm>
            <a:off x="2667000" y="1371600"/>
            <a:ext cx="762000" cy="228600"/>
          </a:xfrm>
          <a:prstGeom prst="rect">
            <a:avLst/>
          </a:prstGeom>
          <a:noFill/>
          <a:ln w="9525">
            <a:solidFill>
              <a:schemeClr val="tx1"/>
            </a:solidFill>
            <a:miter lim="800000"/>
            <a:headEnd/>
            <a:tailEnd/>
          </a:ln>
        </p:spPr>
        <p:txBody>
          <a:bodyPr wrap="none" anchor="ctr"/>
          <a:lstStyle/>
          <a:p>
            <a:endParaRPr lang="en-US"/>
          </a:p>
        </p:txBody>
      </p:sp>
      <p:sp>
        <p:nvSpPr>
          <p:cNvPr id="25609" name="Line 9"/>
          <p:cNvSpPr>
            <a:spLocks noChangeShapeType="1"/>
          </p:cNvSpPr>
          <p:nvPr/>
        </p:nvSpPr>
        <p:spPr bwMode="auto">
          <a:xfrm>
            <a:off x="3048000" y="1066800"/>
            <a:ext cx="0" cy="228600"/>
          </a:xfrm>
          <a:prstGeom prst="line">
            <a:avLst/>
          </a:prstGeom>
          <a:noFill/>
          <a:ln w="9525">
            <a:solidFill>
              <a:schemeClr val="tx1"/>
            </a:solidFill>
            <a:round/>
            <a:headEnd/>
            <a:tailEnd/>
          </a:ln>
        </p:spPr>
        <p:txBody>
          <a:bodyPr wrap="none" anchor="ctr"/>
          <a:lstStyle/>
          <a:p>
            <a:endParaRPr lang="en-US"/>
          </a:p>
        </p:txBody>
      </p:sp>
      <p:sp>
        <p:nvSpPr>
          <p:cNvPr id="25610" name="Line 12"/>
          <p:cNvSpPr>
            <a:spLocks noChangeShapeType="1"/>
          </p:cNvSpPr>
          <p:nvPr/>
        </p:nvSpPr>
        <p:spPr bwMode="auto">
          <a:xfrm>
            <a:off x="2514600" y="1066800"/>
            <a:ext cx="0" cy="2209800"/>
          </a:xfrm>
          <a:prstGeom prst="line">
            <a:avLst/>
          </a:prstGeom>
          <a:noFill/>
          <a:ln w="9525">
            <a:solidFill>
              <a:schemeClr val="tx1"/>
            </a:solidFill>
            <a:round/>
            <a:headEnd/>
            <a:tailEnd type="triangle" w="med" len="med"/>
          </a:ln>
        </p:spPr>
        <p:txBody>
          <a:bodyPr wrap="none" anchor="ctr"/>
          <a:lstStyle/>
          <a:p>
            <a:endParaRPr lang="en-US"/>
          </a:p>
        </p:txBody>
      </p:sp>
      <p:sp>
        <p:nvSpPr>
          <p:cNvPr id="25611" name="Line 13"/>
          <p:cNvSpPr>
            <a:spLocks noChangeShapeType="1"/>
          </p:cNvSpPr>
          <p:nvPr/>
        </p:nvSpPr>
        <p:spPr bwMode="auto">
          <a:xfrm>
            <a:off x="2514600" y="3276600"/>
            <a:ext cx="1600200" cy="0"/>
          </a:xfrm>
          <a:prstGeom prst="line">
            <a:avLst/>
          </a:prstGeom>
          <a:noFill/>
          <a:ln w="9525">
            <a:solidFill>
              <a:schemeClr val="tx1"/>
            </a:solidFill>
            <a:round/>
            <a:headEnd/>
            <a:tailEnd type="triangle" w="med" len="med"/>
          </a:ln>
        </p:spPr>
        <p:txBody>
          <a:bodyPr wrap="none" anchor="ctr"/>
          <a:lstStyle/>
          <a:p>
            <a:endParaRPr lang="en-US"/>
          </a:p>
        </p:txBody>
      </p:sp>
      <p:sp>
        <p:nvSpPr>
          <p:cNvPr id="25612" name="Line 14"/>
          <p:cNvSpPr>
            <a:spLocks noChangeShapeType="1"/>
          </p:cNvSpPr>
          <p:nvPr/>
        </p:nvSpPr>
        <p:spPr bwMode="auto">
          <a:xfrm flipV="1">
            <a:off x="4114800" y="2514600"/>
            <a:ext cx="0" cy="762000"/>
          </a:xfrm>
          <a:prstGeom prst="line">
            <a:avLst/>
          </a:prstGeom>
          <a:noFill/>
          <a:ln w="9525">
            <a:solidFill>
              <a:schemeClr val="tx1"/>
            </a:solidFill>
            <a:round/>
            <a:headEnd/>
            <a:tailEnd type="triangle" w="med" len="med"/>
          </a:ln>
        </p:spPr>
        <p:txBody>
          <a:bodyPr wrap="none" anchor="ctr"/>
          <a:lstStyle/>
          <a:p>
            <a:endParaRPr lang="en-US"/>
          </a:p>
        </p:txBody>
      </p:sp>
      <p:sp>
        <p:nvSpPr>
          <p:cNvPr id="25613" name="Line 15"/>
          <p:cNvSpPr>
            <a:spLocks noChangeShapeType="1"/>
          </p:cNvSpPr>
          <p:nvPr/>
        </p:nvSpPr>
        <p:spPr bwMode="auto">
          <a:xfrm>
            <a:off x="4114800" y="2514600"/>
            <a:ext cx="1066800" cy="0"/>
          </a:xfrm>
          <a:prstGeom prst="line">
            <a:avLst/>
          </a:prstGeom>
          <a:noFill/>
          <a:ln w="9525">
            <a:solidFill>
              <a:schemeClr val="tx1"/>
            </a:solidFill>
            <a:round/>
            <a:headEnd/>
            <a:tailEnd type="triangle" w="med" len="med"/>
          </a:ln>
        </p:spPr>
        <p:txBody>
          <a:bodyPr wrap="none" anchor="ctr"/>
          <a:lstStyle/>
          <a:p>
            <a:endParaRPr lang="en-US"/>
          </a:p>
        </p:txBody>
      </p:sp>
      <p:sp>
        <p:nvSpPr>
          <p:cNvPr id="25614" name="Line 16"/>
          <p:cNvSpPr>
            <a:spLocks noChangeShapeType="1"/>
          </p:cNvSpPr>
          <p:nvPr/>
        </p:nvSpPr>
        <p:spPr bwMode="auto">
          <a:xfrm>
            <a:off x="5181600" y="2514600"/>
            <a:ext cx="0" cy="685800"/>
          </a:xfrm>
          <a:prstGeom prst="line">
            <a:avLst/>
          </a:prstGeom>
          <a:noFill/>
          <a:ln w="9525">
            <a:solidFill>
              <a:schemeClr val="tx1"/>
            </a:solidFill>
            <a:round/>
            <a:headEnd/>
            <a:tailEnd type="triangle" w="med" len="med"/>
          </a:ln>
        </p:spPr>
        <p:txBody>
          <a:bodyPr wrap="none" anchor="ctr"/>
          <a:lstStyle/>
          <a:p>
            <a:endParaRPr lang="en-US"/>
          </a:p>
        </p:txBody>
      </p:sp>
      <p:sp>
        <p:nvSpPr>
          <p:cNvPr id="25615" name="Line 17"/>
          <p:cNvSpPr>
            <a:spLocks noChangeShapeType="1"/>
          </p:cNvSpPr>
          <p:nvPr/>
        </p:nvSpPr>
        <p:spPr bwMode="auto">
          <a:xfrm>
            <a:off x="5181600" y="3200400"/>
            <a:ext cx="1371600" cy="0"/>
          </a:xfrm>
          <a:prstGeom prst="line">
            <a:avLst/>
          </a:prstGeom>
          <a:noFill/>
          <a:ln w="9525">
            <a:solidFill>
              <a:schemeClr val="tx1"/>
            </a:solidFill>
            <a:round/>
            <a:headEnd/>
            <a:tailEnd type="triangle" w="med" len="med"/>
          </a:ln>
        </p:spPr>
        <p:txBody>
          <a:bodyPr wrap="none" anchor="ctr"/>
          <a:lstStyle/>
          <a:p>
            <a:endParaRPr lang="en-US"/>
          </a:p>
        </p:txBody>
      </p:sp>
      <p:sp>
        <p:nvSpPr>
          <p:cNvPr id="25616" name="Line 18"/>
          <p:cNvSpPr>
            <a:spLocks noChangeShapeType="1"/>
          </p:cNvSpPr>
          <p:nvPr/>
        </p:nvSpPr>
        <p:spPr bwMode="auto">
          <a:xfrm flipH="1" flipV="1">
            <a:off x="6553200" y="1219200"/>
            <a:ext cx="0" cy="1981200"/>
          </a:xfrm>
          <a:prstGeom prst="line">
            <a:avLst/>
          </a:prstGeom>
          <a:noFill/>
          <a:ln w="9525">
            <a:solidFill>
              <a:schemeClr val="tx1"/>
            </a:solidFill>
            <a:round/>
            <a:headEnd/>
            <a:tailEnd type="triangle" w="med" len="med"/>
          </a:ln>
        </p:spPr>
        <p:txBody>
          <a:bodyPr wrap="none" anchor="ctr"/>
          <a:lstStyle/>
          <a:p>
            <a:r>
              <a:rPr lang="en-US" dirty="0" smtClean="0"/>
              <a:t>  </a:t>
            </a:r>
            <a:endParaRPr lang="en-US" dirty="0"/>
          </a:p>
        </p:txBody>
      </p:sp>
      <p:sp>
        <p:nvSpPr>
          <p:cNvPr id="25617" name="Text Box 19"/>
          <p:cNvSpPr txBox="1">
            <a:spLocks noChangeArrowheads="1"/>
          </p:cNvSpPr>
          <p:nvPr/>
        </p:nvSpPr>
        <p:spPr bwMode="auto">
          <a:xfrm>
            <a:off x="2498725" y="3851275"/>
            <a:ext cx="3803650" cy="457200"/>
          </a:xfrm>
          <a:prstGeom prst="rect">
            <a:avLst/>
          </a:prstGeom>
          <a:noFill/>
          <a:ln w="9525">
            <a:noFill/>
            <a:miter lim="800000"/>
            <a:headEnd/>
            <a:tailEnd/>
          </a:ln>
        </p:spPr>
        <p:txBody>
          <a:bodyPr wrap="none">
            <a:spAutoFit/>
          </a:bodyPr>
          <a:lstStyle/>
          <a:p>
            <a:r>
              <a:rPr lang="en-US" sz="2400" dirty="0"/>
              <a:t>DH  NH TH SH PH AH Data</a:t>
            </a:r>
          </a:p>
        </p:txBody>
      </p:sp>
      <p:sp>
        <p:nvSpPr>
          <p:cNvPr id="25618" name="Line 20"/>
          <p:cNvSpPr>
            <a:spLocks noChangeShapeType="1"/>
          </p:cNvSpPr>
          <p:nvPr/>
        </p:nvSpPr>
        <p:spPr bwMode="auto">
          <a:xfrm>
            <a:off x="3124200" y="3962400"/>
            <a:ext cx="0" cy="304800"/>
          </a:xfrm>
          <a:prstGeom prst="line">
            <a:avLst/>
          </a:prstGeom>
          <a:noFill/>
          <a:ln w="9525">
            <a:solidFill>
              <a:schemeClr val="tx1"/>
            </a:solidFill>
            <a:round/>
            <a:headEnd/>
            <a:tailEnd/>
          </a:ln>
        </p:spPr>
        <p:txBody>
          <a:bodyPr wrap="none" anchor="ctr"/>
          <a:lstStyle/>
          <a:p>
            <a:endParaRPr lang="en-US"/>
          </a:p>
        </p:txBody>
      </p:sp>
      <p:sp>
        <p:nvSpPr>
          <p:cNvPr id="25619" name="Line 21"/>
          <p:cNvSpPr>
            <a:spLocks noChangeShapeType="1"/>
          </p:cNvSpPr>
          <p:nvPr/>
        </p:nvSpPr>
        <p:spPr bwMode="auto">
          <a:xfrm>
            <a:off x="3657600" y="3962400"/>
            <a:ext cx="0" cy="304800"/>
          </a:xfrm>
          <a:prstGeom prst="line">
            <a:avLst/>
          </a:prstGeom>
          <a:noFill/>
          <a:ln w="9525">
            <a:solidFill>
              <a:schemeClr val="tx1"/>
            </a:solidFill>
            <a:round/>
            <a:headEnd/>
            <a:tailEnd/>
          </a:ln>
        </p:spPr>
        <p:txBody>
          <a:bodyPr wrap="none" anchor="ctr"/>
          <a:lstStyle/>
          <a:p>
            <a:endParaRPr lang="en-US"/>
          </a:p>
        </p:txBody>
      </p:sp>
      <p:sp>
        <p:nvSpPr>
          <p:cNvPr id="25620" name="Line 22"/>
          <p:cNvSpPr>
            <a:spLocks noChangeShapeType="1"/>
          </p:cNvSpPr>
          <p:nvPr/>
        </p:nvSpPr>
        <p:spPr bwMode="auto">
          <a:xfrm>
            <a:off x="4114800" y="3962400"/>
            <a:ext cx="0" cy="304800"/>
          </a:xfrm>
          <a:prstGeom prst="line">
            <a:avLst/>
          </a:prstGeom>
          <a:noFill/>
          <a:ln w="9525">
            <a:solidFill>
              <a:schemeClr val="tx1"/>
            </a:solidFill>
            <a:round/>
            <a:headEnd/>
            <a:tailEnd/>
          </a:ln>
        </p:spPr>
        <p:txBody>
          <a:bodyPr wrap="none" anchor="ctr"/>
          <a:lstStyle/>
          <a:p>
            <a:endParaRPr lang="en-US"/>
          </a:p>
        </p:txBody>
      </p:sp>
      <p:sp>
        <p:nvSpPr>
          <p:cNvPr id="25621" name="Line 23"/>
          <p:cNvSpPr>
            <a:spLocks noChangeShapeType="1"/>
          </p:cNvSpPr>
          <p:nvPr/>
        </p:nvSpPr>
        <p:spPr bwMode="auto">
          <a:xfrm>
            <a:off x="4572000" y="3962400"/>
            <a:ext cx="0" cy="304800"/>
          </a:xfrm>
          <a:prstGeom prst="line">
            <a:avLst/>
          </a:prstGeom>
          <a:noFill/>
          <a:ln w="9525">
            <a:solidFill>
              <a:schemeClr val="tx1"/>
            </a:solidFill>
            <a:round/>
            <a:headEnd/>
            <a:tailEnd/>
          </a:ln>
        </p:spPr>
        <p:txBody>
          <a:bodyPr wrap="none" anchor="ctr"/>
          <a:lstStyle/>
          <a:p>
            <a:endParaRPr lang="en-US"/>
          </a:p>
        </p:txBody>
      </p:sp>
      <p:sp>
        <p:nvSpPr>
          <p:cNvPr id="25622" name="Line 24"/>
          <p:cNvSpPr>
            <a:spLocks noChangeShapeType="1"/>
          </p:cNvSpPr>
          <p:nvPr/>
        </p:nvSpPr>
        <p:spPr bwMode="auto">
          <a:xfrm>
            <a:off x="5029200" y="3962400"/>
            <a:ext cx="0" cy="304800"/>
          </a:xfrm>
          <a:prstGeom prst="line">
            <a:avLst/>
          </a:prstGeom>
          <a:noFill/>
          <a:ln w="9525">
            <a:solidFill>
              <a:schemeClr val="tx1"/>
            </a:solidFill>
            <a:round/>
            <a:headEnd/>
            <a:tailEnd/>
          </a:ln>
        </p:spPr>
        <p:txBody>
          <a:bodyPr wrap="none" anchor="ctr"/>
          <a:lstStyle/>
          <a:p>
            <a:endParaRPr lang="en-US"/>
          </a:p>
        </p:txBody>
      </p:sp>
      <p:sp>
        <p:nvSpPr>
          <p:cNvPr id="25623" name="Rectangle 25"/>
          <p:cNvSpPr>
            <a:spLocks noChangeArrowheads="1"/>
          </p:cNvSpPr>
          <p:nvPr/>
        </p:nvSpPr>
        <p:spPr bwMode="auto">
          <a:xfrm>
            <a:off x="2514600" y="3962400"/>
            <a:ext cx="3733800" cy="304800"/>
          </a:xfrm>
          <a:prstGeom prst="rect">
            <a:avLst/>
          </a:prstGeom>
          <a:noFill/>
          <a:ln w="9525">
            <a:solidFill>
              <a:schemeClr val="tx1"/>
            </a:solidFill>
            <a:miter lim="800000"/>
            <a:headEnd/>
            <a:tailEnd/>
          </a:ln>
        </p:spPr>
        <p:txBody>
          <a:bodyPr wrap="none" anchor="ctr"/>
          <a:lstStyle/>
          <a:p>
            <a:endParaRPr lang="en-US"/>
          </a:p>
        </p:txBody>
      </p:sp>
      <p:sp>
        <p:nvSpPr>
          <p:cNvPr id="25624" name="Line 26"/>
          <p:cNvSpPr>
            <a:spLocks noChangeShapeType="1"/>
          </p:cNvSpPr>
          <p:nvPr/>
        </p:nvSpPr>
        <p:spPr bwMode="auto">
          <a:xfrm>
            <a:off x="5562600" y="3962400"/>
            <a:ext cx="0" cy="304800"/>
          </a:xfrm>
          <a:prstGeom prst="line">
            <a:avLst/>
          </a:prstGeom>
          <a:noFill/>
          <a:ln w="9525">
            <a:solidFill>
              <a:schemeClr val="tx1"/>
            </a:solidFill>
            <a:round/>
            <a:headEnd/>
            <a:tailEnd/>
          </a:ln>
        </p:spPr>
        <p:txBody>
          <a:bodyPr wrap="none" anchor="ct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1AD35B0F-5160-4884-8403-7631D67D6A8F}" type="slidenum">
              <a:rPr lang="en-US"/>
              <a:pPr/>
              <a:t>46</a:t>
            </a:fld>
            <a:endParaRPr lang="en-US"/>
          </a:p>
        </p:txBody>
      </p:sp>
      <p:sp>
        <p:nvSpPr>
          <p:cNvPr id="26627" name="Rectangle 2"/>
          <p:cNvSpPr>
            <a:spLocks noGrp="1" noChangeArrowheads="1"/>
          </p:cNvSpPr>
          <p:nvPr>
            <p:ph type="body" idx="1"/>
          </p:nvPr>
        </p:nvSpPr>
        <p:spPr>
          <a:xfrm>
            <a:off x="685800" y="381000"/>
            <a:ext cx="7772400" cy="5715000"/>
          </a:xfrm>
        </p:spPr>
        <p:txBody>
          <a:bodyPr/>
          <a:lstStyle/>
          <a:p>
            <a:r>
              <a:rPr lang="en-US" dirty="0" smtClean="0"/>
              <a:t>OSI model was not very successful!!</a:t>
            </a:r>
          </a:p>
          <a:p>
            <a:pPr lvl="1"/>
            <a:r>
              <a:rPr lang="en-US" dirty="0" smtClean="0"/>
              <a:t>The TCP/IP protocols became the de facto network software standard.</a:t>
            </a:r>
          </a:p>
          <a:p>
            <a:pPr lvl="1"/>
            <a:r>
              <a:rPr lang="en-US" dirty="0" smtClean="0"/>
              <a:t>From the TCP/IP protocols, people derived the TCP/IP reference model.</a:t>
            </a:r>
          </a:p>
          <a:p>
            <a:r>
              <a:rPr lang="en-US" dirty="0" smtClean="0"/>
              <a:t>TCP/IP reference model:</a:t>
            </a:r>
          </a:p>
          <a:p>
            <a:pPr lvl="2">
              <a:buFontTx/>
              <a:buNone/>
            </a:pPr>
            <a:r>
              <a:rPr lang="en-US" sz="2000" dirty="0" smtClean="0"/>
              <a:t>Application layer   (Telnet, FTP </a:t>
            </a:r>
            <a:r>
              <a:rPr lang="en-US" sz="2000" dirty="0" err="1" smtClean="0"/>
              <a:t>SMPT</a:t>
            </a:r>
            <a:r>
              <a:rPr lang="en-US" sz="2000" dirty="0" smtClean="0"/>
              <a:t>, DNS, NNTP, HTTP)</a:t>
            </a:r>
          </a:p>
          <a:p>
            <a:pPr lvl="2">
              <a:buFontTx/>
              <a:buNone/>
            </a:pPr>
            <a:r>
              <a:rPr lang="en-US" sz="2000" dirty="0" smtClean="0"/>
              <a:t>Transport layer (TCP, UDP)</a:t>
            </a:r>
          </a:p>
          <a:p>
            <a:pPr lvl="2">
              <a:buFontTx/>
              <a:buNone/>
            </a:pPr>
            <a:r>
              <a:rPr lang="en-US" sz="2000" dirty="0" smtClean="0"/>
              <a:t>Internet layer (IP)</a:t>
            </a:r>
          </a:p>
          <a:p>
            <a:pPr lvl="2">
              <a:buFontTx/>
              <a:buNone/>
            </a:pPr>
            <a:r>
              <a:rPr lang="en-US" sz="2000" dirty="0" smtClean="0"/>
              <a:t>Host to Network layer (Ethernet, </a:t>
            </a:r>
            <a:r>
              <a:rPr lang="en-US" sz="2000" dirty="0" err="1" smtClean="0"/>
              <a:t>FDDI</a:t>
            </a:r>
            <a:r>
              <a:rPr lang="en-US" sz="2000" dirty="0" smtClean="0"/>
              <a:t>, X.25)</a:t>
            </a:r>
            <a:endParaRPr lang="en-US" dirty="0" smtClean="0"/>
          </a:p>
          <a:p>
            <a:pPr lvl="2">
              <a:buFontTx/>
              <a:buNone/>
            </a:pPr>
            <a:endParaRPr lang="en-US"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E946AB52-C647-46FB-9EFC-ACF077B59807}" type="slidenum">
              <a:rPr lang="en-US"/>
              <a:pPr/>
              <a:t>47</a:t>
            </a:fld>
            <a:endParaRPr lang="en-US"/>
          </a:p>
        </p:txBody>
      </p:sp>
      <p:sp>
        <p:nvSpPr>
          <p:cNvPr id="27651" name="Rectangle 2"/>
          <p:cNvSpPr>
            <a:spLocks noGrp="1" noChangeArrowheads="1"/>
          </p:cNvSpPr>
          <p:nvPr>
            <p:ph type="body" idx="1"/>
          </p:nvPr>
        </p:nvSpPr>
        <p:spPr>
          <a:xfrm>
            <a:off x="685800" y="381000"/>
            <a:ext cx="7772400" cy="6019800"/>
          </a:xfrm>
        </p:spPr>
        <p:txBody>
          <a:bodyPr>
            <a:normAutofit fontScale="92500" lnSpcReduction="10000"/>
          </a:bodyPr>
          <a:lstStyle/>
          <a:p>
            <a:r>
              <a:rPr lang="en-US" dirty="0" smtClean="0"/>
              <a:t>TCP/IP reference model:</a:t>
            </a:r>
          </a:p>
          <a:p>
            <a:pPr lvl="2">
              <a:buFontTx/>
              <a:buNone/>
            </a:pPr>
            <a:r>
              <a:rPr lang="en-US" sz="2000" dirty="0" smtClean="0"/>
              <a:t>Application layer   (Telnet, FTP </a:t>
            </a:r>
            <a:r>
              <a:rPr lang="en-US" sz="2000" dirty="0" err="1" smtClean="0"/>
              <a:t>SMPT</a:t>
            </a:r>
            <a:r>
              <a:rPr lang="en-US" sz="2000" dirty="0" smtClean="0"/>
              <a:t>, DNS, NNTP, HTTP)</a:t>
            </a:r>
          </a:p>
          <a:p>
            <a:pPr lvl="3"/>
            <a:r>
              <a:rPr lang="en-US" sz="1800" dirty="0" smtClean="0"/>
              <a:t>No session and presentation layers.</a:t>
            </a:r>
          </a:p>
          <a:p>
            <a:pPr marL="914400" lvl="2" indent="0">
              <a:buNone/>
            </a:pPr>
            <a:r>
              <a:rPr lang="en-US" sz="1600" dirty="0" smtClean="0">
                <a:solidFill>
                  <a:srgbClr val="FF0000"/>
                </a:solidFill>
              </a:rPr>
              <a:t>Interface – socket programming: (</a:t>
            </a:r>
            <a:r>
              <a:rPr lang="en-US" sz="1600" dirty="0" err="1" smtClean="0">
                <a:solidFill>
                  <a:srgbClr val="FF0000"/>
                </a:solidFill>
              </a:rPr>
              <a:t>TCP_send</a:t>
            </a:r>
            <a:r>
              <a:rPr lang="en-US" sz="1600" dirty="0" smtClean="0">
                <a:solidFill>
                  <a:srgbClr val="FF0000"/>
                </a:solidFill>
              </a:rPr>
              <a:t>, </a:t>
            </a:r>
            <a:r>
              <a:rPr lang="en-US" sz="1600" dirty="0" err="1" smtClean="0">
                <a:solidFill>
                  <a:srgbClr val="FF0000"/>
                </a:solidFill>
              </a:rPr>
              <a:t>TCP_recv</a:t>
            </a:r>
            <a:r>
              <a:rPr lang="en-US" sz="1600" dirty="0" smtClean="0">
                <a:solidFill>
                  <a:srgbClr val="FF0000"/>
                </a:solidFill>
              </a:rPr>
              <a:t>, </a:t>
            </a:r>
            <a:r>
              <a:rPr lang="en-US" sz="1600" dirty="0" err="1" smtClean="0">
                <a:solidFill>
                  <a:srgbClr val="FF0000"/>
                </a:solidFill>
              </a:rPr>
              <a:t>UDP_send</a:t>
            </a:r>
            <a:r>
              <a:rPr lang="en-US" sz="1600" dirty="0" smtClean="0">
                <a:solidFill>
                  <a:srgbClr val="FF0000"/>
                </a:solidFill>
              </a:rPr>
              <a:t>, </a:t>
            </a:r>
            <a:r>
              <a:rPr lang="en-US" sz="1600" dirty="0" err="1" smtClean="0">
                <a:solidFill>
                  <a:srgbClr val="FF0000"/>
                </a:solidFill>
              </a:rPr>
              <a:t>UDP_recv</a:t>
            </a:r>
            <a:r>
              <a:rPr lang="en-US" sz="1600" dirty="0">
                <a:solidFill>
                  <a:srgbClr val="FF0000"/>
                </a:solidFill>
              </a:rPr>
              <a:t>)</a:t>
            </a:r>
            <a:endParaRPr lang="en-US" sz="1600" dirty="0" smtClean="0">
              <a:solidFill>
                <a:srgbClr val="FF0000"/>
              </a:solidFill>
            </a:endParaRPr>
          </a:p>
          <a:p>
            <a:pPr lvl="2">
              <a:buFontTx/>
              <a:buNone/>
            </a:pPr>
            <a:r>
              <a:rPr lang="en-US" sz="2000" dirty="0" smtClean="0"/>
              <a:t>Transport layer (TCP, UDP)</a:t>
            </a:r>
          </a:p>
          <a:p>
            <a:pPr lvl="3"/>
            <a:r>
              <a:rPr lang="en-US" sz="1800" dirty="0" smtClean="0"/>
              <a:t>Allow entities at end hosts to communicate</a:t>
            </a:r>
          </a:p>
          <a:p>
            <a:pPr lvl="3"/>
            <a:r>
              <a:rPr lang="en-US" sz="1800" dirty="0" smtClean="0"/>
              <a:t>TCP (transmission control protocol): reliable connection-oriented</a:t>
            </a:r>
          </a:p>
          <a:p>
            <a:pPr lvl="3"/>
            <a:r>
              <a:rPr lang="en-US" sz="1800" dirty="0" smtClean="0"/>
              <a:t>UDP (user datagram protocol): unreliable connectionless </a:t>
            </a:r>
            <a:endParaRPr lang="en-US" sz="1800" dirty="0"/>
          </a:p>
          <a:p>
            <a:pPr marL="914400" lvl="2" indent="0">
              <a:buNone/>
            </a:pPr>
            <a:r>
              <a:rPr lang="en-US" sz="1600" dirty="0" smtClean="0">
                <a:solidFill>
                  <a:srgbClr val="FF0000"/>
                </a:solidFill>
              </a:rPr>
              <a:t>Interface: (</a:t>
            </a:r>
            <a:r>
              <a:rPr lang="en-US" sz="1600" dirty="0" err="1" smtClean="0">
                <a:solidFill>
                  <a:srgbClr val="FF0000"/>
                </a:solidFill>
              </a:rPr>
              <a:t>IP_send</a:t>
            </a:r>
            <a:r>
              <a:rPr lang="en-US" sz="1600" dirty="0">
                <a:solidFill>
                  <a:srgbClr val="FF0000"/>
                </a:solidFill>
              </a:rPr>
              <a:t>, </a:t>
            </a:r>
            <a:r>
              <a:rPr lang="en-US" sz="1600" dirty="0" err="1" smtClean="0">
                <a:solidFill>
                  <a:srgbClr val="FF0000"/>
                </a:solidFill>
              </a:rPr>
              <a:t>IP_recv</a:t>
            </a:r>
            <a:r>
              <a:rPr lang="en-US" sz="1600" dirty="0">
                <a:solidFill>
                  <a:srgbClr val="FF0000"/>
                </a:solidFill>
              </a:rPr>
              <a:t>)</a:t>
            </a:r>
            <a:endParaRPr lang="en-US" sz="1600" dirty="0" smtClean="0">
              <a:solidFill>
                <a:srgbClr val="FF0000"/>
              </a:solidFill>
            </a:endParaRPr>
          </a:p>
          <a:p>
            <a:pPr lvl="2">
              <a:buFontTx/>
              <a:buNone/>
            </a:pPr>
            <a:r>
              <a:rPr lang="en-US" sz="2000" dirty="0" smtClean="0"/>
              <a:t>Internet layer (IP)</a:t>
            </a:r>
          </a:p>
          <a:p>
            <a:pPr lvl="3"/>
            <a:r>
              <a:rPr lang="en-US" sz="1800" dirty="0" smtClean="0"/>
              <a:t>A packet switching network based on connectionless communication. Hosts send packets into the network and then the packets travel independently to their destinations.</a:t>
            </a:r>
          </a:p>
          <a:p>
            <a:pPr lvl="3"/>
            <a:r>
              <a:rPr lang="en-US" sz="1800" dirty="0" smtClean="0"/>
              <a:t>Format conversion: for different networks.</a:t>
            </a:r>
          </a:p>
          <a:p>
            <a:pPr lvl="3"/>
            <a:r>
              <a:rPr lang="en-US" sz="1800" dirty="0" smtClean="0"/>
              <a:t>Packet format and protocol: IP</a:t>
            </a:r>
          </a:p>
          <a:p>
            <a:pPr marL="914400" lvl="2" indent="0">
              <a:buNone/>
            </a:pPr>
            <a:r>
              <a:rPr lang="en-US" sz="1600" dirty="0" smtClean="0">
                <a:solidFill>
                  <a:srgbClr val="FF0000"/>
                </a:solidFill>
              </a:rPr>
              <a:t>Interface – network dependent, </a:t>
            </a:r>
            <a:r>
              <a:rPr lang="en-US" sz="1600" dirty="0">
                <a:solidFill>
                  <a:srgbClr val="FF0000"/>
                </a:solidFill>
              </a:rPr>
              <a:t>E</a:t>
            </a:r>
            <a:r>
              <a:rPr lang="en-US" sz="1600" dirty="0" smtClean="0">
                <a:solidFill>
                  <a:srgbClr val="FF0000"/>
                </a:solidFill>
              </a:rPr>
              <a:t>thernet: (</a:t>
            </a:r>
            <a:r>
              <a:rPr lang="en-US" sz="1600" dirty="0" err="1" smtClean="0">
                <a:solidFill>
                  <a:srgbClr val="FF0000"/>
                </a:solidFill>
              </a:rPr>
              <a:t>Eth_send</a:t>
            </a:r>
            <a:r>
              <a:rPr lang="en-US" sz="1600" dirty="0">
                <a:solidFill>
                  <a:srgbClr val="FF0000"/>
                </a:solidFill>
              </a:rPr>
              <a:t>, </a:t>
            </a:r>
            <a:r>
              <a:rPr lang="en-US" sz="1600" dirty="0" err="1" smtClean="0">
                <a:solidFill>
                  <a:srgbClr val="FF0000"/>
                </a:solidFill>
              </a:rPr>
              <a:t>Eth_recv</a:t>
            </a:r>
            <a:r>
              <a:rPr lang="en-US" sz="1600" dirty="0" smtClean="0">
                <a:solidFill>
                  <a:srgbClr val="FF0000"/>
                </a:solidFill>
              </a:rPr>
              <a:t>)</a:t>
            </a:r>
            <a:endParaRPr lang="en-US" sz="1600" dirty="0" smtClean="0"/>
          </a:p>
          <a:p>
            <a:pPr lvl="2">
              <a:buFontTx/>
              <a:buNone/>
            </a:pPr>
            <a:r>
              <a:rPr lang="en-US" sz="2000" dirty="0" smtClean="0"/>
              <a:t>Host to Network layer (Ethernet, </a:t>
            </a:r>
            <a:r>
              <a:rPr lang="en-US" sz="2000" dirty="0" err="1" smtClean="0"/>
              <a:t>FDDI</a:t>
            </a:r>
            <a:r>
              <a:rPr lang="en-US" sz="2000" dirty="0" smtClean="0"/>
              <a:t>, X.25)</a:t>
            </a:r>
            <a:endParaRPr lang="en-US" dirty="0" smtClean="0"/>
          </a:p>
          <a:p>
            <a:pPr lvl="3"/>
            <a:r>
              <a:rPr lang="en-US" dirty="0" smtClean="0"/>
              <a:t>Undefined, rely on the existing technology - must be able to send IP packets over this layer.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2"/>
          </p:nvPr>
        </p:nvSpPr>
        <p:spPr>
          <a:noFill/>
        </p:spPr>
        <p:txBody>
          <a:bodyPr/>
          <a:lstStyle/>
          <a:p>
            <a:fld id="{C828AA09-3441-4EEC-8A6F-711A3206C110}" type="slidenum">
              <a:rPr lang="en-US"/>
              <a:pPr/>
              <a:t>48</a:t>
            </a:fld>
            <a:endParaRPr lang="en-US"/>
          </a:p>
        </p:txBody>
      </p:sp>
      <p:sp>
        <p:nvSpPr>
          <p:cNvPr id="28675" name="Rectangle 2"/>
          <p:cNvSpPr>
            <a:spLocks noGrp="1" noChangeArrowheads="1"/>
          </p:cNvSpPr>
          <p:nvPr>
            <p:ph type="title"/>
          </p:nvPr>
        </p:nvSpPr>
        <p:spPr>
          <a:xfrm>
            <a:off x="685800" y="609600"/>
            <a:ext cx="7772400" cy="762000"/>
          </a:xfrm>
        </p:spPr>
        <p:txBody>
          <a:bodyPr/>
          <a:lstStyle/>
          <a:p>
            <a:r>
              <a:rPr lang="en-US" dirty="0" smtClean="0">
                <a:solidFill>
                  <a:schemeClr val="accent6"/>
                </a:solidFill>
              </a:rPr>
              <a:t>Encapsulation &amp; Decapsulation</a:t>
            </a:r>
          </a:p>
        </p:txBody>
      </p:sp>
      <p:sp>
        <p:nvSpPr>
          <p:cNvPr id="28676" name="Rectangle 3"/>
          <p:cNvSpPr>
            <a:spLocks noChangeArrowheads="1"/>
          </p:cNvSpPr>
          <p:nvPr/>
        </p:nvSpPr>
        <p:spPr bwMode="auto">
          <a:xfrm>
            <a:off x="5334000" y="2514600"/>
            <a:ext cx="3276600" cy="457200"/>
          </a:xfrm>
          <a:prstGeom prst="rect">
            <a:avLst/>
          </a:prstGeom>
          <a:noFill/>
          <a:ln w="9525">
            <a:solidFill>
              <a:schemeClr val="tx1"/>
            </a:solidFill>
            <a:miter lim="800000"/>
            <a:headEnd/>
            <a:tailEnd/>
          </a:ln>
        </p:spPr>
        <p:txBody>
          <a:bodyPr wrap="none" anchor="ctr"/>
          <a:lstStyle/>
          <a:p>
            <a:endParaRPr lang="en-US"/>
          </a:p>
        </p:txBody>
      </p:sp>
      <p:sp>
        <p:nvSpPr>
          <p:cNvPr id="28677" name="Text Box 5"/>
          <p:cNvSpPr txBox="1">
            <a:spLocks noChangeArrowheads="1"/>
          </p:cNvSpPr>
          <p:nvPr/>
        </p:nvSpPr>
        <p:spPr bwMode="auto">
          <a:xfrm>
            <a:off x="5334000" y="2590800"/>
            <a:ext cx="3276600" cy="336550"/>
          </a:xfrm>
          <a:prstGeom prst="rect">
            <a:avLst/>
          </a:prstGeom>
          <a:noFill/>
          <a:ln w="9525">
            <a:noFill/>
            <a:miter lim="800000"/>
            <a:headEnd/>
            <a:tailEnd/>
          </a:ln>
        </p:spPr>
        <p:txBody>
          <a:bodyPr>
            <a:spAutoFit/>
          </a:bodyPr>
          <a:lstStyle/>
          <a:p>
            <a:pPr>
              <a:spcBef>
                <a:spcPct val="50000"/>
              </a:spcBef>
            </a:pPr>
            <a:r>
              <a:rPr lang="en-US"/>
              <a:t>Get/Infocom/index.html HTTP/1.0</a:t>
            </a:r>
          </a:p>
        </p:txBody>
      </p:sp>
      <p:sp>
        <p:nvSpPr>
          <p:cNvPr id="28678" name="Rectangle 6"/>
          <p:cNvSpPr>
            <a:spLocks noChangeArrowheads="1"/>
          </p:cNvSpPr>
          <p:nvPr/>
        </p:nvSpPr>
        <p:spPr bwMode="auto">
          <a:xfrm>
            <a:off x="5334000" y="3200400"/>
            <a:ext cx="3276600" cy="457200"/>
          </a:xfrm>
          <a:prstGeom prst="rect">
            <a:avLst/>
          </a:prstGeom>
          <a:noFill/>
          <a:ln w="9525">
            <a:solidFill>
              <a:schemeClr val="tx1"/>
            </a:solidFill>
            <a:miter lim="800000"/>
            <a:headEnd/>
            <a:tailEnd/>
          </a:ln>
        </p:spPr>
        <p:txBody>
          <a:bodyPr wrap="none" anchor="ctr"/>
          <a:lstStyle/>
          <a:p>
            <a:endParaRPr lang="en-US"/>
          </a:p>
        </p:txBody>
      </p:sp>
      <p:sp>
        <p:nvSpPr>
          <p:cNvPr id="28679" name="Text Box 7"/>
          <p:cNvSpPr txBox="1">
            <a:spLocks noChangeArrowheads="1"/>
          </p:cNvSpPr>
          <p:nvPr/>
        </p:nvSpPr>
        <p:spPr bwMode="auto">
          <a:xfrm>
            <a:off x="5334000" y="3276600"/>
            <a:ext cx="3276600" cy="336550"/>
          </a:xfrm>
          <a:prstGeom prst="rect">
            <a:avLst/>
          </a:prstGeom>
          <a:solidFill>
            <a:schemeClr val="hlink">
              <a:alpha val="50195"/>
            </a:schemeClr>
          </a:solidFill>
          <a:ln w="9525">
            <a:noFill/>
            <a:miter lim="800000"/>
            <a:headEnd/>
            <a:tailEnd/>
          </a:ln>
        </p:spPr>
        <p:txBody>
          <a:bodyPr>
            <a:spAutoFit/>
          </a:bodyPr>
          <a:lstStyle/>
          <a:p>
            <a:pPr>
              <a:spcBef>
                <a:spcPct val="50000"/>
              </a:spcBef>
            </a:pPr>
            <a:r>
              <a:rPr lang="en-US"/>
              <a:t>Get/Infocom/index.html HTTP/1.0</a:t>
            </a:r>
          </a:p>
        </p:txBody>
      </p:sp>
      <p:sp>
        <p:nvSpPr>
          <p:cNvPr id="28680" name="Rectangle 8"/>
          <p:cNvSpPr>
            <a:spLocks noChangeArrowheads="1"/>
          </p:cNvSpPr>
          <p:nvPr/>
        </p:nvSpPr>
        <p:spPr bwMode="auto">
          <a:xfrm>
            <a:off x="4191000" y="3200400"/>
            <a:ext cx="1143000" cy="457200"/>
          </a:xfrm>
          <a:prstGeom prst="rect">
            <a:avLst/>
          </a:prstGeom>
          <a:noFill/>
          <a:ln w="9525">
            <a:solidFill>
              <a:schemeClr val="tx1"/>
            </a:solidFill>
            <a:miter lim="800000"/>
            <a:headEnd/>
            <a:tailEnd/>
          </a:ln>
        </p:spPr>
        <p:txBody>
          <a:bodyPr wrap="none" anchor="ctr"/>
          <a:lstStyle/>
          <a:p>
            <a:pPr algn="ctr"/>
            <a:r>
              <a:rPr lang="en-US"/>
              <a:t>TCP (20)</a:t>
            </a:r>
          </a:p>
        </p:txBody>
      </p:sp>
      <p:sp>
        <p:nvSpPr>
          <p:cNvPr id="28681" name="Rectangle 11"/>
          <p:cNvSpPr>
            <a:spLocks noChangeArrowheads="1"/>
          </p:cNvSpPr>
          <p:nvPr/>
        </p:nvSpPr>
        <p:spPr bwMode="auto">
          <a:xfrm>
            <a:off x="5334000" y="3962400"/>
            <a:ext cx="3276600" cy="457200"/>
          </a:xfrm>
          <a:prstGeom prst="rect">
            <a:avLst/>
          </a:prstGeom>
          <a:noFill/>
          <a:ln w="9525">
            <a:solidFill>
              <a:schemeClr val="tx1"/>
            </a:solidFill>
            <a:miter lim="800000"/>
            <a:headEnd/>
            <a:tailEnd/>
          </a:ln>
        </p:spPr>
        <p:txBody>
          <a:bodyPr wrap="none" anchor="ctr"/>
          <a:lstStyle/>
          <a:p>
            <a:endParaRPr lang="en-US"/>
          </a:p>
        </p:txBody>
      </p:sp>
      <p:sp>
        <p:nvSpPr>
          <p:cNvPr id="28682" name="Text Box 12"/>
          <p:cNvSpPr txBox="1">
            <a:spLocks noChangeArrowheads="1"/>
          </p:cNvSpPr>
          <p:nvPr/>
        </p:nvSpPr>
        <p:spPr bwMode="auto">
          <a:xfrm>
            <a:off x="5334000" y="4038600"/>
            <a:ext cx="3276600" cy="336550"/>
          </a:xfrm>
          <a:prstGeom prst="rect">
            <a:avLst/>
          </a:prstGeom>
          <a:solidFill>
            <a:schemeClr val="hlink">
              <a:alpha val="50195"/>
            </a:schemeClr>
          </a:solidFill>
          <a:ln w="9525">
            <a:noFill/>
            <a:miter lim="800000"/>
            <a:headEnd/>
            <a:tailEnd/>
          </a:ln>
        </p:spPr>
        <p:txBody>
          <a:bodyPr>
            <a:spAutoFit/>
          </a:bodyPr>
          <a:lstStyle/>
          <a:p>
            <a:pPr>
              <a:spcBef>
                <a:spcPct val="50000"/>
              </a:spcBef>
            </a:pPr>
            <a:r>
              <a:rPr lang="en-US"/>
              <a:t>Get/Infocom/index.html HTTP/1.0</a:t>
            </a:r>
          </a:p>
        </p:txBody>
      </p:sp>
      <p:sp>
        <p:nvSpPr>
          <p:cNvPr id="28683" name="Rectangle 13"/>
          <p:cNvSpPr>
            <a:spLocks noChangeArrowheads="1"/>
          </p:cNvSpPr>
          <p:nvPr/>
        </p:nvSpPr>
        <p:spPr bwMode="auto">
          <a:xfrm>
            <a:off x="4191000" y="3962400"/>
            <a:ext cx="1143000" cy="457200"/>
          </a:xfrm>
          <a:prstGeom prst="rect">
            <a:avLst/>
          </a:prstGeom>
          <a:solidFill>
            <a:schemeClr val="hlink">
              <a:alpha val="50195"/>
            </a:schemeClr>
          </a:solidFill>
          <a:ln w="9525">
            <a:solidFill>
              <a:schemeClr val="tx1"/>
            </a:solidFill>
            <a:miter lim="800000"/>
            <a:headEnd/>
            <a:tailEnd/>
          </a:ln>
        </p:spPr>
        <p:txBody>
          <a:bodyPr wrap="none" anchor="ctr"/>
          <a:lstStyle/>
          <a:p>
            <a:pPr algn="ctr"/>
            <a:r>
              <a:rPr lang="en-US"/>
              <a:t>TCP (20)</a:t>
            </a:r>
          </a:p>
        </p:txBody>
      </p:sp>
      <p:sp>
        <p:nvSpPr>
          <p:cNvPr id="28684" name="Rectangle 14"/>
          <p:cNvSpPr>
            <a:spLocks noChangeArrowheads="1"/>
          </p:cNvSpPr>
          <p:nvPr/>
        </p:nvSpPr>
        <p:spPr bwMode="auto">
          <a:xfrm>
            <a:off x="3200400" y="3962400"/>
            <a:ext cx="990600" cy="457200"/>
          </a:xfrm>
          <a:prstGeom prst="rect">
            <a:avLst/>
          </a:prstGeom>
          <a:noFill/>
          <a:ln w="9525">
            <a:solidFill>
              <a:schemeClr val="tx1"/>
            </a:solidFill>
            <a:miter lim="800000"/>
            <a:headEnd/>
            <a:tailEnd/>
          </a:ln>
        </p:spPr>
        <p:txBody>
          <a:bodyPr wrap="none" anchor="ctr"/>
          <a:lstStyle/>
          <a:p>
            <a:pPr algn="ctr"/>
            <a:r>
              <a:rPr lang="en-US"/>
              <a:t>IP (20)</a:t>
            </a:r>
          </a:p>
        </p:txBody>
      </p:sp>
      <p:sp>
        <p:nvSpPr>
          <p:cNvPr id="28685" name="Rectangle 16"/>
          <p:cNvSpPr>
            <a:spLocks noChangeArrowheads="1"/>
          </p:cNvSpPr>
          <p:nvPr/>
        </p:nvSpPr>
        <p:spPr bwMode="auto">
          <a:xfrm>
            <a:off x="4800600" y="4800600"/>
            <a:ext cx="3276600" cy="457200"/>
          </a:xfrm>
          <a:prstGeom prst="rect">
            <a:avLst/>
          </a:prstGeom>
          <a:noFill/>
          <a:ln w="9525">
            <a:solidFill>
              <a:schemeClr val="tx1"/>
            </a:solidFill>
            <a:miter lim="800000"/>
            <a:headEnd/>
            <a:tailEnd/>
          </a:ln>
        </p:spPr>
        <p:txBody>
          <a:bodyPr wrap="none" anchor="ctr"/>
          <a:lstStyle/>
          <a:p>
            <a:endParaRPr lang="en-US"/>
          </a:p>
        </p:txBody>
      </p:sp>
      <p:sp>
        <p:nvSpPr>
          <p:cNvPr id="28686" name="Text Box 17"/>
          <p:cNvSpPr txBox="1">
            <a:spLocks noChangeArrowheads="1"/>
          </p:cNvSpPr>
          <p:nvPr/>
        </p:nvSpPr>
        <p:spPr bwMode="auto">
          <a:xfrm>
            <a:off x="4800600" y="4876800"/>
            <a:ext cx="3276600" cy="336550"/>
          </a:xfrm>
          <a:prstGeom prst="rect">
            <a:avLst/>
          </a:prstGeom>
          <a:solidFill>
            <a:schemeClr val="hlink">
              <a:alpha val="50195"/>
            </a:schemeClr>
          </a:solidFill>
          <a:ln w="9525">
            <a:noFill/>
            <a:miter lim="800000"/>
            <a:headEnd/>
            <a:tailEnd/>
          </a:ln>
        </p:spPr>
        <p:txBody>
          <a:bodyPr>
            <a:spAutoFit/>
          </a:bodyPr>
          <a:lstStyle/>
          <a:p>
            <a:pPr>
              <a:spcBef>
                <a:spcPct val="50000"/>
              </a:spcBef>
            </a:pPr>
            <a:r>
              <a:rPr lang="en-US"/>
              <a:t>Get/Infocom/index.html HTTP/1.0</a:t>
            </a:r>
          </a:p>
        </p:txBody>
      </p:sp>
      <p:sp>
        <p:nvSpPr>
          <p:cNvPr id="28687" name="Rectangle 18"/>
          <p:cNvSpPr>
            <a:spLocks noChangeArrowheads="1"/>
          </p:cNvSpPr>
          <p:nvPr/>
        </p:nvSpPr>
        <p:spPr bwMode="auto">
          <a:xfrm>
            <a:off x="3657600" y="4800600"/>
            <a:ext cx="1143000" cy="457200"/>
          </a:xfrm>
          <a:prstGeom prst="rect">
            <a:avLst/>
          </a:prstGeom>
          <a:solidFill>
            <a:schemeClr val="hlink">
              <a:alpha val="50195"/>
            </a:schemeClr>
          </a:solidFill>
          <a:ln w="9525">
            <a:solidFill>
              <a:schemeClr val="tx1"/>
            </a:solidFill>
            <a:miter lim="800000"/>
            <a:headEnd/>
            <a:tailEnd/>
          </a:ln>
        </p:spPr>
        <p:txBody>
          <a:bodyPr wrap="none" anchor="ctr"/>
          <a:lstStyle/>
          <a:p>
            <a:pPr algn="ctr"/>
            <a:r>
              <a:rPr lang="en-US"/>
              <a:t>TCP (20)</a:t>
            </a:r>
          </a:p>
        </p:txBody>
      </p:sp>
      <p:sp>
        <p:nvSpPr>
          <p:cNvPr id="28688" name="Rectangle 19"/>
          <p:cNvSpPr>
            <a:spLocks noChangeArrowheads="1"/>
          </p:cNvSpPr>
          <p:nvPr/>
        </p:nvSpPr>
        <p:spPr bwMode="auto">
          <a:xfrm>
            <a:off x="2667000" y="4800600"/>
            <a:ext cx="990600" cy="457200"/>
          </a:xfrm>
          <a:prstGeom prst="rect">
            <a:avLst/>
          </a:prstGeom>
          <a:solidFill>
            <a:schemeClr val="hlink">
              <a:alpha val="50195"/>
            </a:schemeClr>
          </a:solidFill>
          <a:ln w="9525">
            <a:solidFill>
              <a:schemeClr val="tx1"/>
            </a:solidFill>
            <a:miter lim="800000"/>
            <a:headEnd/>
            <a:tailEnd/>
          </a:ln>
        </p:spPr>
        <p:txBody>
          <a:bodyPr wrap="none" anchor="ctr"/>
          <a:lstStyle/>
          <a:p>
            <a:pPr algn="ctr"/>
            <a:r>
              <a:rPr lang="en-US"/>
              <a:t>IP (20)</a:t>
            </a:r>
          </a:p>
        </p:txBody>
      </p:sp>
      <p:sp>
        <p:nvSpPr>
          <p:cNvPr id="28689" name="Rectangle 20"/>
          <p:cNvSpPr>
            <a:spLocks noChangeArrowheads="1"/>
          </p:cNvSpPr>
          <p:nvPr/>
        </p:nvSpPr>
        <p:spPr bwMode="auto">
          <a:xfrm>
            <a:off x="1219200" y="4800600"/>
            <a:ext cx="1447800" cy="457200"/>
          </a:xfrm>
          <a:prstGeom prst="rect">
            <a:avLst/>
          </a:prstGeom>
          <a:noFill/>
          <a:ln w="9525">
            <a:solidFill>
              <a:schemeClr val="tx1"/>
            </a:solidFill>
            <a:miter lim="800000"/>
            <a:headEnd/>
            <a:tailEnd/>
          </a:ln>
        </p:spPr>
        <p:txBody>
          <a:bodyPr wrap="none" anchor="ctr"/>
          <a:lstStyle/>
          <a:p>
            <a:pPr algn="ctr"/>
            <a:r>
              <a:rPr lang="en-US"/>
              <a:t>Ethernet (14)</a:t>
            </a:r>
          </a:p>
        </p:txBody>
      </p:sp>
      <p:sp>
        <p:nvSpPr>
          <p:cNvPr id="28690" name="Text Box 21"/>
          <p:cNvSpPr txBox="1">
            <a:spLocks noChangeArrowheads="1"/>
          </p:cNvSpPr>
          <p:nvPr/>
        </p:nvSpPr>
        <p:spPr bwMode="auto">
          <a:xfrm>
            <a:off x="1219200" y="4800600"/>
            <a:ext cx="184150" cy="336550"/>
          </a:xfrm>
          <a:prstGeom prst="rect">
            <a:avLst/>
          </a:prstGeom>
          <a:noFill/>
          <a:ln w="9525">
            <a:noFill/>
            <a:miter lim="800000"/>
            <a:headEnd/>
            <a:tailEnd/>
          </a:ln>
        </p:spPr>
        <p:txBody>
          <a:bodyPr>
            <a:spAutoFit/>
          </a:bodyPr>
          <a:lstStyle/>
          <a:p>
            <a:pPr>
              <a:spcBef>
                <a:spcPct val="50000"/>
              </a:spcBef>
            </a:pPr>
            <a:endParaRPr lang="en-US"/>
          </a:p>
        </p:txBody>
      </p:sp>
      <p:sp>
        <p:nvSpPr>
          <p:cNvPr id="28691" name="Text Box 24"/>
          <p:cNvSpPr txBox="1">
            <a:spLocks noChangeArrowheads="1"/>
          </p:cNvSpPr>
          <p:nvPr/>
        </p:nvSpPr>
        <p:spPr bwMode="auto">
          <a:xfrm>
            <a:off x="1219200" y="4800600"/>
            <a:ext cx="1371600" cy="336550"/>
          </a:xfrm>
          <a:prstGeom prst="rect">
            <a:avLst/>
          </a:prstGeom>
          <a:noFill/>
          <a:ln w="9525">
            <a:noFill/>
            <a:miter lim="800000"/>
            <a:headEnd/>
            <a:tailEnd/>
          </a:ln>
        </p:spPr>
        <p:txBody>
          <a:bodyPr>
            <a:spAutoFit/>
          </a:bodyPr>
          <a:lstStyle/>
          <a:p>
            <a:pPr>
              <a:spcBef>
                <a:spcPct val="50000"/>
              </a:spcBef>
            </a:pPr>
            <a:endParaRPr lang="en-US"/>
          </a:p>
        </p:txBody>
      </p:sp>
      <p:sp>
        <p:nvSpPr>
          <p:cNvPr id="28692" name="Rectangle 27"/>
          <p:cNvSpPr>
            <a:spLocks noChangeArrowheads="1"/>
          </p:cNvSpPr>
          <p:nvPr/>
        </p:nvSpPr>
        <p:spPr bwMode="auto">
          <a:xfrm>
            <a:off x="8077200" y="4800600"/>
            <a:ext cx="533400" cy="457200"/>
          </a:xfrm>
          <a:prstGeom prst="rect">
            <a:avLst/>
          </a:prstGeom>
          <a:noFill/>
          <a:ln w="9525">
            <a:solidFill>
              <a:schemeClr val="tx1"/>
            </a:solidFill>
            <a:miter lim="800000"/>
            <a:headEnd/>
            <a:tailEnd/>
          </a:ln>
        </p:spPr>
        <p:txBody>
          <a:bodyPr wrap="none" anchor="ctr"/>
          <a:lstStyle/>
          <a:p>
            <a:pPr algn="ctr"/>
            <a:r>
              <a:rPr lang="en-US"/>
              <a:t>(4)</a:t>
            </a:r>
          </a:p>
        </p:txBody>
      </p:sp>
      <p:sp>
        <p:nvSpPr>
          <p:cNvPr id="28693" name="Text Box 29"/>
          <p:cNvSpPr txBox="1">
            <a:spLocks noChangeArrowheads="1"/>
          </p:cNvSpPr>
          <p:nvPr/>
        </p:nvSpPr>
        <p:spPr bwMode="auto">
          <a:xfrm>
            <a:off x="685800" y="5715000"/>
            <a:ext cx="8153400" cy="457200"/>
          </a:xfrm>
          <a:prstGeom prst="rect">
            <a:avLst/>
          </a:prstGeom>
          <a:noFill/>
          <a:ln w="9525">
            <a:noFill/>
            <a:miter lim="800000"/>
            <a:headEnd/>
            <a:tailEnd/>
          </a:ln>
        </p:spPr>
        <p:txBody>
          <a:bodyPr>
            <a:spAutoFit/>
          </a:bodyPr>
          <a:lstStyle/>
          <a:p>
            <a:pPr>
              <a:spcBef>
                <a:spcPct val="50000"/>
              </a:spcBef>
            </a:pPr>
            <a:r>
              <a:rPr lang="en-US" sz="2400" i="1"/>
              <a:t>Ethernet header exclude preamble and start frame of 8 bytes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F1B81E96-0551-4778-82C9-1912B65FF540}" type="slidenum">
              <a:rPr lang="en-US"/>
              <a:pPr/>
              <a:t>49</a:t>
            </a:fld>
            <a:endParaRPr lang="en-US"/>
          </a:p>
        </p:txBody>
      </p:sp>
      <p:sp>
        <p:nvSpPr>
          <p:cNvPr id="29699" name="Rectangle 2"/>
          <p:cNvSpPr>
            <a:spLocks noGrp="1" noChangeArrowheads="1"/>
          </p:cNvSpPr>
          <p:nvPr>
            <p:ph type="body" idx="1"/>
          </p:nvPr>
        </p:nvSpPr>
        <p:spPr>
          <a:xfrm>
            <a:off x="685800" y="381000"/>
            <a:ext cx="7772400" cy="6019800"/>
          </a:xfrm>
        </p:spPr>
        <p:txBody>
          <a:bodyPr/>
          <a:lstStyle/>
          <a:p>
            <a:r>
              <a:rPr lang="en-US" dirty="0" smtClean="0"/>
              <a:t>TCP/IP model vs. OSI model:</a:t>
            </a:r>
          </a:p>
          <a:p>
            <a:pPr lvl="2"/>
            <a:r>
              <a:rPr lang="en-US" dirty="0" smtClean="0"/>
              <a:t>similarity:</a:t>
            </a:r>
          </a:p>
          <a:p>
            <a:pPr lvl="3"/>
            <a:r>
              <a:rPr lang="en-US" dirty="0" smtClean="0"/>
              <a:t>based on the concept of the stack of independent protocols.</a:t>
            </a:r>
          </a:p>
          <a:p>
            <a:pPr lvl="3"/>
            <a:r>
              <a:rPr lang="en-US" dirty="0" smtClean="0"/>
              <a:t>Similar functionality</a:t>
            </a:r>
          </a:p>
          <a:p>
            <a:pPr lvl="2"/>
            <a:r>
              <a:rPr lang="en-US" dirty="0" smtClean="0"/>
              <a:t>Differences:</a:t>
            </a:r>
          </a:p>
          <a:p>
            <a:pPr lvl="3"/>
            <a:r>
              <a:rPr lang="en-US" dirty="0" smtClean="0"/>
              <a:t>The concepts of services/interfaces/protocols are clear in the OSI model, but not as much in the TCP/IP model.</a:t>
            </a:r>
          </a:p>
          <a:p>
            <a:pPr lvl="3"/>
            <a:r>
              <a:rPr lang="en-US" dirty="0" smtClean="0"/>
              <a:t>The OSI model was devised before the protocols were invented, it misses some important issues. The TCP/IP model was devised after the protocols were designed, so the model may not fit other protocols.</a:t>
            </a:r>
          </a:p>
          <a:p>
            <a:pPr lvl="3"/>
            <a:r>
              <a:rPr lang="en-US" dirty="0" smtClean="0"/>
              <a:t>Difference in the network layer:</a:t>
            </a:r>
          </a:p>
          <a:p>
            <a:pPr lvl="4"/>
            <a:r>
              <a:rPr lang="en-US" dirty="0" smtClean="0"/>
              <a:t>TCP/IP: only connectionless (the IP protocol)</a:t>
            </a:r>
          </a:p>
          <a:p>
            <a:pPr lvl="4"/>
            <a:r>
              <a:rPr lang="en-US" dirty="0" smtClean="0"/>
              <a:t>OSI: connectionless and connection-oriented.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p:spPr>
        <p:txBody>
          <a:bodyPr/>
          <a:lstStyle/>
          <a:p>
            <a:fld id="{D15D8FBB-00A7-48D8-9D86-48D621B814E7}" type="slidenum">
              <a:rPr lang="en-US"/>
              <a:pPr/>
              <a:t>5</a:t>
            </a:fld>
            <a:endParaRPr lang="en-US"/>
          </a:p>
        </p:txBody>
      </p:sp>
      <p:sp>
        <p:nvSpPr>
          <p:cNvPr id="4099" name="Line 3"/>
          <p:cNvSpPr>
            <a:spLocks noChangeShapeType="1"/>
          </p:cNvSpPr>
          <p:nvPr/>
        </p:nvSpPr>
        <p:spPr bwMode="auto">
          <a:xfrm>
            <a:off x="854075" y="5303838"/>
            <a:ext cx="7740650" cy="0"/>
          </a:xfrm>
          <a:prstGeom prst="line">
            <a:avLst/>
          </a:prstGeom>
          <a:noFill/>
          <a:ln w="9525">
            <a:solidFill>
              <a:schemeClr val="tx1"/>
            </a:solidFill>
            <a:round/>
            <a:headEnd/>
            <a:tailEnd/>
          </a:ln>
        </p:spPr>
        <p:txBody>
          <a:bodyPr/>
          <a:lstStyle/>
          <a:p>
            <a:endParaRPr lang="en-US"/>
          </a:p>
        </p:txBody>
      </p:sp>
      <p:sp>
        <p:nvSpPr>
          <p:cNvPr id="4100" name="Line 4"/>
          <p:cNvSpPr>
            <a:spLocks noChangeShapeType="1"/>
          </p:cNvSpPr>
          <p:nvPr/>
        </p:nvSpPr>
        <p:spPr bwMode="auto">
          <a:xfrm flipH="1">
            <a:off x="1628775" y="5318125"/>
            <a:ext cx="1588" cy="412750"/>
          </a:xfrm>
          <a:prstGeom prst="line">
            <a:avLst/>
          </a:prstGeom>
          <a:noFill/>
          <a:ln w="9525">
            <a:solidFill>
              <a:schemeClr val="tx1"/>
            </a:solidFill>
            <a:round/>
            <a:headEnd/>
            <a:tailEnd/>
          </a:ln>
        </p:spPr>
        <p:txBody>
          <a:bodyPr/>
          <a:lstStyle/>
          <a:p>
            <a:endParaRPr lang="en-US"/>
          </a:p>
        </p:txBody>
      </p:sp>
      <p:sp>
        <p:nvSpPr>
          <p:cNvPr id="4101" name="Rectangle 5"/>
          <p:cNvSpPr>
            <a:spLocks noChangeArrowheads="1"/>
          </p:cNvSpPr>
          <p:nvPr/>
        </p:nvSpPr>
        <p:spPr bwMode="auto">
          <a:xfrm>
            <a:off x="1371600" y="5730875"/>
            <a:ext cx="639763"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02" name="Text Box 6"/>
          <p:cNvSpPr txBox="1">
            <a:spLocks noChangeArrowheads="1"/>
          </p:cNvSpPr>
          <p:nvPr/>
        </p:nvSpPr>
        <p:spPr bwMode="auto">
          <a:xfrm>
            <a:off x="1371600" y="5745163"/>
            <a:ext cx="639763" cy="274637"/>
          </a:xfrm>
          <a:prstGeom prst="rect">
            <a:avLst/>
          </a:prstGeom>
          <a:noFill/>
          <a:ln w="9525">
            <a:noFill/>
            <a:miter lim="800000"/>
            <a:headEnd/>
            <a:tailEnd/>
          </a:ln>
        </p:spPr>
        <p:txBody>
          <a:bodyPr>
            <a:spAutoFit/>
          </a:bodyPr>
          <a:lstStyle/>
          <a:p>
            <a:pPr>
              <a:spcBef>
                <a:spcPct val="50000"/>
              </a:spcBef>
            </a:pPr>
            <a:r>
              <a:rPr lang="en-US" sz="1200"/>
              <a:t>RIGEL</a:t>
            </a:r>
          </a:p>
        </p:txBody>
      </p:sp>
      <p:sp>
        <p:nvSpPr>
          <p:cNvPr id="4103" name="Text Box 7"/>
          <p:cNvSpPr txBox="1">
            <a:spLocks noChangeArrowheads="1"/>
          </p:cNvSpPr>
          <p:nvPr/>
        </p:nvSpPr>
        <p:spPr bwMode="auto">
          <a:xfrm>
            <a:off x="1651000" y="5395913"/>
            <a:ext cx="1050925" cy="304800"/>
          </a:xfrm>
          <a:prstGeom prst="rect">
            <a:avLst/>
          </a:prstGeom>
          <a:noFill/>
          <a:ln w="9525">
            <a:noFill/>
            <a:miter lim="800000"/>
            <a:headEnd/>
            <a:tailEnd/>
          </a:ln>
        </p:spPr>
        <p:txBody>
          <a:bodyPr>
            <a:spAutoFit/>
          </a:bodyPr>
          <a:lstStyle/>
          <a:p>
            <a:pPr>
              <a:spcBef>
                <a:spcPct val="50000"/>
              </a:spcBef>
            </a:pPr>
            <a:r>
              <a:rPr lang="en-US" sz="1400" b="1"/>
              <a:t>128.226.3.5</a:t>
            </a:r>
          </a:p>
        </p:txBody>
      </p:sp>
      <p:sp>
        <p:nvSpPr>
          <p:cNvPr id="4104" name="Line 8"/>
          <p:cNvSpPr>
            <a:spLocks noChangeShapeType="1"/>
          </p:cNvSpPr>
          <p:nvPr/>
        </p:nvSpPr>
        <p:spPr bwMode="auto">
          <a:xfrm flipV="1">
            <a:off x="854075" y="3900488"/>
            <a:ext cx="6216650" cy="1587"/>
          </a:xfrm>
          <a:prstGeom prst="line">
            <a:avLst/>
          </a:prstGeom>
          <a:noFill/>
          <a:ln w="28575">
            <a:solidFill>
              <a:schemeClr val="tx1"/>
            </a:solidFill>
            <a:round/>
            <a:headEnd/>
            <a:tailEnd/>
          </a:ln>
        </p:spPr>
        <p:txBody>
          <a:bodyPr/>
          <a:lstStyle/>
          <a:p>
            <a:endParaRPr lang="en-US"/>
          </a:p>
        </p:txBody>
      </p:sp>
      <p:sp>
        <p:nvSpPr>
          <p:cNvPr id="4105" name="Line 9"/>
          <p:cNvSpPr>
            <a:spLocks noChangeShapeType="1"/>
          </p:cNvSpPr>
          <p:nvPr/>
        </p:nvSpPr>
        <p:spPr bwMode="auto">
          <a:xfrm flipH="1">
            <a:off x="4081463" y="3898900"/>
            <a:ext cx="1587" cy="412750"/>
          </a:xfrm>
          <a:prstGeom prst="line">
            <a:avLst/>
          </a:prstGeom>
          <a:noFill/>
          <a:ln w="9525">
            <a:solidFill>
              <a:schemeClr val="tx1"/>
            </a:solidFill>
            <a:round/>
            <a:headEnd/>
            <a:tailEnd/>
          </a:ln>
        </p:spPr>
        <p:txBody>
          <a:bodyPr/>
          <a:lstStyle/>
          <a:p>
            <a:endParaRPr lang="en-US"/>
          </a:p>
        </p:txBody>
      </p:sp>
      <p:sp>
        <p:nvSpPr>
          <p:cNvPr id="4106" name="Rectangle 10"/>
          <p:cNvSpPr>
            <a:spLocks noChangeArrowheads="1"/>
          </p:cNvSpPr>
          <p:nvPr/>
        </p:nvSpPr>
        <p:spPr bwMode="auto">
          <a:xfrm>
            <a:off x="3824288" y="4311650"/>
            <a:ext cx="639762"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07" name="Text Box 11"/>
          <p:cNvSpPr txBox="1">
            <a:spLocks noChangeArrowheads="1"/>
          </p:cNvSpPr>
          <p:nvPr/>
        </p:nvSpPr>
        <p:spPr bwMode="auto">
          <a:xfrm>
            <a:off x="3824288" y="4325938"/>
            <a:ext cx="639762" cy="274637"/>
          </a:xfrm>
          <a:prstGeom prst="rect">
            <a:avLst/>
          </a:prstGeom>
          <a:noFill/>
          <a:ln w="9525">
            <a:noFill/>
            <a:miter lim="800000"/>
            <a:headEnd/>
            <a:tailEnd/>
          </a:ln>
        </p:spPr>
        <p:txBody>
          <a:bodyPr>
            <a:spAutoFit/>
          </a:bodyPr>
          <a:lstStyle/>
          <a:p>
            <a:pPr>
              <a:spcBef>
                <a:spcPct val="50000"/>
              </a:spcBef>
            </a:pPr>
            <a:r>
              <a:rPr lang="en-US" sz="1200"/>
              <a:t>SUNS</a:t>
            </a:r>
          </a:p>
        </p:txBody>
      </p:sp>
      <p:sp>
        <p:nvSpPr>
          <p:cNvPr id="4108" name="Text Box 12"/>
          <p:cNvSpPr txBox="1">
            <a:spLocks noChangeArrowheads="1"/>
          </p:cNvSpPr>
          <p:nvPr/>
        </p:nvSpPr>
        <p:spPr bwMode="auto">
          <a:xfrm>
            <a:off x="4103688" y="3976688"/>
            <a:ext cx="1157287" cy="304800"/>
          </a:xfrm>
          <a:prstGeom prst="rect">
            <a:avLst/>
          </a:prstGeom>
          <a:noFill/>
          <a:ln w="9525">
            <a:noFill/>
            <a:miter lim="800000"/>
            <a:headEnd/>
            <a:tailEnd/>
          </a:ln>
        </p:spPr>
        <p:txBody>
          <a:bodyPr>
            <a:spAutoFit/>
          </a:bodyPr>
          <a:lstStyle/>
          <a:p>
            <a:pPr>
              <a:spcBef>
                <a:spcPct val="50000"/>
              </a:spcBef>
            </a:pPr>
            <a:r>
              <a:rPr lang="en-US" sz="1400" b="1"/>
              <a:t>128.226.1.72</a:t>
            </a:r>
          </a:p>
        </p:txBody>
      </p:sp>
      <p:sp>
        <p:nvSpPr>
          <p:cNvPr id="4109" name="Text Box 13"/>
          <p:cNvSpPr txBox="1">
            <a:spLocks noChangeArrowheads="1"/>
          </p:cNvSpPr>
          <p:nvPr/>
        </p:nvSpPr>
        <p:spPr bwMode="auto">
          <a:xfrm>
            <a:off x="0" y="4938713"/>
            <a:ext cx="1890713" cy="304800"/>
          </a:xfrm>
          <a:prstGeom prst="rect">
            <a:avLst/>
          </a:prstGeom>
          <a:noFill/>
          <a:ln w="9525">
            <a:noFill/>
            <a:miter lim="800000"/>
            <a:headEnd/>
            <a:tailEnd/>
          </a:ln>
        </p:spPr>
        <p:txBody>
          <a:bodyPr>
            <a:spAutoFit/>
          </a:bodyPr>
          <a:lstStyle/>
          <a:p>
            <a:pPr>
              <a:spcBef>
                <a:spcPct val="50000"/>
              </a:spcBef>
            </a:pPr>
            <a:r>
              <a:rPr lang="en-US" sz="1400" b="1" dirty="0">
                <a:solidFill>
                  <a:srgbClr val="FF0000"/>
                </a:solidFill>
              </a:rPr>
              <a:t>CS subnet 128.226.3.0</a:t>
            </a:r>
          </a:p>
        </p:txBody>
      </p:sp>
      <p:sp>
        <p:nvSpPr>
          <p:cNvPr id="4110" name="Line 14"/>
          <p:cNvSpPr>
            <a:spLocks noChangeShapeType="1"/>
          </p:cNvSpPr>
          <p:nvPr/>
        </p:nvSpPr>
        <p:spPr bwMode="auto">
          <a:xfrm>
            <a:off x="4098925" y="4678363"/>
            <a:ext cx="0" cy="639762"/>
          </a:xfrm>
          <a:prstGeom prst="line">
            <a:avLst/>
          </a:prstGeom>
          <a:noFill/>
          <a:ln w="9525">
            <a:solidFill>
              <a:schemeClr val="tx1"/>
            </a:solidFill>
            <a:round/>
            <a:headEnd/>
            <a:tailEnd/>
          </a:ln>
        </p:spPr>
        <p:txBody>
          <a:bodyPr/>
          <a:lstStyle/>
          <a:p>
            <a:endParaRPr lang="en-US"/>
          </a:p>
        </p:txBody>
      </p:sp>
      <p:sp>
        <p:nvSpPr>
          <p:cNvPr id="4111" name="Line 15"/>
          <p:cNvSpPr>
            <a:spLocks noChangeShapeType="1"/>
          </p:cNvSpPr>
          <p:nvPr/>
        </p:nvSpPr>
        <p:spPr bwMode="auto">
          <a:xfrm flipH="1">
            <a:off x="7207250" y="5318125"/>
            <a:ext cx="1588" cy="412750"/>
          </a:xfrm>
          <a:prstGeom prst="line">
            <a:avLst/>
          </a:prstGeom>
          <a:noFill/>
          <a:ln w="9525">
            <a:solidFill>
              <a:schemeClr val="tx1"/>
            </a:solidFill>
            <a:round/>
            <a:headEnd/>
            <a:tailEnd/>
          </a:ln>
        </p:spPr>
        <p:txBody>
          <a:bodyPr/>
          <a:lstStyle/>
          <a:p>
            <a:endParaRPr lang="en-US"/>
          </a:p>
        </p:txBody>
      </p:sp>
      <p:sp>
        <p:nvSpPr>
          <p:cNvPr id="4112" name="Rectangle 16"/>
          <p:cNvSpPr>
            <a:spLocks noChangeArrowheads="1"/>
          </p:cNvSpPr>
          <p:nvPr/>
        </p:nvSpPr>
        <p:spPr bwMode="auto">
          <a:xfrm>
            <a:off x="6691313" y="5730875"/>
            <a:ext cx="898525"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13" name="Text Box 17"/>
          <p:cNvSpPr txBox="1">
            <a:spLocks noChangeArrowheads="1"/>
          </p:cNvSpPr>
          <p:nvPr/>
        </p:nvSpPr>
        <p:spPr bwMode="auto">
          <a:xfrm>
            <a:off x="6675438" y="5745163"/>
            <a:ext cx="914400" cy="274637"/>
          </a:xfrm>
          <a:prstGeom prst="rect">
            <a:avLst/>
          </a:prstGeom>
          <a:noFill/>
          <a:ln w="9525">
            <a:noFill/>
            <a:miter lim="800000"/>
            <a:headEnd/>
            <a:tailEnd/>
          </a:ln>
        </p:spPr>
        <p:txBody>
          <a:bodyPr>
            <a:spAutoFit/>
          </a:bodyPr>
          <a:lstStyle/>
          <a:p>
            <a:pPr>
              <a:spcBef>
                <a:spcPct val="50000"/>
              </a:spcBef>
            </a:pPr>
            <a:r>
              <a:rPr lang="en-US" sz="1200"/>
              <a:t>ALISTAIR</a:t>
            </a:r>
          </a:p>
        </p:txBody>
      </p:sp>
      <p:sp>
        <p:nvSpPr>
          <p:cNvPr id="4114" name="Text Box 18"/>
          <p:cNvSpPr txBox="1">
            <a:spLocks noChangeArrowheads="1"/>
          </p:cNvSpPr>
          <p:nvPr/>
        </p:nvSpPr>
        <p:spPr bwMode="auto">
          <a:xfrm>
            <a:off x="7229475" y="5395913"/>
            <a:ext cx="1050925" cy="304800"/>
          </a:xfrm>
          <a:prstGeom prst="rect">
            <a:avLst/>
          </a:prstGeom>
          <a:noFill/>
          <a:ln w="9525">
            <a:noFill/>
            <a:miter lim="800000"/>
            <a:headEnd/>
            <a:tailEnd/>
          </a:ln>
        </p:spPr>
        <p:txBody>
          <a:bodyPr>
            <a:spAutoFit/>
          </a:bodyPr>
          <a:lstStyle/>
          <a:p>
            <a:pPr>
              <a:spcBef>
                <a:spcPct val="50000"/>
              </a:spcBef>
            </a:pPr>
            <a:r>
              <a:rPr lang="en-US" sz="1400" b="1"/>
              <a:t>128.226.3.2</a:t>
            </a:r>
          </a:p>
        </p:txBody>
      </p:sp>
      <p:sp>
        <p:nvSpPr>
          <p:cNvPr id="4115" name="Line 19"/>
          <p:cNvSpPr>
            <a:spLocks noChangeShapeType="1"/>
          </p:cNvSpPr>
          <p:nvPr/>
        </p:nvSpPr>
        <p:spPr bwMode="auto">
          <a:xfrm flipH="1">
            <a:off x="7239000" y="6096000"/>
            <a:ext cx="0" cy="350838"/>
          </a:xfrm>
          <a:prstGeom prst="line">
            <a:avLst/>
          </a:prstGeom>
          <a:noFill/>
          <a:ln w="9525">
            <a:solidFill>
              <a:schemeClr val="tx1"/>
            </a:solidFill>
            <a:round/>
            <a:headEnd/>
            <a:tailEnd/>
          </a:ln>
        </p:spPr>
        <p:txBody>
          <a:bodyPr/>
          <a:lstStyle/>
          <a:p>
            <a:endParaRPr lang="en-US"/>
          </a:p>
        </p:txBody>
      </p:sp>
      <p:sp>
        <p:nvSpPr>
          <p:cNvPr id="4116" name="Text Box 20"/>
          <p:cNvSpPr txBox="1">
            <a:spLocks noChangeArrowheads="1"/>
          </p:cNvSpPr>
          <p:nvPr/>
        </p:nvSpPr>
        <p:spPr bwMode="auto">
          <a:xfrm>
            <a:off x="7289800" y="6127750"/>
            <a:ext cx="1050925" cy="304800"/>
          </a:xfrm>
          <a:prstGeom prst="rect">
            <a:avLst/>
          </a:prstGeom>
          <a:noFill/>
          <a:ln w="9525">
            <a:noFill/>
            <a:miter lim="800000"/>
            <a:headEnd/>
            <a:tailEnd/>
          </a:ln>
        </p:spPr>
        <p:txBody>
          <a:bodyPr>
            <a:spAutoFit/>
          </a:bodyPr>
          <a:lstStyle/>
          <a:p>
            <a:pPr>
              <a:spcBef>
                <a:spcPct val="50000"/>
              </a:spcBef>
            </a:pPr>
            <a:r>
              <a:rPr lang="en-US" sz="1400" b="1"/>
              <a:t>128.226.3.3</a:t>
            </a:r>
          </a:p>
        </p:txBody>
      </p:sp>
      <p:sp>
        <p:nvSpPr>
          <p:cNvPr id="4117" name="Line 21"/>
          <p:cNvSpPr>
            <a:spLocks noChangeShapeType="1"/>
          </p:cNvSpPr>
          <p:nvPr/>
        </p:nvSpPr>
        <p:spPr bwMode="auto">
          <a:xfrm flipH="1">
            <a:off x="4770438" y="6430963"/>
            <a:ext cx="2468562" cy="0"/>
          </a:xfrm>
          <a:prstGeom prst="line">
            <a:avLst/>
          </a:prstGeom>
          <a:noFill/>
          <a:ln w="9525">
            <a:solidFill>
              <a:schemeClr val="tx1"/>
            </a:solidFill>
            <a:round/>
            <a:headEnd/>
            <a:tailEnd/>
          </a:ln>
        </p:spPr>
        <p:txBody>
          <a:bodyPr/>
          <a:lstStyle/>
          <a:p>
            <a:endParaRPr lang="en-US"/>
          </a:p>
        </p:txBody>
      </p:sp>
      <p:sp>
        <p:nvSpPr>
          <p:cNvPr id="4118" name="Rectangle 22"/>
          <p:cNvSpPr>
            <a:spLocks noChangeArrowheads="1"/>
          </p:cNvSpPr>
          <p:nvPr/>
        </p:nvSpPr>
        <p:spPr bwMode="auto">
          <a:xfrm>
            <a:off x="4497388" y="5729288"/>
            <a:ext cx="639762"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19" name="Text Box 23"/>
          <p:cNvSpPr txBox="1">
            <a:spLocks noChangeArrowheads="1"/>
          </p:cNvSpPr>
          <p:nvPr/>
        </p:nvSpPr>
        <p:spPr bwMode="auto">
          <a:xfrm>
            <a:off x="4497388" y="5743575"/>
            <a:ext cx="639762" cy="274638"/>
          </a:xfrm>
          <a:prstGeom prst="rect">
            <a:avLst/>
          </a:prstGeom>
          <a:noFill/>
          <a:ln w="9525">
            <a:noFill/>
            <a:miter lim="800000"/>
            <a:headEnd/>
            <a:tailEnd/>
          </a:ln>
        </p:spPr>
        <p:txBody>
          <a:bodyPr>
            <a:spAutoFit/>
          </a:bodyPr>
          <a:lstStyle/>
          <a:p>
            <a:pPr>
              <a:spcBef>
                <a:spcPct val="50000"/>
              </a:spcBef>
            </a:pPr>
            <a:r>
              <a:rPr lang="en-US" sz="1200"/>
              <a:t>HOME</a:t>
            </a:r>
          </a:p>
        </p:txBody>
      </p:sp>
      <p:sp>
        <p:nvSpPr>
          <p:cNvPr id="4120" name="Line 24"/>
          <p:cNvSpPr>
            <a:spLocks noChangeShapeType="1"/>
          </p:cNvSpPr>
          <p:nvPr/>
        </p:nvSpPr>
        <p:spPr bwMode="auto">
          <a:xfrm flipH="1">
            <a:off x="4786313" y="6094413"/>
            <a:ext cx="0" cy="350837"/>
          </a:xfrm>
          <a:prstGeom prst="line">
            <a:avLst/>
          </a:prstGeom>
          <a:noFill/>
          <a:ln w="9525">
            <a:solidFill>
              <a:schemeClr val="tx1"/>
            </a:solidFill>
            <a:round/>
            <a:headEnd/>
            <a:tailEnd/>
          </a:ln>
        </p:spPr>
        <p:txBody>
          <a:bodyPr/>
          <a:lstStyle/>
          <a:p>
            <a:endParaRPr lang="en-US"/>
          </a:p>
        </p:txBody>
      </p:sp>
      <p:sp>
        <p:nvSpPr>
          <p:cNvPr id="4121" name="Text Box 25"/>
          <p:cNvSpPr txBox="1">
            <a:spLocks noChangeArrowheads="1"/>
          </p:cNvSpPr>
          <p:nvPr/>
        </p:nvSpPr>
        <p:spPr bwMode="auto">
          <a:xfrm>
            <a:off x="4837113" y="6126163"/>
            <a:ext cx="1050925" cy="304800"/>
          </a:xfrm>
          <a:prstGeom prst="rect">
            <a:avLst/>
          </a:prstGeom>
          <a:noFill/>
          <a:ln w="9525">
            <a:noFill/>
            <a:miter lim="800000"/>
            <a:headEnd/>
            <a:tailEnd/>
          </a:ln>
        </p:spPr>
        <p:txBody>
          <a:bodyPr>
            <a:spAutoFit/>
          </a:bodyPr>
          <a:lstStyle/>
          <a:p>
            <a:pPr>
              <a:spcBef>
                <a:spcPct val="50000"/>
              </a:spcBef>
            </a:pPr>
            <a:r>
              <a:rPr lang="en-US" sz="1400" b="1"/>
              <a:t>128.226.3.4</a:t>
            </a:r>
          </a:p>
        </p:txBody>
      </p:sp>
      <p:sp>
        <p:nvSpPr>
          <p:cNvPr id="4122" name="Text Box 26"/>
          <p:cNvSpPr txBox="1">
            <a:spLocks noChangeArrowheads="1"/>
          </p:cNvSpPr>
          <p:nvPr/>
        </p:nvSpPr>
        <p:spPr bwMode="auto">
          <a:xfrm>
            <a:off x="5346700" y="6348413"/>
            <a:ext cx="1554163" cy="336550"/>
          </a:xfrm>
          <a:prstGeom prst="rect">
            <a:avLst/>
          </a:prstGeom>
          <a:noFill/>
          <a:ln w="9525">
            <a:noFill/>
            <a:miter lim="800000"/>
            <a:headEnd/>
            <a:tailEnd/>
          </a:ln>
        </p:spPr>
        <p:txBody>
          <a:bodyPr>
            <a:spAutoFit/>
          </a:bodyPr>
          <a:lstStyle/>
          <a:p>
            <a:pPr>
              <a:spcBef>
                <a:spcPct val="50000"/>
              </a:spcBef>
            </a:pPr>
            <a:r>
              <a:rPr lang="en-US" i="1"/>
              <a:t>slip connection</a:t>
            </a:r>
          </a:p>
        </p:txBody>
      </p:sp>
      <p:sp>
        <p:nvSpPr>
          <p:cNvPr id="4123" name="Text Box 27"/>
          <p:cNvSpPr txBox="1">
            <a:spLocks noChangeArrowheads="1"/>
          </p:cNvSpPr>
          <p:nvPr/>
        </p:nvSpPr>
        <p:spPr bwMode="auto">
          <a:xfrm>
            <a:off x="4117975" y="4722813"/>
            <a:ext cx="1157288" cy="304800"/>
          </a:xfrm>
          <a:prstGeom prst="rect">
            <a:avLst/>
          </a:prstGeom>
          <a:noFill/>
          <a:ln w="9525">
            <a:noFill/>
            <a:miter lim="800000"/>
            <a:headEnd/>
            <a:tailEnd/>
          </a:ln>
        </p:spPr>
        <p:txBody>
          <a:bodyPr>
            <a:spAutoFit/>
          </a:bodyPr>
          <a:lstStyle/>
          <a:p>
            <a:pPr>
              <a:spcBef>
                <a:spcPct val="50000"/>
              </a:spcBef>
            </a:pPr>
            <a:r>
              <a:rPr lang="en-US" sz="1400" b="1" dirty="0"/>
              <a:t>128.226.3.1</a:t>
            </a:r>
          </a:p>
        </p:txBody>
      </p:sp>
      <p:sp>
        <p:nvSpPr>
          <p:cNvPr id="4124" name="Line 28"/>
          <p:cNvSpPr>
            <a:spLocks noChangeShapeType="1"/>
          </p:cNvSpPr>
          <p:nvPr/>
        </p:nvSpPr>
        <p:spPr bwMode="auto">
          <a:xfrm flipH="1">
            <a:off x="2433638" y="2482850"/>
            <a:ext cx="1587" cy="412750"/>
          </a:xfrm>
          <a:prstGeom prst="line">
            <a:avLst/>
          </a:prstGeom>
          <a:noFill/>
          <a:ln w="9525">
            <a:solidFill>
              <a:schemeClr val="tx1"/>
            </a:solidFill>
            <a:round/>
            <a:headEnd/>
            <a:tailEnd/>
          </a:ln>
        </p:spPr>
        <p:txBody>
          <a:bodyPr/>
          <a:lstStyle/>
          <a:p>
            <a:endParaRPr lang="en-US"/>
          </a:p>
        </p:txBody>
      </p:sp>
      <p:sp>
        <p:nvSpPr>
          <p:cNvPr id="4125" name="Rectangle 29"/>
          <p:cNvSpPr>
            <a:spLocks noChangeArrowheads="1"/>
          </p:cNvSpPr>
          <p:nvPr/>
        </p:nvSpPr>
        <p:spPr bwMode="auto">
          <a:xfrm>
            <a:off x="2039938" y="2895600"/>
            <a:ext cx="1020762"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26" name="Text Box 30"/>
          <p:cNvSpPr txBox="1">
            <a:spLocks noChangeArrowheads="1"/>
          </p:cNvSpPr>
          <p:nvPr/>
        </p:nvSpPr>
        <p:spPr bwMode="auto">
          <a:xfrm>
            <a:off x="2119313" y="2909888"/>
            <a:ext cx="898525" cy="274637"/>
          </a:xfrm>
          <a:prstGeom prst="rect">
            <a:avLst/>
          </a:prstGeom>
          <a:noFill/>
          <a:ln w="9525">
            <a:noFill/>
            <a:miter lim="800000"/>
            <a:headEnd/>
            <a:tailEnd/>
          </a:ln>
        </p:spPr>
        <p:txBody>
          <a:bodyPr>
            <a:spAutoFit/>
          </a:bodyPr>
          <a:lstStyle/>
          <a:p>
            <a:pPr>
              <a:spcBef>
                <a:spcPct val="50000"/>
              </a:spcBef>
            </a:pPr>
            <a:r>
              <a:rPr lang="en-US" sz="1200"/>
              <a:t>EE-GATE</a:t>
            </a:r>
          </a:p>
        </p:txBody>
      </p:sp>
      <p:sp>
        <p:nvSpPr>
          <p:cNvPr id="4127" name="Text Box 31"/>
          <p:cNvSpPr txBox="1">
            <a:spLocks noChangeArrowheads="1"/>
          </p:cNvSpPr>
          <p:nvPr/>
        </p:nvSpPr>
        <p:spPr bwMode="auto">
          <a:xfrm>
            <a:off x="2455863" y="2560638"/>
            <a:ext cx="1157287" cy="304800"/>
          </a:xfrm>
          <a:prstGeom prst="rect">
            <a:avLst/>
          </a:prstGeom>
          <a:noFill/>
          <a:ln w="9525">
            <a:noFill/>
            <a:miter lim="800000"/>
            <a:headEnd/>
            <a:tailEnd/>
          </a:ln>
        </p:spPr>
        <p:txBody>
          <a:bodyPr>
            <a:spAutoFit/>
          </a:bodyPr>
          <a:lstStyle/>
          <a:p>
            <a:pPr>
              <a:spcBef>
                <a:spcPct val="50000"/>
              </a:spcBef>
            </a:pPr>
            <a:r>
              <a:rPr lang="en-US" sz="1400" b="1"/>
              <a:t>128.226.9.1</a:t>
            </a:r>
          </a:p>
        </p:txBody>
      </p:sp>
      <p:sp>
        <p:nvSpPr>
          <p:cNvPr id="4128" name="Line 32"/>
          <p:cNvSpPr>
            <a:spLocks noChangeShapeType="1"/>
          </p:cNvSpPr>
          <p:nvPr/>
        </p:nvSpPr>
        <p:spPr bwMode="auto">
          <a:xfrm>
            <a:off x="2451100" y="3262313"/>
            <a:ext cx="0" cy="639762"/>
          </a:xfrm>
          <a:prstGeom prst="line">
            <a:avLst/>
          </a:prstGeom>
          <a:noFill/>
          <a:ln w="9525">
            <a:solidFill>
              <a:schemeClr val="tx1"/>
            </a:solidFill>
            <a:round/>
            <a:headEnd/>
            <a:tailEnd/>
          </a:ln>
        </p:spPr>
        <p:txBody>
          <a:bodyPr/>
          <a:lstStyle/>
          <a:p>
            <a:endParaRPr lang="en-US"/>
          </a:p>
        </p:txBody>
      </p:sp>
      <p:sp>
        <p:nvSpPr>
          <p:cNvPr id="4129" name="Text Box 33"/>
          <p:cNvSpPr txBox="1">
            <a:spLocks noChangeArrowheads="1"/>
          </p:cNvSpPr>
          <p:nvPr/>
        </p:nvSpPr>
        <p:spPr bwMode="auto">
          <a:xfrm>
            <a:off x="2470150" y="3306763"/>
            <a:ext cx="1157288" cy="304800"/>
          </a:xfrm>
          <a:prstGeom prst="rect">
            <a:avLst/>
          </a:prstGeom>
          <a:noFill/>
          <a:ln w="9525">
            <a:noFill/>
            <a:miter lim="800000"/>
            <a:headEnd/>
            <a:tailEnd/>
          </a:ln>
        </p:spPr>
        <p:txBody>
          <a:bodyPr>
            <a:spAutoFit/>
          </a:bodyPr>
          <a:lstStyle/>
          <a:p>
            <a:pPr>
              <a:spcBef>
                <a:spcPct val="50000"/>
              </a:spcBef>
            </a:pPr>
            <a:r>
              <a:rPr lang="en-US" sz="1400" b="1" dirty="0"/>
              <a:t>128.226.1.15</a:t>
            </a:r>
          </a:p>
        </p:txBody>
      </p:sp>
      <p:sp>
        <p:nvSpPr>
          <p:cNvPr id="4130" name="Text Box 34"/>
          <p:cNvSpPr txBox="1">
            <a:spLocks noChangeArrowheads="1"/>
          </p:cNvSpPr>
          <p:nvPr/>
        </p:nvSpPr>
        <p:spPr bwMode="auto">
          <a:xfrm>
            <a:off x="0" y="3368675"/>
            <a:ext cx="1890713" cy="523220"/>
          </a:xfrm>
          <a:prstGeom prst="rect">
            <a:avLst/>
          </a:prstGeom>
          <a:noFill/>
          <a:ln w="9525">
            <a:noFill/>
            <a:miter lim="800000"/>
            <a:headEnd/>
            <a:tailEnd/>
          </a:ln>
        </p:spPr>
        <p:txBody>
          <a:bodyPr>
            <a:spAutoFit/>
          </a:bodyPr>
          <a:lstStyle/>
          <a:p>
            <a:pPr>
              <a:spcBef>
                <a:spcPct val="50000"/>
              </a:spcBef>
            </a:pPr>
            <a:r>
              <a:rPr lang="en-US" sz="1400" b="1" dirty="0">
                <a:solidFill>
                  <a:srgbClr val="FF0000"/>
                </a:solidFill>
              </a:rPr>
              <a:t>University  backbone subnet 128.226.1.0</a:t>
            </a:r>
          </a:p>
        </p:txBody>
      </p:sp>
      <p:sp>
        <p:nvSpPr>
          <p:cNvPr id="4131" name="Line 35"/>
          <p:cNvSpPr>
            <a:spLocks noChangeShapeType="1"/>
          </p:cNvSpPr>
          <p:nvPr/>
        </p:nvSpPr>
        <p:spPr bwMode="auto">
          <a:xfrm>
            <a:off x="442913" y="2470150"/>
            <a:ext cx="4295775" cy="1588"/>
          </a:xfrm>
          <a:prstGeom prst="line">
            <a:avLst/>
          </a:prstGeom>
          <a:noFill/>
          <a:ln w="9525">
            <a:solidFill>
              <a:schemeClr val="tx1"/>
            </a:solidFill>
            <a:round/>
            <a:headEnd/>
            <a:tailEnd/>
          </a:ln>
        </p:spPr>
        <p:txBody>
          <a:bodyPr/>
          <a:lstStyle/>
          <a:p>
            <a:endParaRPr lang="en-US"/>
          </a:p>
        </p:txBody>
      </p:sp>
      <p:sp>
        <p:nvSpPr>
          <p:cNvPr id="4132" name="Text Box 36"/>
          <p:cNvSpPr txBox="1">
            <a:spLocks noChangeArrowheads="1"/>
          </p:cNvSpPr>
          <p:nvPr/>
        </p:nvSpPr>
        <p:spPr bwMode="auto">
          <a:xfrm>
            <a:off x="184150" y="2135188"/>
            <a:ext cx="1890713" cy="304800"/>
          </a:xfrm>
          <a:prstGeom prst="rect">
            <a:avLst/>
          </a:prstGeom>
          <a:noFill/>
          <a:ln w="9525">
            <a:noFill/>
            <a:miter lim="800000"/>
            <a:headEnd/>
            <a:tailEnd/>
          </a:ln>
        </p:spPr>
        <p:txBody>
          <a:bodyPr>
            <a:spAutoFit/>
          </a:bodyPr>
          <a:lstStyle/>
          <a:p>
            <a:pPr>
              <a:spcBef>
                <a:spcPct val="50000"/>
              </a:spcBef>
            </a:pPr>
            <a:r>
              <a:rPr lang="en-US" sz="1400" b="1" dirty="0">
                <a:solidFill>
                  <a:srgbClr val="FF0000"/>
                </a:solidFill>
              </a:rPr>
              <a:t>EE subnet 128.226.9.3</a:t>
            </a:r>
          </a:p>
        </p:txBody>
      </p:sp>
      <p:sp>
        <p:nvSpPr>
          <p:cNvPr id="4133" name="Line 37"/>
          <p:cNvSpPr>
            <a:spLocks noChangeShapeType="1"/>
          </p:cNvSpPr>
          <p:nvPr/>
        </p:nvSpPr>
        <p:spPr bwMode="auto">
          <a:xfrm flipH="1">
            <a:off x="3640138" y="2068513"/>
            <a:ext cx="1587" cy="412750"/>
          </a:xfrm>
          <a:prstGeom prst="line">
            <a:avLst/>
          </a:prstGeom>
          <a:noFill/>
          <a:ln w="9525">
            <a:solidFill>
              <a:schemeClr val="tx1"/>
            </a:solidFill>
            <a:round/>
            <a:headEnd/>
            <a:tailEnd/>
          </a:ln>
        </p:spPr>
        <p:txBody>
          <a:bodyPr/>
          <a:lstStyle/>
          <a:p>
            <a:endParaRPr lang="en-US"/>
          </a:p>
        </p:txBody>
      </p:sp>
      <p:sp>
        <p:nvSpPr>
          <p:cNvPr id="4134" name="Text Box 38"/>
          <p:cNvSpPr txBox="1">
            <a:spLocks noChangeArrowheads="1"/>
          </p:cNvSpPr>
          <p:nvPr/>
        </p:nvSpPr>
        <p:spPr bwMode="auto">
          <a:xfrm>
            <a:off x="3586163" y="2146300"/>
            <a:ext cx="1127125" cy="304800"/>
          </a:xfrm>
          <a:prstGeom prst="rect">
            <a:avLst/>
          </a:prstGeom>
          <a:noFill/>
          <a:ln w="9525">
            <a:noFill/>
            <a:miter lim="800000"/>
            <a:headEnd/>
            <a:tailEnd/>
          </a:ln>
        </p:spPr>
        <p:txBody>
          <a:bodyPr>
            <a:spAutoFit/>
          </a:bodyPr>
          <a:lstStyle/>
          <a:p>
            <a:pPr>
              <a:spcBef>
                <a:spcPct val="50000"/>
              </a:spcBef>
            </a:pPr>
            <a:r>
              <a:rPr lang="en-US" sz="1400" b="1" dirty="0"/>
              <a:t>128.226.9.14</a:t>
            </a:r>
          </a:p>
        </p:txBody>
      </p:sp>
      <p:sp>
        <p:nvSpPr>
          <p:cNvPr id="4135" name="Rectangle 39"/>
          <p:cNvSpPr>
            <a:spLocks noChangeArrowheads="1"/>
          </p:cNvSpPr>
          <p:nvPr/>
        </p:nvSpPr>
        <p:spPr bwMode="auto">
          <a:xfrm>
            <a:off x="3122613" y="1708150"/>
            <a:ext cx="1020762"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36" name="Text Box 40"/>
          <p:cNvSpPr txBox="1">
            <a:spLocks noChangeArrowheads="1"/>
          </p:cNvSpPr>
          <p:nvPr/>
        </p:nvSpPr>
        <p:spPr bwMode="auto">
          <a:xfrm>
            <a:off x="3124200" y="1722438"/>
            <a:ext cx="990600" cy="276999"/>
          </a:xfrm>
          <a:prstGeom prst="rect">
            <a:avLst/>
          </a:prstGeom>
          <a:noFill/>
          <a:ln w="9525">
            <a:noFill/>
            <a:miter lim="800000"/>
            <a:headEnd/>
            <a:tailEnd/>
          </a:ln>
        </p:spPr>
        <p:txBody>
          <a:bodyPr wrap="square">
            <a:spAutoFit/>
          </a:bodyPr>
          <a:lstStyle/>
          <a:p>
            <a:pPr>
              <a:spcBef>
                <a:spcPct val="50000"/>
              </a:spcBef>
            </a:pPr>
            <a:r>
              <a:rPr lang="en-US" sz="1200" dirty="0" err="1" smtClean="0"/>
              <a:t>DENEB</a:t>
            </a:r>
            <a:endParaRPr lang="en-US" sz="1200" dirty="0"/>
          </a:p>
        </p:txBody>
      </p:sp>
      <p:sp>
        <p:nvSpPr>
          <p:cNvPr id="4137" name="Line 41"/>
          <p:cNvSpPr>
            <a:spLocks noChangeShapeType="1"/>
          </p:cNvSpPr>
          <p:nvPr/>
        </p:nvSpPr>
        <p:spPr bwMode="auto">
          <a:xfrm flipH="1">
            <a:off x="6578600" y="1285875"/>
            <a:ext cx="1588" cy="1220788"/>
          </a:xfrm>
          <a:prstGeom prst="line">
            <a:avLst/>
          </a:prstGeom>
          <a:noFill/>
          <a:ln w="9525">
            <a:solidFill>
              <a:schemeClr val="tx1"/>
            </a:solidFill>
            <a:round/>
            <a:headEnd/>
            <a:tailEnd/>
          </a:ln>
        </p:spPr>
        <p:txBody>
          <a:bodyPr/>
          <a:lstStyle/>
          <a:p>
            <a:endParaRPr lang="en-US"/>
          </a:p>
        </p:txBody>
      </p:sp>
      <p:sp>
        <p:nvSpPr>
          <p:cNvPr id="4138" name="Rectangle 42"/>
          <p:cNvSpPr>
            <a:spLocks noChangeArrowheads="1"/>
          </p:cNvSpPr>
          <p:nvPr/>
        </p:nvSpPr>
        <p:spPr bwMode="auto">
          <a:xfrm>
            <a:off x="6184900" y="2506663"/>
            <a:ext cx="1203325"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39" name="Text Box 43"/>
          <p:cNvSpPr txBox="1">
            <a:spLocks noChangeArrowheads="1"/>
          </p:cNvSpPr>
          <p:nvPr/>
        </p:nvSpPr>
        <p:spPr bwMode="auto">
          <a:xfrm>
            <a:off x="6264275" y="2520950"/>
            <a:ext cx="1111250" cy="274638"/>
          </a:xfrm>
          <a:prstGeom prst="rect">
            <a:avLst/>
          </a:prstGeom>
          <a:noFill/>
          <a:ln w="9525">
            <a:noFill/>
            <a:miter lim="800000"/>
            <a:headEnd/>
            <a:tailEnd/>
          </a:ln>
        </p:spPr>
        <p:txBody>
          <a:bodyPr>
            <a:spAutoFit/>
          </a:bodyPr>
          <a:lstStyle/>
          <a:p>
            <a:pPr>
              <a:spcBef>
                <a:spcPct val="50000"/>
              </a:spcBef>
            </a:pPr>
            <a:r>
              <a:rPr lang="en-US" sz="1200"/>
              <a:t>UNIV-GATE</a:t>
            </a:r>
          </a:p>
        </p:txBody>
      </p:sp>
      <p:sp>
        <p:nvSpPr>
          <p:cNvPr id="4140" name="Text Box 44"/>
          <p:cNvSpPr txBox="1">
            <a:spLocks noChangeArrowheads="1"/>
          </p:cNvSpPr>
          <p:nvPr/>
        </p:nvSpPr>
        <p:spPr bwMode="auto">
          <a:xfrm>
            <a:off x="6600825" y="1743075"/>
            <a:ext cx="1157288" cy="304800"/>
          </a:xfrm>
          <a:prstGeom prst="rect">
            <a:avLst/>
          </a:prstGeom>
          <a:noFill/>
          <a:ln w="9525">
            <a:noFill/>
            <a:miter lim="800000"/>
            <a:headEnd/>
            <a:tailEnd/>
          </a:ln>
        </p:spPr>
        <p:txBody>
          <a:bodyPr>
            <a:spAutoFit/>
          </a:bodyPr>
          <a:lstStyle/>
          <a:p>
            <a:pPr>
              <a:spcBef>
                <a:spcPct val="50000"/>
              </a:spcBef>
            </a:pPr>
            <a:r>
              <a:rPr lang="en-US" sz="1400" b="1"/>
              <a:t>140.222.565</a:t>
            </a:r>
          </a:p>
        </p:txBody>
      </p:sp>
      <p:sp>
        <p:nvSpPr>
          <p:cNvPr id="4141" name="Line 45"/>
          <p:cNvSpPr>
            <a:spLocks noChangeShapeType="1"/>
          </p:cNvSpPr>
          <p:nvPr/>
        </p:nvSpPr>
        <p:spPr bwMode="auto">
          <a:xfrm>
            <a:off x="6596063" y="2873375"/>
            <a:ext cx="0" cy="1020763"/>
          </a:xfrm>
          <a:prstGeom prst="line">
            <a:avLst/>
          </a:prstGeom>
          <a:noFill/>
          <a:ln w="9525">
            <a:solidFill>
              <a:schemeClr val="tx1"/>
            </a:solidFill>
            <a:round/>
            <a:headEnd/>
            <a:tailEnd/>
          </a:ln>
        </p:spPr>
        <p:txBody>
          <a:bodyPr/>
          <a:lstStyle/>
          <a:p>
            <a:endParaRPr lang="en-US"/>
          </a:p>
        </p:txBody>
      </p:sp>
      <p:sp>
        <p:nvSpPr>
          <p:cNvPr id="4142" name="Text Box 46"/>
          <p:cNvSpPr txBox="1">
            <a:spLocks noChangeArrowheads="1"/>
          </p:cNvSpPr>
          <p:nvPr/>
        </p:nvSpPr>
        <p:spPr bwMode="auto">
          <a:xfrm>
            <a:off x="6615113" y="3251200"/>
            <a:ext cx="1157287" cy="304800"/>
          </a:xfrm>
          <a:prstGeom prst="rect">
            <a:avLst/>
          </a:prstGeom>
          <a:noFill/>
          <a:ln w="9525">
            <a:noFill/>
            <a:miter lim="800000"/>
            <a:headEnd/>
            <a:tailEnd/>
          </a:ln>
        </p:spPr>
        <p:txBody>
          <a:bodyPr>
            <a:spAutoFit/>
          </a:bodyPr>
          <a:lstStyle/>
          <a:p>
            <a:pPr>
              <a:spcBef>
                <a:spcPct val="50000"/>
              </a:spcBef>
            </a:pPr>
            <a:r>
              <a:rPr lang="en-US" sz="1400" b="1"/>
              <a:t>128.226.1.1</a:t>
            </a:r>
          </a:p>
        </p:txBody>
      </p:sp>
      <p:sp>
        <p:nvSpPr>
          <p:cNvPr id="4143" name="Line 47"/>
          <p:cNvSpPr>
            <a:spLocks noChangeShapeType="1"/>
          </p:cNvSpPr>
          <p:nvPr/>
        </p:nvSpPr>
        <p:spPr bwMode="auto">
          <a:xfrm flipH="1">
            <a:off x="4572000" y="1266825"/>
            <a:ext cx="4268788" cy="0"/>
          </a:xfrm>
          <a:prstGeom prst="line">
            <a:avLst/>
          </a:prstGeom>
          <a:noFill/>
          <a:ln w="57150">
            <a:solidFill>
              <a:schemeClr val="tx1"/>
            </a:solidFill>
            <a:round/>
            <a:headEnd/>
            <a:tailEnd/>
          </a:ln>
        </p:spPr>
        <p:txBody>
          <a:bodyPr/>
          <a:lstStyle/>
          <a:p>
            <a:endParaRPr lang="en-US"/>
          </a:p>
        </p:txBody>
      </p:sp>
      <p:sp>
        <p:nvSpPr>
          <p:cNvPr id="4144" name="Text Box 48"/>
          <p:cNvSpPr txBox="1">
            <a:spLocks noChangeArrowheads="1"/>
          </p:cNvSpPr>
          <p:nvPr/>
        </p:nvSpPr>
        <p:spPr bwMode="auto">
          <a:xfrm>
            <a:off x="5657850" y="869950"/>
            <a:ext cx="1890713" cy="304800"/>
          </a:xfrm>
          <a:prstGeom prst="rect">
            <a:avLst/>
          </a:prstGeom>
          <a:noFill/>
          <a:ln w="9525">
            <a:noFill/>
            <a:miter lim="800000"/>
            <a:headEnd/>
            <a:tailEnd/>
          </a:ln>
        </p:spPr>
        <p:txBody>
          <a:bodyPr>
            <a:spAutoFit/>
          </a:bodyPr>
          <a:lstStyle/>
          <a:p>
            <a:pPr>
              <a:spcBef>
                <a:spcPct val="50000"/>
              </a:spcBef>
            </a:pPr>
            <a:r>
              <a:rPr lang="en-US" sz="1400" b="1"/>
              <a:t>Regional Backbone</a:t>
            </a:r>
          </a:p>
        </p:txBody>
      </p:sp>
      <p:sp>
        <p:nvSpPr>
          <p:cNvPr id="4145" name="Rectangle 49"/>
          <p:cNvSpPr>
            <a:spLocks noChangeArrowheads="1"/>
          </p:cNvSpPr>
          <p:nvPr/>
        </p:nvSpPr>
        <p:spPr bwMode="auto">
          <a:xfrm>
            <a:off x="4391025" y="3198813"/>
            <a:ext cx="639763" cy="349250"/>
          </a:xfrm>
          <a:prstGeom prst="rect">
            <a:avLst/>
          </a:prstGeom>
          <a:solidFill>
            <a:schemeClr val="accent1">
              <a:alpha val="50195"/>
            </a:schemeClr>
          </a:solidFill>
          <a:ln w="9525">
            <a:solidFill>
              <a:schemeClr val="tx1"/>
            </a:solidFill>
            <a:miter lim="800000"/>
            <a:headEnd/>
            <a:tailEnd/>
          </a:ln>
        </p:spPr>
        <p:txBody>
          <a:bodyPr wrap="none" anchor="ctr"/>
          <a:lstStyle/>
          <a:p>
            <a:endParaRPr lang="en-US"/>
          </a:p>
        </p:txBody>
      </p:sp>
      <p:sp>
        <p:nvSpPr>
          <p:cNvPr id="4146" name="Text Box 50"/>
          <p:cNvSpPr txBox="1">
            <a:spLocks noChangeArrowheads="1"/>
          </p:cNvSpPr>
          <p:nvPr/>
        </p:nvSpPr>
        <p:spPr bwMode="auto">
          <a:xfrm>
            <a:off x="4391025" y="3213100"/>
            <a:ext cx="639763" cy="274638"/>
          </a:xfrm>
          <a:prstGeom prst="rect">
            <a:avLst/>
          </a:prstGeom>
          <a:noFill/>
          <a:ln w="9525">
            <a:noFill/>
            <a:miter lim="800000"/>
            <a:headEnd/>
            <a:tailEnd/>
          </a:ln>
        </p:spPr>
        <p:txBody>
          <a:bodyPr>
            <a:spAutoFit/>
          </a:bodyPr>
          <a:lstStyle/>
          <a:p>
            <a:pPr>
              <a:spcBef>
                <a:spcPct val="50000"/>
              </a:spcBef>
            </a:pPr>
            <a:r>
              <a:rPr lang="en-US" sz="1200"/>
              <a:t>MAIL</a:t>
            </a:r>
          </a:p>
        </p:txBody>
      </p:sp>
      <p:sp>
        <p:nvSpPr>
          <p:cNvPr id="4147" name="Line 51"/>
          <p:cNvSpPr>
            <a:spLocks noChangeShapeType="1"/>
          </p:cNvSpPr>
          <p:nvPr/>
        </p:nvSpPr>
        <p:spPr bwMode="auto">
          <a:xfrm flipH="1">
            <a:off x="4679950" y="3563938"/>
            <a:ext cx="0" cy="350837"/>
          </a:xfrm>
          <a:prstGeom prst="line">
            <a:avLst/>
          </a:prstGeom>
          <a:noFill/>
          <a:ln w="9525">
            <a:solidFill>
              <a:schemeClr val="tx1"/>
            </a:solidFill>
            <a:round/>
            <a:headEnd/>
            <a:tailEnd/>
          </a:ln>
        </p:spPr>
        <p:txBody>
          <a:bodyPr/>
          <a:lstStyle/>
          <a:p>
            <a:endParaRPr lang="en-US"/>
          </a:p>
        </p:txBody>
      </p:sp>
      <p:sp>
        <p:nvSpPr>
          <p:cNvPr id="4148" name="Text Box 52"/>
          <p:cNvSpPr txBox="1">
            <a:spLocks noChangeArrowheads="1"/>
          </p:cNvSpPr>
          <p:nvPr/>
        </p:nvSpPr>
        <p:spPr bwMode="auto">
          <a:xfrm>
            <a:off x="4730750" y="3595688"/>
            <a:ext cx="1050925" cy="304800"/>
          </a:xfrm>
          <a:prstGeom prst="rect">
            <a:avLst/>
          </a:prstGeom>
          <a:noFill/>
          <a:ln w="9525">
            <a:noFill/>
            <a:miter lim="800000"/>
            <a:headEnd/>
            <a:tailEnd/>
          </a:ln>
        </p:spPr>
        <p:txBody>
          <a:bodyPr>
            <a:spAutoFit/>
          </a:bodyPr>
          <a:lstStyle/>
          <a:p>
            <a:pPr>
              <a:spcBef>
                <a:spcPct val="50000"/>
              </a:spcBef>
            </a:pPr>
            <a:r>
              <a:rPr lang="en-US" sz="1400" b="1"/>
              <a:t>128.226.1.8</a:t>
            </a:r>
          </a:p>
        </p:txBody>
      </p:sp>
      <p:sp>
        <p:nvSpPr>
          <p:cNvPr id="4149" name="Text Box 54"/>
          <p:cNvSpPr txBox="1">
            <a:spLocks noChangeArrowheads="1"/>
          </p:cNvSpPr>
          <p:nvPr/>
        </p:nvSpPr>
        <p:spPr bwMode="auto">
          <a:xfrm>
            <a:off x="1371600" y="304800"/>
            <a:ext cx="5486400" cy="457200"/>
          </a:xfrm>
          <a:prstGeom prst="rect">
            <a:avLst/>
          </a:prstGeom>
          <a:noFill/>
          <a:ln w="9525">
            <a:noFill/>
            <a:miter lim="800000"/>
            <a:headEnd/>
            <a:tailEnd/>
          </a:ln>
        </p:spPr>
        <p:txBody>
          <a:bodyPr>
            <a:spAutoFit/>
          </a:bodyPr>
          <a:lstStyle/>
          <a:p>
            <a:pPr algn="ctr">
              <a:spcBef>
                <a:spcPct val="50000"/>
              </a:spcBef>
            </a:pPr>
            <a:r>
              <a:rPr lang="en-US" sz="2400" b="1" dirty="0">
                <a:solidFill>
                  <a:schemeClr val="accent6"/>
                </a:solidFill>
              </a:rPr>
              <a:t>LAN EXAMPLE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57C6DBF1-50E4-494F-90BA-F52834F59B74}" type="slidenum">
              <a:rPr lang="en-US"/>
              <a:pPr/>
              <a:t>50</a:t>
            </a:fld>
            <a:endParaRPr lang="en-US"/>
          </a:p>
        </p:txBody>
      </p:sp>
      <p:sp>
        <p:nvSpPr>
          <p:cNvPr id="30723" name="Rectangle 2"/>
          <p:cNvSpPr>
            <a:spLocks noGrp="1" noChangeArrowheads="1"/>
          </p:cNvSpPr>
          <p:nvPr>
            <p:ph type="body" idx="1"/>
          </p:nvPr>
        </p:nvSpPr>
        <p:spPr>
          <a:xfrm>
            <a:off x="685800" y="381000"/>
            <a:ext cx="7772400" cy="6019800"/>
          </a:xfrm>
        </p:spPr>
        <p:txBody>
          <a:bodyPr/>
          <a:lstStyle/>
          <a:p>
            <a:r>
              <a:rPr lang="en-US" dirty="0" smtClean="0"/>
              <a:t>The five-layer hybrid model:</a:t>
            </a:r>
          </a:p>
          <a:p>
            <a:pPr lvl="1">
              <a:buFontTx/>
              <a:buNone/>
            </a:pPr>
            <a:r>
              <a:rPr lang="en-US" i="1" dirty="0" smtClean="0"/>
              <a:t>Application</a:t>
            </a:r>
          </a:p>
          <a:p>
            <a:pPr lvl="1">
              <a:buFontTx/>
              <a:buNone/>
            </a:pPr>
            <a:r>
              <a:rPr lang="en-US" i="1" dirty="0" smtClean="0"/>
              <a:t>Transport</a:t>
            </a:r>
          </a:p>
          <a:p>
            <a:pPr lvl="1">
              <a:buFontTx/>
              <a:buNone/>
            </a:pPr>
            <a:r>
              <a:rPr lang="en-US" i="1" dirty="0" smtClean="0"/>
              <a:t>Network</a:t>
            </a:r>
          </a:p>
          <a:p>
            <a:pPr lvl="1">
              <a:buFontTx/>
              <a:buNone/>
            </a:pPr>
            <a:r>
              <a:rPr lang="en-US" i="1" dirty="0" smtClean="0"/>
              <a:t>Data Link </a:t>
            </a:r>
          </a:p>
          <a:p>
            <a:pPr lvl="1">
              <a:buFontTx/>
              <a:buNone/>
            </a:pPr>
            <a:r>
              <a:rPr lang="en-US" i="1" dirty="0" smtClean="0"/>
              <a:t>Physical</a:t>
            </a:r>
            <a:endParaRPr lang="en-US" i="1" dirty="0" smtClean="0">
              <a:solidFill>
                <a:schemeClr val="accent1"/>
              </a:solidFill>
            </a:endParaRPr>
          </a:p>
          <a:p>
            <a:pPr lvl="1">
              <a:buFontTx/>
              <a:buNone/>
            </a:pPr>
            <a:endParaRPr lang="en-US" sz="3200" i="1" dirty="0" smtClean="0">
              <a:solidFill>
                <a:schemeClr val="accent1"/>
              </a:solidFill>
            </a:endParaRPr>
          </a:p>
          <a:p>
            <a:pPr lvl="1">
              <a:buFontTx/>
              <a:buNone/>
            </a:pPr>
            <a:endParaRPr lang="en-US" i="1" dirty="0" smtClean="0"/>
          </a:p>
          <a:p>
            <a:pPr lvl="1">
              <a:buFontTx/>
              <a:buNone/>
            </a:pPr>
            <a:endParaRPr lang="en-US" i="1" dirty="0" smtClean="0"/>
          </a:p>
          <a:p>
            <a:pPr lvl="2"/>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3F65312-690A-45AE-80D5-D2552986ECFA}" type="slidenum">
              <a:rPr lang="en-US"/>
              <a:pPr>
                <a:defRPr/>
              </a:pPr>
              <a:t>6</a:t>
            </a:fld>
            <a:endParaRPr lang="en-US"/>
          </a:p>
        </p:txBody>
      </p:sp>
      <p:sp>
        <p:nvSpPr>
          <p:cNvPr id="8195" name="Rectangle 1026"/>
          <p:cNvSpPr>
            <a:spLocks noGrp="1" noChangeArrowheads="1"/>
          </p:cNvSpPr>
          <p:nvPr>
            <p:ph type="title"/>
          </p:nvPr>
        </p:nvSpPr>
        <p:spPr/>
        <p:txBody>
          <a:bodyPr/>
          <a:lstStyle/>
          <a:p>
            <a:pPr eaLnBrk="1" hangingPunct="1"/>
            <a:r>
              <a:rPr lang="en-US" altLang="en-US" i="1" dirty="0" smtClean="0"/>
              <a:t>The</a:t>
            </a:r>
            <a:r>
              <a:rPr lang="en-US" altLang="en-US" dirty="0" smtClean="0"/>
              <a:t> Internet</a:t>
            </a:r>
          </a:p>
        </p:txBody>
      </p:sp>
      <p:sp>
        <p:nvSpPr>
          <p:cNvPr id="8196" name="Rectangle 1027"/>
          <p:cNvSpPr>
            <a:spLocks noGrp="1" noChangeArrowheads="1"/>
          </p:cNvSpPr>
          <p:nvPr>
            <p:ph type="body" idx="1"/>
          </p:nvPr>
        </p:nvSpPr>
        <p:spPr/>
        <p:txBody>
          <a:bodyPr/>
          <a:lstStyle/>
          <a:p>
            <a:pPr eaLnBrk="1" hangingPunct="1"/>
            <a:r>
              <a:rPr lang="en-US" altLang="en-US" sz="2000" i="1" dirty="0" smtClean="0"/>
              <a:t>The </a:t>
            </a:r>
            <a:r>
              <a:rPr lang="en-US" altLang="en-US" sz="2000" dirty="0" smtClean="0"/>
              <a:t>Internet :</a:t>
            </a:r>
          </a:p>
          <a:p>
            <a:pPr lvl="1" eaLnBrk="1" hangingPunct="1"/>
            <a:r>
              <a:rPr lang="en-US" altLang="en-US" sz="1800" i="1" dirty="0" smtClean="0"/>
              <a:t>collection of networks and routers that span the world and use the TCP/IP protocols to form a single, cooperative virtual network</a:t>
            </a:r>
            <a:endParaRPr lang="en-US" altLang="en-US" sz="1800" dirty="0" smtClean="0"/>
          </a:p>
          <a:p>
            <a:pPr eaLnBrk="1" hangingPunct="1"/>
            <a:r>
              <a:rPr lang="en-US" altLang="en-US" sz="2000" dirty="0" smtClean="0"/>
              <a:t>intranet: </a:t>
            </a:r>
            <a:r>
              <a:rPr lang="en-US" altLang="en-US" sz="2000" i="1" dirty="0" smtClean="0"/>
              <a:t>connection of different LANs within an organization like the example in the previous example.</a:t>
            </a:r>
          </a:p>
          <a:p>
            <a:pPr lvl="1" eaLnBrk="1" hangingPunct="1"/>
            <a:r>
              <a:rPr lang="en-US" altLang="en-US" sz="1800" dirty="0" smtClean="0"/>
              <a:t>private</a:t>
            </a:r>
          </a:p>
          <a:p>
            <a:pPr lvl="1" eaLnBrk="1" hangingPunct="1"/>
            <a:r>
              <a:rPr lang="en-US" altLang="en-US" sz="1800" dirty="0" smtClean="0"/>
              <a:t>may use leased lines</a:t>
            </a:r>
          </a:p>
          <a:p>
            <a:pPr lvl="1" eaLnBrk="1" hangingPunct="1"/>
            <a:r>
              <a:rPr lang="en-US" altLang="en-US" sz="1800" dirty="0" smtClean="0"/>
              <a:t>usually small, but possibly hundreds of routers</a:t>
            </a:r>
          </a:p>
          <a:p>
            <a:pPr lvl="1" eaLnBrk="1" hangingPunct="1"/>
            <a:r>
              <a:rPr lang="en-US" altLang="en-US" sz="1800" dirty="0" smtClean="0"/>
              <a:t>may be connected to the Internet (or not), often by firewall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lide Number Placeholder 5"/>
          <p:cNvSpPr>
            <a:spLocks noGrp="1"/>
          </p:cNvSpPr>
          <p:nvPr>
            <p:ph type="sldNum" sz="quarter" idx="12"/>
          </p:nvPr>
        </p:nvSpPr>
        <p:spPr/>
        <p:txBody>
          <a:bodyPr/>
          <a:lstStyle/>
          <a:p>
            <a:pPr>
              <a:defRPr/>
            </a:pPr>
            <a:fld id="{C9B1A0E5-0E85-451F-9F2B-F5893EF5C6D4}" type="slidenum">
              <a:rPr lang="en-US"/>
              <a:pPr>
                <a:defRPr/>
              </a:pPr>
              <a:t>7</a:t>
            </a:fld>
            <a:endParaRPr lang="en-US"/>
          </a:p>
        </p:txBody>
      </p:sp>
      <p:sp>
        <p:nvSpPr>
          <p:cNvPr id="2060" name="Rectangle 1026"/>
          <p:cNvSpPr>
            <a:spLocks noGrp="1" noChangeArrowheads="1"/>
          </p:cNvSpPr>
          <p:nvPr>
            <p:ph type="title"/>
          </p:nvPr>
        </p:nvSpPr>
        <p:spPr/>
        <p:txBody>
          <a:bodyPr/>
          <a:lstStyle/>
          <a:p>
            <a:pPr eaLnBrk="1" hangingPunct="1"/>
            <a:r>
              <a:rPr lang="en-US" altLang="en-US" smtClean="0"/>
              <a:t>Internet Architecture</a:t>
            </a:r>
          </a:p>
        </p:txBody>
      </p:sp>
      <p:grpSp>
        <p:nvGrpSpPr>
          <p:cNvPr id="2" name="Group 1080"/>
          <p:cNvGrpSpPr>
            <a:grpSpLocks/>
          </p:cNvGrpSpPr>
          <p:nvPr/>
        </p:nvGrpSpPr>
        <p:grpSpPr bwMode="auto">
          <a:xfrm>
            <a:off x="152400" y="1703388"/>
            <a:ext cx="8763000" cy="4316412"/>
            <a:chOff x="96" y="1025"/>
            <a:chExt cx="5520" cy="2719"/>
          </a:xfrm>
        </p:grpSpPr>
        <p:grpSp>
          <p:nvGrpSpPr>
            <p:cNvPr id="3" name="Group 1079"/>
            <p:cNvGrpSpPr>
              <a:grpSpLocks/>
            </p:cNvGrpSpPr>
            <p:nvPr/>
          </p:nvGrpSpPr>
          <p:grpSpPr bwMode="auto">
            <a:xfrm>
              <a:off x="96" y="1025"/>
              <a:ext cx="5136" cy="2719"/>
              <a:chOff x="96" y="576"/>
              <a:chExt cx="5136" cy="2719"/>
            </a:xfrm>
          </p:grpSpPr>
          <p:sp>
            <p:nvSpPr>
              <p:cNvPr id="2064" name="Oval 1027"/>
              <p:cNvSpPr>
                <a:spLocks noChangeArrowheads="1"/>
              </p:cNvSpPr>
              <p:nvPr/>
            </p:nvSpPr>
            <p:spPr bwMode="auto">
              <a:xfrm>
                <a:off x="1296" y="864"/>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65" name="Oval 1028"/>
              <p:cNvSpPr>
                <a:spLocks noChangeArrowheads="1"/>
              </p:cNvSpPr>
              <p:nvPr/>
            </p:nvSpPr>
            <p:spPr bwMode="auto">
              <a:xfrm>
                <a:off x="816" y="1536"/>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66" name="Oval 1029"/>
              <p:cNvSpPr>
                <a:spLocks noChangeArrowheads="1"/>
              </p:cNvSpPr>
              <p:nvPr/>
            </p:nvSpPr>
            <p:spPr bwMode="auto">
              <a:xfrm>
                <a:off x="2736" y="1488"/>
                <a:ext cx="816" cy="52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67" name="Oval 1030"/>
              <p:cNvSpPr>
                <a:spLocks noChangeArrowheads="1"/>
              </p:cNvSpPr>
              <p:nvPr/>
            </p:nvSpPr>
            <p:spPr bwMode="auto">
              <a:xfrm>
                <a:off x="96" y="2112"/>
                <a:ext cx="720" cy="384"/>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68" name="Oval 1031"/>
              <p:cNvSpPr>
                <a:spLocks noChangeArrowheads="1"/>
              </p:cNvSpPr>
              <p:nvPr/>
            </p:nvSpPr>
            <p:spPr bwMode="auto">
              <a:xfrm>
                <a:off x="864" y="2160"/>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69" name="Oval 1032"/>
              <p:cNvSpPr>
                <a:spLocks noChangeArrowheads="1"/>
              </p:cNvSpPr>
              <p:nvPr/>
            </p:nvSpPr>
            <p:spPr bwMode="auto">
              <a:xfrm>
                <a:off x="1968" y="2208"/>
                <a:ext cx="912" cy="288"/>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70" name="Oval 1033"/>
              <p:cNvSpPr>
                <a:spLocks noChangeArrowheads="1"/>
              </p:cNvSpPr>
              <p:nvPr/>
            </p:nvSpPr>
            <p:spPr bwMode="auto">
              <a:xfrm>
                <a:off x="4128" y="1632"/>
                <a:ext cx="1056" cy="432"/>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aphicFrame>
            <p:nvGraphicFramePr>
              <p:cNvPr id="2050" name="Object 1034"/>
              <p:cNvGraphicFramePr>
                <a:graphicFrameLocks noChangeAspect="1"/>
              </p:cNvGraphicFramePr>
              <p:nvPr/>
            </p:nvGraphicFramePr>
            <p:xfrm>
              <a:off x="240" y="2784"/>
              <a:ext cx="240" cy="216"/>
            </p:xfrm>
            <a:graphic>
              <a:graphicData uri="http://schemas.openxmlformats.org/presentationml/2006/ole">
                <mc:AlternateContent xmlns:mc="http://schemas.openxmlformats.org/markup-compatibility/2006">
                  <mc:Choice xmlns:v="urn:schemas-microsoft-com:vml" Requires="v">
                    <p:oleObj spid="_x0000_s2106" name="Clip" r:id="rId4" imgW="1260043" imgH="1137514" progId="">
                      <p:embed/>
                    </p:oleObj>
                  </mc:Choice>
                  <mc:Fallback>
                    <p:oleObj name="Clip" r:id="rId4" imgW="1260043" imgH="1137514"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 y="2784"/>
                            <a:ext cx="240" cy="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1035"/>
              <p:cNvGraphicFramePr>
                <a:graphicFrameLocks noChangeAspect="1"/>
              </p:cNvGraphicFramePr>
              <p:nvPr/>
            </p:nvGraphicFramePr>
            <p:xfrm>
              <a:off x="2112" y="2784"/>
              <a:ext cx="275" cy="288"/>
            </p:xfrm>
            <a:graphic>
              <a:graphicData uri="http://schemas.openxmlformats.org/presentationml/2006/ole">
                <mc:AlternateContent xmlns:mc="http://schemas.openxmlformats.org/markup-compatibility/2006">
                  <mc:Choice xmlns:v="urn:schemas-microsoft-com:vml" Requires="v">
                    <p:oleObj spid="_x0000_s2107" name="Clip" r:id="rId6" imgW="2501798" imgH="2616098" progId="">
                      <p:embed/>
                    </p:oleObj>
                  </mc:Choice>
                  <mc:Fallback>
                    <p:oleObj name="Clip" r:id="rId6" imgW="2501798" imgH="2616098" progId="">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2" y="2784"/>
                            <a:ext cx="275" cy="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1036"/>
              <p:cNvGraphicFramePr>
                <a:graphicFrameLocks noChangeAspect="1"/>
              </p:cNvGraphicFramePr>
              <p:nvPr/>
            </p:nvGraphicFramePr>
            <p:xfrm>
              <a:off x="960" y="2688"/>
              <a:ext cx="480" cy="338"/>
            </p:xfrm>
            <a:graphic>
              <a:graphicData uri="http://schemas.openxmlformats.org/presentationml/2006/ole">
                <mc:AlternateContent xmlns:mc="http://schemas.openxmlformats.org/markup-compatibility/2006">
                  <mc:Choice xmlns:v="urn:schemas-microsoft-com:vml" Requires="v">
                    <p:oleObj spid="_x0000_s2108" name="Clip" r:id="rId8" imgW="3886200" imgH="2743200" progId="">
                      <p:embed/>
                    </p:oleObj>
                  </mc:Choice>
                  <mc:Fallback>
                    <p:oleObj name="Clip" r:id="rId8" imgW="3886200" imgH="2743200" progId="">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0" y="2688"/>
                            <a:ext cx="480" cy="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1037"/>
              <p:cNvGraphicFramePr>
                <a:graphicFrameLocks noChangeAspect="1"/>
              </p:cNvGraphicFramePr>
              <p:nvPr/>
            </p:nvGraphicFramePr>
            <p:xfrm>
              <a:off x="4080" y="2592"/>
              <a:ext cx="288" cy="232"/>
            </p:xfrm>
            <a:graphic>
              <a:graphicData uri="http://schemas.openxmlformats.org/presentationml/2006/ole">
                <mc:AlternateContent xmlns:mc="http://schemas.openxmlformats.org/markup-compatibility/2006">
                  <mc:Choice xmlns:v="urn:schemas-microsoft-com:vml" Requires="v">
                    <p:oleObj spid="_x0000_s2109" name="Clip" r:id="rId10" imgW="3833813" imgH="3619500" progId="">
                      <p:embed/>
                    </p:oleObj>
                  </mc:Choice>
                  <mc:Fallback>
                    <p:oleObj name="Clip" r:id="rId10" imgW="3833813" imgH="3619500" progId="">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0" y="2592"/>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1038"/>
              <p:cNvGraphicFramePr>
                <a:graphicFrameLocks noChangeAspect="1"/>
              </p:cNvGraphicFramePr>
              <p:nvPr/>
            </p:nvGraphicFramePr>
            <p:xfrm>
              <a:off x="3072" y="576"/>
              <a:ext cx="1344" cy="678"/>
            </p:xfrm>
            <a:graphic>
              <a:graphicData uri="http://schemas.openxmlformats.org/presentationml/2006/ole">
                <mc:AlternateContent xmlns:mc="http://schemas.openxmlformats.org/markup-compatibility/2006">
                  <mc:Choice xmlns:v="urn:schemas-microsoft-com:vml" Requires="v">
                    <p:oleObj spid="_x0000_s2110" name="Clip" r:id="rId12" imgW="2331720" imgH="1176833" progId="">
                      <p:embed/>
                    </p:oleObj>
                  </mc:Choice>
                  <mc:Fallback>
                    <p:oleObj name="Clip" r:id="rId12" imgW="2331720" imgH="1176833" progId="">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2" y="576"/>
                            <a:ext cx="1344" cy="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71" name="Text Box 1039"/>
              <p:cNvSpPr txBox="1">
                <a:spLocks noChangeArrowheads="1"/>
              </p:cNvSpPr>
              <p:nvPr/>
            </p:nvSpPr>
            <p:spPr bwMode="auto">
              <a:xfrm>
                <a:off x="1488" y="2688"/>
                <a:ext cx="6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LANs</a:t>
                </a:r>
                <a:endParaRPr lang="en-US" altLang="en-US" sz="3600">
                  <a:latin typeface="Helvetica" pitchFamily="34" charset="0"/>
                </a:endParaRPr>
              </a:p>
            </p:txBody>
          </p:sp>
          <p:sp>
            <p:nvSpPr>
              <p:cNvPr id="2072" name="Text Box 1040"/>
              <p:cNvSpPr txBox="1">
                <a:spLocks noChangeArrowheads="1"/>
              </p:cNvSpPr>
              <p:nvPr/>
            </p:nvSpPr>
            <p:spPr bwMode="auto">
              <a:xfrm>
                <a:off x="2208" y="720"/>
                <a:ext cx="100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International lines</a:t>
                </a:r>
                <a:endParaRPr lang="en-US" altLang="en-US" sz="3600">
                  <a:latin typeface="Helvetica" pitchFamily="34" charset="0"/>
                </a:endParaRPr>
              </a:p>
            </p:txBody>
          </p:sp>
          <p:sp>
            <p:nvSpPr>
              <p:cNvPr id="2073" name="Text Box 1041"/>
              <p:cNvSpPr txBox="1">
                <a:spLocks noChangeArrowheads="1"/>
              </p:cNvSpPr>
              <p:nvPr/>
            </p:nvSpPr>
            <p:spPr bwMode="auto">
              <a:xfrm>
                <a:off x="96" y="2208"/>
                <a:ext cx="6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ISP</a:t>
                </a:r>
                <a:endParaRPr lang="en-US" altLang="en-US" sz="3600">
                  <a:latin typeface="Helvetica" pitchFamily="34" charset="0"/>
                </a:endParaRPr>
              </a:p>
            </p:txBody>
          </p:sp>
          <p:sp>
            <p:nvSpPr>
              <p:cNvPr id="2074" name="Text Box 1042"/>
              <p:cNvSpPr txBox="1">
                <a:spLocks noChangeArrowheads="1"/>
              </p:cNvSpPr>
              <p:nvPr/>
            </p:nvSpPr>
            <p:spPr bwMode="auto">
              <a:xfrm>
                <a:off x="3552" y="2208"/>
                <a:ext cx="6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ISP</a:t>
                </a:r>
                <a:endParaRPr lang="en-US" altLang="en-US" sz="3600">
                  <a:latin typeface="Helvetica" pitchFamily="34" charset="0"/>
                </a:endParaRPr>
              </a:p>
            </p:txBody>
          </p:sp>
          <p:sp>
            <p:nvSpPr>
              <p:cNvPr id="2075" name="Text Box 1043"/>
              <p:cNvSpPr txBox="1">
                <a:spLocks noChangeArrowheads="1"/>
              </p:cNvSpPr>
              <p:nvPr/>
            </p:nvSpPr>
            <p:spPr bwMode="auto">
              <a:xfrm>
                <a:off x="960" y="2208"/>
                <a:ext cx="8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company</a:t>
                </a:r>
                <a:endParaRPr lang="en-US" altLang="en-US" sz="3600">
                  <a:latin typeface="Helvetica" pitchFamily="34" charset="0"/>
                </a:endParaRPr>
              </a:p>
            </p:txBody>
          </p:sp>
          <p:sp>
            <p:nvSpPr>
              <p:cNvPr id="2076" name="Text Box 1044"/>
              <p:cNvSpPr txBox="1">
                <a:spLocks noChangeArrowheads="1"/>
              </p:cNvSpPr>
              <p:nvPr/>
            </p:nvSpPr>
            <p:spPr bwMode="auto">
              <a:xfrm>
                <a:off x="1968" y="2256"/>
                <a:ext cx="9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university</a:t>
                </a:r>
                <a:endParaRPr lang="en-US" altLang="en-US" sz="3600">
                  <a:latin typeface="Helvetica" pitchFamily="34" charset="0"/>
                </a:endParaRPr>
              </a:p>
            </p:txBody>
          </p:sp>
          <p:sp>
            <p:nvSpPr>
              <p:cNvPr id="2077" name="Text Box 1045"/>
              <p:cNvSpPr txBox="1">
                <a:spLocks noChangeArrowheads="1"/>
              </p:cNvSpPr>
              <p:nvPr/>
            </p:nvSpPr>
            <p:spPr bwMode="auto">
              <a:xfrm>
                <a:off x="864" y="1584"/>
                <a:ext cx="68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national network</a:t>
                </a:r>
                <a:endParaRPr lang="en-US" altLang="en-US" sz="3600">
                  <a:latin typeface="Helvetica" pitchFamily="34" charset="0"/>
                </a:endParaRPr>
              </a:p>
            </p:txBody>
          </p:sp>
          <p:sp>
            <p:nvSpPr>
              <p:cNvPr id="2078" name="Text Box 1046"/>
              <p:cNvSpPr txBox="1">
                <a:spLocks noChangeArrowheads="1"/>
              </p:cNvSpPr>
              <p:nvPr/>
            </p:nvSpPr>
            <p:spPr bwMode="auto">
              <a:xfrm>
                <a:off x="2784" y="1536"/>
                <a:ext cx="68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regional</a:t>
                </a:r>
              </a:p>
              <a:p>
                <a:pPr algn="ctr" eaLnBrk="1" hangingPunct="1"/>
                <a:r>
                  <a:rPr lang="en-US" altLang="en-US" sz="1800">
                    <a:latin typeface="Helvetica" pitchFamily="34" charset="0"/>
                  </a:rPr>
                  <a:t>network</a:t>
                </a:r>
                <a:endParaRPr lang="en-US" altLang="en-US" sz="3600">
                  <a:latin typeface="Helvetica" pitchFamily="34" charset="0"/>
                </a:endParaRPr>
              </a:p>
            </p:txBody>
          </p:sp>
          <p:sp>
            <p:nvSpPr>
              <p:cNvPr id="2079" name="Text Box 1047"/>
              <p:cNvSpPr txBox="1">
                <a:spLocks noChangeArrowheads="1"/>
              </p:cNvSpPr>
              <p:nvPr/>
            </p:nvSpPr>
            <p:spPr bwMode="auto">
              <a:xfrm>
                <a:off x="1344" y="912"/>
                <a:ext cx="6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NAP</a:t>
                </a:r>
                <a:endParaRPr lang="en-US" altLang="en-US" sz="3600">
                  <a:latin typeface="Helvetica" pitchFamily="34" charset="0"/>
                </a:endParaRPr>
              </a:p>
            </p:txBody>
          </p:sp>
          <p:sp>
            <p:nvSpPr>
              <p:cNvPr id="2080" name="Text Box 1048"/>
              <p:cNvSpPr txBox="1">
                <a:spLocks noChangeArrowheads="1"/>
              </p:cNvSpPr>
              <p:nvPr/>
            </p:nvSpPr>
            <p:spPr bwMode="auto">
              <a:xfrm>
                <a:off x="4320" y="1632"/>
                <a:ext cx="68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on-line services</a:t>
                </a:r>
                <a:endParaRPr lang="en-US" altLang="en-US" sz="3600">
                  <a:latin typeface="Helvetica" pitchFamily="34" charset="0"/>
                </a:endParaRPr>
              </a:p>
            </p:txBody>
          </p:sp>
          <p:sp>
            <p:nvSpPr>
              <p:cNvPr id="2081" name="Oval 1049"/>
              <p:cNvSpPr>
                <a:spLocks noChangeArrowheads="1"/>
              </p:cNvSpPr>
              <p:nvPr/>
            </p:nvSpPr>
            <p:spPr bwMode="auto">
              <a:xfrm>
                <a:off x="2688" y="2496"/>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82" name="Oval 1050"/>
              <p:cNvSpPr>
                <a:spLocks noChangeArrowheads="1"/>
              </p:cNvSpPr>
              <p:nvPr/>
            </p:nvSpPr>
            <p:spPr bwMode="auto">
              <a:xfrm>
                <a:off x="3408" y="2160"/>
                <a:ext cx="960" cy="336"/>
              </a:xfrm>
              <a:prstGeom prst="ellipse">
                <a:avLst/>
              </a:prstGeom>
              <a:noFill/>
              <a:ln w="19050">
                <a:solidFill>
                  <a:srgbClr val="3366FF"/>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83" name="Text Box 1051"/>
              <p:cNvSpPr txBox="1">
                <a:spLocks noChangeArrowheads="1"/>
              </p:cNvSpPr>
              <p:nvPr/>
            </p:nvSpPr>
            <p:spPr bwMode="auto">
              <a:xfrm>
                <a:off x="2784" y="2544"/>
                <a:ext cx="8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a:latin typeface="Helvetica" pitchFamily="34" charset="0"/>
                  </a:rPr>
                  <a:t>company</a:t>
                </a:r>
                <a:endParaRPr lang="en-US" altLang="en-US" sz="3600">
                  <a:latin typeface="Helvetica" pitchFamily="34" charset="0"/>
                </a:endParaRPr>
              </a:p>
            </p:txBody>
          </p:sp>
          <p:sp>
            <p:nvSpPr>
              <p:cNvPr id="2084" name="Line 1052"/>
              <p:cNvSpPr>
                <a:spLocks noChangeShapeType="1"/>
              </p:cNvSpPr>
              <p:nvPr/>
            </p:nvSpPr>
            <p:spPr bwMode="auto">
              <a:xfrm>
                <a:off x="960" y="2592"/>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85" name="Line 1053"/>
              <p:cNvSpPr>
                <a:spLocks noChangeShapeType="1"/>
              </p:cNvSpPr>
              <p:nvPr/>
            </p:nvSpPr>
            <p:spPr bwMode="auto">
              <a:xfrm>
                <a:off x="1872" y="2640"/>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86" name="Line 1054"/>
              <p:cNvSpPr>
                <a:spLocks noChangeShapeType="1"/>
              </p:cNvSpPr>
              <p:nvPr/>
            </p:nvSpPr>
            <p:spPr bwMode="auto">
              <a:xfrm>
                <a:off x="3072" y="2928"/>
                <a:ext cx="720" cy="0"/>
              </a:xfrm>
              <a:prstGeom prst="line">
                <a:avLst/>
              </a:prstGeom>
              <a:noFill/>
              <a:ln w="34925">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87" name="Line 1055"/>
              <p:cNvSpPr>
                <a:spLocks noChangeShapeType="1"/>
              </p:cNvSpPr>
              <p:nvPr/>
            </p:nvSpPr>
            <p:spPr bwMode="auto">
              <a:xfrm>
                <a:off x="2256" y="2496"/>
                <a:ext cx="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55" name="Object 1056"/>
              <p:cNvGraphicFramePr>
                <a:graphicFrameLocks noChangeAspect="1"/>
              </p:cNvGraphicFramePr>
              <p:nvPr/>
            </p:nvGraphicFramePr>
            <p:xfrm>
              <a:off x="3216" y="3024"/>
              <a:ext cx="384" cy="271"/>
            </p:xfrm>
            <a:graphic>
              <a:graphicData uri="http://schemas.openxmlformats.org/presentationml/2006/ole">
                <mc:AlternateContent xmlns:mc="http://schemas.openxmlformats.org/markup-compatibility/2006">
                  <mc:Choice xmlns:v="urn:schemas-microsoft-com:vml" Requires="v">
                    <p:oleObj spid="_x0000_s2111" name="Clip" r:id="rId14" imgW="3886200" imgH="2743200" progId="">
                      <p:embed/>
                    </p:oleObj>
                  </mc:Choice>
                  <mc:Fallback>
                    <p:oleObj name="Clip" r:id="rId14" imgW="3886200" imgH="2743200" progId="">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16" y="3024"/>
                            <a:ext cx="384" cy="2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88" name="Line 1057"/>
              <p:cNvSpPr>
                <a:spLocks noChangeShapeType="1"/>
              </p:cNvSpPr>
              <p:nvPr/>
            </p:nvSpPr>
            <p:spPr bwMode="auto">
              <a:xfrm>
                <a:off x="1344" y="2592"/>
                <a:ext cx="0"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89" name="Line 1058"/>
              <p:cNvSpPr>
                <a:spLocks noChangeShapeType="1"/>
              </p:cNvSpPr>
              <p:nvPr/>
            </p:nvSpPr>
            <p:spPr bwMode="auto">
              <a:xfrm>
                <a:off x="2304" y="2640"/>
                <a:ext cx="0"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0" name="Line 1059"/>
              <p:cNvSpPr>
                <a:spLocks noChangeShapeType="1"/>
              </p:cNvSpPr>
              <p:nvPr/>
            </p:nvSpPr>
            <p:spPr bwMode="auto">
              <a:xfrm>
                <a:off x="3360" y="2928"/>
                <a:ext cx="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1" name="Line 1060"/>
              <p:cNvSpPr>
                <a:spLocks noChangeShapeType="1"/>
              </p:cNvSpPr>
              <p:nvPr/>
            </p:nvSpPr>
            <p:spPr bwMode="auto">
              <a:xfrm>
                <a:off x="384" y="2496"/>
                <a:ext cx="0" cy="33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2" name="Line 1061"/>
              <p:cNvSpPr>
                <a:spLocks noChangeShapeType="1"/>
              </p:cNvSpPr>
              <p:nvPr/>
            </p:nvSpPr>
            <p:spPr bwMode="auto">
              <a:xfrm>
                <a:off x="4752" y="2064"/>
                <a:ext cx="0" cy="24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56" name="Object 1062"/>
              <p:cNvGraphicFramePr>
                <a:graphicFrameLocks noChangeAspect="1"/>
              </p:cNvGraphicFramePr>
              <p:nvPr/>
            </p:nvGraphicFramePr>
            <p:xfrm>
              <a:off x="4608" y="2304"/>
              <a:ext cx="288" cy="232"/>
            </p:xfrm>
            <a:graphic>
              <a:graphicData uri="http://schemas.openxmlformats.org/presentationml/2006/ole">
                <mc:AlternateContent xmlns:mc="http://schemas.openxmlformats.org/markup-compatibility/2006">
                  <mc:Choice xmlns:v="urn:schemas-microsoft-com:vml" Requires="v">
                    <p:oleObj spid="_x0000_s2112" name="Clip" r:id="rId15" imgW="3833813" imgH="3619500" progId="">
                      <p:embed/>
                    </p:oleObj>
                  </mc:Choice>
                  <mc:Fallback>
                    <p:oleObj name="Clip" r:id="rId15" imgW="3833813" imgH="3619500" progId="">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08" y="2304"/>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7" name="Object 1063"/>
              <p:cNvGraphicFramePr>
                <a:graphicFrameLocks noChangeAspect="1"/>
              </p:cNvGraphicFramePr>
              <p:nvPr/>
            </p:nvGraphicFramePr>
            <p:xfrm>
              <a:off x="4944" y="2112"/>
              <a:ext cx="288" cy="232"/>
            </p:xfrm>
            <a:graphic>
              <a:graphicData uri="http://schemas.openxmlformats.org/presentationml/2006/ole">
                <mc:AlternateContent xmlns:mc="http://schemas.openxmlformats.org/markup-compatibility/2006">
                  <mc:Choice xmlns:v="urn:schemas-microsoft-com:vml" Requires="v">
                    <p:oleObj spid="_x0000_s2113" name="Clip" r:id="rId16" imgW="3833813" imgH="3619500" progId="">
                      <p:embed/>
                    </p:oleObj>
                  </mc:Choice>
                  <mc:Fallback>
                    <p:oleObj name="Clip" r:id="rId16" imgW="3833813" imgH="3619500" progId="">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44" y="2112"/>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8" name="Object 1064"/>
              <p:cNvGraphicFramePr>
                <a:graphicFrameLocks noChangeAspect="1"/>
              </p:cNvGraphicFramePr>
              <p:nvPr/>
            </p:nvGraphicFramePr>
            <p:xfrm>
              <a:off x="528" y="2688"/>
              <a:ext cx="288" cy="232"/>
            </p:xfrm>
            <a:graphic>
              <a:graphicData uri="http://schemas.openxmlformats.org/presentationml/2006/ole">
                <mc:AlternateContent xmlns:mc="http://schemas.openxmlformats.org/markup-compatibility/2006">
                  <mc:Choice xmlns:v="urn:schemas-microsoft-com:vml" Requires="v">
                    <p:oleObj spid="_x0000_s2114" name="Clip" r:id="rId17" imgW="3833813" imgH="3619500" progId="">
                      <p:embed/>
                    </p:oleObj>
                  </mc:Choice>
                  <mc:Fallback>
                    <p:oleObj name="Clip" r:id="rId17" imgW="3833813" imgH="3619500" progId="">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8" y="2688"/>
                            <a:ext cx="288" cy="2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93" name="Line 1065"/>
              <p:cNvSpPr>
                <a:spLocks noChangeShapeType="1"/>
              </p:cNvSpPr>
              <p:nvPr/>
            </p:nvSpPr>
            <p:spPr bwMode="auto">
              <a:xfrm>
                <a:off x="480" y="2496"/>
                <a:ext cx="96" cy="24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4" name="Line 1066"/>
              <p:cNvSpPr>
                <a:spLocks noChangeShapeType="1"/>
              </p:cNvSpPr>
              <p:nvPr/>
            </p:nvSpPr>
            <p:spPr bwMode="auto">
              <a:xfrm>
                <a:off x="3936" y="2496"/>
                <a:ext cx="192"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5" name="Line 1067"/>
              <p:cNvSpPr>
                <a:spLocks noChangeShapeType="1"/>
              </p:cNvSpPr>
              <p:nvPr/>
            </p:nvSpPr>
            <p:spPr bwMode="auto">
              <a:xfrm>
                <a:off x="4848" y="2016"/>
                <a:ext cx="144"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6" name="Line 1068"/>
              <p:cNvSpPr>
                <a:spLocks noChangeShapeType="1"/>
              </p:cNvSpPr>
              <p:nvPr/>
            </p:nvSpPr>
            <p:spPr bwMode="auto">
              <a:xfrm>
                <a:off x="3552" y="1728"/>
                <a:ext cx="576"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7" name="Line 1069"/>
              <p:cNvSpPr>
                <a:spLocks noChangeShapeType="1"/>
              </p:cNvSpPr>
              <p:nvPr/>
            </p:nvSpPr>
            <p:spPr bwMode="auto">
              <a:xfrm>
                <a:off x="3456" y="1920"/>
                <a:ext cx="144" cy="28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8" name="Line 1070"/>
              <p:cNvSpPr>
                <a:spLocks noChangeShapeType="1"/>
              </p:cNvSpPr>
              <p:nvPr/>
            </p:nvSpPr>
            <p:spPr bwMode="auto">
              <a:xfrm>
                <a:off x="3168" y="2016"/>
                <a:ext cx="0" cy="48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099" name="Line 1071"/>
              <p:cNvSpPr>
                <a:spLocks noChangeShapeType="1"/>
              </p:cNvSpPr>
              <p:nvPr/>
            </p:nvSpPr>
            <p:spPr bwMode="auto">
              <a:xfrm flipH="1">
                <a:off x="2496" y="1920"/>
                <a:ext cx="336" cy="28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0" name="Line 1072"/>
              <p:cNvSpPr>
                <a:spLocks noChangeShapeType="1"/>
              </p:cNvSpPr>
              <p:nvPr/>
            </p:nvSpPr>
            <p:spPr bwMode="auto">
              <a:xfrm flipH="1">
                <a:off x="1392" y="1344"/>
                <a:ext cx="144" cy="192"/>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1" name="Line 1073"/>
              <p:cNvSpPr>
                <a:spLocks noChangeShapeType="1"/>
              </p:cNvSpPr>
              <p:nvPr/>
            </p:nvSpPr>
            <p:spPr bwMode="auto">
              <a:xfrm>
                <a:off x="2064" y="1248"/>
                <a:ext cx="720" cy="38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2" name="Line 1074"/>
              <p:cNvSpPr>
                <a:spLocks noChangeShapeType="1"/>
              </p:cNvSpPr>
              <p:nvPr/>
            </p:nvSpPr>
            <p:spPr bwMode="auto">
              <a:xfrm>
                <a:off x="1248" y="2064"/>
                <a:ext cx="0" cy="96"/>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3" name="Line 1075"/>
              <p:cNvSpPr>
                <a:spLocks noChangeShapeType="1"/>
              </p:cNvSpPr>
              <p:nvPr/>
            </p:nvSpPr>
            <p:spPr bwMode="auto">
              <a:xfrm>
                <a:off x="864" y="1920"/>
                <a:ext cx="0" cy="0"/>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4" name="Line 1076"/>
              <p:cNvSpPr>
                <a:spLocks noChangeShapeType="1"/>
              </p:cNvSpPr>
              <p:nvPr/>
            </p:nvSpPr>
            <p:spPr bwMode="auto">
              <a:xfrm flipH="1">
                <a:off x="624" y="1968"/>
                <a:ext cx="240" cy="144"/>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105" name="Line 1077"/>
              <p:cNvSpPr>
                <a:spLocks noChangeShapeType="1"/>
              </p:cNvSpPr>
              <p:nvPr/>
            </p:nvSpPr>
            <p:spPr bwMode="auto">
              <a:xfrm flipV="1">
                <a:off x="2016" y="912"/>
                <a:ext cx="1296" cy="48"/>
              </a:xfrm>
              <a:prstGeom prst="line">
                <a:avLst/>
              </a:prstGeom>
              <a:noFill/>
              <a:ln w="1905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2063" name="Text Box 1078"/>
            <p:cNvSpPr txBox="1">
              <a:spLocks noChangeArrowheads="1"/>
            </p:cNvSpPr>
            <p:nvPr/>
          </p:nvSpPr>
          <p:spPr bwMode="auto">
            <a:xfrm>
              <a:off x="4608" y="2890"/>
              <a:ext cx="1008"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type="none" w="sm" len="sm"/>
                  <a:tailEnd type="none" w="lg" len="lg"/>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400">
                  <a:latin typeface="Helvetica" pitchFamily="34" charset="0"/>
                </a:rPr>
                <a:t>access via modem</a:t>
              </a:r>
              <a:endParaRPr lang="en-US" altLang="en-US" sz="3600">
                <a:latin typeface="Helvetica" pitchFamily="34" charset="0"/>
              </a:endParaRPr>
            </a:p>
          </p:txBody>
        </p:sp>
      </p:grpSp>
      <p:sp>
        <p:nvSpPr>
          <p:cNvPr id="58" name="TextBox 57"/>
          <p:cNvSpPr txBox="1"/>
          <p:nvPr/>
        </p:nvSpPr>
        <p:spPr>
          <a:xfrm>
            <a:off x="6096000" y="2895600"/>
            <a:ext cx="2485680" cy="338554"/>
          </a:xfrm>
          <a:prstGeom prst="rect">
            <a:avLst/>
          </a:prstGeom>
          <a:noFill/>
        </p:spPr>
        <p:txBody>
          <a:bodyPr wrap="none" rtlCol="0">
            <a:spAutoFit/>
          </a:bodyPr>
          <a:lstStyle/>
          <a:p>
            <a:r>
              <a:rPr lang="en-US" dirty="0" smtClean="0">
                <a:solidFill>
                  <a:srgbClr val="FF0000"/>
                </a:solidFill>
              </a:rPr>
              <a:t>Provider-subscriber relation</a:t>
            </a:r>
            <a:endParaRPr lang="en-US"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6"/>
          <p:cNvSpPr>
            <a:spLocks noGrp="1"/>
          </p:cNvSpPr>
          <p:nvPr>
            <p:ph type="sldNum" sz="quarter" idx="12"/>
          </p:nvPr>
        </p:nvSpPr>
        <p:spPr/>
        <p:txBody>
          <a:bodyPr/>
          <a:lstStyle/>
          <a:p>
            <a:pPr>
              <a:defRPr/>
            </a:pPr>
            <a:fld id="{F7E09F5A-6D02-4267-87CC-A8FA7EFA28BD}" type="slidenum">
              <a:rPr lang="en-US"/>
              <a:pPr>
                <a:defRPr/>
              </a:pPr>
              <a:t>8</a:t>
            </a:fld>
            <a:endParaRPr lang="en-US"/>
          </a:p>
        </p:txBody>
      </p:sp>
      <p:sp>
        <p:nvSpPr>
          <p:cNvPr id="3076" name="Rectangle 1026"/>
          <p:cNvSpPr>
            <a:spLocks noGrp="1" noChangeArrowheads="1"/>
          </p:cNvSpPr>
          <p:nvPr>
            <p:ph type="title"/>
          </p:nvPr>
        </p:nvSpPr>
        <p:spPr>
          <a:xfrm>
            <a:off x="685800" y="381000"/>
            <a:ext cx="7772400" cy="508000"/>
          </a:xfrm>
        </p:spPr>
        <p:txBody>
          <a:bodyPr/>
          <a:lstStyle/>
          <a:p>
            <a:pPr eaLnBrk="1" hangingPunct="1"/>
            <a:r>
              <a:rPr lang="en-US" altLang="en-US" smtClean="0"/>
              <a:t>NAPs, NSPs, ISPs</a:t>
            </a:r>
          </a:p>
        </p:txBody>
      </p:sp>
      <p:sp>
        <p:nvSpPr>
          <p:cNvPr id="3077" name="Rectangle 1027"/>
          <p:cNvSpPr>
            <a:spLocks noGrp="1" noChangeArrowheads="1"/>
          </p:cNvSpPr>
          <p:nvPr>
            <p:ph type="body" sz="half" idx="1"/>
          </p:nvPr>
        </p:nvSpPr>
        <p:spPr>
          <a:xfrm>
            <a:off x="685800" y="1600200"/>
            <a:ext cx="7696200" cy="914400"/>
          </a:xfrm>
        </p:spPr>
        <p:txBody>
          <a:bodyPr/>
          <a:lstStyle/>
          <a:p>
            <a:pPr eaLnBrk="1" hangingPunct="1">
              <a:lnSpc>
                <a:spcPct val="90000"/>
              </a:lnSpc>
            </a:pPr>
            <a:r>
              <a:rPr lang="en-US" altLang="en-US" sz="1800" dirty="0" smtClean="0"/>
              <a:t>NSP: National Service Provider (Tier 1 Backbones)</a:t>
            </a:r>
          </a:p>
          <a:p>
            <a:pPr lvl="1" eaLnBrk="1" hangingPunct="1">
              <a:lnSpc>
                <a:spcPct val="90000"/>
              </a:lnSpc>
            </a:pPr>
            <a:r>
              <a:rPr lang="en-US" altLang="en-US" sz="1600" dirty="0" smtClean="0"/>
              <a:t>Example: AT&amp;T, Sprint , Verizon</a:t>
            </a:r>
          </a:p>
          <a:p>
            <a:pPr eaLnBrk="1" hangingPunct="1">
              <a:lnSpc>
                <a:spcPct val="90000"/>
              </a:lnSpc>
            </a:pPr>
            <a:r>
              <a:rPr lang="en-US" altLang="en-US" sz="1800" dirty="0" smtClean="0"/>
              <a:t>NAP: Network Access Point</a:t>
            </a:r>
          </a:p>
        </p:txBody>
      </p:sp>
      <p:grpSp>
        <p:nvGrpSpPr>
          <p:cNvPr id="2" name="Group 1029"/>
          <p:cNvGrpSpPr>
            <a:grpSpLocks/>
          </p:cNvGrpSpPr>
          <p:nvPr/>
        </p:nvGrpSpPr>
        <p:grpSpPr bwMode="auto">
          <a:xfrm>
            <a:off x="1447800" y="2667000"/>
            <a:ext cx="6019800" cy="3352800"/>
            <a:chOff x="864" y="1824"/>
            <a:chExt cx="3456" cy="1965"/>
          </a:xfrm>
        </p:grpSpPr>
        <p:graphicFrame>
          <p:nvGraphicFramePr>
            <p:cNvPr id="3074" name="Object 1030"/>
            <p:cNvGraphicFramePr>
              <a:graphicFrameLocks noChangeAspect="1"/>
            </p:cNvGraphicFramePr>
            <p:nvPr/>
          </p:nvGraphicFramePr>
          <p:xfrm>
            <a:off x="864" y="1824"/>
            <a:ext cx="3456" cy="1965"/>
          </p:xfrm>
          <a:graphic>
            <a:graphicData uri="http://schemas.openxmlformats.org/presentationml/2006/ole">
              <mc:AlternateContent xmlns:mc="http://schemas.openxmlformats.org/markup-compatibility/2006">
                <mc:Choice xmlns:v="urn:schemas-microsoft-com:vml" Requires="v">
                  <p:oleObj spid="_x0000_s3082" name="Clip" r:id="rId4" imgW="2123237" imgH="1367942" progId="">
                    <p:embed/>
                  </p:oleObj>
                </mc:Choice>
                <mc:Fallback>
                  <p:oleObj name="Clip" r:id="rId4" imgW="2123237" imgH="1367942"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4" y="1824"/>
                          <a:ext cx="3456" cy="19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7287" name="Oval 1031"/>
            <p:cNvSpPr>
              <a:spLocks noChangeArrowheads="1"/>
            </p:cNvSpPr>
            <p:nvPr/>
          </p:nvSpPr>
          <p:spPr bwMode="auto">
            <a:xfrm>
              <a:off x="912" y="2448"/>
              <a:ext cx="432" cy="336"/>
            </a:xfrm>
            <a:prstGeom prst="ellipse">
              <a:avLst/>
            </a:prstGeom>
            <a:solidFill>
              <a:srgbClr val="FF9900"/>
            </a:solidFill>
            <a:ln w="19050">
              <a:solidFill>
                <a:srgbClr val="FF0000"/>
              </a:solidFill>
              <a:round/>
              <a:headEnd type="none" w="sm" len="sm"/>
              <a:tailEnd type="none" w="lg" len="lg"/>
            </a:ln>
            <a:effectLst/>
          </p:spPr>
          <p:txBody>
            <a:bodyPr wrap="none" anchor="ctr"/>
            <a:lstStyle/>
            <a:p>
              <a:pPr algn="ctr">
                <a:defRPr/>
              </a:pPr>
              <a:r>
                <a:rPr lang="en-US" sz="2000">
                  <a:solidFill>
                    <a:srgbClr val="FC0128"/>
                  </a:solidFill>
                  <a:effectLst>
                    <a:outerShdw blurRad="38100" dist="38100" dir="2700000" algn="tl">
                      <a:srgbClr val="000000"/>
                    </a:outerShdw>
                  </a:effectLst>
                  <a:latin typeface="Helvetica" pitchFamily="34" charset="0"/>
                </a:rPr>
                <a:t>NAP</a:t>
              </a:r>
              <a:endParaRPr lang="en-US" sz="4000">
                <a:effectLst>
                  <a:outerShdw blurRad="38100" dist="38100" dir="2700000" algn="tl">
                    <a:srgbClr val="FFFFFF"/>
                  </a:outerShdw>
                </a:effectLst>
                <a:latin typeface="Helvetica" pitchFamily="34" charset="0"/>
              </a:endParaRPr>
            </a:p>
          </p:txBody>
        </p:sp>
        <p:sp>
          <p:nvSpPr>
            <p:cNvPr id="97288" name="Oval 1032"/>
            <p:cNvSpPr>
              <a:spLocks noChangeArrowheads="1"/>
            </p:cNvSpPr>
            <p:nvPr/>
          </p:nvSpPr>
          <p:spPr bwMode="auto">
            <a:xfrm>
              <a:off x="2832" y="2352"/>
              <a:ext cx="432" cy="337"/>
            </a:xfrm>
            <a:prstGeom prst="ellipse">
              <a:avLst/>
            </a:prstGeom>
            <a:solidFill>
              <a:srgbClr val="FF9900"/>
            </a:solidFill>
            <a:ln w="19050">
              <a:solidFill>
                <a:srgbClr val="FF0000"/>
              </a:solidFill>
              <a:round/>
              <a:headEnd type="none" w="sm" len="sm"/>
              <a:tailEnd type="none" w="lg" len="lg"/>
            </a:ln>
            <a:effectLst/>
          </p:spPr>
          <p:txBody>
            <a:bodyPr wrap="none" anchor="ctr"/>
            <a:lstStyle/>
            <a:p>
              <a:pPr algn="ctr">
                <a:defRPr/>
              </a:pPr>
              <a:r>
                <a:rPr lang="en-US" sz="2000">
                  <a:solidFill>
                    <a:srgbClr val="FC0128"/>
                  </a:solidFill>
                  <a:effectLst>
                    <a:outerShdw blurRad="38100" dist="38100" dir="2700000" algn="tl">
                      <a:srgbClr val="000000"/>
                    </a:outerShdw>
                  </a:effectLst>
                  <a:latin typeface="Helvetica" pitchFamily="34" charset="0"/>
                </a:rPr>
                <a:t>NAP</a:t>
              </a:r>
              <a:endParaRPr lang="en-US" sz="4000">
                <a:effectLst>
                  <a:outerShdw blurRad="38100" dist="38100" dir="2700000" algn="tl">
                    <a:srgbClr val="FFFFFF"/>
                  </a:outerShdw>
                </a:effectLst>
                <a:latin typeface="Helvetica" pitchFamily="34" charset="0"/>
              </a:endParaRPr>
            </a:p>
          </p:txBody>
        </p:sp>
        <p:sp>
          <p:nvSpPr>
            <p:cNvPr id="97289" name="Oval 1033"/>
            <p:cNvSpPr>
              <a:spLocks noChangeArrowheads="1"/>
            </p:cNvSpPr>
            <p:nvPr/>
          </p:nvSpPr>
          <p:spPr bwMode="auto">
            <a:xfrm>
              <a:off x="3552" y="2016"/>
              <a:ext cx="432" cy="336"/>
            </a:xfrm>
            <a:prstGeom prst="ellipse">
              <a:avLst/>
            </a:prstGeom>
            <a:solidFill>
              <a:srgbClr val="FF9900"/>
            </a:solidFill>
            <a:ln w="19050">
              <a:solidFill>
                <a:srgbClr val="FF0000"/>
              </a:solidFill>
              <a:round/>
              <a:headEnd type="none" w="sm" len="sm"/>
              <a:tailEnd type="none" w="lg" len="lg"/>
            </a:ln>
            <a:effectLst/>
          </p:spPr>
          <p:txBody>
            <a:bodyPr wrap="none" anchor="ctr"/>
            <a:lstStyle/>
            <a:p>
              <a:pPr algn="ctr">
                <a:defRPr/>
              </a:pPr>
              <a:r>
                <a:rPr lang="en-US" sz="2000">
                  <a:solidFill>
                    <a:srgbClr val="FC0128"/>
                  </a:solidFill>
                  <a:effectLst>
                    <a:outerShdw blurRad="38100" dist="38100" dir="2700000" algn="tl">
                      <a:srgbClr val="000000"/>
                    </a:outerShdw>
                  </a:effectLst>
                  <a:latin typeface="Helvetica" pitchFamily="34" charset="0"/>
                </a:rPr>
                <a:t>NAP</a:t>
              </a:r>
              <a:endParaRPr lang="en-US" sz="4000">
                <a:effectLst>
                  <a:outerShdw blurRad="38100" dist="38100" dir="2700000" algn="tl">
                    <a:srgbClr val="FFFFFF"/>
                  </a:outerShdw>
                </a:effectLst>
                <a:latin typeface="Helvetica" pitchFamily="34" charset="0"/>
              </a:endParaRPr>
            </a:p>
          </p:txBody>
        </p:sp>
        <p:sp>
          <p:nvSpPr>
            <p:cNvPr id="97290" name="Oval 1034"/>
            <p:cNvSpPr>
              <a:spLocks noChangeArrowheads="1"/>
            </p:cNvSpPr>
            <p:nvPr/>
          </p:nvSpPr>
          <p:spPr bwMode="auto">
            <a:xfrm>
              <a:off x="3552" y="2544"/>
              <a:ext cx="432" cy="336"/>
            </a:xfrm>
            <a:prstGeom prst="ellipse">
              <a:avLst/>
            </a:prstGeom>
            <a:solidFill>
              <a:srgbClr val="FF9900"/>
            </a:solidFill>
            <a:ln w="19050">
              <a:solidFill>
                <a:srgbClr val="FF0000"/>
              </a:solidFill>
              <a:round/>
              <a:headEnd type="none" w="sm" len="sm"/>
              <a:tailEnd type="none" w="lg" len="lg"/>
            </a:ln>
            <a:effectLst/>
          </p:spPr>
          <p:txBody>
            <a:bodyPr wrap="none" anchor="ctr"/>
            <a:lstStyle/>
            <a:p>
              <a:pPr algn="ctr">
                <a:defRPr/>
              </a:pPr>
              <a:r>
                <a:rPr lang="en-US" sz="2000">
                  <a:solidFill>
                    <a:srgbClr val="FC0128"/>
                  </a:solidFill>
                  <a:effectLst>
                    <a:outerShdw blurRad="38100" dist="38100" dir="2700000" algn="tl">
                      <a:srgbClr val="000000"/>
                    </a:outerShdw>
                  </a:effectLst>
                  <a:latin typeface="Helvetica" pitchFamily="34" charset="0"/>
                </a:rPr>
                <a:t>NAP</a:t>
              </a:r>
              <a:endParaRPr lang="en-US" sz="4000">
                <a:effectLst>
                  <a:outerShdw blurRad="38100" dist="38100" dir="2700000" algn="tl">
                    <a:srgbClr val="FFFFFF"/>
                  </a:outerShdw>
                </a:effectLst>
                <a:latin typeface="Helvetica" pitchFamily="34" charset="0"/>
              </a:endParaRPr>
            </a:p>
          </p:txBody>
        </p:sp>
        <p:sp>
          <p:nvSpPr>
            <p:cNvPr id="3083" name="Freeform 1035"/>
            <p:cNvSpPr>
              <a:spLocks/>
            </p:cNvSpPr>
            <p:nvPr/>
          </p:nvSpPr>
          <p:spPr bwMode="auto">
            <a:xfrm>
              <a:off x="1392" y="2064"/>
              <a:ext cx="1587" cy="507"/>
            </a:xfrm>
            <a:custGeom>
              <a:avLst/>
              <a:gdLst>
                <a:gd name="T0" fmla="*/ 8 w 1084"/>
                <a:gd name="T1" fmla="*/ 296 h 726"/>
                <a:gd name="T2" fmla="*/ 45 w 1084"/>
                <a:gd name="T3" fmla="*/ 481 h 726"/>
                <a:gd name="T4" fmla="*/ 230 w 1084"/>
                <a:gd name="T5" fmla="*/ 629 h 726"/>
                <a:gd name="T6" fmla="*/ 437 w 1084"/>
                <a:gd name="T7" fmla="*/ 726 h 726"/>
                <a:gd name="T8" fmla="*/ 563 w 1084"/>
                <a:gd name="T9" fmla="*/ 711 h 726"/>
                <a:gd name="T10" fmla="*/ 630 w 1084"/>
                <a:gd name="T11" fmla="*/ 644 h 726"/>
                <a:gd name="T12" fmla="*/ 704 w 1084"/>
                <a:gd name="T13" fmla="*/ 526 h 726"/>
                <a:gd name="T14" fmla="*/ 822 w 1084"/>
                <a:gd name="T15" fmla="*/ 414 h 726"/>
                <a:gd name="T16" fmla="*/ 970 w 1084"/>
                <a:gd name="T17" fmla="*/ 407 h 726"/>
                <a:gd name="T18" fmla="*/ 1052 w 1084"/>
                <a:gd name="T19" fmla="*/ 355 h 726"/>
                <a:gd name="T20" fmla="*/ 948 w 1084"/>
                <a:gd name="T21" fmla="*/ 148 h 726"/>
                <a:gd name="T22" fmla="*/ 882 w 1084"/>
                <a:gd name="T23" fmla="*/ 89 h 726"/>
                <a:gd name="T24" fmla="*/ 800 w 1084"/>
                <a:gd name="T25" fmla="*/ 51 h 726"/>
                <a:gd name="T26" fmla="*/ 726 w 1084"/>
                <a:gd name="T27" fmla="*/ 0 h 726"/>
                <a:gd name="T28" fmla="*/ 585 w 1084"/>
                <a:gd name="T29" fmla="*/ 96 h 726"/>
                <a:gd name="T30" fmla="*/ 571 w 1084"/>
                <a:gd name="T31" fmla="*/ 133 h 726"/>
                <a:gd name="T32" fmla="*/ 489 w 1084"/>
                <a:gd name="T33" fmla="*/ 81 h 726"/>
                <a:gd name="T34" fmla="*/ 356 w 1084"/>
                <a:gd name="T35" fmla="*/ 66 h 726"/>
                <a:gd name="T36" fmla="*/ 282 w 1084"/>
                <a:gd name="T37" fmla="*/ 81 h 726"/>
                <a:gd name="T38" fmla="*/ 208 w 1084"/>
                <a:gd name="T39" fmla="*/ 148 h 726"/>
                <a:gd name="T40" fmla="*/ 126 w 1084"/>
                <a:gd name="T41" fmla="*/ 103 h 726"/>
                <a:gd name="T42" fmla="*/ 0 w 1084"/>
                <a:gd name="T43" fmla="*/ 155 h 726"/>
                <a:gd name="T44" fmla="*/ 8 w 1084"/>
                <a:gd name="T45" fmla="*/ 296 h 7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84"/>
                <a:gd name="T70" fmla="*/ 0 h 726"/>
                <a:gd name="T71" fmla="*/ 1084 w 1084"/>
                <a:gd name="T72" fmla="*/ 726 h 7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84" h="726">
                  <a:moveTo>
                    <a:pt x="8" y="296"/>
                  </a:moveTo>
                  <a:cubicBezTo>
                    <a:pt x="20" y="358"/>
                    <a:pt x="33" y="419"/>
                    <a:pt x="45" y="481"/>
                  </a:cubicBezTo>
                  <a:cubicBezTo>
                    <a:pt x="56" y="534"/>
                    <a:pt x="171" y="615"/>
                    <a:pt x="230" y="629"/>
                  </a:cubicBezTo>
                  <a:cubicBezTo>
                    <a:pt x="299" y="664"/>
                    <a:pt x="361" y="709"/>
                    <a:pt x="437" y="726"/>
                  </a:cubicBezTo>
                  <a:cubicBezTo>
                    <a:pt x="479" y="721"/>
                    <a:pt x="522" y="721"/>
                    <a:pt x="563" y="711"/>
                  </a:cubicBezTo>
                  <a:cubicBezTo>
                    <a:pt x="565" y="711"/>
                    <a:pt x="623" y="649"/>
                    <a:pt x="630" y="644"/>
                  </a:cubicBezTo>
                  <a:cubicBezTo>
                    <a:pt x="654" y="604"/>
                    <a:pt x="680" y="566"/>
                    <a:pt x="704" y="526"/>
                  </a:cubicBezTo>
                  <a:cubicBezTo>
                    <a:pt x="739" y="467"/>
                    <a:pt x="729" y="425"/>
                    <a:pt x="822" y="414"/>
                  </a:cubicBezTo>
                  <a:cubicBezTo>
                    <a:pt x="871" y="408"/>
                    <a:pt x="921" y="409"/>
                    <a:pt x="970" y="407"/>
                  </a:cubicBezTo>
                  <a:cubicBezTo>
                    <a:pt x="1013" y="390"/>
                    <a:pt x="1025" y="392"/>
                    <a:pt x="1052" y="355"/>
                  </a:cubicBezTo>
                  <a:cubicBezTo>
                    <a:pt x="1084" y="224"/>
                    <a:pt x="1037" y="207"/>
                    <a:pt x="948" y="148"/>
                  </a:cubicBezTo>
                  <a:cubicBezTo>
                    <a:pt x="835" y="73"/>
                    <a:pt x="1028" y="196"/>
                    <a:pt x="882" y="89"/>
                  </a:cubicBezTo>
                  <a:cubicBezTo>
                    <a:pt x="864" y="76"/>
                    <a:pt x="822" y="60"/>
                    <a:pt x="800" y="51"/>
                  </a:cubicBezTo>
                  <a:cubicBezTo>
                    <a:pt x="779" y="20"/>
                    <a:pt x="762" y="8"/>
                    <a:pt x="726" y="0"/>
                  </a:cubicBezTo>
                  <a:cubicBezTo>
                    <a:pt x="656" y="17"/>
                    <a:pt x="628" y="39"/>
                    <a:pt x="585" y="96"/>
                  </a:cubicBezTo>
                  <a:cubicBezTo>
                    <a:pt x="580" y="108"/>
                    <a:pt x="579" y="122"/>
                    <a:pt x="571" y="133"/>
                  </a:cubicBezTo>
                  <a:cubicBezTo>
                    <a:pt x="539" y="177"/>
                    <a:pt x="523" y="90"/>
                    <a:pt x="489" y="81"/>
                  </a:cubicBezTo>
                  <a:cubicBezTo>
                    <a:pt x="446" y="70"/>
                    <a:pt x="400" y="71"/>
                    <a:pt x="356" y="66"/>
                  </a:cubicBezTo>
                  <a:cubicBezTo>
                    <a:pt x="331" y="71"/>
                    <a:pt x="304" y="69"/>
                    <a:pt x="282" y="81"/>
                  </a:cubicBezTo>
                  <a:cubicBezTo>
                    <a:pt x="253" y="97"/>
                    <a:pt x="235" y="129"/>
                    <a:pt x="208" y="148"/>
                  </a:cubicBezTo>
                  <a:cubicBezTo>
                    <a:pt x="175" y="121"/>
                    <a:pt x="163" y="116"/>
                    <a:pt x="126" y="103"/>
                  </a:cubicBezTo>
                  <a:cubicBezTo>
                    <a:pt x="58" y="110"/>
                    <a:pt x="36" y="102"/>
                    <a:pt x="0" y="155"/>
                  </a:cubicBezTo>
                  <a:cubicBezTo>
                    <a:pt x="8" y="281"/>
                    <a:pt x="8" y="234"/>
                    <a:pt x="8" y="296"/>
                  </a:cubicBezTo>
                  <a:close/>
                </a:path>
              </a:pathLst>
            </a:custGeom>
            <a:solidFill>
              <a:srgbClr val="00FF00"/>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97292" name="Text Box 1036"/>
            <p:cNvSpPr txBox="1">
              <a:spLocks noChangeArrowheads="1"/>
            </p:cNvSpPr>
            <p:nvPr/>
          </p:nvSpPr>
          <p:spPr bwMode="auto">
            <a:xfrm>
              <a:off x="1584" y="2064"/>
              <a:ext cx="1248" cy="215"/>
            </a:xfrm>
            <a:prstGeom prst="rect">
              <a:avLst/>
            </a:prstGeom>
            <a:noFill/>
            <a:ln w="19050">
              <a:noFill/>
              <a:miter lim="800000"/>
              <a:headEnd type="none" w="sm" len="sm"/>
              <a:tailEnd type="none" w="lg" len="lg"/>
            </a:ln>
            <a:effectLst/>
          </p:spPr>
          <p:txBody>
            <a:bodyPr>
              <a:spAutoFit/>
            </a:bodyPr>
            <a:lstStyle/>
            <a:p>
              <a:pPr algn="ctr">
                <a:defRPr/>
              </a:pPr>
              <a:r>
                <a:rPr lang="en-US" sz="1800">
                  <a:solidFill>
                    <a:srgbClr val="FC0128"/>
                  </a:solidFill>
                  <a:effectLst>
                    <a:outerShdw blurRad="38100" dist="38100" dir="2700000" algn="tl">
                      <a:srgbClr val="C0C0C0"/>
                    </a:outerShdw>
                  </a:effectLst>
                  <a:latin typeface="Helvetica" pitchFamily="34" charset="0"/>
                </a:rPr>
                <a:t>National Provider</a:t>
              </a:r>
              <a:endParaRPr lang="en-US" sz="4000">
                <a:solidFill>
                  <a:srgbClr val="FC0128"/>
                </a:solidFill>
                <a:effectLst>
                  <a:outerShdw blurRad="38100" dist="38100" dir="2700000" algn="tl">
                    <a:srgbClr val="C0C0C0"/>
                  </a:outerShdw>
                </a:effectLst>
                <a:latin typeface="Helvetica" pitchFamily="34" charset="0"/>
              </a:endParaRPr>
            </a:p>
          </p:txBody>
        </p:sp>
        <p:sp>
          <p:nvSpPr>
            <p:cNvPr id="3085" name="Freeform 1037"/>
            <p:cNvSpPr>
              <a:spLocks/>
            </p:cNvSpPr>
            <p:nvPr/>
          </p:nvSpPr>
          <p:spPr bwMode="auto">
            <a:xfrm>
              <a:off x="1296" y="2688"/>
              <a:ext cx="1587" cy="507"/>
            </a:xfrm>
            <a:custGeom>
              <a:avLst/>
              <a:gdLst>
                <a:gd name="T0" fmla="*/ 8 w 1084"/>
                <a:gd name="T1" fmla="*/ 296 h 726"/>
                <a:gd name="T2" fmla="*/ 45 w 1084"/>
                <a:gd name="T3" fmla="*/ 481 h 726"/>
                <a:gd name="T4" fmla="*/ 230 w 1084"/>
                <a:gd name="T5" fmla="*/ 629 h 726"/>
                <a:gd name="T6" fmla="*/ 437 w 1084"/>
                <a:gd name="T7" fmla="*/ 726 h 726"/>
                <a:gd name="T8" fmla="*/ 563 w 1084"/>
                <a:gd name="T9" fmla="*/ 711 h 726"/>
                <a:gd name="T10" fmla="*/ 630 w 1084"/>
                <a:gd name="T11" fmla="*/ 644 h 726"/>
                <a:gd name="T12" fmla="*/ 704 w 1084"/>
                <a:gd name="T13" fmla="*/ 526 h 726"/>
                <a:gd name="T14" fmla="*/ 822 w 1084"/>
                <a:gd name="T15" fmla="*/ 414 h 726"/>
                <a:gd name="T16" fmla="*/ 970 w 1084"/>
                <a:gd name="T17" fmla="*/ 407 h 726"/>
                <a:gd name="T18" fmla="*/ 1052 w 1084"/>
                <a:gd name="T19" fmla="*/ 355 h 726"/>
                <a:gd name="T20" fmla="*/ 948 w 1084"/>
                <a:gd name="T21" fmla="*/ 148 h 726"/>
                <a:gd name="T22" fmla="*/ 882 w 1084"/>
                <a:gd name="T23" fmla="*/ 89 h 726"/>
                <a:gd name="T24" fmla="*/ 800 w 1084"/>
                <a:gd name="T25" fmla="*/ 51 h 726"/>
                <a:gd name="T26" fmla="*/ 726 w 1084"/>
                <a:gd name="T27" fmla="*/ 0 h 726"/>
                <a:gd name="T28" fmla="*/ 585 w 1084"/>
                <a:gd name="T29" fmla="*/ 96 h 726"/>
                <a:gd name="T30" fmla="*/ 571 w 1084"/>
                <a:gd name="T31" fmla="*/ 133 h 726"/>
                <a:gd name="T32" fmla="*/ 489 w 1084"/>
                <a:gd name="T33" fmla="*/ 81 h 726"/>
                <a:gd name="T34" fmla="*/ 356 w 1084"/>
                <a:gd name="T35" fmla="*/ 66 h 726"/>
                <a:gd name="T36" fmla="*/ 282 w 1084"/>
                <a:gd name="T37" fmla="*/ 81 h 726"/>
                <a:gd name="T38" fmla="*/ 208 w 1084"/>
                <a:gd name="T39" fmla="*/ 148 h 726"/>
                <a:gd name="T40" fmla="*/ 126 w 1084"/>
                <a:gd name="T41" fmla="*/ 103 h 726"/>
                <a:gd name="T42" fmla="*/ 0 w 1084"/>
                <a:gd name="T43" fmla="*/ 155 h 726"/>
                <a:gd name="T44" fmla="*/ 8 w 1084"/>
                <a:gd name="T45" fmla="*/ 296 h 7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84"/>
                <a:gd name="T70" fmla="*/ 0 h 726"/>
                <a:gd name="T71" fmla="*/ 1084 w 1084"/>
                <a:gd name="T72" fmla="*/ 726 h 7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84" h="726">
                  <a:moveTo>
                    <a:pt x="8" y="296"/>
                  </a:moveTo>
                  <a:cubicBezTo>
                    <a:pt x="20" y="358"/>
                    <a:pt x="33" y="419"/>
                    <a:pt x="45" y="481"/>
                  </a:cubicBezTo>
                  <a:cubicBezTo>
                    <a:pt x="56" y="534"/>
                    <a:pt x="171" y="615"/>
                    <a:pt x="230" y="629"/>
                  </a:cubicBezTo>
                  <a:cubicBezTo>
                    <a:pt x="299" y="664"/>
                    <a:pt x="361" y="709"/>
                    <a:pt x="437" y="726"/>
                  </a:cubicBezTo>
                  <a:cubicBezTo>
                    <a:pt x="479" y="721"/>
                    <a:pt x="522" y="721"/>
                    <a:pt x="563" y="711"/>
                  </a:cubicBezTo>
                  <a:cubicBezTo>
                    <a:pt x="565" y="711"/>
                    <a:pt x="623" y="649"/>
                    <a:pt x="630" y="644"/>
                  </a:cubicBezTo>
                  <a:cubicBezTo>
                    <a:pt x="654" y="604"/>
                    <a:pt x="680" y="566"/>
                    <a:pt x="704" y="526"/>
                  </a:cubicBezTo>
                  <a:cubicBezTo>
                    <a:pt x="739" y="467"/>
                    <a:pt x="729" y="425"/>
                    <a:pt x="822" y="414"/>
                  </a:cubicBezTo>
                  <a:cubicBezTo>
                    <a:pt x="871" y="408"/>
                    <a:pt x="921" y="409"/>
                    <a:pt x="970" y="407"/>
                  </a:cubicBezTo>
                  <a:cubicBezTo>
                    <a:pt x="1013" y="390"/>
                    <a:pt x="1025" y="392"/>
                    <a:pt x="1052" y="355"/>
                  </a:cubicBezTo>
                  <a:cubicBezTo>
                    <a:pt x="1084" y="224"/>
                    <a:pt x="1037" y="207"/>
                    <a:pt x="948" y="148"/>
                  </a:cubicBezTo>
                  <a:cubicBezTo>
                    <a:pt x="835" y="73"/>
                    <a:pt x="1028" y="196"/>
                    <a:pt x="882" y="89"/>
                  </a:cubicBezTo>
                  <a:cubicBezTo>
                    <a:pt x="864" y="76"/>
                    <a:pt x="822" y="60"/>
                    <a:pt x="800" y="51"/>
                  </a:cubicBezTo>
                  <a:cubicBezTo>
                    <a:pt x="779" y="20"/>
                    <a:pt x="762" y="8"/>
                    <a:pt x="726" y="0"/>
                  </a:cubicBezTo>
                  <a:cubicBezTo>
                    <a:pt x="656" y="17"/>
                    <a:pt x="628" y="39"/>
                    <a:pt x="585" y="96"/>
                  </a:cubicBezTo>
                  <a:cubicBezTo>
                    <a:pt x="580" y="108"/>
                    <a:pt x="579" y="122"/>
                    <a:pt x="571" y="133"/>
                  </a:cubicBezTo>
                  <a:cubicBezTo>
                    <a:pt x="539" y="177"/>
                    <a:pt x="523" y="90"/>
                    <a:pt x="489" y="81"/>
                  </a:cubicBezTo>
                  <a:cubicBezTo>
                    <a:pt x="446" y="70"/>
                    <a:pt x="400" y="71"/>
                    <a:pt x="356" y="66"/>
                  </a:cubicBezTo>
                  <a:cubicBezTo>
                    <a:pt x="331" y="71"/>
                    <a:pt x="304" y="69"/>
                    <a:pt x="282" y="81"/>
                  </a:cubicBezTo>
                  <a:cubicBezTo>
                    <a:pt x="253" y="97"/>
                    <a:pt x="235" y="129"/>
                    <a:pt x="208" y="148"/>
                  </a:cubicBezTo>
                  <a:cubicBezTo>
                    <a:pt x="175" y="121"/>
                    <a:pt x="163" y="116"/>
                    <a:pt x="126" y="103"/>
                  </a:cubicBezTo>
                  <a:cubicBezTo>
                    <a:pt x="58" y="110"/>
                    <a:pt x="36" y="102"/>
                    <a:pt x="0" y="155"/>
                  </a:cubicBezTo>
                  <a:cubicBezTo>
                    <a:pt x="8" y="281"/>
                    <a:pt x="8" y="234"/>
                    <a:pt x="8" y="296"/>
                  </a:cubicBezTo>
                  <a:close/>
                </a:path>
              </a:pathLst>
            </a:custGeom>
            <a:solidFill>
              <a:srgbClr val="00FF00"/>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97294" name="Text Box 1038"/>
            <p:cNvSpPr txBox="1">
              <a:spLocks noChangeArrowheads="1"/>
            </p:cNvSpPr>
            <p:nvPr/>
          </p:nvSpPr>
          <p:spPr bwMode="auto">
            <a:xfrm>
              <a:off x="1344" y="2880"/>
              <a:ext cx="1248" cy="215"/>
            </a:xfrm>
            <a:prstGeom prst="rect">
              <a:avLst/>
            </a:prstGeom>
            <a:noFill/>
            <a:ln w="19050">
              <a:noFill/>
              <a:miter lim="800000"/>
              <a:headEnd type="none" w="sm" len="sm"/>
              <a:tailEnd type="none" w="lg" len="lg"/>
            </a:ln>
            <a:effectLst/>
          </p:spPr>
          <p:txBody>
            <a:bodyPr>
              <a:spAutoFit/>
            </a:bodyPr>
            <a:lstStyle/>
            <a:p>
              <a:pPr algn="ctr">
                <a:defRPr/>
              </a:pPr>
              <a:r>
                <a:rPr lang="en-US" sz="1800">
                  <a:solidFill>
                    <a:srgbClr val="FC0128"/>
                  </a:solidFill>
                  <a:effectLst>
                    <a:outerShdw blurRad="38100" dist="38100" dir="2700000" algn="tl">
                      <a:srgbClr val="C0C0C0"/>
                    </a:outerShdw>
                  </a:effectLst>
                  <a:latin typeface="Helvetica" pitchFamily="34" charset="0"/>
                </a:rPr>
                <a:t>National Provider</a:t>
              </a:r>
              <a:endParaRPr lang="en-US" sz="4000">
                <a:solidFill>
                  <a:srgbClr val="FC0128"/>
                </a:solidFill>
                <a:effectLst>
                  <a:outerShdw blurRad="38100" dist="38100" dir="2700000" algn="tl">
                    <a:srgbClr val="C0C0C0"/>
                  </a:outerShdw>
                </a:effectLst>
                <a:latin typeface="Helvetica" pitchFamily="34" charset="0"/>
              </a:endParaRPr>
            </a:p>
          </p:txBody>
        </p:sp>
        <p:sp>
          <p:nvSpPr>
            <p:cNvPr id="3087" name="Freeform 1039"/>
            <p:cNvSpPr>
              <a:spLocks/>
            </p:cNvSpPr>
            <p:nvPr/>
          </p:nvSpPr>
          <p:spPr bwMode="auto">
            <a:xfrm>
              <a:off x="2928" y="2784"/>
              <a:ext cx="768" cy="591"/>
            </a:xfrm>
            <a:custGeom>
              <a:avLst/>
              <a:gdLst>
                <a:gd name="T0" fmla="*/ 42 w 606"/>
                <a:gd name="T1" fmla="*/ 184 h 591"/>
                <a:gd name="T2" fmla="*/ 198 w 606"/>
                <a:gd name="T3" fmla="*/ 480 h 591"/>
                <a:gd name="T4" fmla="*/ 316 w 606"/>
                <a:gd name="T5" fmla="*/ 540 h 591"/>
                <a:gd name="T6" fmla="*/ 331 w 606"/>
                <a:gd name="T7" fmla="*/ 562 h 591"/>
                <a:gd name="T8" fmla="*/ 449 w 606"/>
                <a:gd name="T9" fmla="*/ 525 h 591"/>
                <a:gd name="T10" fmla="*/ 464 w 606"/>
                <a:gd name="T11" fmla="*/ 495 h 591"/>
                <a:gd name="T12" fmla="*/ 494 w 606"/>
                <a:gd name="T13" fmla="*/ 480 h 591"/>
                <a:gd name="T14" fmla="*/ 546 w 606"/>
                <a:gd name="T15" fmla="*/ 436 h 591"/>
                <a:gd name="T16" fmla="*/ 553 w 606"/>
                <a:gd name="T17" fmla="*/ 414 h 591"/>
                <a:gd name="T18" fmla="*/ 583 w 606"/>
                <a:gd name="T19" fmla="*/ 391 h 591"/>
                <a:gd name="T20" fmla="*/ 568 w 606"/>
                <a:gd name="T21" fmla="*/ 191 h 591"/>
                <a:gd name="T22" fmla="*/ 583 w 606"/>
                <a:gd name="T23" fmla="*/ 110 h 591"/>
                <a:gd name="T24" fmla="*/ 316 w 606"/>
                <a:gd name="T25" fmla="*/ 66 h 591"/>
                <a:gd name="T26" fmla="*/ 279 w 606"/>
                <a:gd name="T27" fmla="*/ 51 h 591"/>
                <a:gd name="T28" fmla="*/ 264 w 606"/>
                <a:gd name="T29" fmla="*/ 14 h 591"/>
                <a:gd name="T30" fmla="*/ 212 w 606"/>
                <a:gd name="T31" fmla="*/ 88 h 591"/>
                <a:gd name="T32" fmla="*/ 138 w 606"/>
                <a:gd name="T33" fmla="*/ 117 h 591"/>
                <a:gd name="T34" fmla="*/ 79 w 606"/>
                <a:gd name="T35" fmla="*/ 154 h 591"/>
                <a:gd name="T36" fmla="*/ 72 w 606"/>
                <a:gd name="T37" fmla="*/ 177 h 591"/>
                <a:gd name="T38" fmla="*/ 42 w 606"/>
                <a:gd name="T39" fmla="*/ 184 h 59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06"/>
                <a:gd name="T61" fmla="*/ 0 h 591"/>
                <a:gd name="T62" fmla="*/ 606 w 606"/>
                <a:gd name="T63" fmla="*/ 591 h 59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06" h="591">
                  <a:moveTo>
                    <a:pt x="42" y="184"/>
                  </a:moveTo>
                  <a:cubicBezTo>
                    <a:pt x="0" y="318"/>
                    <a:pt x="69" y="450"/>
                    <a:pt x="198" y="480"/>
                  </a:cubicBezTo>
                  <a:cubicBezTo>
                    <a:pt x="250" y="507"/>
                    <a:pt x="253" y="529"/>
                    <a:pt x="316" y="540"/>
                  </a:cubicBezTo>
                  <a:cubicBezTo>
                    <a:pt x="321" y="547"/>
                    <a:pt x="323" y="557"/>
                    <a:pt x="331" y="562"/>
                  </a:cubicBezTo>
                  <a:cubicBezTo>
                    <a:pt x="378" y="591"/>
                    <a:pt x="420" y="564"/>
                    <a:pt x="449" y="525"/>
                  </a:cubicBezTo>
                  <a:cubicBezTo>
                    <a:pt x="456" y="516"/>
                    <a:pt x="456" y="503"/>
                    <a:pt x="464" y="495"/>
                  </a:cubicBezTo>
                  <a:cubicBezTo>
                    <a:pt x="472" y="487"/>
                    <a:pt x="485" y="486"/>
                    <a:pt x="494" y="480"/>
                  </a:cubicBezTo>
                  <a:cubicBezTo>
                    <a:pt x="517" y="466"/>
                    <a:pt x="527" y="454"/>
                    <a:pt x="546" y="436"/>
                  </a:cubicBezTo>
                  <a:cubicBezTo>
                    <a:pt x="548" y="429"/>
                    <a:pt x="548" y="420"/>
                    <a:pt x="553" y="414"/>
                  </a:cubicBezTo>
                  <a:cubicBezTo>
                    <a:pt x="561" y="404"/>
                    <a:pt x="582" y="404"/>
                    <a:pt x="583" y="391"/>
                  </a:cubicBezTo>
                  <a:cubicBezTo>
                    <a:pt x="594" y="294"/>
                    <a:pt x="584" y="261"/>
                    <a:pt x="568" y="191"/>
                  </a:cubicBezTo>
                  <a:cubicBezTo>
                    <a:pt x="571" y="178"/>
                    <a:pt x="606" y="121"/>
                    <a:pt x="583" y="110"/>
                  </a:cubicBezTo>
                  <a:cubicBezTo>
                    <a:pt x="547" y="93"/>
                    <a:pt x="326" y="67"/>
                    <a:pt x="316" y="66"/>
                  </a:cubicBezTo>
                  <a:cubicBezTo>
                    <a:pt x="304" y="61"/>
                    <a:pt x="286" y="62"/>
                    <a:pt x="279" y="51"/>
                  </a:cubicBezTo>
                  <a:cubicBezTo>
                    <a:pt x="245" y="0"/>
                    <a:pt x="328" y="34"/>
                    <a:pt x="264" y="14"/>
                  </a:cubicBezTo>
                  <a:cubicBezTo>
                    <a:pt x="240" y="38"/>
                    <a:pt x="232" y="63"/>
                    <a:pt x="212" y="88"/>
                  </a:cubicBezTo>
                  <a:cubicBezTo>
                    <a:pt x="196" y="108"/>
                    <a:pt x="161" y="112"/>
                    <a:pt x="138" y="117"/>
                  </a:cubicBezTo>
                  <a:cubicBezTo>
                    <a:pt x="121" y="126"/>
                    <a:pt x="91" y="139"/>
                    <a:pt x="79" y="154"/>
                  </a:cubicBezTo>
                  <a:cubicBezTo>
                    <a:pt x="74" y="160"/>
                    <a:pt x="77" y="171"/>
                    <a:pt x="72" y="177"/>
                  </a:cubicBezTo>
                  <a:cubicBezTo>
                    <a:pt x="53" y="200"/>
                    <a:pt x="53" y="195"/>
                    <a:pt x="42" y="184"/>
                  </a:cubicBezTo>
                  <a:close/>
                </a:path>
              </a:pathLst>
            </a:custGeom>
            <a:solidFill>
              <a:srgbClr val="CCFFCC"/>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97296" name="Text Box 1040"/>
            <p:cNvSpPr txBox="1">
              <a:spLocks noChangeArrowheads="1"/>
            </p:cNvSpPr>
            <p:nvPr/>
          </p:nvSpPr>
          <p:spPr bwMode="auto">
            <a:xfrm>
              <a:off x="2688" y="2880"/>
              <a:ext cx="1249" cy="303"/>
            </a:xfrm>
            <a:prstGeom prst="rect">
              <a:avLst/>
            </a:prstGeom>
            <a:noFill/>
            <a:ln w="19050">
              <a:noFill/>
              <a:miter lim="800000"/>
              <a:headEnd type="none" w="sm" len="sm"/>
              <a:tailEnd type="none" w="lg" len="lg"/>
            </a:ln>
            <a:effectLst/>
          </p:spPr>
          <p:txBody>
            <a:bodyPr>
              <a:spAutoFit/>
            </a:bodyPr>
            <a:lstStyle/>
            <a:p>
              <a:pPr algn="ctr">
                <a:defRPr/>
              </a:pPr>
              <a:r>
                <a:rPr lang="en-US" sz="1400" b="1">
                  <a:solidFill>
                    <a:srgbClr val="FC0128"/>
                  </a:solidFill>
                  <a:effectLst>
                    <a:outerShdw blurRad="38100" dist="38100" dir="2700000" algn="tl">
                      <a:srgbClr val="C0C0C0"/>
                    </a:outerShdw>
                  </a:effectLst>
                  <a:latin typeface="Helvetica" pitchFamily="34" charset="0"/>
                </a:rPr>
                <a:t>Regional </a:t>
              </a:r>
            </a:p>
            <a:p>
              <a:pPr algn="ctr">
                <a:defRPr/>
              </a:pPr>
              <a:r>
                <a:rPr lang="en-US" sz="1400" b="1">
                  <a:solidFill>
                    <a:srgbClr val="FC0128"/>
                  </a:solidFill>
                  <a:effectLst>
                    <a:outerShdw blurRad="38100" dist="38100" dir="2700000" algn="tl">
                      <a:srgbClr val="C0C0C0"/>
                    </a:outerShdw>
                  </a:effectLst>
                  <a:latin typeface="Helvetica" pitchFamily="34" charset="0"/>
                </a:rPr>
                <a:t>Provider</a:t>
              </a:r>
              <a:endParaRPr lang="en-US" sz="4000">
                <a:solidFill>
                  <a:srgbClr val="FC0128"/>
                </a:solidFill>
                <a:effectLst>
                  <a:outerShdw blurRad="38100" dist="38100" dir="2700000" algn="tl">
                    <a:srgbClr val="C0C0C0"/>
                  </a:outerShdw>
                </a:effectLst>
                <a:latin typeface="Helvetica" pitchFamily="34" charset="0"/>
              </a:endParaRPr>
            </a:p>
          </p:txBody>
        </p:sp>
        <p:sp>
          <p:nvSpPr>
            <p:cNvPr id="3089" name="Line 1041"/>
            <p:cNvSpPr>
              <a:spLocks noChangeShapeType="1"/>
            </p:cNvSpPr>
            <p:nvPr/>
          </p:nvSpPr>
          <p:spPr bwMode="auto">
            <a:xfrm flipV="1">
              <a:off x="1344" y="2401"/>
              <a:ext cx="337" cy="143"/>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0" name="Line 1042"/>
            <p:cNvSpPr>
              <a:spLocks noChangeShapeType="1"/>
            </p:cNvSpPr>
            <p:nvPr/>
          </p:nvSpPr>
          <p:spPr bwMode="auto">
            <a:xfrm>
              <a:off x="2688" y="2304"/>
              <a:ext cx="192" cy="144"/>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1" name="Line 1043"/>
            <p:cNvSpPr>
              <a:spLocks noChangeShapeType="1"/>
            </p:cNvSpPr>
            <p:nvPr/>
          </p:nvSpPr>
          <p:spPr bwMode="auto">
            <a:xfrm>
              <a:off x="2976" y="2208"/>
              <a:ext cx="624" cy="0"/>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2" name="Line 1044"/>
            <p:cNvSpPr>
              <a:spLocks noChangeShapeType="1"/>
            </p:cNvSpPr>
            <p:nvPr/>
          </p:nvSpPr>
          <p:spPr bwMode="auto">
            <a:xfrm>
              <a:off x="3216" y="2640"/>
              <a:ext cx="48" cy="192"/>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3" name="Line 1045"/>
            <p:cNvSpPr>
              <a:spLocks noChangeShapeType="1"/>
            </p:cNvSpPr>
            <p:nvPr/>
          </p:nvSpPr>
          <p:spPr bwMode="auto">
            <a:xfrm flipV="1">
              <a:off x="2688" y="2736"/>
              <a:ext cx="864" cy="144"/>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4" name="Rectangle 1046"/>
            <p:cNvSpPr>
              <a:spLocks noChangeArrowheads="1"/>
            </p:cNvSpPr>
            <p:nvPr/>
          </p:nvSpPr>
          <p:spPr bwMode="auto">
            <a:xfrm>
              <a:off x="2592" y="2832"/>
              <a:ext cx="96" cy="96"/>
            </a:xfrm>
            <a:prstGeom prst="rect">
              <a:avLst/>
            </a:prstGeom>
            <a:solidFill>
              <a:srgbClr val="FFCC00"/>
            </a:solidFill>
            <a:ln w="19050">
              <a:solidFill>
                <a:schemeClr val="tx1"/>
              </a:solidFill>
              <a:miter lim="800000"/>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095" name="Line 1047"/>
            <p:cNvSpPr>
              <a:spLocks noChangeShapeType="1"/>
            </p:cNvSpPr>
            <p:nvPr/>
          </p:nvSpPr>
          <p:spPr bwMode="auto">
            <a:xfrm>
              <a:off x="2688" y="2928"/>
              <a:ext cx="288" cy="96"/>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97304" name="Rectangle 1048"/>
            <p:cNvSpPr>
              <a:spLocks noChangeArrowheads="1"/>
            </p:cNvSpPr>
            <p:nvPr/>
          </p:nvSpPr>
          <p:spPr bwMode="auto">
            <a:xfrm>
              <a:off x="1680" y="2256"/>
              <a:ext cx="241" cy="144"/>
            </a:xfrm>
            <a:prstGeom prst="rect">
              <a:avLst/>
            </a:prstGeom>
            <a:solidFill>
              <a:srgbClr val="FFCC00"/>
            </a:solidFill>
            <a:ln w="19050">
              <a:solidFill>
                <a:schemeClr val="tx2"/>
              </a:solidFill>
              <a:miter lim="800000"/>
              <a:headEnd type="none" w="sm" len="sm"/>
              <a:tailEnd type="none" w="lg" len="lg"/>
            </a:ln>
            <a:effectLst/>
          </p:spPr>
          <p:txBody>
            <a:bodyPr wrap="none" anchor="ctr"/>
            <a:lstStyle/>
            <a:p>
              <a:pPr algn="ctr">
                <a:defRPr/>
              </a:pPr>
              <a:r>
                <a:rPr lang="en-US" sz="1400">
                  <a:solidFill>
                    <a:srgbClr val="FC0128"/>
                  </a:solidFill>
                  <a:effectLst>
                    <a:outerShdw blurRad="38100" dist="38100" dir="2700000" algn="tl">
                      <a:srgbClr val="000000"/>
                    </a:outerShdw>
                  </a:effectLst>
                  <a:latin typeface="Helvetica" pitchFamily="34" charset="0"/>
                </a:rPr>
                <a:t>POP</a:t>
              </a:r>
              <a:endParaRPr lang="en-US" sz="1400">
                <a:effectLst>
                  <a:outerShdw blurRad="38100" dist="38100" dir="2700000" algn="tl">
                    <a:srgbClr val="FFFFFF"/>
                  </a:outerShdw>
                </a:effectLst>
                <a:latin typeface="Helvetica" pitchFamily="34" charset="0"/>
              </a:endParaRPr>
            </a:p>
          </p:txBody>
        </p:sp>
        <p:sp>
          <p:nvSpPr>
            <p:cNvPr id="3097" name="Line 1049"/>
            <p:cNvSpPr>
              <a:spLocks noChangeShapeType="1"/>
            </p:cNvSpPr>
            <p:nvPr/>
          </p:nvSpPr>
          <p:spPr bwMode="auto">
            <a:xfrm>
              <a:off x="1344" y="2688"/>
              <a:ext cx="240" cy="144"/>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8" name="Line 1050"/>
            <p:cNvSpPr>
              <a:spLocks noChangeShapeType="1"/>
            </p:cNvSpPr>
            <p:nvPr/>
          </p:nvSpPr>
          <p:spPr bwMode="auto">
            <a:xfrm flipV="1">
              <a:off x="2400" y="2544"/>
              <a:ext cx="480" cy="192"/>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099" name="Line 1051"/>
            <p:cNvSpPr>
              <a:spLocks noChangeShapeType="1"/>
            </p:cNvSpPr>
            <p:nvPr/>
          </p:nvSpPr>
          <p:spPr bwMode="auto">
            <a:xfrm flipV="1">
              <a:off x="3216" y="2304"/>
              <a:ext cx="384" cy="144"/>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100" name="Rectangle 1052"/>
            <p:cNvSpPr>
              <a:spLocks noChangeArrowheads="1"/>
            </p:cNvSpPr>
            <p:nvPr/>
          </p:nvSpPr>
          <p:spPr bwMode="auto">
            <a:xfrm>
              <a:off x="3360" y="3168"/>
              <a:ext cx="96" cy="96"/>
            </a:xfrm>
            <a:prstGeom prst="rect">
              <a:avLst/>
            </a:prstGeom>
            <a:solidFill>
              <a:srgbClr val="FFCC00"/>
            </a:solidFill>
            <a:ln w="19050">
              <a:solidFill>
                <a:schemeClr val="tx1"/>
              </a:solidFill>
              <a:miter lim="800000"/>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01" name="Oval 1053"/>
            <p:cNvSpPr>
              <a:spLocks noChangeArrowheads="1"/>
            </p:cNvSpPr>
            <p:nvPr/>
          </p:nvSpPr>
          <p:spPr bwMode="auto">
            <a:xfrm>
              <a:off x="3168" y="3408"/>
              <a:ext cx="96" cy="96"/>
            </a:xfrm>
            <a:prstGeom prst="ellipse">
              <a:avLst/>
            </a:prstGeom>
            <a:solidFill>
              <a:srgbClr val="3366FF"/>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02" name="Line 1054"/>
            <p:cNvSpPr>
              <a:spLocks noChangeShapeType="1"/>
            </p:cNvSpPr>
            <p:nvPr/>
          </p:nvSpPr>
          <p:spPr bwMode="auto">
            <a:xfrm flipH="1">
              <a:off x="3264" y="3264"/>
              <a:ext cx="96" cy="144"/>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103" name="Oval 1055"/>
            <p:cNvSpPr>
              <a:spLocks noChangeArrowheads="1"/>
            </p:cNvSpPr>
            <p:nvPr/>
          </p:nvSpPr>
          <p:spPr bwMode="auto">
            <a:xfrm>
              <a:off x="2688" y="3168"/>
              <a:ext cx="96" cy="96"/>
            </a:xfrm>
            <a:prstGeom prst="ellipse">
              <a:avLst/>
            </a:prstGeom>
            <a:solidFill>
              <a:srgbClr val="3366FF"/>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04" name="Line 1056"/>
            <p:cNvSpPr>
              <a:spLocks noChangeShapeType="1"/>
            </p:cNvSpPr>
            <p:nvPr/>
          </p:nvSpPr>
          <p:spPr bwMode="auto">
            <a:xfrm>
              <a:off x="2640" y="2928"/>
              <a:ext cx="96" cy="240"/>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3105" name="Oval 1057"/>
            <p:cNvSpPr>
              <a:spLocks noChangeArrowheads="1"/>
            </p:cNvSpPr>
            <p:nvPr/>
          </p:nvSpPr>
          <p:spPr bwMode="auto">
            <a:xfrm>
              <a:off x="1392" y="1824"/>
              <a:ext cx="144" cy="144"/>
            </a:xfrm>
            <a:prstGeom prst="ellipse">
              <a:avLst/>
            </a:prstGeom>
            <a:solidFill>
              <a:srgbClr val="3366FF"/>
            </a:solidFill>
            <a:ln w="19050">
              <a:solidFill>
                <a:schemeClr val="tx1"/>
              </a:solidFill>
              <a:round/>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06" name="Line 1058"/>
            <p:cNvSpPr>
              <a:spLocks noChangeShapeType="1"/>
            </p:cNvSpPr>
            <p:nvPr/>
          </p:nvSpPr>
          <p:spPr bwMode="auto">
            <a:xfrm>
              <a:off x="1488" y="1968"/>
              <a:ext cx="192" cy="336"/>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97315" name="Text Box 1059"/>
            <p:cNvSpPr txBox="1">
              <a:spLocks noChangeArrowheads="1"/>
            </p:cNvSpPr>
            <p:nvPr/>
          </p:nvSpPr>
          <p:spPr bwMode="auto">
            <a:xfrm>
              <a:off x="3058" y="3478"/>
              <a:ext cx="510" cy="161"/>
            </a:xfrm>
            <a:prstGeom prst="rect">
              <a:avLst/>
            </a:prstGeom>
            <a:noFill/>
            <a:ln w="19050">
              <a:noFill/>
              <a:miter lim="800000"/>
              <a:headEnd type="none" w="sm" len="sm"/>
              <a:tailEnd type="none" w="lg" len="lg"/>
            </a:ln>
            <a:effectLst/>
          </p:spPr>
          <p:txBody>
            <a:bodyPr wrap="none">
              <a:spAutoFit/>
            </a:bodyPr>
            <a:lstStyle/>
            <a:p>
              <a:pPr algn="ctr">
                <a:defRPr/>
              </a:pPr>
              <a:r>
                <a:rPr lang="en-US" sz="1200">
                  <a:solidFill>
                    <a:srgbClr val="FC0128"/>
                  </a:solidFill>
                  <a:effectLst>
                    <a:outerShdw blurRad="38100" dist="38100" dir="2700000" algn="tl">
                      <a:srgbClr val="C0C0C0"/>
                    </a:outerShdw>
                  </a:effectLst>
                  <a:latin typeface="Helvetica" pitchFamily="34" charset="0"/>
                </a:rPr>
                <a:t>customers</a:t>
              </a:r>
              <a:endParaRPr lang="en-US" sz="4000">
                <a:effectLst>
                  <a:outerShdw blurRad="38100" dist="38100" dir="2700000" algn="tl">
                    <a:srgbClr val="C0C0C0"/>
                  </a:outerShdw>
                </a:effectLst>
                <a:latin typeface="Helvetica" pitchFamily="34" charset="0"/>
              </a:endParaRPr>
            </a:p>
          </p:txBody>
        </p:sp>
        <p:sp>
          <p:nvSpPr>
            <p:cNvPr id="3108" name="Rectangle 1060"/>
            <p:cNvSpPr>
              <a:spLocks noChangeArrowheads="1"/>
            </p:cNvSpPr>
            <p:nvPr/>
          </p:nvSpPr>
          <p:spPr bwMode="auto">
            <a:xfrm>
              <a:off x="2304" y="2736"/>
              <a:ext cx="96" cy="96"/>
            </a:xfrm>
            <a:prstGeom prst="rect">
              <a:avLst/>
            </a:prstGeom>
            <a:solidFill>
              <a:srgbClr val="FFCC00"/>
            </a:solidFill>
            <a:ln w="19050">
              <a:solidFill>
                <a:schemeClr val="tx1"/>
              </a:solidFill>
              <a:miter lim="800000"/>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09" name="Rectangle 1061"/>
            <p:cNvSpPr>
              <a:spLocks noChangeArrowheads="1"/>
            </p:cNvSpPr>
            <p:nvPr/>
          </p:nvSpPr>
          <p:spPr bwMode="auto">
            <a:xfrm>
              <a:off x="1536" y="2832"/>
              <a:ext cx="96" cy="96"/>
            </a:xfrm>
            <a:prstGeom prst="rect">
              <a:avLst/>
            </a:prstGeom>
            <a:solidFill>
              <a:srgbClr val="FFCC00"/>
            </a:solidFill>
            <a:ln w="19050">
              <a:solidFill>
                <a:schemeClr val="tx1"/>
              </a:solidFill>
              <a:miter lim="800000"/>
              <a:headEnd type="none" w="sm" len="sm"/>
              <a:tailEnd type="none" w="lg" len="lg"/>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10" name="Line 1062"/>
            <p:cNvSpPr>
              <a:spLocks noChangeShapeType="1"/>
            </p:cNvSpPr>
            <p:nvPr/>
          </p:nvSpPr>
          <p:spPr bwMode="auto">
            <a:xfrm>
              <a:off x="1920" y="2400"/>
              <a:ext cx="384" cy="336"/>
            </a:xfrm>
            <a:prstGeom prst="line">
              <a:avLst/>
            </a:prstGeom>
            <a:noFill/>
            <a:ln w="19050">
              <a:solidFill>
                <a:srgbClr val="FF0000"/>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8B8A829D-5613-4C30-BCCF-8B22C5D51F9F}" type="slidenum">
              <a:rPr lang="en-US"/>
              <a:pPr>
                <a:defRPr/>
              </a:pPr>
              <a:t>9</a:t>
            </a:fld>
            <a:endParaRPr lang="en-US"/>
          </a:p>
        </p:txBody>
      </p:sp>
      <p:sp>
        <p:nvSpPr>
          <p:cNvPr id="9219" name="Rectangle 2"/>
          <p:cNvSpPr>
            <a:spLocks noGrp="1" noChangeArrowheads="1"/>
          </p:cNvSpPr>
          <p:nvPr>
            <p:ph type="title"/>
          </p:nvPr>
        </p:nvSpPr>
        <p:spPr/>
        <p:txBody>
          <a:bodyPr/>
          <a:lstStyle/>
          <a:p>
            <a:pPr eaLnBrk="1" hangingPunct="1"/>
            <a:r>
              <a:rPr lang="en-US" altLang="en-US" dirty="0" smtClean="0"/>
              <a:t>NAP and </a:t>
            </a:r>
            <a:r>
              <a:rPr lang="en-US" altLang="en-US" dirty="0" smtClean="0">
                <a:solidFill>
                  <a:srgbClr val="FF0000"/>
                </a:solidFill>
              </a:rPr>
              <a:t>Private Peering</a:t>
            </a:r>
          </a:p>
        </p:txBody>
      </p:sp>
      <p:pic>
        <p:nvPicPr>
          <p:cNvPr id="9220" name="Picture 3" descr="Y:\cs8221\01-26.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981200"/>
            <a:ext cx="6553200" cy="440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E:\Program Files\Microsoft Office\Templates\Blank Presentation.pot</Template>
  <TotalTime>2506</TotalTime>
  <Words>3264</Words>
  <Application>Microsoft Macintosh PowerPoint</Application>
  <PresentationFormat>On-screen Show (4:3)</PresentationFormat>
  <Paragraphs>580</Paragraphs>
  <Slides>50</Slides>
  <Notes>10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6" baseType="lpstr">
      <vt:lpstr>Comic Sans MS</vt:lpstr>
      <vt:lpstr>Helvetica</vt:lpstr>
      <vt:lpstr>Times New Roman</vt:lpstr>
      <vt:lpstr>Arial</vt:lpstr>
      <vt:lpstr>Blank Presentation</vt:lpstr>
      <vt:lpstr>Clip</vt:lpstr>
      <vt:lpstr>Chapter 1: Introduction</vt:lpstr>
      <vt:lpstr>What is a Computer Network?</vt:lpstr>
      <vt:lpstr>Elements of a Network</vt:lpstr>
      <vt:lpstr>Classification of Computer Networks</vt:lpstr>
      <vt:lpstr>PowerPoint Presentation</vt:lpstr>
      <vt:lpstr>The Internet</vt:lpstr>
      <vt:lpstr>Internet Architecture</vt:lpstr>
      <vt:lpstr>NAPs, NSPs, ISPs</vt:lpstr>
      <vt:lpstr>NAP and Private Peering</vt:lpstr>
      <vt:lpstr>Other types of Classifications</vt:lpstr>
      <vt:lpstr>PowerPoint Presentation</vt:lpstr>
      <vt:lpstr>PowerPoint Presentation</vt:lpstr>
      <vt:lpstr>PowerPoint Presentation</vt:lpstr>
      <vt:lpstr>Internet’s topology: hierarchical topology</vt:lpstr>
      <vt:lpstr>Internet’s topology: hierarchical topology</vt:lpstr>
      <vt:lpstr>PowerPoint Presentation</vt:lpstr>
      <vt:lpstr>Circuit Switching</vt:lpstr>
      <vt:lpstr>PowerPoint Presentation</vt:lpstr>
      <vt:lpstr>Message Switching</vt:lpstr>
      <vt:lpstr>Packet Switching</vt:lpstr>
      <vt:lpstr>Virtual Circuit</vt:lpstr>
      <vt:lpstr>Latency (delay) and bandwidth</vt:lpstr>
      <vt:lpstr>An example</vt:lpstr>
      <vt:lpstr>A question</vt:lpstr>
      <vt:lpstr>A question</vt:lpstr>
      <vt:lpstr>PowerPoint Presentation</vt:lpstr>
      <vt:lpstr>Use of switching techniques</vt:lpstr>
      <vt:lpstr>Summary</vt:lpstr>
      <vt:lpstr>PowerPoint Presentation</vt:lpstr>
      <vt:lpstr>PowerPoint Presentation</vt:lpstr>
      <vt:lpstr>Layered Architecture</vt:lpstr>
      <vt:lpstr>PowerPoint Presentation</vt:lpstr>
      <vt:lpstr>PowerPoint Presentation</vt:lpstr>
      <vt:lpstr>PowerPoint Presentation</vt:lpstr>
      <vt:lpstr>PowerPoint Presentation</vt:lpstr>
      <vt:lpstr>Protocols and Services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Encapsulation &amp; Decapsulation</vt:lpstr>
      <vt:lpstr>PowerPoint Presentation</vt:lpstr>
      <vt:lpstr>PowerPoint Presentation</vt:lpstr>
    </vt:vector>
  </TitlesOfParts>
  <Company>FSU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CEN5515</dc:title>
  <dc:subject>Lec1sa</dc:subject>
  <dc:creator>sudhir</dc:creator>
  <cp:lastModifiedBy>Microsoft Office User</cp:lastModifiedBy>
  <cp:revision>83</cp:revision>
  <dcterms:created xsi:type="dcterms:W3CDTF">2000-01-06T18:57:06Z</dcterms:created>
  <dcterms:modified xsi:type="dcterms:W3CDTF">2017-09-05T19:43:16Z</dcterms:modified>
</cp:coreProperties>
</file>