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1" r:id="rId1"/>
  </p:sldMasterIdLst>
  <p:notesMasterIdLst>
    <p:notesMasterId r:id="rId28"/>
  </p:notesMasterIdLst>
  <p:handoutMasterIdLst>
    <p:handoutMasterId r:id="rId29"/>
  </p:handoutMasterIdLst>
  <p:sldIdLst>
    <p:sldId id="256" r:id="rId2"/>
    <p:sldId id="291" r:id="rId3"/>
    <p:sldId id="296" r:id="rId4"/>
    <p:sldId id="259" r:id="rId5"/>
    <p:sldId id="293" r:id="rId6"/>
    <p:sldId id="261" r:id="rId7"/>
    <p:sldId id="263" r:id="rId8"/>
    <p:sldId id="299" r:id="rId9"/>
    <p:sldId id="277" r:id="rId10"/>
    <p:sldId id="294" r:id="rId11"/>
    <p:sldId id="264" r:id="rId12"/>
    <p:sldId id="298" r:id="rId13"/>
    <p:sldId id="275" r:id="rId14"/>
    <p:sldId id="300" r:id="rId15"/>
    <p:sldId id="281" r:id="rId16"/>
    <p:sldId id="297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5" r:id="rId2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31" autoAdjust="0"/>
    <p:restoredTop sz="73870" autoAdjust="0"/>
  </p:normalViewPr>
  <p:slideViewPr>
    <p:cSldViewPr>
      <p:cViewPr varScale="1">
        <p:scale>
          <a:sx n="135" d="100"/>
          <a:sy n="135" d="100"/>
        </p:scale>
        <p:origin x="184" y="3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9.xml"/><Relationship Id="rId4" Type="http://schemas.openxmlformats.org/officeDocument/2006/relationships/slide" Target="slides/slide11.xml"/><Relationship Id="rId1" Type="http://schemas.openxmlformats.org/officeDocument/2006/relationships/slide" Target="slides/slide7.xml"/><Relationship Id="rId2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63E28546-5B03-4F95-B529-69FA6FA861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65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06D8D67A-4760-4146-B680-A905D652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544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801B3B2A-C712-44A0-ACB3-0E229F6F9149}" type="slidenum">
              <a:rPr lang="en-US" altLang="en-US" sz="1300" smtClean="0"/>
              <a:pPr eaLnBrk="1" hangingPunct="1"/>
              <a:t>1</a:t>
            </a:fld>
            <a:endParaRPr lang="en-US" altLang="en-US" sz="1300" smtClean="0"/>
          </a:p>
        </p:txBody>
      </p:sp>
      <p:sp>
        <p:nvSpPr>
          <p:cNvPr id="2662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92162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F838CE6E-8684-4238-8D60-DB6B61A55D32}" type="slidenum">
              <a:rPr lang="en-US" altLang="en-US" sz="1300" smtClean="0"/>
              <a:pPr eaLnBrk="1" hangingPunct="1"/>
              <a:t>18</a:t>
            </a:fld>
            <a:endParaRPr lang="en-US" altLang="en-US" sz="1300" smtClean="0"/>
          </a:p>
        </p:txBody>
      </p:sp>
      <p:sp>
        <p:nvSpPr>
          <p:cNvPr id="3277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9200" y="685800"/>
            <a:ext cx="4876800" cy="3657600"/>
          </a:xfrm>
          <a:solidFill>
            <a:srgbClr val="FFFFFF"/>
          </a:solidFill>
          <a:ln/>
        </p:spPr>
      </p:sp>
      <p:sp>
        <p:nvSpPr>
          <p:cNvPr id="3277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90600" y="4572000"/>
            <a:ext cx="5334000" cy="43434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80577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5A863B9B-E22F-467F-B8E9-42064666CFBA}" type="slidenum">
              <a:rPr lang="en-US" altLang="en-US" sz="1300" smtClean="0"/>
              <a:pPr eaLnBrk="1" hangingPunct="1"/>
              <a:t>19</a:t>
            </a:fld>
            <a:endParaRPr lang="en-US" altLang="en-US" sz="130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9200" y="685800"/>
            <a:ext cx="4876800" cy="3657600"/>
          </a:xfrm>
          <a:solidFill>
            <a:srgbClr val="FFFFFF"/>
          </a:solidFill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4572000"/>
            <a:ext cx="5334000" cy="43434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17636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D1E8E069-EA90-4F9E-A0C0-0978B183F7EC}" type="slidenum">
              <a:rPr lang="en-US" altLang="en-US" sz="1300" smtClean="0"/>
              <a:pPr eaLnBrk="1" hangingPunct="1"/>
              <a:t>20</a:t>
            </a:fld>
            <a:endParaRPr lang="en-US" altLang="en-US" sz="130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35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2EB25ED5-3028-4B05-8684-FDFDB37B5D3B}" type="slidenum">
              <a:rPr lang="en-US" altLang="en-US" sz="1300" smtClean="0"/>
              <a:pPr eaLnBrk="1" hangingPunct="1"/>
              <a:t>21</a:t>
            </a:fld>
            <a:endParaRPr lang="en-US" altLang="en-US" sz="1300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9200" y="685800"/>
            <a:ext cx="4876800" cy="3657600"/>
          </a:xfrm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4572000"/>
            <a:ext cx="5334000" cy="43434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76540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9EFB6CBF-273F-4CE3-91F1-5C70B5AE506C}" type="slidenum">
              <a:rPr lang="en-US" altLang="en-US" sz="1300" smtClean="0"/>
              <a:pPr eaLnBrk="1" hangingPunct="1"/>
              <a:t>22</a:t>
            </a:fld>
            <a:endParaRPr lang="en-US" altLang="en-US" sz="1300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83816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3C5EBBC7-4694-42B1-A362-B9B6E75DAAE9}" type="slidenum">
              <a:rPr lang="en-US" altLang="en-US" sz="1300" smtClean="0"/>
              <a:pPr eaLnBrk="1" hangingPunct="1"/>
              <a:t>23</a:t>
            </a:fld>
            <a:endParaRPr lang="en-US" altLang="en-US" sz="130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04663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08D58315-ECF3-4D90-9A89-DC0569ADA57C}" type="slidenum">
              <a:rPr lang="en-US" altLang="en-US" sz="1300" smtClean="0"/>
              <a:pPr eaLnBrk="1" hangingPunct="1"/>
              <a:t>25</a:t>
            </a:fld>
            <a:endParaRPr lang="en-US" altLang="en-US" sz="1300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6054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D8D67A-4760-4146-B680-A905D65262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590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D8D67A-4760-4146-B680-A905D65262E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600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6018FDE5-11FB-445D-86BA-404B53C65221}" type="slidenum">
              <a:rPr lang="en-US" altLang="en-US" sz="1300" smtClean="0"/>
              <a:pPr eaLnBrk="1" hangingPunct="1"/>
              <a:t>5</a:t>
            </a:fld>
            <a:endParaRPr lang="en-US" altLang="en-US" sz="1300" smtClean="0"/>
          </a:p>
        </p:txBody>
      </p:sp>
      <p:sp>
        <p:nvSpPr>
          <p:cNvPr id="2765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7589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D8D67A-4760-4146-B680-A905D65262E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9289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91A32438-0D86-485E-AC02-A95208A08AE1}" type="slidenum">
              <a:rPr lang="en-US" altLang="en-US" sz="1300" smtClean="0"/>
              <a:pPr eaLnBrk="1" hangingPunct="1"/>
              <a:t>10</a:t>
            </a:fld>
            <a:endParaRPr lang="en-US" altLang="en-US" sz="1300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2188" cy="3602038"/>
          </a:xfrm>
          <a:solidFill>
            <a:srgbClr val="FFFFFF"/>
          </a:solidFill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44944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A2483EA7-8AED-4D8F-AB6E-4D74C3632F15}" type="slidenum">
              <a:rPr lang="en-US" altLang="en-US" sz="1300" smtClean="0"/>
              <a:pPr eaLnBrk="1" hangingPunct="1"/>
              <a:t>15</a:t>
            </a:fld>
            <a:endParaRPr lang="en-US" altLang="en-US" sz="13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36879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2B1DC162-58C9-4774-A1D5-7B3297F6F01A}" type="slidenum">
              <a:rPr lang="en-US" altLang="en-US" sz="1300" smtClean="0"/>
              <a:pPr eaLnBrk="1" hangingPunct="1"/>
              <a:t>16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17503335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CC6E8751-4A29-49F5-ABB8-A802EAF81477}" type="slidenum">
              <a:rPr lang="en-US" altLang="en-US" sz="1300" smtClean="0"/>
              <a:pPr eaLnBrk="1" hangingPunct="1"/>
              <a:t>17</a:t>
            </a:fld>
            <a:endParaRPr lang="en-US" altLang="en-US" sz="130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1811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52FCC-0C80-45FB-B11D-13BB65860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265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E7F17-7224-494C-B790-405F7E50DC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64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86D82-1725-470C-B2E2-73A5CA509A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558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D93DD-AE8B-4D6D-A8FB-4182130833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924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CB58B-A9D8-43CA-BDB8-46F076D24C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06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797A8A-93EC-4DEC-ADAF-49C111C43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48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0ABF8-F197-4AFF-9E1C-0D838D9CB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071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DB11F-C567-41E9-B178-93D75CF740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63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E2EA8-698D-485E-80D7-9CB1071E7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200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FD1666-7E05-4AB6-85ED-FFCD0695F4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634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80C28-50B6-4534-B113-EC66F77589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153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E6F58CF8-7A4C-450F-9837-DB89B0507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heory.stanford.edu/~aiken/moss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fda.fsu.edu/academic-resources/academic-integrity-and-grievances/academic-honor-policy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62F2FF-311A-4BE1-B2FD-9D689885E6F5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69246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en-US" altLang="en-US" sz="3200" dirty="0">
                <a:solidFill>
                  <a:srgbClr val="FF0000"/>
                </a:solidFill>
                <a:latin typeface="Arial" charset="0"/>
              </a:rPr>
              <a:t>CNT 5505</a:t>
            </a:r>
          </a:p>
          <a:p>
            <a:pPr algn="ctr" eaLnBrk="1" hangingPunct="1"/>
            <a:r>
              <a:rPr lang="en-US" altLang="en-US" sz="3200" dirty="0">
                <a:solidFill>
                  <a:srgbClr val="FF0000"/>
                </a:solidFill>
                <a:latin typeface="Arial" charset="0"/>
              </a:rPr>
              <a:t>Data and Computer Communications</a:t>
            </a: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1752600" y="3962400"/>
            <a:ext cx="5410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en-US" altLang="en-US" sz="2800" dirty="0" smtClean="0">
                <a:latin typeface="Arial" charset="0"/>
              </a:rPr>
              <a:t>9:30AM </a:t>
            </a:r>
            <a:r>
              <a:rPr lang="mr-IN" altLang="en-US" sz="2800" dirty="0" smtClean="0">
                <a:latin typeface="Arial" charset="0"/>
              </a:rPr>
              <a:t>–</a:t>
            </a:r>
            <a:r>
              <a:rPr lang="en-US" altLang="en-US" sz="2800" dirty="0" smtClean="0">
                <a:latin typeface="Arial" charset="0"/>
              </a:rPr>
              <a:t>10:45</a:t>
            </a:r>
            <a:r>
              <a:rPr lang="en-US" altLang="en-US" sz="2800" dirty="0">
                <a:latin typeface="Arial" charset="0"/>
              </a:rPr>
              <a:t>A</a:t>
            </a:r>
            <a:r>
              <a:rPr lang="en-US" altLang="en-US" sz="2800" dirty="0" smtClean="0">
                <a:latin typeface="Arial" charset="0"/>
              </a:rPr>
              <a:t>M</a:t>
            </a:r>
            <a:r>
              <a:rPr lang="en-US" altLang="en-US" sz="2800" dirty="0">
                <a:latin typeface="Arial" charset="0"/>
              </a:rPr>
              <a:t>, </a:t>
            </a:r>
            <a:r>
              <a:rPr lang="en-US" altLang="en-US" sz="2800" dirty="0" smtClean="0">
                <a:latin typeface="Arial" charset="0"/>
              </a:rPr>
              <a:t>M &amp; W</a:t>
            </a:r>
            <a:endParaRPr lang="en-US" altLang="en-US" sz="2800" dirty="0">
              <a:latin typeface="Arial" charset="0"/>
            </a:endParaRPr>
          </a:p>
          <a:p>
            <a:pPr algn="ctr" eaLnBrk="1" hangingPunct="1"/>
            <a:r>
              <a:rPr lang="en-US" altLang="en-US" sz="2800" dirty="0" smtClean="0">
                <a:latin typeface="Arial" charset="0"/>
              </a:rPr>
              <a:t>Fall 2017</a:t>
            </a:r>
            <a:endParaRPr lang="en-US" altLang="en-US" sz="2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87657E-FB46-44C2-A102-AAC96EF5AE9F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0243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1143000"/>
          </a:xfrm>
          <a:noFill/>
        </p:spPr>
        <p:txBody>
          <a:bodyPr/>
          <a:lstStyle/>
          <a:p>
            <a:pPr eaLnBrk="1" hangingPunct="1"/>
            <a:r>
              <a:rPr lang="en-US" altLang="en-US" smtClean="0"/>
              <a:t>Accounts</a:t>
            </a:r>
          </a:p>
        </p:txBody>
      </p:sp>
      <p:sp>
        <p:nvSpPr>
          <p:cNvPr id="10244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229600" cy="4800600"/>
          </a:xfrm>
          <a:noFill/>
        </p:spPr>
        <p:txBody>
          <a:bodyPr/>
          <a:lstStyle/>
          <a:p>
            <a:pPr eaLnBrk="1" hangingPunct="1"/>
            <a:r>
              <a:rPr lang="en-US" altLang="en-US" dirty="0" smtClean="0"/>
              <a:t>Computer Science account (&lt;</a:t>
            </a:r>
            <a:r>
              <a:rPr lang="en-US" altLang="en-US" dirty="0" err="1" smtClean="0"/>
              <a:t>yourid</a:t>
            </a:r>
            <a:r>
              <a:rPr lang="en-US" altLang="en-US" dirty="0" smtClean="0"/>
              <a:t>&gt;@cs.fsu.edu)</a:t>
            </a:r>
          </a:p>
          <a:p>
            <a:pPr lvl="1" eaLnBrk="1" hangingPunct="1"/>
            <a:r>
              <a:rPr lang="en-US" altLang="en-US" dirty="0" smtClean="0"/>
              <a:t>For doing projects</a:t>
            </a:r>
          </a:p>
          <a:p>
            <a:pPr lvl="1" eaLnBrk="1" hangingPunct="1"/>
            <a:r>
              <a:rPr lang="en-US" altLang="en-US" dirty="0" smtClean="0">
                <a:solidFill>
                  <a:srgbClr val="0000FF"/>
                </a:solidFill>
              </a:rPr>
              <a:t>https://system.cs.fsu.edu/newuser/</a:t>
            </a:r>
          </a:p>
          <a:p>
            <a:pPr eaLnBrk="1" hangingPunct="1"/>
            <a:r>
              <a:rPr lang="en-US" altLang="en-US" dirty="0" smtClean="0"/>
              <a:t>FSU account (&lt;</a:t>
            </a:r>
            <a:r>
              <a:rPr lang="en-US" altLang="en-US" dirty="0" err="1" smtClean="0"/>
              <a:t>yourid</a:t>
            </a:r>
            <a:r>
              <a:rPr lang="en-US" altLang="en-US" dirty="0" smtClean="0"/>
              <a:t>&gt;@fsu.edu)</a:t>
            </a:r>
          </a:p>
          <a:p>
            <a:pPr lvl="1" eaLnBrk="1" hangingPunct="1"/>
            <a:r>
              <a:rPr lang="en-US" altLang="en-US" dirty="0" smtClean="0"/>
              <a:t>For receiving class announcements</a:t>
            </a:r>
          </a:p>
          <a:p>
            <a:pPr lvl="1" eaLnBrk="1" hangingPunct="1"/>
            <a:r>
              <a:rPr lang="en-US" altLang="en-US" dirty="0" smtClean="0"/>
              <a:t>For submitting assignments</a:t>
            </a:r>
          </a:p>
          <a:p>
            <a:pPr lvl="1" eaLnBrk="1" hangingPunct="1"/>
            <a:r>
              <a:rPr lang="en-US" altLang="en-US" dirty="0" smtClean="0"/>
              <a:t>For getting your grades</a:t>
            </a:r>
          </a:p>
          <a:p>
            <a:pPr lvl="1" eaLnBrk="1" hangingPunct="1"/>
            <a:r>
              <a:rPr lang="en-US" altLang="en-US" dirty="0" smtClean="0">
                <a:solidFill>
                  <a:srgbClr val="0000FF"/>
                </a:solidFill>
              </a:rPr>
              <a:t>http://its.fsu.edu/Students</a:t>
            </a:r>
          </a:p>
          <a:p>
            <a:pPr eaLnBrk="1" hangingPunct="1"/>
            <a:r>
              <a:rPr lang="en-US" altLang="en-US" dirty="0" smtClean="0"/>
              <a:t>Access to blackboard </a:t>
            </a:r>
          </a:p>
          <a:p>
            <a:pPr lvl="1" eaLnBrk="1" hangingPunct="1"/>
            <a:r>
              <a:rPr lang="en-US" altLang="en-US" dirty="0" smtClean="0"/>
              <a:t>For class materials, discussion board, grades etc.</a:t>
            </a:r>
          </a:p>
          <a:p>
            <a:pPr lvl="1" eaLnBrk="1" hangingPunct="1"/>
            <a:r>
              <a:rPr lang="en-US" altLang="en-US" dirty="0" smtClean="0"/>
              <a:t>Through your FSU account</a:t>
            </a:r>
          </a:p>
          <a:p>
            <a:pPr lvl="1" eaLnBrk="1" hangingPunct="1"/>
            <a:r>
              <a:rPr lang="en-US" altLang="en-US" dirty="0" smtClean="0">
                <a:solidFill>
                  <a:srgbClr val="0000FF"/>
                </a:solidFill>
              </a:rPr>
              <a:t>http://campus.fsu.edu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50EE30-3CA3-439B-BC81-DF79AB645965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Policies and Guidelines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724400"/>
          </a:xfrm>
        </p:spPr>
        <p:txBody>
          <a:bodyPr/>
          <a:lstStyle/>
          <a:p>
            <a:pPr eaLnBrk="1" hangingPunct="1"/>
            <a:r>
              <a:rPr lang="en-US" altLang="en-US" sz="1800" dirty="0" smtClean="0"/>
              <a:t>Willing to consider your special situation of </a:t>
            </a:r>
            <a:r>
              <a:rPr lang="en-US" altLang="en-US" sz="1800" b="1" dirty="0" smtClean="0">
                <a:solidFill>
                  <a:schemeClr val="tx1"/>
                </a:solidFill>
              </a:rPr>
              <a:t>ANY</a:t>
            </a:r>
            <a:r>
              <a:rPr lang="en-US" altLang="en-US" sz="1800" dirty="0" smtClean="0"/>
              <a:t> kind if you let me know </a:t>
            </a:r>
            <a:r>
              <a:rPr lang="en-US" altLang="en-US" sz="1800" b="1" dirty="0" smtClean="0">
                <a:solidFill>
                  <a:schemeClr val="tx1"/>
                </a:solidFill>
              </a:rPr>
              <a:t>48 hours before </a:t>
            </a:r>
            <a:r>
              <a:rPr lang="en-US" altLang="en-US" sz="1800" dirty="0" smtClean="0"/>
              <a:t> the event. Show proof of </a:t>
            </a:r>
            <a:r>
              <a:rPr lang="en-US" sz="1800" dirty="0" smtClean="0"/>
              <a:t>extenuating situation</a:t>
            </a:r>
            <a:r>
              <a:rPr lang="en-US" altLang="en-US" sz="1800" dirty="0" smtClean="0"/>
              <a:t> after that. </a:t>
            </a:r>
          </a:p>
          <a:p>
            <a:pPr eaLnBrk="1" hangingPunct="1"/>
            <a:r>
              <a:rPr lang="en-US" altLang="en-US" sz="1800" dirty="0" smtClean="0"/>
              <a:t>No late homework/projects</a:t>
            </a:r>
          </a:p>
          <a:p>
            <a:pPr lvl="1" eaLnBrk="1" hangingPunct="1"/>
            <a:r>
              <a:rPr lang="en-US" altLang="en-US" sz="1600" dirty="0" smtClean="0"/>
              <a:t>Please work on homework assignments/projects early and hand in on time</a:t>
            </a:r>
          </a:p>
          <a:p>
            <a:pPr lvl="1" eaLnBrk="1" hangingPunct="1"/>
            <a:r>
              <a:rPr lang="en-US" altLang="en-US" sz="1600" dirty="0" smtClean="0"/>
              <a:t>10% penalty no late than 24 hours</a:t>
            </a:r>
          </a:p>
          <a:p>
            <a:pPr lvl="1" eaLnBrk="1" hangingPunct="1"/>
            <a:r>
              <a:rPr lang="en-US" altLang="en-US" sz="1600" dirty="0" smtClean="0"/>
              <a:t>20% penalty no late than 48 hours</a:t>
            </a:r>
          </a:p>
          <a:p>
            <a:pPr lvl="1" eaLnBrk="1" hangingPunct="1"/>
            <a:r>
              <a:rPr lang="en-US" altLang="en-US" sz="1600" dirty="0" smtClean="0"/>
              <a:t>Zero for homework more than 2 days late.</a:t>
            </a:r>
          </a:p>
          <a:p>
            <a:pPr eaLnBrk="1" hangingPunct="1"/>
            <a:r>
              <a:rPr lang="en-US" altLang="en-US" sz="1800" dirty="0" smtClean="0"/>
              <a:t>No make-up exam, </a:t>
            </a:r>
            <a:r>
              <a:rPr lang="en-US" altLang="en-US" sz="1800" b="1" dirty="0" smtClean="0">
                <a:solidFill>
                  <a:srgbClr val="0000FF"/>
                </a:solidFill>
              </a:rPr>
              <a:t>no Incomplete</a:t>
            </a:r>
            <a:endParaRPr lang="en-US" altLang="en-US" sz="2000" b="1" dirty="0" smtClean="0">
              <a:solidFill>
                <a:srgbClr val="0000FF"/>
              </a:solidFill>
            </a:endParaRPr>
          </a:p>
          <a:p>
            <a:pPr lvl="1" eaLnBrk="1" hangingPunct="1"/>
            <a:r>
              <a:rPr lang="en-US" altLang="en-US" sz="1600" dirty="0" smtClean="0"/>
              <a:t>unless proof of emergency</a:t>
            </a:r>
          </a:p>
          <a:p>
            <a:pPr eaLnBrk="1" hangingPunct="1"/>
            <a:r>
              <a:rPr lang="en-US" altLang="en-US" sz="1800" dirty="0" smtClean="0"/>
              <a:t>Scholastic behaviors</a:t>
            </a:r>
          </a:p>
          <a:p>
            <a:pPr lvl="1" eaLnBrk="1" hangingPunct="1"/>
            <a:r>
              <a:rPr lang="en-US" altLang="en-US" sz="1600" dirty="0" smtClean="0"/>
              <a:t>Encouraged to study in groups but do your work independently</a:t>
            </a:r>
          </a:p>
          <a:p>
            <a:pPr lvl="1" eaLnBrk="1" hangingPunct="1"/>
            <a:r>
              <a:rPr lang="en-US" altLang="en-US" sz="1600" dirty="0" smtClean="0"/>
              <a:t>Acknowledge reference/credits if receive help</a:t>
            </a:r>
          </a:p>
          <a:p>
            <a:pPr lvl="1" eaLnBrk="1" hangingPunct="1"/>
            <a:r>
              <a:rPr lang="en-US" altLang="en-US" sz="1600" dirty="0" smtClean="0"/>
              <a:t>Academic Honor Code be strictly enforced</a:t>
            </a:r>
          </a:p>
          <a:p>
            <a:pPr eaLnBrk="1" hangingPunct="1"/>
            <a:r>
              <a:rPr lang="en-US" altLang="en-US" sz="1800" dirty="0" smtClean="0">
                <a:hlinkClick r:id="rId2"/>
              </a:rPr>
              <a:t>Moss </a:t>
            </a:r>
            <a:r>
              <a:rPr lang="en-US" altLang="en-US" sz="1800" dirty="0" smtClean="0"/>
              <a:t>will be used to detect plagiarism</a:t>
            </a:r>
            <a:endParaRPr lang="en-US" altLang="en-US" sz="1600" dirty="0" smtClean="0"/>
          </a:p>
          <a:p>
            <a:pPr eaLnBrk="1" hangingPunct="1"/>
            <a:r>
              <a:rPr lang="en-US" altLang="en-US" sz="1800" dirty="0" smtClean="0"/>
              <a:t>Please read detailed course policies in the syllabus.</a:t>
            </a:r>
          </a:p>
          <a:p>
            <a:pPr eaLnBrk="1" hangingPunct="1"/>
            <a:endParaRPr lang="en-US" altLang="en-US" sz="1800" dirty="0" smtClean="0"/>
          </a:p>
          <a:p>
            <a:pPr eaLnBrk="1" hangingPunct="1"/>
            <a:endParaRPr lang="en-US" altLang="en-US" sz="1600" dirty="0" smtClean="0">
              <a:latin typeface="Times New Roman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Honors Code Violation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Follow university academic honor policy at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n-US" dirty="0" smtClean="0">
                <a:solidFill>
                  <a:schemeClr val="tx1"/>
                </a:solidFill>
                <a:hlinkClick r:id="rId2"/>
              </a:rPr>
              <a:t>fda.fsu.edu/academic-resources/academic-integrity-and-grievances/academic-honor-policy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Step 1 agreement: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 student will receive a score of zero on the concerned assignment.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 final letter grade will be lowered by one level (for example, B+ will become C+).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Do not copy from anywhere (</a:t>
            </a:r>
            <a:r>
              <a:rPr lang="en-US" dirty="0" err="1" smtClean="0">
                <a:solidFill>
                  <a:schemeClr val="tx1"/>
                </a:solidFill>
              </a:rPr>
              <a:t>e.g</a:t>
            </a:r>
            <a:r>
              <a:rPr lang="en-US" dirty="0" smtClean="0">
                <a:solidFill>
                  <a:schemeClr val="tx1"/>
                </a:solidFill>
              </a:rPr>
              <a:t> from the Internet)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Do not give your solution/code to others, at any time.</a:t>
            </a:r>
          </a:p>
          <a:p>
            <a:endParaRPr lang="en-US" dirty="0"/>
          </a:p>
          <a:p>
            <a:r>
              <a:rPr lang="en-US" dirty="0" smtClean="0"/>
              <a:t>I will not negotiate with the accused violator and will not listen to explanations (it is the job for the honor court judges).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6D93DD-AE8B-4D6D-A8FB-41821308331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35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03754A-0ACA-41FF-9965-CB59352FBCCA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2438400" y="2362200"/>
            <a:ext cx="44989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3200" b="1" i="1">
                <a:solidFill>
                  <a:srgbClr val="FF0000"/>
                </a:solidFill>
              </a:rPr>
              <a:t>Questions and Concerns?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What will you be learning in this class?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Will you learn how Cable networks work?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How many exams will be there in this class?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you are under weather for a few days, which will prevent from completing an assignment on time, what can you do?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you are wrongfully accused of honor code violation and would like to defend yourself, what can you do?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6D93DD-AE8B-4D6D-A8FB-41821308331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844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780A73-42E9-45A3-8098-AC2EF4578432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Computer Communication: An overview example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What happens behind the scene when I click on the following link in a browser on </a:t>
            </a:r>
            <a:r>
              <a:rPr lang="en-US" altLang="en-US" dirty="0" smtClean="0">
                <a:solidFill>
                  <a:schemeClr val="accent2"/>
                </a:solidFill>
              </a:rPr>
              <a:t>diablo.cs.fsu.edu</a:t>
            </a:r>
            <a:endParaRPr lang="en-US" altLang="en-US" dirty="0" smtClean="0"/>
          </a:p>
          <a:p>
            <a:pPr lvl="1" eaLnBrk="1" hangingPunct="1">
              <a:buFontTx/>
              <a:buNone/>
            </a:pPr>
            <a:r>
              <a:rPr lang="en-US" altLang="en-US" dirty="0" smtClean="0"/>
              <a:t>http://www.google.com?</a:t>
            </a:r>
          </a:p>
          <a:p>
            <a:pPr lvl="1" eaLnBrk="1" hangingPunct="1">
              <a:buFontTx/>
              <a:buNone/>
            </a:pPr>
            <a:endParaRPr lang="en-US" altLang="en-US" dirty="0" smtClean="0"/>
          </a:p>
          <a:p>
            <a:pPr eaLnBrk="1" hangingPunct="1"/>
            <a:r>
              <a:rPr lang="en-US" altLang="en-US" dirty="0" smtClean="0"/>
              <a:t>Don’t be overwhelmed by the example; we will study all aspects involved in this semester</a:t>
            </a:r>
          </a:p>
        </p:txBody>
      </p:sp>
      <p:sp>
        <p:nvSpPr>
          <p:cNvPr id="13317" name="Rectangle 4"/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 sz="4400">
              <a:solidFill>
                <a:schemeClr val="tx2"/>
              </a:solidFill>
              <a:latin typeface="CG Times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219200" y="1676400"/>
            <a:ext cx="1676400" cy="3429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/>
              <a:t>Application</a:t>
            </a:r>
          </a:p>
        </p:txBody>
      </p:sp>
      <p:sp>
        <p:nvSpPr>
          <p:cNvPr id="143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Layered Internet Protocol Architecture</a:t>
            </a:r>
          </a:p>
        </p:txBody>
      </p:sp>
      <p:sp>
        <p:nvSpPr>
          <p:cNvPr id="14340" name="Content Placeholder 2"/>
          <p:cNvSpPr>
            <a:spLocks noGrp="1"/>
          </p:cNvSpPr>
          <p:nvPr>
            <p:ph idx="1"/>
          </p:nvPr>
        </p:nvSpPr>
        <p:spPr>
          <a:xfrm>
            <a:off x="4724400" y="1524000"/>
            <a:ext cx="3581400" cy="4419600"/>
          </a:xfrm>
        </p:spPr>
        <p:txBody>
          <a:bodyPr/>
          <a:lstStyle/>
          <a:p>
            <a:r>
              <a:rPr lang="en-US" altLang="en-US" dirty="0" smtClean="0"/>
              <a:t>Application layer</a:t>
            </a:r>
          </a:p>
          <a:p>
            <a:pPr lvl="1"/>
            <a:r>
              <a:rPr lang="en-US" altLang="en-US" dirty="0" smtClean="0"/>
              <a:t>HTTP, SMTP, FTP</a:t>
            </a:r>
          </a:p>
          <a:p>
            <a:r>
              <a:rPr lang="en-US" altLang="en-US" dirty="0" smtClean="0"/>
              <a:t>Transport layer</a:t>
            </a:r>
          </a:p>
          <a:p>
            <a:pPr lvl="1"/>
            <a:r>
              <a:rPr lang="en-US" altLang="en-US" dirty="0" smtClean="0"/>
              <a:t>TCP, UDP</a:t>
            </a:r>
          </a:p>
          <a:p>
            <a:r>
              <a:rPr lang="en-US" altLang="en-US" dirty="0" smtClean="0"/>
              <a:t>Network layer</a:t>
            </a:r>
          </a:p>
          <a:p>
            <a:pPr lvl="1"/>
            <a:r>
              <a:rPr lang="en-US" altLang="en-US" dirty="0" smtClean="0"/>
              <a:t>IP</a:t>
            </a:r>
          </a:p>
          <a:p>
            <a:r>
              <a:rPr lang="en-US" altLang="en-US" dirty="0" smtClean="0"/>
              <a:t>Data link layer + Physical layer</a:t>
            </a:r>
          </a:p>
          <a:p>
            <a:pPr lvl="1"/>
            <a:r>
              <a:rPr lang="en-US" altLang="en-US" dirty="0" smtClean="0"/>
              <a:t>Ethernet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37B432-98A4-474C-BB4C-8D2F68B1965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cxnSp>
        <p:nvCxnSpPr>
          <p:cNvPr id="14342" name="Straight Connector 6"/>
          <p:cNvCxnSpPr>
            <a:cxnSpLocks noChangeShapeType="1"/>
          </p:cNvCxnSpPr>
          <p:nvPr/>
        </p:nvCxnSpPr>
        <p:spPr bwMode="auto">
          <a:xfrm>
            <a:off x="1219200" y="2362200"/>
            <a:ext cx="16764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4343" name="Straight Connector 8"/>
          <p:cNvCxnSpPr>
            <a:cxnSpLocks noChangeShapeType="1"/>
          </p:cNvCxnSpPr>
          <p:nvPr/>
        </p:nvCxnSpPr>
        <p:spPr bwMode="auto">
          <a:xfrm>
            <a:off x="1219200" y="3048000"/>
            <a:ext cx="16764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4344" name="Straight Connector 10"/>
          <p:cNvCxnSpPr>
            <a:cxnSpLocks noChangeShapeType="1"/>
          </p:cNvCxnSpPr>
          <p:nvPr/>
        </p:nvCxnSpPr>
        <p:spPr bwMode="auto">
          <a:xfrm>
            <a:off x="1219200" y="3732213"/>
            <a:ext cx="16764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4345" name="Straight Connector 11"/>
          <p:cNvCxnSpPr>
            <a:cxnSpLocks noChangeShapeType="1"/>
          </p:cNvCxnSpPr>
          <p:nvPr/>
        </p:nvCxnSpPr>
        <p:spPr bwMode="auto">
          <a:xfrm>
            <a:off x="1219200" y="4418013"/>
            <a:ext cx="16764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4346" name="TextBox 14"/>
          <p:cNvSpPr txBox="1">
            <a:spLocks noChangeArrowheads="1"/>
          </p:cNvSpPr>
          <p:nvPr/>
        </p:nvSpPr>
        <p:spPr bwMode="auto">
          <a:xfrm>
            <a:off x="1295400" y="2590800"/>
            <a:ext cx="13700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/>
              <a:t>Transport</a:t>
            </a:r>
          </a:p>
        </p:txBody>
      </p:sp>
      <p:sp>
        <p:nvSpPr>
          <p:cNvPr id="14347" name="TextBox 15"/>
          <p:cNvSpPr txBox="1">
            <a:spLocks noChangeArrowheads="1"/>
          </p:cNvSpPr>
          <p:nvPr/>
        </p:nvSpPr>
        <p:spPr bwMode="auto">
          <a:xfrm>
            <a:off x="1371600" y="3352800"/>
            <a:ext cx="1262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/>
              <a:t>Network</a:t>
            </a:r>
          </a:p>
        </p:txBody>
      </p:sp>
      <p:sp>
        <p:nvSpPr>
          <p:cNvPr id="14348" name="TextBox 17"/>
          <p:cNvSpPr txBox="1">
            <a:spLocks noChangeArrowheads="1"/>
          </p:cNvSpPr>
          <p:nvPr/>
        </p:nvSpPr>
        <p:spPr bwMode="auto">
          <a:xfrm>
            <a:off x="1371600" y="3962400"/>
            <a:ext cx="142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/>
              <a:t>Data Link</a:t>
            </a:r>
          </a:p>
        </p:txBody>
      </p:sp>
      <p:sp>
        <p:nvSpPr>
          <p:cNvPr id="14349" name="TextBox 18"/>
          <p:cNvSpPr txBox="1">
            <a:spLocks noChangeArrowheads="1"/>
          </p:cNvSpPr>
          <p:nvPr/>
        </p:nvSpPr>
        <p:spPr bwMode="auto">
          <a:xfrm>
            <a:off x="1371600" y="4572000"/>
            <a:ext cx="1227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/>
              <a:t>Physical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AD2B0A-CE25-40BD-98A1-0EC43E25581C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Step 1: on local host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Browser (an HTTP client) figures out what to do with the URL: </a:t>
            </a:r>
            <a:r>
              <a:rPr lang="en-US" altLang="en-US" dirty="0" smtClean="0">
                <a:solidFill>
                  <a:schemeClr val="accent2"/>
                </a:solidFill>
              </a:rPr>
              <a:t>http://www.google.com/</a:t>
            </a:r>
          </a:p>
          <a:p>
            <a:pPr lvl="1" eaLnBrk="1" hangingPunct="1"/>
            <a:r>
              <a:rPr lang="en-US" altLang="en-US" dirty="0" smtClean="0"/>
              <a:t>Three components</a:t>
            </a:r>
          </a:p>
          <a:p>
            <a:pPr lvl="2" eaLnBrk="1" hangingPunct="1"/>
            <a:r>
              <a:rPr lang="en-US" altLang="en-US" sz="1800" dirty="0" smtClean="0"/>
              <a:t>Where: </a:t>
            </a:r>
            <a:r>
              <a:rPr lang="en-US" altLang="en-US" sz="1800" dirty="0" err="1" smtClean="0"/>
              <a:t>www.google.com</a:t>
            </a:r>
            <a:endParaRPr lang="en-US" altLang="en-US" sz="1800" dirty="0" smtClean="0"/>
          </a:p>
          <a:p>
            <a:pPr lvl="2" eaLnBrk="1" hangingPunct="1"/>
            <a:r>
              <a:rPr lang="en-US" altLang="en-US" sz="1800" dirty="0" smtClean="0"/>
              <a:t>What: (retrieving default file under root path / -- </a:t>
            </a:r>
            <a:r>
              <a:rPr lang="en-US" altLang="en-US" sz="1800" dirty="0" err="1" smtClean="0"/>
              <a:t>index.html</a:t>
            </a:r>
            <a:r>
              <a:rPr lang="en-US" altLang="en-US" sz="1800" dirty="0" smtClean="0"/>
              <a:t>)</a:t>
            </a:r>
          </a:p>
          <a:p>
            <a:pPr lvl="2" eaLnBrk="1" hangingPunct="1"/>
            <a:r>
              <a:rPr lang="en-US" altLang="en-US" sz="1800" dirty="0" smtClean="0"/>
              <a:t>How: through HTTP protocol</a:t>
            </a:r>
          </a:p>
          <a:p>
            <a:pPr lvl="1" eaLnBrk="1" hangingPunct="1"/>
            <a:r>
              <a:rPr lang="en-US" altLang="en-US" dirty="0" smtClean="0"/>
              <a:t>Talk to http server daemon on www.google.com to get file index.html through HTTP protocol</a:t>
            </a:r>
          </a:p>
          <a:p>
            <a:pPr lvl="2" eaLnBrk="1" hangingPunct="1"/>
            <a:r>
              <a:rPr lang="en-US" altLang="en-US" sz="1800" dirty="0" smtClean="0"/>
              <a:t>Most Internet application level protocols are text-based. Try the following on a machine:</a:t>
            </a:r>
          </a:p>
          <a:p>
            <a:pPr lvl="1" eaLnBrk="1" hangingPunct="1">
              <a:buNone/>
            </a:pPr>
            <a:endParaRPr lang="en-US" altLang="en-US" sz="1800" dirty="0" smtClean="0"/>
          </a:p>
          <a:p>
            <a:pPr lvl="4" eaLnBrk="1" hangingPunct="1">
              <a:buNone/>
            </a:pPr>
            <a:r>
              <a:rPr lang="en-US" altLang="en-US" sz="1800" dirty="0" smtClean="0"/>
              <a:t>&lt;</a:t>
            </a:r>
            <a:r>
              <a:rPr lang="en-US" altLang="en-US" sz="1800" dirty="0" err="1" smtClean="0"/>
              <a:t>diablo</a:t>
            </a:r>
            <a:r>
              <a:rPr lang="en-US" altLang="en-US" sz="1800" dirty="0" smtClean="0"/>
              <a:t>&gt; Telnet www.google.com 80</a:t>
            </a:r>
          </a:p>
          <a:p>
            <a:pPr lvl="4" eaLnBrk="1" hangingPunct="1">
              <a:buNone/>
            </a:pPr>
            <a:r>
              <a:rPr lang="en-US" altLang="en-US" sz="1800" dirty="0" smtClean="0"/>
              <a:t>…</a:t>
            </a:r>
          </a:p>
          <a:p>
            <a:pPr lvl="4" eaLnBrk="1" hangingPunct="1">
              <a:buNone/>
            </a:pPr>
            <a:r>
              <a:rPr lang="en-US" altLang="en-US" sz="1800" dirty="0" smtClean="0"/>
              <a:t>GET /index.html HTTP/1.0</a:t>
            </a:r>
          </a:p>
          <a:p>
            <a:pPr lvl="2" eaLnBrk="1" hangingPunct="1">
              <a:buNone/>
            </a:pPr>
            <a:endParaRPr lang="en-US" altLang="en-US" dirty="0" smtClean="0"/>
          </a:p>
          <a:p>
            <a:pPr lvl="2" eaLnBrk="1" hangingPunct="1">
              <a:buNone/>
            </a:pPr>
            <a:endParaRPr lang="en-US" alt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C7B8C1-3416-4E29-B8EA-CA795A6AFB3C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Step 2: translating domain name to IP address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Each machine on the Internet identified by one or more IP address</a:t>
            </a:r>
          </a:p>
          <a:p>
            <a:pPr eaLnBrk="1" hangingPunct="1"/>
            <a:r>
              <a:rPr lang="en-US" altLang="en-US" dirty="0" smtClean="0"/>
              <a:t>Browser translating domain name (</a:t>
            </a:r>
            <a:r>
              <a:rPr lang="en-US" altLang="en-US" dirty="0" smtClean="0">
                <a:solidFill>
                  <a:srgbClr val="0000FF"/>
                </a:solidFill>
              </a:rPr>
              <a:t>www.google.com</a:t>
            </a:r>
            <a:r>
              <a:rPr lang="en-US" altLang="en-US" dirty="0" smtClean="0"/>
              <a:t>) to corresponding IP address using the domain name server (DNS) system</a:t>
            </a:r>
          </a:p>
          <a:p>
            <a:pPr lvl="1" eaLnBrk="1" hangingPunct="1"/>
            <a:r>
              <a:rPr lang="en-US" altLang="en-US" dirty="0" smtClean="0"/>
              <a:t>DNS in CS department: 128.186.120.178</a:t>
            </a:r>
          </a:p>
          <a:p>
            <a:pPr lvl="1" eaLnBrk="1" hangingPunct="1"/>
            <a:r>
              <a:rPr lang="en-US" altLang="en-US" dirty="0" smtClean="0"/>
              <a:t>Try ‘</a:t>
            </a:r>
            <a:r>
              <a:rPr lang="en-US" altLang="en-US" dirty="0" err="1" smtClean="0"/>
              <a:t>nslookup</a:t>
            </a:r>
            <a:r>
              <a:rPr lang="en-US" altLang="en-US" dirty="0" smtClean="0"/>
              <a:t> www.google.com’</a:t>
            </a:r>
          </a:p>
          <a:p>
            <a:pPr eaLnBrk="1" hangingPunct="1"/>
            <a:r>
              <a:rPr lang="en-US" altLang="en-US" dirty="0" smtClean="0"/>
              <a:t>How does browser know IP address of DNS server?</a:t>
            </a:r>
          </a:p>
          <a:p>
            <a:pPr lvl="1" eaLnBrk="1" hangingPunct="1"/>
            <a:r>
              <a:rPr lang="en-US" altLang="en-US" dirty="0" smtClean="0"/>
              <a:t>Hard-coded (/etc/</a:t>
            </a:r>
            <a:r>
              <a:rPr lang="en-US" altLang="en-US" dirty="0" err="1" smtClean="0"/>
              <a:t>resolv.conf</a:t>
            </a:r>
            <a:r>
              <a:rPr lang="en-US" altLang="en-US" dirty="0" smtClean="0"/>
              <a:t>)</a:t>
            </a:r>
          </a:p>
          <a:p>
            <a:pPr lvl="1" eaLnBrk="1" hangingPunct="1"/>
            <a:r>
              <a:rPr lang="en-US" altLang="en-US" dirty="0" smtClean="0"/>
              <a:t>DHCP auto-configured system.</a:t>
            </a:r>
          </a:p>
          <a:p>
            <a:pPr lvl="1" eaLnBrk="1" hangingPunct="1"/>
            <a:endParaRPr lang="en-US" altLang="en-US" dirty="0" smtClean="0"/>
          </a:p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49491E-E808-4FB5-880C-AE29CCCEF0AA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17411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Step 2: Getting IP address (Con’t)</a:t>
            </a:r>
          </a:p>
        </p:txBody>
      </p:sp>
      <p:sp>
        <p:nvSpPr>
          <p:cNvPr id="1741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6482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1800" dirty="0" smtClean="0"/>
              <a:t>Call its </a:t>
            </a:r>
            <a:r>
              <a:rPr lang="en-US" altLang="en-US" sz="1800" dirty="0" smtClean="0">
                <a:solidFill>
                  <a:srgbClr val="0000FF"/>
                </a:solidFill>
              </a:rPr>
              <a:t>UDP</a:t>
            </a:r>
            <a:r>
              <a:rPr lang="en-US" altLang="en-US" sz="1800" dirty="0" smtClean="0"/>
              <a:t> API routine (a transport layer API routing) to talk to 128.186.120.178 port 53</a:t>
            </a:r>
          </a:p>
          <a:p>
            <a:pPr eaLnBrk="1" hangingPunct="1"/>
            <a:r>
              <a:rPr lang="en-US" altLang="en-US" sz="1800" dirty="0" smtClean="0"/>
              <a:t>UDP routine calls an </a:t>
            </a:r>
            <a:r>
              <a:rPr lang="en-US" altLang="en-US" sz="1800" dirty="0" smtClean="0">
                <a:solidFill>
                  <a:srgbClr val="0000FF"/>
                </a:solidFill>
              </a:rPr>
              <a:t>IP</a:t>
            </a:r>
            <a:r>
              <a:rPr lang="en-US" altLang="en-US" sz="1800" dirty="0" smtClean="0"/>
              <a:t> routine  (a network layer API routine) to send a datagram to 128.186.120.178.</a:t>
            </a:r>
          </a:p>
          <a:p>
            <a:pPr eaLnBrk="1" hangingPunct="1"/>
            <a:r>
              <a:rPr lang="en-US" altLang="en-US" sz="1800" dirty="0" smtClean="0"/>
              <a:t>Turns out that </a:t>
            </a:r>
            <a:r>
              <a:rPr lang="en-US" altLang="en-US" sz="1800" dirty="0" smtClean="0">
                <a:solidFill>
                  <a:schemeClr val="accent1"/>
                </a:solidFill>
              </a:rPr>
              <a:t>128.186.120.</a:t>
            </a:r>
            <a:r>
              <a:rPr lang="en-US" altLang="en-US" sz="1800" dirty="0" smtClean="0"/>
              <a:t>178 and </a:t>
            </a:r>
            <a:r>
              <a:rPr lang="en-US" altLang="en-US" sz="1800" dirty="0" smtClean="0">
                <a:solidFill>
                  <a:schemeClr val="accent1"/>
                </a:solidFill>
              </a:rPr>
              <a:t>128.186.120</a:t>
            </a:r>
            <a:r>
              <a:rPr lang="en-US" altLang="en-US" sz="1800" dirty="0" smtClean="0"/>
              <a:t>.2 (</a:t>
            </a:r>
            <a:r>
              <a:rPr lang="en-US" altLang="en-US" sz="1800" dirty="0" err="1" smtClean="0"/>
              <a:t>diablo</a:t>
            </a:r>
            <a:r>
              <a:rPr lang="en-US" altLang="en-US" sz="1800" dirty="0" smtClean="0"/>
              <a:t>) are on the same Ethernet domain, can send directly via the Ethernet.</a:t>
            </a:r>
          </a:p>
          <a:p>
            <a:pPr eaLnBrk="1" hangingPunct="1"/>
            <a:r>
              <a:rPr lang="en-US" altLang="en-US" sz="1800" dirty="0" smtClean="0"/>
              <a:t>Needs to find out the Ethernet address of 128.186.120.179.</a:t>
            </a:r>
          </a:p>
          <a:p>
            <a:pPr eaLnBrk="1" hangingPunct="1"/>
            <a:r>
              <a:rPr lang="en-US" altLang="en-US" sz="1800" dirty="0" smtClean="0"/>
              <a:t>uses </a:t>
            </a:r>
            <a:r>
              <a:rPr lang="en-US" altLang="en-US" sz="1800" dirty="0" smtClean="0">
                <a:solidFill>
                  <a:srgbClr val="0000FF"/>
                </a:solidFill>
              </a:rPr>
              <a:t>ARP</a:t>
            </a:r>
            <a:r>
              <a:rPr lang="en-US" altLang="en-US" sz="1800" dirty="0" smtClean="0"/>
              <a:t> protocol, sends an ARP packet over the network</a:t>
            </a:r>
          </a:p>
          <a:p>
            <a:pPr lvl="1" eaLnBrk="1" hangingPunct="1">
              <a:buFontTx/>
              <a:buNone/>
            </a:pPr>
            <a:r>
              <a:rPr lang="en-US" altLang="en-US" sz="1800" dirty="0" smtClean="0"/>
              <a:t>What is the physical (Ethernet) address of 128.186.120.178?</a:t>
            </a:r>
          </a:p>
          <a:p>
            <a:pPr lvl="1" eaLnBrk="1" hangingPunct="1">
              <a:buFontTx/>
              <a:buNone/>
            </a:pPr>
            <a:r>
              <a:rPr lang="en-US" altLang="en-US" sz="1800" dirty="0" smtClean="0"/>
              <a:t>    result: 00:0C:29:DD:BB:2F</a:t>
            </a:r>
          </a:p>
          <a:p>
            <a:pPr eaLnBrk="1" hangingPunct="1"/>
            <a:r>
              <a:rPr lang="en-US" altLang="en-US" sz="1800" dirty="0" smtClean="0"/>
              <a:t>IP asks Ethernet to send an Ethernet frame to 00:0C:29:DD:BB:2F.</a:t>
            </a:r>
          </a:p>
          <a:p>
            <a:pPr eaLnBrk="1" hangingPunct="1"/>
            <a:r>
              <a:rPr lang="en-US" altLang="en-US" sz="1800" dirty="0" smtClean="0"/>
              <a:t>Ethernet on 128.186.120.178 receives an Ethernet frame, turns out to be an IP packet, pass it to the IP module.</a:t>
            </a:r>
          </a:p>
          <a:p>
            <a:pPr eaLnBrk="1" hangingPunct="1"/>
            <a:r>
              <a:rPr lang="en-US" altLang="en-US" sz="1800" dirty="0" smtClean="0"/>
              <a:t>IP module finds out it is a UDP packet and passes it to UDP module.</a:t>
            </a:r>
          </a:p>
          <a:p>
            <a:pPr eaLnBrk="1" hangingPunct="1"/>
            <a:r>
              <a:rPr lang="en-US" altLang="en-US" sz="1800" dirty="0" smtClean="0"/>
              <a:t>UDP realizes that a process is listening to port 53, notifies the process.</a:t>
            </a:r>
            <a:endParaRPr lang="en-US" altLang="en-US" sz="2800" dirty="0" smtClean="0"/>
          </a:p>
        </p:txBody>
      </p:sp>
      <p:sp>
        <p:nvSpPr>
          <p:cNvPr id="17413" name="TextBox 6"/>
          <p:cNvSpPr txBox="1">
            <a:spLocks noChangeArrowheads="1"/>
          </p:cNvSpPr>
          <p:nvPr/>
        </p:nvSpPr>
        <p:spPr bwMode="auto">
          <a:xfrm>
            <a:off x="1752600" y="6096000"/>
            <a:ext cx="3940175" cy="4619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/>
              <a:t>Showing ARP cache: /sbin/arp</a:t>
            </a:r>
          </a:p>
        </p:txBody>
      </p:sp>
      <p:sp>
        <p:nvSpPr>
          <p:cNvPr id="17414" name="TextBox 6"/>
          <p:cNvSpPr txBox="1">
            <a:spLocks noChangeArrowheads="1"/>
          </p:cNvSpPr>
          <p:nvPr/>
        </p:nvSpPr>
        <p:spPr bwMode="auto">
          <a:xfrm>
            <a:off x="1524000" y="5557838"/>
            <a:ext cx="6519863" cy="46196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/>
              <a:t>Port number for different applications: /etc/services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2583AF-BBE5-4111-B25C-67A138792EC2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Instructor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Xin</a:t>
            </a:r>
            <a:r>
              <a:rPr lang="en-US" altLang="en-US" dirty="0" smtClean="0"/>
              <a:t> Yuan (</a:t>
            </a:r>
            <a:r>
              <a:rPr lang="en-US" altLang="en-US" dirty="0" err="1" smtClean="0"/>
              <a:t>xyuan@cs.fsu.edu</a:t>
            </a:r>
            <a:r>
              <a:rPr lang="en-US" altLang="en-US" dirty="0" smtClean="0"/>
              <a:t>)</a:t>
            </a:r>
          </a:p>
          <a:p>
            <a:pPr eaLnBrk="1" hangingPunct="1"/>
            <a:r>
              <a:rPr lang="en-US" altLang="en-US" dirty="0" smtClean="0"/>
              <a:t>Office: Love 259</a:t>
            </a:r>
          </a:p>
          <a:p>
            <a:pPr eaLnBrk="1" hangingPunct="1"/>
            <a:r>
              <a:rPr lang="en-US" altLang="en-US" dirty="0" smtClean="0"/>
              <a:t>Office hours: </a:t>
            </a:r>
          </a:p>
          <a:p>
            <a:pPr lvl="1" eaLnBrk="1" hangingPunct="1"/>
            <a:r>
              <a:rPr lang="en-US" altLang="en-US" dirty="0"/>
              <a:t>1</a:t>
            </a:r>
            <a:r>
              <a:rPr lang="en-US" altLang="en-US" dirty="0" smtClean="0"/>
              <a:t>:00PM – 2:30PM, Monday &amp; Wednesday</a:t>
            </a:r>
          </a:p>
          <a:p>
            <a:pPr lvl="1" eaLnBrk="1" hangingPunct="1"/>
            <a:r>
              <a:rPr lang="en-US" altLang="en-US" dirty="0" smtClean="0"/>
              <a:t>Or by appointments (email </a:t>
            </a:r>
            <a:r>
              <a:rPr lang="en-US" altLang="en-US" dirty="0" err="1" smtClean="0"/>
              <a:t>xyuan@cs.fsu.edu</a:t>
            </a:r>
            <a:r>
              <a:rPr lang="en-US" altLang="en-US" dirty="0" smtClean="0"/>
              <a:t>)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Class website</a:t>
            </a:r>
          </a:p>
          <a:p>
            <a:pPr lvl="1" eaLnBrk="1" hangingPunct="1"/>
            <a:r>
              <a:rPr lang="en-US" altLang="en-US" dirty="0" smtClean="0"/>
              <a:t>Use blackboard</a:t>
            </a:r>
          </a:p>
          <a:p>
            <a:pPr lvl="1" eaLnBrk="1" hangingPunct="1"/>
            <a:r>
              <a:rPr lang="en-US" altLang="en-US" dirty="0" smtClean="0"/>
              <a:t>http://campus.fsu.edu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AC943-E31F-4AAD-97C0-0187A99AEC49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Step 2: Getting IP address (Cont’d)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1600" dirty="0" smtClean="0"/>
              <a:t>Browser calls UDP protocol entity to send a message to 128.186.120.179/53</a:t>
            </a:r>
          </a:p>
          <a:p>
            <a:pPr eaLnBrk="1" hangingPunct="1"/>
            <a:r>
              <a:rPr lang="en-US" altLang="en-US" sz="1600" dirty="0" smtClean="0"/>
              <a:t>The UDP message to the DNS server is </a:t>
            </a:r>
            <a:r>
              <a:rPr lang="en-US" altLang="en-US" sz="1600" i="1" dirty="0" smtClean="0"/>
              <a:t>“What is the IP address of www.google.com?”</a:t>
            </a:r>
          </a:p>
          <a:p>
            <a:pPr eaLnBrk="1" hangingPunct="1"/>
            <a:r>
              <a:rPr lang="en-US" altLang="en-US" sz="1600" dirty="0" smtClean="0"/>
              <a:t>The DNS server sends a message back: 74.125.196.105</a:t>
            </a:r>
          </a:p>
          <a:p>
            <a:pPr lvl="1" eaLnBrk="1" hangingPunct="1"/>
            <a:r>
              <a:rPr lang="en-US" altLang="en-US" sz="1400" dirty="0" smtClean="0"/>
              <a:t>Actually situation is complicated than this</a:t>
            </a:r>
          </a:p>
          <a:p>
            <a:pPr lvl="1" eaLnBrk="1" hangingPunct="1"/>
            <a:r>
              <a:rPr lang="en-US" altLang="en-US" sz="1400" dirty="0" smtClean="0"/>
              <a:t>www.google.com is associated with multiple IP addresses</a:t>
            </a:r>
          </a:p>
          <a:p>
            <a:pPr eaLnBrk="1" hangingPunct="1"/>
            <a:endParaRPr lang="en-US" altLang="en-US" sz="1600" dirty="0" smtClean="0"/>
          </a:p>
          <a:p>
            <a:pPr eaLnBrk="1" hangingPunct="1"/>
            <a:endParaRPr lang="en-US" altLang="en-US" dirty="0" smtClean="0"/>
          </a:p>
        </p:txBody>
      </p:sp>
      <p:sp>
        <p:nvSpPr>
          <p:cNvPr id="18437" name="TextBox 6"/>
          <p:cNvSpPr txBox="1">
            <a:spLocks noChangeArrowheads="1"/>
          </p:cNvSpPr>
          <p:nvPr/>
        </p:nvSpPr>
        <p:spPr bwMode="auto">
          <a:xfrm>
            <a:off x="1371600" y="4191000"/>
            <a:ext cx="6856413" cy="4619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/>
              <a:t>Commands mapping name and IP: host, nslookup, dig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592CB8-3ACD-4CD7-B47B-8B5E5BEA11E4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Step 3: establishing HTTP connection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58913"/>
            <a:ext cx="7772400" cy="4375150"/>
          </a:xfrm>
        </p:spPr>
        <p:txBody>
          <a:bodyPr/>
          <a:lstStyle/>
          <a:p>
            <a:pPr eaLnBrk="1" hangingPunct="1"/>
            <a:r>
              <a:rPr lang="en-US" altLang="en-US" sz="2000" dirty="0" smtClean="0"/>
              <a:t>Calls TCP entity to set up a connection to 74.125.196.105/80</a:t>
            </a:r>
          </a:p>
          <a:p>
            <a:pPr eaLnBrk="1" hangingPunct="1"/>
            <a:r>
              <a:rPr lang="en-US" altLang="en-US" sz="2000" dirty="0" smtClean="0"/>
              <a:t>TCP protocol calls IP to send a datagram to 74.125.196.105 </a:t>
            </a:r>
          </a:p>
          <a:p>
            <a:pPr lvl="1" eaLnBrk="1" hangingPunct="1"/>
            <a:r>
              <a:rPr lang="en-US" altLang="en-US" sz="1800" dirty="0" smtClean="0"/>
              <a:t>turns out that www.google.com and diablo are not directly connected. </a:t>
            </a:r>
          </a:p>
          <a:p>
            <a:pPr lvl="1" eaLnBrk="1" hangingPunct="1"/>
            <a:r>
              <a:rPr lang="en-US" altLang="en-US" sz="1800" dirty="0" smtClean="0"/>
              <a:t>need to forward to the first-hop router (128.186.120.1)</a:t>
            </a:r>
          </a:p>
          <a:p>
            <a:pPr lvl="1" eaLnBrk="1" hangingPunct="1"/>
            <a:r>
              <a:rPr lang="en-US" altLang="en-US" sz="1800" dirty="0" smtClean="0"/>
              <a:t>find the Ethernet address of first-hop router using ARP</a:t>
            </a:r>
          </a:p>
          <a:p>
            <a:pPr lvl="1" eaLnBrk="1" hangingPunct="1"/>
            <a:r>
              <a:rPr lang="en-US" altLang="en-US" sz="1800" dirty="0" smtClean="0"/>
              <a:t>forward packet to first-hop router</a:t>
            </a:r>
          </a:p>
          <a:p>
            <a:pPr lvl="1" eaLnBrk="1" hangingPunct="1"/>
            <a:r>
              <a:rPr lang="en-US" altLang="en-US" sz="1800" dirty="0" smtClean="0"/>
              <a:t>The first-hop router sends to the second router, the second hop router sends to the third router, …... </a:t>
            </a:r>
          </a:p>
          <a:p>
            <a:pPr lvl="1" eaLnBrk="1" hangingPunct="1"/>
            <a:r>
              <a:rPr lang="en-US" altLang="en-US" sz="1800" dirty="0" smtClean="0"/>
              <a:t>www.google.com receives a packet.</a:t>
            </a:r>
          </a:p>
          <a:p>
            <a:pPr eaLnBrk="1" hangingPunct="1"/>
            <a:endParaRPr lang="en-US" altLang="en-US" dirty="0" smtClean="0"/>
          </a:p>
        </p:txBody>
      </p:sp>
      <p:sp>
        <p:nvSpPr>
          <p:cNvPr id="19461" name="TextBox 6"/>
          <p:cNvSpPr txBox="1">
            <a:spLocks noChangeArrowheads="1"/>
          </p:cNvSpPr>
          <p:nvPr/>
        </p:nvSpPr>
        <p:spPr bwMode="auto">
          <a:xfrm>
            <a:off x="1295400" y="4876800"/>
            <a:ext cx="6003925" cy="8302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/>
              <a:t>Showing routing table: netstat –r, or /sbin/route</a:t>
            </a:r>
          </a:p>
          <a:p>
            <a:pPr eaLnBrk="1" hangingPunct="1"/>
            <a:r>
              <a:rPr lang="en-US" altLang="en-US"/>
              <a:t>Showing “complete” path: traceroute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1AE709-F8D7-45E1-8844-B1558F5D825A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Step 4: Web page request and retrieval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Use TCP to send strings (following the HTTP protocol): “get / HTTP/1.1\</a:t>
            </a:r>
            <a:r>
              <a:rPr lang="en-US" altLang="en-US" dirty="0" err="1" smtClean="0"/>
              <a:t>nHost</a:t>
            </a:r>
            <a:r>
              <a:rPr lang="en-US" altLang="en-US" dirty="0" smtClean="0"/>
              <a:t>: diablo.cs.fsu.edu\n\n” </a:t>
            </a:r>
          </a:p>
          <a:p>
            <a:pPr lvl="1" eaLnBrk="1" hangingPunct="1"/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TCP entity calls IP to send a datagram</a:t>
            </a:r>
          </a:p>
          <a:p>
            <a:pPr lvl="1" eaLnBrk="1" hangingPunct="1"/>
            <a:r>
              <a:rPr lang="en-US" altLang="en-US" dirty="0" smtClean="0"/>
              <a:t>…..</a:t>
            </a:r>
          </a:p>
          <a:p>
            <a:pPr lvl="1" eaLnBrk="1" hangingPunct="1"/>
            <a:r>
              <a:rPr lang="en-US" altLang="en-US" dirty="0" smtClean="0"/>
              <a:t>www.google.com responses with the content of index.html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12F81A-3444-496E-AD5A-BAC9ECAAA5C2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Step 5: web page rendering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Browser displays the content of the web page</a:t>
            </a:r>
          </a:p>
          <a:p>
            <a:pPr eaLnBrk="1" hangingPunct="1"/>
            <a:r>
              <a:rPr lang="en-US" altLang="en-US" dirty="0" smtClean="0"/>
              <a:t>This example was greatly simplified</a:t>
            </a:r>
          </a:p>
          <a:p>
            <a:pPr lvl="1" eaLnBrk="1" hangingPunct="1"/>
            <a:r>
              <a:rPr lang="en-US" altLang="en-US" dirty="0" smtClean="0"/>
              <a:t>We did not discuss routing in detail</a:t>
            </a:r>
          </a:p>
          <a:p>
            <a:pPr lvl="1" eaLnBrk="1" hangingPunct="1"/>
            <a:r>
              <a:rPr lang="en-US" altLang="en-US" dirty="0" smtClean="0"/>
              <a:t>We did not discuss rate-control</a:t>
            </a:r>
          </a:p>
          <a:p>
            <a:pPr lvl="1" eaLnBrk="1" hangingPunct="1"/>
            <a:r>
              <a:rPr lang="en-US" altLang="en-US" dirty="0" smtClean="0"/>
              <a:t>We did not discuss error-control</a:t>
            </a:r>
          </a:p>
          <a:p>
            <a:pPr lvl="1" eaLnBrk="1" hangingPunct="1"/>
            <a:r>
              <a:rPr lang="en-US" altLang="en-US" dirty="0" smtClean="0"/>
              <a:t>…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65F0-F589-49FF-8760-5BDA73DA7574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The above example greatly simplified</a:t>
            </a:r>
          </a:p>
        </p:txBody>
      </p:sp>
      <p:sp>
        <p:nvSpPr>
          <p:cNvPr id="22532" name="Text Box 3"/>
          <p:cNvSpPr txBox="1">
            <a:spLocks noChangeArrowheads="1"/>
          </p:cNvSpPr>
          <p:nvPr/>
        </p:nvSpPr>
        <p:spPr bwMode="auto">
          <a:xfrm>
            <a:off x="1431925" y="1870075"/>
            <a:ext cx="795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/>
              <a:t>DNS</a:t>
            </a:r>
          </a:p>
        </p:txBody>
      </p:sp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3717925" y="1870075"/>
            <a:ext cx="16113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/>
              <a:t>Browser</a:t>
            </a:r>
          </a:p>
          <a:p>
            <a:r>
              <a:rPr lang="en-US" altLang="en-US"/>
              <a:t>(http client)</a:t>
            </a:r>
          </a:p>
        </p:txBody>
      </p:sp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6842125" y="2098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endParaRPr lang="en-US" altLang="en-US"/>
          </a:p>
        </p:txBody>
      </p:sp>
      <p:sp>
        <p:nvSpPr>
          <p:cNvPr id="22535" name="Text Box 6"/>
          <p:cNvSpPr txBox="1">
            <a:spLocks noChangeArrowheads="1"/>
          </p:cNvSpPr>
          <p:nvPr/>
        </p:nvSpPr>
        <p:spPr bwMode="auto">
          <a:xfrm>
            <a:off x="6461125" y="2022475"/>
            <a:ext cx="1477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/>
              <a:t>http server</a:t>
            </a:r>
          </a:p>
        </p:txBody>
      </p:sp>
      <p:sp>
        <p:nvSpPr>
          <p:cNvPr id="22536" name="Text Box 7"/>
          <p:cNvSpPr txBox="1">
            <a:spLocks noChangeArrowheads="1"/>
          </p:cNvSpPr>
          <p:nvPr/>
        </p:nvSpPr>
        <p:spPr bwMode="auto">
          <a:xfrm>
            <a:off x="3870325" y="3241675"/>
            <a:ext cx="1438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/>
              <a:t>TCP/UDP</a:t>
            </a:r>
          </a:p>
        </p:txBody>
      </p:sp>
      <p:sp>
        <p:nvSpPr>
          <p:cNvPr id="22537" name="Text Box 8"/>
          <p:cNvSpPr txBox="1">
            <a:spLocks noChangeArrowheads="1"/>
          </p:cNvSpPr>
          <p:nvPr/>
        </p:nvSpPr>
        <p:spPr bwMode="auto">
          <a:xfrm>
            <a:off x="4038600" y="426720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/>
              <a:t>IP</a:t>
            </a:r>
          </a:p>
        </p:txBody>
      </p:sp>
      <p:sp>
        <p:nvSpPr>
          <p:cNvPr id="22538" name="Text Box 9"/>
          <p:cNvSpPr txBox="1">
            <a:spLocks noChangeArrowheads="1"/>
          </p:cNvSpPr>
          <p:nvPr/>
        </p:nvSpPr>
        <p:spPr bwMode="auto">
          <a:xfrm>
            <a:off x="3733800" y="5410200"/>
            <a:ext cx="1214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/>
              <a:t>Ethernet</a:t>
            </a:r>
          </a:p>
        </p:txBody>
      </p:sp>
      <p:sp>
        <p:nvSpPr>
          <p:cNvPr id="22539" name="Text Box 10"/>
          <p:cNvSpPr txBox="1">
            <a:spLocks noChangeArrowheads="1"/>
          </p:cNvSpPr>
          <p:nvPr/>
        </p:nvSpPr>
        <p:spPr bwMode="auto">
          <a:xfrm>
            <a:off x="6858000" y="3124200"/>
            <a:ext cx="742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/>
              <a:t>TCP</a:t>
            </a:r>
          </a:p>
        </p:txBody>
      </p:sp>
      <p:sp>
        <p:nvSpPr>
          <p:cNvPr id="22540" name="Text Box 11"/>
          <p:cNvSpPr txBox="1">
            <a:spLocks noChangeArrowheads="1"/>
          </p:cNvSpPr>
          <p:nvPr/>
        </p:nvSpPr>
        <p:spPr bwMode="auto">
          <a:xfrm>
            <a:off x="1524000" y="3276600"/>
            <a:ext cx="795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/>
              <a:t>UDP</a:t>
            </a:r>
          </a:p>
        </p:txBody>
      </p:sp>
      <p:sp>
        <p:nvSpPr>
          <p:cNvPr id="22541" name="Text Box 12"/>
          <p:cNvSpPr txBox="1">
            <a:spLocks noChangeArrowheads="1"/>
          </p:cNvSpPr>
          <p:nvPr/>
        </p:nvSpPr>
        <p:spPr bwMode="auto">
          <a:xfrm>
            <a:off x="7010400" y="411480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dirty="0"/>
              <a:t>IP</a:t>
            </a:r>
          </a:p>
        </p:txBody>
      </p:sp>
      <p:sp>
        <p:nvSpPr>
          <p:cNvPr id="22542" name="Text Box 13"/>
          <p:cNvSpPr txBox="1">
            <a:spLocks noChangeArrowheads="1"/>
          </p:cNvSpPr>
          <p:nvPr/>
        </p:nvSpPr>
        <p:spPr bwMode="auto">
          <a:xfrm>
            <a:off x="1600200" y="434340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/>
              <a:t>IP</a:t>
            </a:r>
          </a:p>
        </p:txBody>
      </p:sp>
      <p:sp>
        <p:nvSpPr>
          <p:cNvPr id="22543" name="Text Box 14"/>
          <p:cNvSpPr txBox="1">
            <a:spLocks noChangeArrowheads="1"/>
          </p:cNvSpPr>
          <p:nvPr/>
        </p:nvSpPr>
        <p:spPr bwMode="auto">
          <a:xfrm>
            <a:off x="6629400" y="5410200"/>
            <a:ext cx="1214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/>
              <a:t>Ethernet</a:t>
            </a:r>
          </a:p>
        </p:txBody>
      </p:sp>
      <p:sp>
        <p:nvSpPr>
          <p:cNvPr id="22544" name="Text Box 15"/>
          <p:cNvSpPr txBox="1">
            <a:spLocks noChangeArrowheads="1"/>
          </p:cNvSpPr>
          <p:nvPr/>
        </p:nvSpPr>
        <p:spPr bwMode="auto">
          <a:xfrm>
            <a:off x="1371600" y="5410200"/>
            <a:ext cx="1214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/>
              <a:t>Ethernet</a:t>
            </a:r>
          </a:p>
        </p:txBody>
      </p:sp>
      <p:sp>
        <p:nvSpPr>
          <p:cNvPr id="22545" name="Line 16"/>
          <p:cNvSpPr>
            <a:spLocks noChangeShapeType="1"/>
          </p:cNvSpPr>
          <p:nvPr/>
        </p:nvSpPr>
        <p:spPr bwMode="auto">
          <a:xfrm>
            <a:off x="2362200" y="2209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6" name="Line 17"/>
          <p:cNvSpPr>
            <a:spLocks noChangeShapeType="1"/>
          </p:cNvSpPr>
          <p:nvPr/>
        </p:nvSpPr>
        <p:spPr bwMode="auto">
          <a:xfrm flipH="1">
            <a:off x="2362200" y="2209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7" name="Line 18"/>
          <p:cNvSpPr>
            <a:spLocks noChangeShapeType="1"/>
          </p:cNvSpPr>
          <p:nvPr/>
        </p:nvSpPr>
        <p:spPr bwMode="auto">
          <a:xfrm>
            <a:off x="5334000" y="22860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8" name="Line 19"/>
          <p:cNvSpPr>
            <a:spLocks noChangeShapeType="1"/>
          </p:cNvSpPr>
          <p:nvPr/>
        </p:nvSpPr>
        <p:spPr bwMode="auto">
          <a:xfrm flipH="1">
            <a:off x="5334000" y="22860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9" name="Line 20"/>
          <p:cNvSpPr>
            <a:spLocks noChangeShapeType="1"/>
          </p:cNvSpPr>
          <p:nvPr/>
        </p:nvSpPr>
        <p:spPr bwMode="auto">
          <a:xfrm>
            <a:off x="4114800" y="2743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0" name="Line 21"/>
          <p:cNvSpPr>
            <a:spLocks noChangeShapeType="1"/>
          </p:cNvSpPr>
          <p:nvPr/>
        </p:nvSpPr>
        <p:spPr bwMode="auto">
          <a:xfrm>
            <a:off x="4114800" y="37338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1" name="Line 22"/>
          <p:cNvSpPr>
            <a:spLocks noChangeShapeType="1"/>
          </p:cNvSpPr>
          <p:nvPr/>
        </p:nvSpPr>
        <p:spPr bwMode="auto">
          <a:xfrm>
            <a:off x="4114800" y="4953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Line 23"/>
          <p:cNvSpPr>
            <a:spLocks noChangeShapeType="1"/>
          </p:cNvSpPr>
          <p:nvPr/>
        </p:nvSpPr>
        <p:spPr bwMode="auto">
          <a:xfrm flipH="1">
            <a:off x="2514600" y="57150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Line 24"/>
          <p:cNvSpPr>
            <a:spLocks noChangeShapeType="1"/>
          </p:cNvSpPr>
          <p:nvPr/>
        </p:nvSpPr>
        <p:spPr bwMode="auto">
          <a:xfrm flipV="1">
            <a:off x="1752600" y="4800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4" name="Line 25"/>
          <p:cNvSpPr>
            <a:spLocks noChangeShapeType="1"/>
          </p:cNvSpPr>
          <p:nvPr/>
        </p:nvSpPr>
        <p:spPr bwMode="auto">
          <a:xfrm flipV="1">
            <a:off x="1752600" y="3733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5" name="Line 26"/>
          <p:cNvSpPr>
            <a:spLocks noChangeShapeType="1"/>
          </p:cNvSpPr>
          <p:nvPr/>
        </p:nvSpPr>
        <p:spPr bwMode="auto">
          <a:xfrm flipV="1">
            <a:off x="1676400" y="2362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0" name="Straight Connector 29"/>
          <p:cNvCxnSpPr>
            <a:stCxn id="22538" idx="3"/>
          </p:cNvCxnSpPr>
          <p:nvPr/>
        </p:nvCxnSpPr>
        <p:spPr bwMode="auto">
          <a:xfrm>
            <a:off x="4948238" y="5638800"/>
            <a:ext cx="157162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 rot="5400000" flipH="1" flipV="1">
            <a:off x="4533900" y="5067300"/>
            <a:ext cx="11430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5105400" y="4495800"/>
            <a:ext cx="152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/>
          <p:nvPr/>
        </p:nvCxnSpPr>
        <p:spPr bwMode="auto">
          <a:xfrm rot="5400000">
            <a:off x="4686300" y="5067300"/>
            <a:ext cx="11430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/>
          <p:nvPr/>
        </p:nvCxnSpPr>
        <p:spPr bwMode="auto">
          <a:xfrm>
            <a:off x="5257800" y="5638800"/>
            <a:ext cx="152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6168232" y="5638006"/>
            <a:ext cx="157162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40" name="Straight Arrow Connector 39"/>
          <p:cNvCxnSpPr/>
          <p:nvPr/>
        </p:nvCxnSpPr>
        <p:spPr bwMode="auto">
          <a:xfrm rot="5400000" flipH="1" flipV="1">
            <a:off x="5753894" y="5066506"/>
            <a:ext cx="11430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>
            <a:off x="6325394" y="4495006"/>
            <a:ext cx="152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rot="5400000">
            <a:off x="5906294" y="5066506"/>
            <a:ext cx="11430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6477794" y="5638006"/>
            <a:ext cx="152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44" name="Oval 43"/>
          <p:cNvSpPr/>
          <p:nvPr/>
        </p:nvSpPr>
        <p:spPr bwMode="auto">
          <a:xfrm>
            <a:off x="5562600" y="5105400"/>
            <a:ext cx="76200" cy="762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5715000" y="5105400"/>
            <a:ext cx="76200" cy="762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5867400" y="5105400"/>
            <a:ext cx="76200" cy="762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cxnSp>
        <p:nvCxnSpPr>
          <p:cNvPr id="49" name="Straight Arrow Connector 48"/>
          <p:cNvCxnSpPr>
            <a:stCxn id="22543" idx="0"/>
          </p:cNvCxnSpPr>
          <p:nvPr/>
        </p:nvCxnSpPr>
        <p:spPr bwMode="auto">
          <a:xfrm rot="5400000" flipH="1" flipV="1">
            <a:off x="6856809" y="5028010"/>
            <a:ext cx="762000" cy="238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>
            <a:endCxn id="22539" idx="2"/>
          </p:cNvCxnSpPr>
          <p:nvPr/>
        </p:nvCxnSpPr>
        <p:spPr bwMode="auto">
          <a:xfrm rot="16200000" flipV="1">
            <a:off x="7005638" y="3805237"/>
            <a:ext cx="457200" cy="952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>
            <a:stCxn id="22539" idx="0"/>
          </p:cNvCxnSpPr>
          <p:nvPr/>
        </p:nvCxnSpPr>
        <p:spPr bwMode="auto">
          <a:xfrm rot="5400000" flipH="1" flipV="1">
            <a:off x="6929437" y="2814638"/>
            <a:ext cx="609600" cy="952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>
            <a:off x="5562600" y="3429000"/>
            <a:ext cx="7620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57" name="Straight Arrow Connector 56"/>
          <p:cNvCxnSpPr/>
          <p:nvPr/>
        </p:nvCxnSpPr>
        <p:spPr bwMode="auto">
          <a:xfrm rot="10800000">
            <a:off x="5562600" y="3429000"/>
            <a:ext cx="7620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59" name="Straight Arrow Connector 58"/>
          <p:cNvCxnSpPr/>
          <p:nvPr/>
        </p:nvCxnSpPr>
        <p:spPr bwMode="auto">
          <a:xfrm rot="10800000">
            <a:off x="2514600" y="3505200"/>
            <a:ext cx="10668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61" name="Straight Arrow Connector 60"/>
          <p:cNvCxnSpPr/>
          <p:nvPr/>
        </p:nvCxnSpPr>
        <p:spPr bwMode="auto">
          <a:xfrm>
            <a:off x="2514600" y="3505200"/>
            <a:ext cx="10668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CE3C2-2916-4FDF-859E-F08BE77E95CE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Some problems we need to resolve in the Internet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eaLnBrk="1" hangingPunct="1"/>
            <a:r>
              <a:rPr lang="en-US" altLang="en-US" smtClean="0"/>
              <a:t>Naming, addressing</a:t>
            </a:r>
          </a:p>
          <a:p>
            <a:pPr eaLnBrk="1" hangingPunct="1"/>
            <a:r>
              <a:rPr lang="en-US" altLang="en-US" smtClean="0"/>
              <a:t>routing</a:t>
            </a:r>
          </a:p>
          <a:p>
            <a:pPr eaLnBrk="1" hangingPunct="1"/>
            <a:r>
              <a:rPr lang="en-US" altLang="en-US" smtClean="0"/>
              <a:t>Speed mismatch between sender/receiver</a:t>
            </a:r>
          </a:p>
          <a:p>
            <a:pPr eaLnBrk="1" hangingPunct="1"/>
            <a:r>
              <a:rPr lang="en-US" altLang="en-US" smtClean="0"/>
              <a:t>error control</a:t>
            </a:r>
          </a:p>
          <a:p>
            <a:pPr eaLnBrk="1" hangingPunct="1"/>
            <a:r>
              <a:rPr lang="en-US" altLang="en-US" smtClean="0"/>
              <a:t>resolve contention</a:t>
            </a:r>
          </a:p>
          <a:p>
            <a:pPr eaLnBrk="1" hangingPunct="1"/>
            <a:r>
              <a:rPr lang="en-US" altLang="en-US" smtClean="0"/>
              <a:t>fragmentation/reassembly</a:t>
            </a:r>
          </a:p>
          <a:p>
            <a:pPr eaLnBrk="1" hangingPunct="1"/>
            <a:r>
              <a:rPr lang="en-US" altLang="en-US" smtClean="0"/>
              <a:t>multiplexing/demultiplexing</a:t>
            </a:r>
          </a:p>
          <a:p>
            <a:pPr eaLnBrk="1" hangingPunct="1"/>
            <a:r>
              <a:rPr lang="en-US" altLang="en-US" smtClean="0"/>
              <a:t>…...</a:t>
            </a:r>
            <a:endParaRPr lang="en-US" altLang="en-US" i="1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DEC26E-C9C3-404F-AA99-F70C602D3841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Reading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Chapter 1</a:t>
            </a:r>
            <a:endParaRPr lang="en-US" alt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Teaching Assistant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724400"/>
          </a:xfrm>
        </p:spPr>
        <p:txBody>
          <a:bodyPr/>
          <a:lstStyle/>
          <a:p>
            <a:r>
              <a:rPr lang="en-US" altLang="en-US" dirty="0" smtClean="0"/>
              <a:t>TA: Mehran </a:t>
            </a:r>
            <a:r>
              <a:rPr lang="en-US" altLang="en-US" dirty="0" err="1" smtClean="0"/>
              <a:t>Sadeghi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Lahijani</a:t>
            </a:r>
            <a:endParaRPr lang="en-US" altLang="en-US" dirty="0" smtClean="0"/>
          </a:p>
          <a:p>
            <a:r>
              <a:rPr lang="en-US" altLang="en-US" dirty="0" smtClean="0"/>
              <a:t>Email: sadeghil@cs.fsu.edu</a:t>
            </a:r>
          </a:p>
          <a:p>
            <a:r>
              <a:rPr lang="en-US" altLang="en-US" dirty="0" smtClean="0"/>
              <a:t>Office: TBA</a:t>
            </a:r>
          </a:p>
          <a:p>
            <a:r>
              <a:rPr lang="en-US" altLang="en-US" dirty="0" smtClean="0"/>
              <a:t>Office hour: TBA</a:t>
            </a:r>
          </a:p>
          <a:p>
            <a:endParaRPr lang="en-US" altLang="en-US" dirty="0" smtClean="0"/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A1CD6-8804-4156-888C-06FECA4A2B9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33D348-892C-4F07-A349-0577C6E49778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What is this class about?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4953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000" dirty="0" smtClean="0"/>
              <a:t>General purpose computer networks (Internet)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z="1800" dirty="0" smtClean="0"/>
              <a:t>Not specialized networks (e.g., telephone or cable TV)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000" dirty="0" smtClean="0"/>
              <a:t>Fundamental principles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z="1800" dirty="0" smtClean="0"/>
              <a:t>Not survey of existing protocol standards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000" dirty="0" smtClean="0"/>
              <a:t>Focus on network software architecture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z="1800" dirty="0" smtClean="0"/>
              <a:t>Only discuss some relevant network hardware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000" dirty="0" smtClean="0"/>
              <a:t>Designing, evaluating, building network systems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z="1800" dirty="0" smtClean="0"/>
              <a:t>Not queuing theory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z="1800" dirty="0" smtClean="0"/>
              <a:t>CIS5930 Modeling and Performance Analysis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altLang="en-US" sz="2000" dirty="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000" dirty="0" smtClean="0"/>
              <a:t>After taking this class, you should be able to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z="1800" dirty="0" smtClean="0"/>
              <a:t>Describe the overall Internet architecture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z="1800" dirty="0" smtClean="0"/>
              <a:t>Describe the design issues in each layer of the architecture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z="1800" dirty="0" smtClean="0"/>
              <a:t>Describe, analyze, apply, and code the key techniques and protocols in each layer</a:t>
            </a:r>
          </a:p>
          <a:p>
            <a:pPr marL="990600" lvl="1" indent="-533400" eaLnBrk="1" hangingPunct="1">
              <a:lnSpc>
                <a:spcPct val="90000"/>
              </a:lnSpc>
            </a:pPr>
            <a:endParaRPr lang="en-US" altLang="en-US" sz="1400" dirty="0" smtClean="0">
              <a:latin typeface="Times New Roman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4A85E-3E37-4925-85D2-10B2E05FB367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614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Course Prerequisites</a:t>
            </a:r>
          </a:p>
        </p:txBody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 smtClean="0"/>
              <a:t>Official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CDA 3101 (Computer Org II),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COP 4610 (Operating Systems)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 smtClean="0"/>
              <a:t>Unofficial notes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 smtClean="0"/>
              <a:t>A student can pass this course without much required background knowledge if he or she is motivated enough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 smtClean="0"/>
              <a:t>A rudimentary understanding of computer architecture, and operating systems would be helpful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 smtClean="0"/>
              <a:t>Basic </a:t>
            </a:r>
            <a:r>
              <a:rPr lang="en-US" altLang="en-US" sz="1800" dirty="0" smtClean="0">
                <a:solidFill>
                  <a:srgbClr val="0000FF"/>
                </a:solidFill>
              </a:rPr>
              <a:t>probability theory</a:t>
            </a:r>
            <a:r>
              <a:rPr lang="en-US" altLang="en-US" sz="1800" dirty="0" smtClean="0"/>
              <a:t> may be needed to understand some performance analysis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 smtClean="0">
                <a:solidFill>
                  <a:srgbClr val="0000FF"/>
                </a:solidFill>
              </a:rPr>
              <a:t>C/C++ programming is required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2EF75C-63FD-4157-BA1E-BF25DC740352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533400"/>
          </a:xfrm>
        </p:spPr>
        <p:txBody>
          <a:bodyPr/>
          <a:lstStyle/>
          <a:p>
            <a:pPr eaLnBrk="1" hangingPunct="1"/>
            <a:r>
              <a:rPr lang="en-US" altLang="en-US" smtClean="0"/>
              <a:t>Course Materials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4572000"/>
          </a:xfrm>
        </p:spPr>
        <p:txBody>
          <a:bodyPr/>
          <a:lstStyle/>
          <a:p>
            <a:pPr eaLnBrk="1" hangingPunct="1"/>
            <a:r>
              <a:rPr lang="en-US" altLang="en-US" sz="2000" dirty="0" smtClean="0"/>
              <a:t>Required textbook</a:t>
            </a:r>
          </a:p>
          <a:p>
            <a:pPr lvl="1" eaLnBrk="1" hangingPunct="1"/>
            <a:r>
              <a:rPr lang="en-US" altLang="en-US" sz="1600" dirty="0" smtClean="0"/>
              <a:t>“</a:t>
            </a:r>
            <a:r>
              <a:rPr lang="en-US" altLang="en-US" sz="1600" b="1" dirty="0" smtClean="0">
                <a:solidFill>
                  <a:srgbClr val="0000FF"/>
                </a:solidFill>
              </a:rPr>
              <a:t>Computer Networks</a:t>
            </a:r>
            <a:r>
              <a:rPr lang="en-US" altLang="en-US" sz="1600" dirty="0" smtClean="0"/>
              <a:t>,'' by Andrew S. Tanenbaum, Prentice Hall, 5th edition, 2011</a:t>
            </a:r>
          </a:p>
          <a:p>
            <a:pPr eaLnBrk="1" hangingPunct="1"/>
            <a:r>
              <a:rPr lang="en-US" altLang="en-US" sz="2000" dirty="0" smtClean="0"/>
              <a:t>Recommended reference textbooks</a:t>
            </a:r>
          </a:p>
          <a:p>
            <a:pPr lvl="1" eaLnBrk="1" hangingPunct="1"/>
            <a:r>
              <a:rPr lang="en-US" altLang="en-US" sz="1600" b="1" dirty="0" smtClean="0"/>
              <a:t>“</a:t>
            </a:r>
            <a:r>
              <a:rPr lang="en-US" altLang="en-US" sz="1600" b="1" dirty="0" smtClean="0">
                <a:solidFill>
                  <a:srgbClr val="0000FF"/>
                </a:solidFill>
              </a:rPr>
              <a:t>Computer Networking: A Top-Down Approach</a:t>
            </a:r>
            <a:r>
              <a:rPr lang="en-US" altLang="en-US" sz="1600" dirty="0" smtClean="0"/>
              <a:t>,'' by Jim Kurose and Keith Ross, Addison-Wesley. </a:t>
            </a:r>
          </a:p>
          <a:p>
            <a:pPr lvl="1" eaLnBrk="1" hangingPunct="1"/>
            <a:r>
              <a:rPr lang="en-US" altLang="en-US" sz="1600" dirty="0" smtClean="0"/>
              <a:t>“</a:t>
            </a:r>
            <a:r>
              <a:rPr lang="en-US" altLang="en-US" sz="1600" b="1" dirty="0" smtClean="0">
                <a:solidFill>
                  <a:srgbClr val="0000FF"/>
                </a:solidFill>
              </a:rPr>
              <a:t>Advanced Programming in the Unix Environment</a:t>
            </a:r>
            <a:r>
              <a:rPr lang="en-US" altLang="en-US" sz="1600" dirty="0" smtClean="0"/>
              <a:t>,” by W. Richard Stevens, Addison-Wesley</a:t>
            </a:r>
          </a:p>
          <a:p>
            <a:pPr lvl="1" eaLnBrk="1" hangingPunct="1"/>
            <a:r>
              <a:rPr lang="en-US" altLang="en-US" sz="1600" dirty="0" smtClean="0"/>
              <a:t>“</a:t>
            </a:r>
            <a:r>
              <a:rPr lang="en-US" altLang="en-US" sz="1600" b="1" dirty="0" smtClean="0">
                <a:solidFill>
                  <a:srgbClr val="0000FF"/>
                </a:solidFill>
              </a:rPr>
              <a:t>Unix Network Programming, the Socket Networking API</a:t>
            </a:r>
            <a:r>
              <a:rPr lang="en-US" altLang="en-US" sz="1600" dirty="0" smtClean="0"/>
              <a:t>,” Volume 1, 3</a:t>
            </a:r>
            <a:r>
              <a:rPr lang="en-US" altLang="en-US" sz="1600" baseline="30000" dirty="0" smtClean="0"/>
              <a:t>rd</a:t>
            </a:r>
            <a:r>
              <a:rPr lang="en-US" altLang="en-US" sz="1600" dirty="0" smtClean="0"/>
              <a:t> Edition, by W. Richard Stevens, et al. Addison-Wesley</a:t>
            </a:r>
          </a:p>
          <a:p>
            <a:pPr eaLnBrk="1" hangingPunct="1"/>
            <a:endParaRPr lang="en-US" altLang="en-US" sz="2000" dirty="0" smtClean="0"/>
          </a:p>
          <a:p>
            <a:pPr eaLnBrk="1" hangingPunct="1"/>
            <a:r>
              <a:rPr lang="en-US" altLang="en-US" sz="2000" dirty="0" smtClean="0"/>
              <a:t>Lecture notes, other assigned readings </a:t>
            </a:r>
          </a:p>
          <a:p>
            <a:pPr eaLnBrk="1" hangingPunct="1"/>
            <a:r>
              <a:rPr lang="en-US" altLang="en-US" sz="2000" dirty="0" smtClean="0"/>
              <a:t>Materials on the Internet</a:t>
            </a:r>
          </a:p>
          <a:p>
            <a:pPr lvl="1" eaLnBrk="1" hangingPunct="1"/>
            <a:endParaRPr lang="en-US" altLang="en-US" sz="18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935493-FF49-485A-9EF6-431B03B4DB4B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Workload and Grading Policies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 dirty="0" smtClean="0"/>
              <a:t>3-5 homework assignments: 10% - equally weighted</a:t>
            </a:r>
          </a:p>
          <a:p>
            <a:pPr eaLnBrk="1" hangingPunct="1"/>
            <a:r>
              <a:rPr lang="en-US" altLang="en-US" sz="2000" dirty="0" smtClean="0"/>
              <a:t>4 course </a:t>
            </a:r>
            <a:r>
              <a:rPr lang="en-US" altLang="en-US" sz="2000" dirty="0" smtClean="0"/>
              <a:t>projects </a:t>
            </a:r>
            <a:r>
              <a:rPr lang="en-US" altLang="en-US" sz="2000" dirty="0" smtClean="0"/>
              <a:t>(single and/or group): 30% - equally weighted</a:t>
            </a:r>
            <a:endParaRPr lang="en-US" altLang="en-US" sz="1800" dirty="0" smtClean="0"/>
          </a:p>
          <a:p>
            <a:pPr eaLnBrk="1" hangingPunct="1"/>
            <a:r>
              <a:rPr lang="en-US" altLang="en-US" sz="2000" dirty="0" smtClean="0"/>
              <a:t>1 midterm exam: 25%</a:t>
            </a:r>
          </a:p>
          <a:p>
            <a:pPr eaLnBrk="1" hangingPunct="1"/>
            <a:r>
              <a:rPr lang="en-US" altLang="en-US" sz="2000" dirty="0" smtClean="0"/>
              <a:t>1 final exam: 35%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935493-FF49-485A-9EF6-431B03B4DB4B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Tentative Grading Policies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3998526"/>
              </p:ext>
            </p:extLst>
          </p:nvPr>
        </p:nvGraphicFramePr>
        <p:xfrm>
          <a:off x="685800" y="1371600"/>
          <a:ext cx="77724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[90-100]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[87-90)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[84-87)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[80-84)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[76-80)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[73-76)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[69-72)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[66-69)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[56-66)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 56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018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79795-CC25-468F-96F4-96CFE14434B0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921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Important dates</a:t>
            </a:r>
          </a:p>
        </p:txBody>
      </p:sp>
      <p:sp>
        <p:nvSpPr>
          <p:cNvPr id="9220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Check blackboard on important dates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Subject to change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Changes will be announced in the blackboard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For homework assignments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Hand in hard-copy in class on due dates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Preferably </a:t>
            </a:r>
            <a:r>
              <a:rPr lang="en-US" altLang="en-US" dirty="0" smtClean="0">
                <a:solidFill>
                  <a:srgbClr val="0000FF"/>
                </a:solidFill>
              </a:rPr>
              <a:t>typed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000FF"/>
                </a:solidFill>
              </a:rPr>
              <a:t>instead of handwritten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For course projects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Submit through the online submission page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Midnight on the due dates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Demo time will be announced later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_simple">
  <a:themeElements>
    <a:clrScheme name="class_simpl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ass_si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lass_simpl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_simpl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Settings\Zhenhai Duan\Application Data\Microsoft\Templates\class_simple.pot</Template>
  <TotalTime>0</TotalTime>
  <Words>1570</Words>
  <Application>Microsoft Macintosh PowerPoint</Application>
  <PresentationFormat>On-screen Show (4:3)</PresentationFormat>
  <Paragraphs>292</Paragraphs>
  <Slides>26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CG Times</vt:lpstr>
      <vt:lpstr>Times New Roman</vt:lpstr>
      <vt:lpstr>Arial</vt:lpstr>
      <vt:lpstr>class_simple</vt:lpstr>
      <vt:lpstr>PowerPoint Presentation</vt:lpstr>
      <vt:lpstr>Instructor</vt:lpstr>
      <vt:lpstr>Teaching Assistant</vt:lpstr>
      <vt:lpstr>What is this class about?</vt:lpstr>
      <vt:lpstr>Course Prerequisites</vt:lpstr>
      <vt:lpstr>Course Materials</vt:lpstr>
      <vt:lpstr>Workload and Grading Policies</vt:lpstr>
      <vt:lpstr>Tentative Grading Policies</vt:lpstr>
      <vt:lpstr>Important dates</vt:lpstr>
      <vt:lpstr>Accounts</vt:lpstr>
      <vt:lpstr>Policies and Guidelines</vt:lpstr>
      <vt:lpstr>Honors Code Violation</vt:lpstr>
      <vt:lpstr>PowerPoint Presentation</vt:lpstr>
      <vt:lpstr>questions</vt:lpstr>
      <vt:lpstr>Computer Communication: An overview example</vt:lpstr>
      <vt:lpstr>Layered Internet Protocol Architecture</vt:lpstr>
      <vt:lpstr>Step 1: on local host</vt:lpstr>
      <vt:lpstr>Step 2: translating domain name to IP address</vt:lpstr>
      <vt:lpstr>Step 2: Getting IP address (Con’t)</vt:lpstr>
      <vt:lpstr>Step 2: Getting IP address (Cont’d)</vt:lpstr>
      <vt:lpstr>Step 3: establishing HTTP connection</vt:lpstr>
      <vt:lpstr>Step 4: Web page request and retrieval</vt:lpstr>
      <vt:lpstr>Step 5: web page rendering</vt:lpstr>
      <vt:lpstr>The above example greatly simplified</vt:lpstr>
      <vt:lpstr>Some problems we need to resolve in the Internet</vt:lpstr>
      <vt:lpstr>Reading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2016-01-12T15:59:05Z</dcterms:created>
  <dcterms:modified xsi:type="dcterms:W3CDTF">2017-08-28T13:05:42Z</dcterms:modified>
</cp:coreProperties>
</file>