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4" r:id="rId6"/>
    <p:sldId id="263" r:id="rId7"/>
    <p:sldId id="267" r:id="rId8"/>
    <p:sldId id="258" r:id="rId9"/>
    <p:sldId id="265" r:id="rId10"/>
    <p:sldId id="266" r:id="rId11"/>
    <p:sldId id="26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CC7A9-38FE-4B1B-B7B9-C631D6A60D8B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CC69-9AF6-484D-B79E-133DE6992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Deployment challenges</a:t>
            </a:r>
            <a:endParaRPr lang="en-US" dirty="0" smtClean="0"/>
          </a:p>
          <a:p>
            <a:pPr lvl="1"/>
            <a:r>
              <a:rPr lang="en-US" dirty="0" smtClean="0"/>
              <a:t>Device heterogeneity 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nteroperation </a:t>
            </a:r>
            <a:r>
              <a:rPr lang="en-US" dirty="0" smtClean="0"/>
              <a:t>with legacy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Controller and apps scalability</a:t>
            </a:r>
          </a:p>
          <a:p>
            <a:r>
              <a:rPr lang="en-US" dirty="0" smtClean="0"/>
              <a:t>Infrastructure research challenges</a:t>
            </a:r>
          </a:p>
          <a:p>
            <a:pPr lvl="1"/>
            <a:r>
              <a:rPr lang="en-US" dirty="0" smtClean="0"/>
              <a:t>NOS issue: network abstraction</a:t>
            </a:r>
            <a:endParaRPr lang="en-US" dirty="0" smtClean="0"/>
          </a:p>
          <a:p>
            <a:pPr lvl="1"/>
            <a:r>
              <a:rPr lang="en-US" dirty="0" smtClean="0"/>
              <a:t>To make SDN accessible to a typical user</a:t>
            </a:r>
          </a:p>
          <a:p>
            <a:pPr lvl="2"/>
            <a:r>
              <a:rPr lang="en-US" dirty="0" smtClean="0"/>
              <a:t>Programming abstraction</a:t>
            </a:r>
          </a:p>
          <a:p>
            <a:pPr lvl="2"/>
            <a:r>
              <a:rPr lang="en-US" dirty="0" smtClean="0"/>
              <a:t>Configuration abstraction</a:t>
            </a:r>
          </a:p>
          <a:p>
            <a:pPr lvl="1"/>
            <a:r>
              <a:rPr lang="en-US" dirty="0" smtClean="0"/>
              <a:t>Programming abstraction support</a:t>
            </a:r>
          </a:p>
          <a:p>
            <a:pPr lvl="2"/>
            <a:r>
              <a:rPr lang="en-US" dirty="0" smtClean="0"/>
              <a:t>Update abstraction</a:t>
            </a:r>
          </a:p>
          <a:p>
            <a:pPr lvl="2"/>
            <a:r>
              <a:rPr lang="en-US" dirty="0" smtClean="0"/>
              <a:t>Modular composition abstraction</a:t>
            </a:r>
            <a:endParaRPr lang="en-US" dirty="0" smtClean="0"/>
          </a:p>
          <a:p>
            <a:pPr lvl="2"/>
            <a:r>
              <a:rPr lang="en-US" dirty="0" smtClean="0"/>
              <a:t>Correctness verification, debugging, and testing</a:t>
            </a:r>
            <a:endParaRPr lang="en-US" dirty="0" smtClean="0"/>
          </a:p>
          <a:p>
            <a:pPr lvl="1"/>
            <a:r>
              <a:rPr lang="en-US" dirty="0" smtClean="0"/>
              <a:t>Security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Composition of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network tasks: routing, access control, traffic monitoring, etc</a:t>
            </a:r>
          </a:p>
          <a:p>
            <a:r>
              <a:rPr lang="en-US" dirty="0" smtClean="0"/>
              <a:t>All require packet handling rules installed in the same flow table</a:t>
            </a:r>
          </a:p>
          <a:p>
            <a:pPr lvl="1"/>
            <a:r>
              <a:rPr lang="en-US" dirty="0" smtClean="0"/>
              <a:t>These rules may interact with one another, making it very difficult to decoupling the high level tasks  from implementation.</a:t>
            </a:r>
          </a:p>
          <a:p>
            <a:r>
              <a:rPr lang="en-US" dirty="0" smtClean="0"/>
              <a:t>Significant challenges in specifying the tasks and realizing the tasks.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Testing and Debugging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ea typeface="ＭＳ Ｐゴシック" pitchFamily="1" charset="-128"/>
              </a:rPr>
              <a:t>OpenFlow</a:t>
            </a:r>
            <a:r>
              <a:rPr lang="en-US" dirty="0" smtClean="0">
                <a:ea typeface="ＭＳ Ｐゴシック" pitchFamily="1" charset="-128"/>
              </a:rPr>
              <a:t> makes programming possible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Network-wide view at controller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Direct control over data plane</a:t>
            </a:r>
          </a:p>
          <a:p>
            <a:r>
              <a:rPr lang="en-US" dirty="0" smtClean="0">
                <a:ea typeface="ＭＳ Ｐゴシック" pitchFamily="1" charset="-128"/>
              </a:rPr>
              <a:t>Plenty of room for bugs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Still a complex, distributed system</a:t>
            </a:r>
          </a:p>
          <a:p>
            <a:r>
              <a:rPr lang="en-US" dirty="0" smtClean="0">
                <a:ea typeface="ＭＳ Ｐゴシック" pitchFamily="1" charset="-128"/>
              </a:rPr>
              <a:t>Need for testing techniques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Controller applications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Controller and switches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Rules installed in the switches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6A8A98-305C-4E21-A3E5-94A19510A6B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security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the SDN programming system provide some security features, what should they be?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Can NOS provide process like protection among SDN applications?</a:t>
            </a:r>
          </a:p>
          <a:p>
            <a:endParaRPr lang="en-US" dirty="0" smtClean="0"/>
          </a:p>
          <a:p>
            <a:r>
              <a:rPr lang="en-US" dirty="0" smtClean="0"/>
              <a:t>Can we have an integrated security mechanism for SDN?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295400" y="4114800"/>
            <a:ext cx="6629400" cy="17526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</a:rPr>
              <a:t>Device </a:t>
            </a:r>
            <a:r>
              <a:rPr lang="en-US" dirty="0" smtClean="0">
                <a:ea typeface="ＭＳ Ｐゴシック" pitchFamily="1" charset="-128"/>
              </a:rPr>
              <a:t>h</a:t>
            </a:r>
            <a:r>
              <a:rPr lang="en-US" dirty="0" smtClean="0">
                <a:ea typeface="ＭＳ Ｐゴシック" pitchFamily="1" charset="-128"/>
              </a:rPr>
              <a:t>eterogeneity</a:t>
            </a:r>
            <a:endParaRPr lang="en-US" dirty="0" smtClean="0">
              <a:ea typeface="ＭＳ Ｐゴシック" pitchFamily="1" charset="-128"/>
            </a:endParaRP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ea typeface="ＭＳ Ｐゴシック" pitchFamily="1" charset="-128"/>
              </a:rPr>
              <a:t>Heterogenous</a:t>
            </a:r>
            <a:r>
              <a:rPr lang="en-US" sz="2800" dirty="0" smtClean="0">
                <a:ea typeface="ＭＳ Ｐゴシック" pitchFamily="1" charset="-128"/>
              </a:rPr>
              <a:t> switches</a:t>
            </a:r>
          </a:p>
          <a:p>
            <a:pPr lvl="1"/>
            <a:r>
              <a:rPr lang="en-US" sz="2000" dirty="0" smtClean="0">
                <a:ea typeface="ＭＳ Ｐゴシック" pitchFamily="1" charset="-128"/>
              </a:rPr>
              <a:t>Number of packet-handling rules</a:t>
            </a:r>
          </a:p>
          <a:p>
            <a:pPr lvl="1"/>
            <a:r>
              <a:rPr lang="en-US" sz="2000" dirty="0" smtClean="0">
                <a:ea typeface="ＭＳ Ｐゴシック" pitchFamily="1" charset="-128"/>
              </a:rPr>
              <a:t>Range of matches and actions</a:t>
            </a:r>
          </a:p>
          <a:p>
            <a:pPr lvl="1"/>
            <a:r>
              <a:rPr lang="en-US" sz="2000" dirty="0" smtClean="0">
                <a:ea typeface="ＭＳ Ｐゴシック" pitchFamily="1" charset="-128"/>
              </a:rPr>
              <a:t>Multi-stage pipeline of packet processing</a:t>
            </a:r>
          </a:p>
          <a:p>
            <a:pPr lvl="1"/>
            <a:r>
              <a:rPr lang="en-US" sz="2000" dirty="0" smtClean="0">
                <a:ea typeface="ＭＳ Ｐゴシック" pitchFamily="1" charset="-128"/>
              </a:rPr>
              <a:t>Offload some control-plane functionality</a:t>
            </a:r>
          </a:p>
          <a:p>
            <a:r>
              <a:rPr lang="en-US" sz="2800" dirty="0" smtClean="0">
                <a:ea typeface="ＭＳ Ｐゴシック" pitchFamily="1" charset="-128"/>
              </a:rPr>
              <a:t>Legacy systems: how to interoperate</a:t>
            </a:r>
          </a:p>
        </p:txBody>
      </p:sp>
      <p:sp>
        <p:nvSpPr>
          <p:cNvPr id="501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07FA0B-2E34-4059-9781-F1EACC9144F9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4419600"/>
            <a:ext cx="1447800" cy="1143000"/>
          </a:xfrm>
          <a:prstGeom prst="rect">
            <a:avLst/>
          </a:prstGeom>
          <a:solidFill>
            <a:srgbClr val="0000FF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86200" y="4419600"/>
            <a:ext cx="1447800" cy="1143000"/>
          </a:xfrm>
          <a:prstGeom prst="rect">
            <a:avLst/>
          </a:prstGeom>
          <a:solidFill>
            <a:srgbClr val="0000FF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172200" y="4419600"/>
            <a:ext cx="1447800" cy="1143000"/>
          </a:xfrm>
          <a:prstGeom prst="rect">
            <a:avLst/>
          </a:prstGeom>
          <a:solidFill>
            <a:srgbClr val="0000FF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914400" y="5029200"/>
            <a:ext cx="6858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3048000" y="5029200"/>
            <a:ext cx="8382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>
            <a:off x="7620000" y="5029200"/>
            <a:ext cx="8382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>
            <a:off x="5334000" y="5029200"/>
            <a:ext cx="8382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50189" name="TextBox 20"/>
          <p:cNvSpPr txBox="1">
            <a:spLocks noChangeArrowheads="1"/>
          </p:cNvSpPr>
          <p:nvPr/>
        </p:nvSpPr>
        <p:spPr bwMode="auto">
          <a:xfrm>
            <a:off x="1752600" y="4648200"/>
            <a:ext cx="10826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access</a:t>
            </a:r>
          </a:p>
          <a:p>
            <a:r>
              <a:rPr lang="en-US">
                <a:solidFill>
                  <a:srgbClr val="FFFFFF"/>
                </a:solidFill>
              </a:rPr>
              <a:t>control</a:t>
            </a:r>
          </a:p>
        </p:txBody>
      </p:sp>
      <p:sp>
        <p:nvSpPr>
          <p:cNvPr id="50190" name="TextBox 21"/>
          <p:cNvSpPr txBox="1">
            <a:spLocks noChangeArrowheads="1"/>
          </p:cNvSpPr>
          <p:nvPr/>
        </p:nvSpPr>
        <p:spPr bwMode="auto">
          <a:xfrm>
            <a:off x="4038600" y="4648200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MAC</a:t>
            </a:r>
          </a:p>
          <a:p>
            <a:r>
              <a:rPr lang="en-US">
                <a:solidFill>
                  <a:srgbClr val="FFFFFF"/>
                </a:solidFill>
              </a:rPr>
              <a:t>look-up</a:t>
            </a:r>
          </a:p>
        </p:txBody>
      </p:sp>
      <p:sp>
        <p:nvSpPr>
          <p:cNvPr id="50191" name="TextBox 22"/>
          <p:cNvSpPr txBox="1">
            <a:spLocks noChangeArrowheads="1"/>
          </p:cNvSpPr>
          <p:nvPr/>
        </p:nvSpPr>
        <p:spPr bwMode="auto">
          <a:xfrm>
            <a:off x="6324600" y="4648200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IP</a:t>
            </a:r>
          </a:p>
          <a:p>
            <a:r>
              <a:rPr lang="en-US">
                <a:solidFill>
                  <a:srgbClr val="FFFFFF"/>
                </a:solidFill>
              </a:rPr>
              <a:t>look-up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1" charset="-128"/>
              </a:rPr>
              <a:t>SDN Scalability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</a:rPr>
              <a:t>Controller scalability</a:t>
            </a:r>
          </a:p>
          <a:p>
            <a:pPr lvl="1"/>
            <a:r>
              <a:rPr lang="en-US" sz="2000" dirty="0" smtClean="0">
                <a:ea typeface="ＭＳ Ｐゴシック" pitchFamily="1" charset="-128"/>
              </a:rPr>
              <a:t>Controller is much slower than the switch (in processing packets)</a:t>
            </a:r>
          </a:p>
          <a:p>
            <a:pPr lvl="1"/>
            <a:r>
              <a:rPr lang="en-US" sz="2000" dirty="0" smtClean="0">
                <a:ea typeface="ＭＳ Ｐゴシック" pitchFamily="1" charset="-128"/>
              </a:rPr>
              <a:t>Processing packets leads to delay and overhead</a:t>
            </a:r>
          </a:p>
          <a:p>
            <a:pPr lvl="1"/>
            <a:r>
              <a:rPr lang="en-US" sz="2000" dirty="0" smtClean="0">
                <a:ea typeface="ＭＳ Ｐゴシック" pitchFamily="1" charset="-128"/>
              </a:rPr>
              <a:t>Need to keep most packets in the “fast path”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378CAA-427D-4A56-B0BC-3F717FD89ABD}" type="slidenum">
              <a:rPr lang="en-US"/>
              <a:pPr/>
              <a:t>3</a:t>
            </a:fld>
            <a:endParaRPr lang="en-US"/>
          </a:p>
        </p:txBody>
      </p:sp>
      <p:pic>
        <p:nvPicPr>
          <p:cNvPr id="51205" name="Picture 6" descr="switch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6388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7" descr="switch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6388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8" descr="switch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6388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208" name="Straight Connector 10"/>
          <p:cNvCxnSpPr>
            <a:cxnSpLocks noChangeShapeType="1"/>
          </p:cNvCxnSpPr>
          <p:nvPr/>
        </p:nvCxnSpPr>
        <p:spPr bwMode="auto">
          <a:xfrm>
            <a:off x="1066800" y="5791200"/>
            <a:ext cx="12954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51209" name="Straight Connector 11"/>
          <p:cNvCxnSpPr>
            <a:cxnSpLocks noChangeShapeType="1"/>
          </p:cNvCxnSpPr>
          <p:nvPr/>
        </p:nvCxnSpPr>
        <p:spPr bwMode="auto">
          <a:xfrm>
            <a:off x="3200400" y="57912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51210" name="Straight Connector 13"/>
          <p:cNvCxnSpPr>
            <a:cxnSpLocks noChangeShapeType="1"/>
          </p:cNvCxnSpPr>
          <p:nvPr/>
        </p:nvCxnSpPr>
        <p:spPr bwMode="auto">
          <a:xfrm>
            <a:off x="5257800" y="57912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</p:cNvCxnSpPr>
          <p:nvPr/>
        </p:nvCxnSpPr>
        <p:spPr bwMode="auto">
          <a:xfrm>
            <a:off x="7315200" y="5791200"/>
            <a:ext cx="7620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sp>
        <p:nvSpPr>
          <p:cNvPr id="51212" name="Rectangle 18"/>
          <p:cNvSpPr>
            <a:spLocks noChangeArrowheads="1"/>
          </p:cNvSpPr>
          <p:nvPr/>
        </p:nvSpPr>
        <p:spPr bwMode="auto">
          <a:xfrm>
            <a:off x="1524000" y="5410200"/>
            <a:ext cx="304800" cy="228600"/>
          </a:xfrm>
          <a:prstGeom prst="rect">
            <a:avLst/>
          </a:prstGeom>
          <a:solidFill>
            <a:srgbClr val="660066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9"/>
          <p:cNvSpPr>
            <a:spLocks noChangeArrowheads="1"/>
          </p:cNvSpPr>
          <p:nvPr/>
        </p:nvSpPr>
        <p:spPr bwMode="auto">
          <a:xfrm>
            <a:off x="1981200" y="5410200"/>
            <a:ext cx="304800" cy="228600"/>
          </a:xfrm>
          <a:prstGeom prst="rect">
            <a:avLst/>
          </a:prstGeom>
          <a:solidFill>
            <a:srgbClr val="660066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21"/>
          <p:cNvSpPr>
            <a:spLocks noChangeArrowheads="1"/>
          </p:cNvSpPr>
          <p:nvPr/>
        </p:nvSpPr>
        <p:spPr bwMode="auto">
          <a:xfrm>
            <a:off x="1066800" y="5410200"/>
            <a:ext cx="304800" cy="228600"/>
          </a:xfrm>
          <a:prstGeom prst="rect">
            <a:avLst/>
          </a:prstGeom>
          <a:solidFill>
            <a:srgbClr val="660066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TextBox 22"/>
          <p:cNvSpPr txBox="1">
            <a:spLocks noChangeArrowheads="1"/>
          </p:cNvSpPr>
          <p:nvPr/>
        </p:nvSpPr>
        <p:spPr bwMode="auto">
          <a:xfrm>
            <a:off x="1069975" y="5772150"/>
            <a:ext cx="1139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0066"/>
                </a:solidFill>
              </a:rPr>
              <a:t>packets</a:t>
            </a:r>
          </a:p>
        </p:txBody>
      </p:sp>
      <p:sp>
        <p:nvSpPr>
          <p:cNvPr id="51216" name="Rounded Rectangle 18"/>
          <p:cNvSpPr>
            <a:spLocks noChangeArrowheads="1"/>
          </p:cNvSpPr>
          <p:nvPr/>
        </p:nvSpPr>
        <p:spPr bwMode="auto">
          <a:xfrm>
            <a:off x="4267200" y="3429000"/>
            <a:ext cx="990600" cy="9906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217" name="Straight Arrow Connector 16"/>
          <p:cNvCxnSpPr>
            <a:cxnSpLocks noChangeShapeType="1"/>
            <a:endCxn id="51216" idx="1"/>
          </p:cNvCxnSpPr>
          <p:nvPr/>
        </p:nvCxnSpPr>
        <p:spPr bwMode="auto">
          <a:xfrm rot="5400000" flipH="1" flipV="1">
            <a:off x="2647950" y="4019550"/>
            <a:ext cx="1714500" cy="1524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1218" name="Straight Arrow Connector 17"/>
          <p:cNvCxnSpPr>
            <a:cxnSpLocks noChangeShapeType="1"/>
          </p:cNvCxnSpPr>
          <p:nvPr/>
        </p:nvCxnSpPr>
        <p:spPr bwMode="auto">
          <a:xfrm rot="5400000">
            <a:off x="3200400" y="4419600"/>
            <a:ext cx="1295400" cy="12954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2971800" y="4648200"/>
            <a:ext cx="304800" cy="228600"/>
          </a:xfrm>
          <a:prstGeom prst="rect">
            <a:avLst/>
          </a:prstGeom>
          <a:solidFill>
            <a:srgbClr val="660066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220" name="Straight Arrow Connector 19"/>
          <p:cNvCxnSpPr>
            <a:cxnSpLocks noChangeShapeType="1"/>
            <a:stCxn id="51216" idx="2"/>
          </p:cNvCxnSpPr>
          <p:nvPr/>
        </p:nvCxnSpPr>
        <p:spPr bwMode="auto">
          <a:xfrm rot="16200000" flipH="1">
            <a:off x="4171950" y="5010150"/>
            <a:ext cx="1219200" cy="38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51221" name="Straight Arrow Connector 20"/>
          <p:cNvCxnSpPr>
            <a:cxnSpLocks noChangeShapeType="1"/>
          </p:cNvCxnSpPr>
          <p:nvPr/>
        </p:nvCxnSpPr>
        <p:spPr bwMode="auto">
          <a:xfrm>
            <a:off x="5029200" y="4419600"/>
            <a:ext cx="1828800" cy="1219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51222" name="TextBox 21"/>
          <p:cNvSpPr txBox="1">
            <a:spLocks noChangeArrowheads="1"/>
          </p:cNvSpPr>
          <p:nvPr/>
        </p:nvSpPr>
        <p:spPr bwMode="auto">
          <a:xfrm>
            <a:off x="-1858963" y="1716088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1" charset="-128"/>
              </a:rPr>
              <a:t>SDN scalability: distributed </a:t>
            </a:r>
            <a:r>
              <a:rPr lang="en-US" dirty="0" smtClean="0">
                <a:ea typeface="ＭＳ Ｐゴシック" pitchFamily="1" charset="-128"/>
              </a:rPr>
              <a:t>controller, distributed apps</a:t>
            </a:r>
            <a:endParaRPr lang="en-US" dirty="0" smtClean="0">
              <a:ea typeface="ＭＳ Ｐゴシック" pitchFamily="1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1BC90A-0CD5-422D-A35D-B78E23A96D00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" y="1371600"/>
            <a:ext cx="2620963" cy="2286000"/>
            <a:chOff x="1542755" y="1543110"/>
            <a:chExt cx="2620962" cy="2286000"/>
          </a:xfrm>
        </p:grpSpPr>
        <p:sp>
          <p:nvSpPr>
            <p:cNvPr id="6" name="Rounded Rectangle 5"/>
            <p:cNvSpPr/>
            <p:nvPr/>
          </p:nvSpPr>
          <p:spPr>
            <a:xfrm>
              <a:off x="1770647" y="3143310"/>
              <a:ext cx="2115553" cy="41631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7545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FFFF"/>
                  </a:solidFill>
                  <a:latin typeface="+mj-lt"/>
                </a:rPr>
                <a:t>Network OS</a:t>
              </a:r>
            </a:p>
          </p:txBody>
        </p:sp>
        <p:sp>
          <p:nvSpPr>
            <p:cNvPr id="52256" name="Rounded Rectangle 5"/>
            <p:cNvSpPr>
              <a:spLocks noChangeArrowheads="1"/>
            </p:cNvSpPr>
            <p:nvPr/>
          </p:nvSpPr>
          <p:spPr bwMode="auto">
            <a:xfrm>
              <a:off x="1923755" y="1771710"/>
              <a:ext cx="1733845" cy="1295400"/>
            </a:xfrm>
            <a:prstGeom prst="roundRect">
              <a:avLst>
                <a:gd name="adj" fmla="val 16667"/>
              </a:avLst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TextBox 8"/>
            <p:cNvSpPr txBox="1">
              <a:spLocks noChangeArrowheads="1"/>
            </p:cNvSpPr>
            <p:nvPr/>
          </p:nvSpPr>
          <p:spPr bwMode="auto">
            <a:xfrm>
              <a:off x="1981200" y="2035314"/>
              <a:ext cx="16002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Controller Application</a:t>
              </a:r>
            </a:p>
          </p:txBody>
        </p:sp>
        <p:sp>
          <p:nvSpPr>
            <p:cNvPr id="52258" name="Rounded Rectangle 13"/>
            <p:cNvSpPr>
              <a:spLocks noChangeArrowheads="1"/>
            </p:cNvSpPr>
            <p:nvPr/>
          </p:nvSpPr>
          <p:spPr bwMode="auto">
            <a:xfrm>
              <a:off x="1542755" y="1543110"/>
              <a:ext cx="2620962" cy="22860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294438" y="1371600"/>
            <a:ext cx="2620962" cy="2286000"/>
            <a:chOff x="1542755" y="1543110"/>
            <a:chExt cx="2620962" cy="2286000"/>
          </a:xfrm>
        </p:grpSpPr>
        <p:sp>
          <p:nvSpPr>
            <p:cNvPr id="11" name="Rounded Rectangle 10"/>
            <p:cNvSpPr/>
            <p:nvPr/>
          </p:nvSpPr>
          <p:spPr>
            <a:xfrm>
              <a:off x="1770647" y="3143310"/>
              <a:ext cx="2115553" cy="41631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7545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FFFF"/>
                  </a:solidFill>
                  <a:latin typeface="+mj-lt"/>
                </a:rPr>
                <a:t>Network OS</a:t>
              </a:r>
            </a:p>
          </p:txBody>
        </p:sp>
        <p:sp>
          <p:nvSpPr>
            <p:cNvPr id="52250" name="Rounded Rectangle 5"/>
            <p:cNvSpPr>
              <a:spLocks noChangeArrowheads="1"/>
            </p:cNvSpPr>
            <p:nvPr/>
          </p:nvSpPr>
          <p:spPr bwMode="auto">
            <a:xfrm>
              <a:off x="1923755" y="1771710"/>
              <a:ext cx="1733845" cy="1295400"/>
            </a:xfrm>
            <a:prstGeom prst="roundRect">
              <a:avLst>
                <a:gd name="adj" fmla="val 16667"/>
              </a:avLst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TextBox 8"/>
            <p:cNvSpPr txBox="1">
              <a:spLocks noChangeArrowheads="1"/>
            </p:cNvSpPr>
            <p:nvPr/>
          </p:nvSpPr>
          <p:spPr bwMode="auto">
            <a:xfrm>
              <a:off x="1981200" y="2035314"/>
              <a:ext cx="16002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Controller Application</a:t>
              </a:r>
            </a:p>
          </p:txBody>
        </p:sp>
        <p:sp>
          <p:nvSpPr>
            <p:cNvPr id="52252" name="Rounded Rectangle 13"/>
            <p:cNvSpPr>
              <a:spLocks noChangeArrowheads="1"/>
            </p:cNvSpPr>
            <p:nvPr/>
          </p:nvSpPr>
          <p:spPr bwMode="auto">
            <a:xfrm>
              <a:off x="1542755" y="1543110"/>
              <a:ext cx="2620962" cy="22860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52230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108575"/>
            <a:ext cx="1295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loud 15"/>
          <p:cNvSpPr>
            <a:spLocks noChangeArrowheads="1"/>
          </p:cNvSpPr>
          <p:nvPr/>
        </p:nvSpPr>
        <p:spPr bwMode="auto">
          <a:xfrm>
            <a:off x="1676400" y="3965575"/>
            <a:ext cx="6372225" cy="2514600"/>
          </a:xfrm>
          <a:custGeom>
            <a:avLst/>
            <a:gdLst>
              <a:gd name="T0" fmla="*/ 6366915 w 43200"/>
              <a:gd name="T1" fmla="*/ 1257300 h 43200"/>
              <a:gd name="T2" fmla="*/ 3186113 w 43200"/>
              <a:gd name="T3" fmla="*/ 2511922 h 43200"/>
              <a:gd name="T4" fmla="*/ 19766 w 43200"/>
              <a:gd name="T5" fmla="*/ 1257300 h 43200"/>
              <a:gd name="T6" fmla="*/ 3186113 w 43200"/>
              <a:gd name="T7" fmla="*/ 143775 h 43200"/>
              <a:gd name="T8" fmla="*/ 0 60000 65536"/>
              <a:gd name="T9" fmla="*/ 1 60000 65536"/>
              <a:gd name="T10" fmla="*/ 2 60000 65536"/>
              <a:gd name="T11" fmla="*/ 3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0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4"/>
                </a:cubicBezTo>
                <a:cubicBezTo>
                  <a:pt x="20114" y="1344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1"/>
                </a:cubicBezTo>
                <a:cubicBezTo>
                  <a:pt x="27723" y="141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50"/>
                </a:cubicBezTo>
                <a:cubicBezTo>
                  <a:pt x="35888" y="150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7"/>
                </a:cubicBezTo>
                <a:cubicBezTo>
                  <a:pt x="30535" y="38007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8"/>
                </a:cubicBezTo>
                <a:cubicBezTo>
                  <a:pt x="19839" y="43358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1"/>
                </a:cubicBezTo>
                <a:cubicBezTo>
                  <a:pt x="9735" y="40771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10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5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7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5"/>
                </a:cubicBezTo>
                <a:cubicBezTo>
                  <a:pt x="3584" y="26195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noFill/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52232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029075"/>
            <a:ext cx="9779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3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5553075"/>
            <a:ext cx="9779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4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562475"/>
            <a:ext cx="9779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flipV="1">
            <a:off x="2578100" y="4333875"/>
            <a:ext cx="1003300" cy="6667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578100" y="5000625"/>
            <a:ext cx="1765300" cy="762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4267200" y="4486275"/>
            <a:ext cx="304800" cy="1066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>
            <a:off x="4483100" y="4238625"/>
            <a:ext cx="2374900" cy="4000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 flipV="1">
            <a:off x="5321300" y="4943475"/>
            <a:ext cx="1612900" cy="8191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52240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867275"/>
            <a:ext cx="9779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41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260975"/>
            <a:ext cx="762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flipV="1">
            <a:off x="1219200" y="5260975"/>
            <a:ext cx="838200" cy="8191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 rot="16200000" flipH="1">
            <a:off x="6772275" y="5346700"/>
            <a:ext cx="1466850" cy="685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9" name="Straight Arrow Connector 28"/>
          <p:cNvCxnSpPr>
            <a:cxnSpLocks noChangeShapeType="1"/>
            <a:endCxn id="0" idx="1"/>
          </p:cNvCxnSpPr>
          <p:nvPr/>
        </p:nvCxnSpPr>
        <p:spPr bwMode="auto">
          <a:xfrm flipV="1">
            <a:off x="2514600" y="3179763"/>
            <a:ext cx="4008438" cy="20637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 type="arrow" w="lg" len="lg"/>
            <a:tailEnd type="arrow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52245" name="TextBox 29"/>
          <p:cNvSpPr txBox="1">
            <a:spLocks noChangeArrowheads="1"/>
          </p:cNvSpPr>
          <p:nvPr/>
        </p:nvSpPr>
        <p:spPr bwMode="auto">
          <a:xfrm>
            <a:off x="3276600" y="1447800"/>
            <a:ext cx="233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For scalability and reliability</a:t>
            </a:r>
          </a:p>
        </p:txBody>
      </p:sp>
      <p:sp>
        <p:nvSpPr>
          <p:cNvPr id="52246" name="TextBox 30"/>
          <p:cNvSpPr txBox="1">
            <a:spLocks noChangeArrowheads="1"/>
          </p:cNvSpPr>
          <p:nvPr/>
        </p:nvSpPr>
        <p:spPr bwMode="auto">
          <a:xfrm>
            <a:off x="2743200" y="2647950"/>
            <a:ext cx="354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Partition and replicate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NOS: Network </a:t>
            </a:r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Centralized network view (global network graph)</a:t>
            </a:r>
          </a:p>
          <a:p>
            <a:r>
              <a:rPr lang="en-US" dirty="0" smtClean="0"/>
              <a:t>Levels of details: </a:t>
            </a:r>
          </a:p>
          <a:p>
            <a:pPr lvl="1"/>
            <a:r>
              <a:rPr lang="en-US" dirty="0" smtClean="0"/>
              <a:t>Topology, flows, link usage statistics, where to cut off?</a:t>
            </a:r>
          </a:p>
          <a:p>
            <a:pPr lvl="1"/>
            <a:r>
              <a:rPr lang="en-US" dirty="0" smtClean="0"/>
              <a:t>Frequency of control updates, collecting statistics introduces </a:t>
            </a:r>
            <a:r>
              <a:rPr lang="en-US" dirty="0" smtClean="0"/>
              <a:t>overhead</a:t>
            </a:r>
          </a:p>
          <a:p>
            <a:pPr lvl="1"/>
            <a:r>
              <a:rPr lang="en-US" dirty="0" smtClean="0"/>
              <a:t>Does the data structure for NIB make a difference?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Programming Abstractions</a:t>
            </a:r>
          </a:p>
        </p:txBody>
      </p:sp>
      <p:sp>
        <p:nvSpPr>
          <p:cNvPr id="5427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ea typeface="ＭＳ Ｐゴシック" pitchFamily="1" charset="-128"/>
              </a:rPr>
              <a:t>Controller APIs are low-level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Thin veneer on the underlying hardware</a:t>
            </a:r>
          </a:p>
          <a:p>
            <a:r>
              <a:rPr lang="en-US" dirty="0" smtClean="0">
                <a:ea typeface="ＭＳ Ｐゴシック" pitchFamily="1" charset="-128"/>
              </a:rPr>
              <a:t>Need better languages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Algorithmic programming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Composition of modules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Managing concurrency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pitchFamily="1" charset="-128"/>
              </a:rPr>
              <a:t>Querying network state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pitchFamily="1" charset="-128"/>
              </a:rPr>
              <a:t>Network-wide abstractions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Debugging and testing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Formal verification</a:t>
            </a:r>
          </a:p>
          <a:p>
            <a:pPr>
              <a:buNone/>
            </a:pPr>
            <a:endParaRPr lang="en-US" dirty="0" smtClean="0">
              <a:ea typeface="ＭＳ Ｐゴシック" pitchFamily="1" charset="-128"/>
            </a:endParaRPr>
          </a:p>
        </p:txBody>
      </p:sp>
      <p:sp>
        <p:nvSpPr>
          <p:cNvPr id="5427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314B4A-893E-45BE-A43B-A786B7A55B6E}" type="slidenum">
              <a:rPr lang="en-US"/>
              <a:pPr/>
              <a:t>6</a:t>
            </a:fld>
            <a:endParaRPr lang="en-US"/>
          </a:p>
        </p:txBody>
      </p:sp>
      <p:pic>
        <p:nvPicPr>
          <p:cNvPr id="54277" name="Picture 6" descr="ofarch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967038"/>
            <a:ext cx="3683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TextBox 10"/>
          <p:cNvSpPr txBox="1">
            <a:spLocks noChangeArrowheads="1"/>
          </p:cNvSpPr>
          <p:nvPr/>
        </p:nvSpPr>
        <p:spPr bwMode="auto">
          <a:xfrm>
            <a:off x="6307138" y="2509838"/>
            <a:ext cx="1465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Myriad Pro" charset="0"/>
              </a:rPr>
              <a:t>Controller</a:t>
            </a:r>
          </a:p>
        </p:txBody>
      </p:sp>
      <p:sp>
        <p:nvSpPr>
          <p:cNvPr id="54279" name="TextBox 11"/>
          <p:cNvSpPr txBox="1">
            <a:spLocks noChangeArrowheads="1"/>
          </p:cNvSpPr>
          <p:nvPr/>
        </p:nvSpPr>
        <p:spPr bwMode="auto">
          <a:xfrm>
            <a:off x="6373813" y="5329238"/>
            <a:ext cx="1322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1002B"/>
                </a:solidFill>
                <a:latin typeface="Myriad Pro" charset="0"/>
              </a:rPr>
              <a:t>Switches</a:t>
            </a:r>
            <a:endParaRPr lang="en-US" sz="2800">
              <a:solidFill>
                <a:srgbClr val="01002B"/>
              </a:solidFill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abstraction?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programming abstraction in its perfect form good enough?</a:t>
            </a:r>
          </a:p>
          <a:p>
            <a:r>
              <a:rPr lang="en-US" dirty="0" smtClean="0"/>
              <a:t>Users are system administrators.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software challenges: Update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How to install new rules and remove old rules so that a packet will only experience one consistent network state?</a:t>
            </a:r>
          </a:p>
          <a:p>
            <a:pPr lvl="1"/>
            <a:r>
              <a:rPr lang="en-US" dirty="0" smtClean="0"/>
              <a:t>Need theory (update consistency model) and implementation (working system based on theory)</a:t>
            </a:r>
          </a:p>
          <a:p>
            <a:r>
              <a:rPr lang="en-US" dirty="0" smtClean="0"/>
              <a:t>Example: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352800"/>
            <a:ext cx="6468443" cy="324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95800"/>
            <a:ext cx="8229600" cy="21335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1. update I to forward S traffic to F3 while continuing to forwarding U and G traffic to F1 and F traffic to F3</a:t>
            </a:r>
          </a:p>
          <a:p>
            <a:r>
              <a:rPr lang="en-US" dirty="0" smtClean="0"/>
              <a:t>2. Wait until in-flight packets have been processed by F2</a:t>
            </a:r>
          </a:p>
          <a:p>
            <a:r>
              <a:rPr lang="en-US" dirty="0" smtClean="0"/>
              <a:t>3. update F2 to deny SSH packets</a:t>
            </a:r>
          </a:p>
          <a:p>
            <a:r>
              <a:rPr lang="en-US" dirty="0" smtClean="0"/>
              <a:t>4. update I to forward G traffic to F2 while continuing to forwarding U traffic to F1 and S and F traffic to F3.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95400"/>
            <a:ext cx="6468443" cy="324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504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SDN challenges</vt:lpstr>
      <vt:lpstr>Device heterogeneity</vt:lpstr>
      <vt:lpstr>SDN Scalability</vt:lpstr>
      <vt:lpstr>SDN scalability: distributed controller, distributed apps</vt:lpstr>
      <vt:lpstr>NOS: Network abstraction</vt:lpstr>
      <vt:lpstr>Programming Abstractions</vt:lpstr>
      <vt:lpstr>Configuration abstraction?</vt:lpstr>
      <vt:lpstr>Implementation software challenges: Update abstraction</vt:lpstr>
      <vt:lpstr>Update abstraction</vt:lpstr>
      <vt:lpstr> Composition of modules</vt:lpstr>
      <vt:lpstr>Testing and Debugging</vt:lpstr>
      <vt:lpstr>SDN security issues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 challenges</dc:title>
  <dc:creator>Xin Yuan</dc:creator>
  <cp:lastModifiedBy>Xin Yuan</cp:lastModifiedBy>
  <cp:revision>13</cp:revision>
  <dcterms:created xsi:type="dcterms:W3CDTF">2016-08-09T20:12:02Z</dcterms:created>
  <dcterms:modified xsi:type="dcterms:W3CDTF">2016-09-27T21:34:01Z</dcterms:modified>
</cp:coreProperties>
</file>