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1" r:id="rId17"/>
    <p:sldId id="286" r:id="rId18"/>
    <p:sldId id="287" r:id="rId19"/>
    <p:sldId id="288" r:id="rId20"/>
    <p:sldId id="289" r:id="rId21"/>
    <p:sldId id="262" r:id="rId22"/>
    <p:sldId id="264" r:id="rId23"/>
    <p:sldId id="265" r:id="rId24"/>
    <p:sldId id="266" r:id="rId25"/>
    <p:sldId id="267" r:id="rId26"/>
    <p:sldId id="268" r:id="rId27"/>
    <p:sldId id="269" r:id="rId28"/>
    <p:sldId id="271" r:id="rId29"/>
    <p:sldId id="270" r:id="rId30"/>
    <p:sldId id="272" r:id="rId31"/>
    <p:sldId id="273" r:id="rId32"/>
    <p:sldId id="274" r:id="rId33"/>
    <p:sldId id="275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D5BC-762E-4BD2-95DA-0041DA06736E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70D5-3850-409C-82F5-4877204C0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B4: Experience with a Globally-Deployed Software WAN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Centerlized</a:t>
            </a:r>
            <a:r>
              <a:rPr lang="en-US" dirty="0" smtClean="0"/>
              <a:t> TE: convergence after failure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0551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Centerlized</a:t>
            </a:r>
            <a:r>
              <a:rPr lang="en-US" dirty="0" smtClean="0"/>
              <a:t> TE: convergence after failure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8229600" cy="33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Centerlized</a:t>
            </a:r>
            <a:r>
              <a:rPr lang="en-US" dirty="0" smtClean="0"/>
              <a:t> TE: convergence after failure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0458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Centerlized</a:t>
            </a:r>
            <a:r>
              <a:rPr lang="en-US" dirty="0" smtClean="0"/>
              <a:t> TE: convergence after failure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8118858" cy="343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Centerlized</a:t>
            </a:r>
            <a:r>
              <a:rPr lang="en-US" dirty="0" smtClean="0"/>
              <a:t> TE: convergence after failure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7470229" cy="329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Centralized 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Better network utilization with global pictures</a:t>
            </a:r>
          </a:p>
          <a:p>
            <a:r>
              <a:rPr lang="en-US" dirty="0" smtClean="0"/>
              <a:t>Converges faster to target optimum on failure</a:t>
            </a:r>
          </a:p>
          <a:p>
            <a:r>
              <a:rPr lang="en-US" dirty="0" smtClean="0"/>
              <a:t>Allows more control and specifying intend</a:t>
            </a:r>
          </a:p>
          <a:p>
            <a:pPr lvl="1"/>
            <a:r>
              <a:rPr lang="en-US" dirty="0" smtClean="0"/>
              <a:t>Deterministic behavior simplifies planning .vs. </a:t>
            </a:r>
            <a:r>
              <a:rPr lang="en-US" dirty="0" err="1" smtClean="0"/>
              <a:t>overprovisioning</a:t>
            </a:r>
            <a:r>
              <a:rPr lang="en-US" dirty="0" smtClean="0"/>
              <a:t> for worst cast variability</a:t>
            </a:r>
          </a:p>
          <a:p>
            <a:r>
              <a:rPr lang="en-US" dirty="0" smtClean="0"/>
              <a:t>Can mirror production event streams for testing</a:t>
            </a:r>
          </a:p>
          <a:p>
            <a:r>
              <a:rPr lang="en-US" dirty="0" smtClean="0"/>
              <a:t>Controller uses modern server hardware – better performance (50x!)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B4 SDN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Switch hardware (Google custom designed with commodity </a:t>
            </a:r>
            <a:r>
              <a:rPr lang="en-US" dirty="0" smtClean="0"/>
              <a:t>silicon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Forwards traffic</a:t>
            </a:r>
          </a:p>
          <a:p>
            <a:pPr lvl="1"/>
            <a:r>
              <a:rPr lang="en-US" dirty="0" smtClean="0"/>
              <a:t>No complex control software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 controllers (OFC – ONIX based)</a:t>
            </a:r>
          </a:p>
          <a:p>
            <a:pPr lvl="1"/>
            <a:r>
              <a:rPr lang="en-US" dirty="0" smtClean="0"/>
              <a:t>Maintain network state based on network control application directive and switch events</a:t>
            </a:r>
          </a:p>
          <a:p>
            <a:pPr lvl="1"/>
            <a:r>
              <a:rPr lang="en-US" dirty="0" smtClean="0"/>
              <a:t>Instruct switches to set forwarding entries</a:t>
            </a:r>
          </a:p>
          <a:p>
            <a:r>
              <a:rPr lang="en-US" dirty="0" smtClean="0"/>
              <a:t>Central application</a:t>
            </a:r>
          </a:p>
          <a:p>
            <a:pPr lvl="1"/>
            <a:r>
              <a:rPr lang="en-US" dirty="0" smtClean="0"/>
              <a:t>Central control of the entire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B4  site: SDN architecture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763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582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WAN integrated with SDN, still speaking ISIS/BGP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B4  site: SDN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582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WAN integrated with SDN, still speaking ISIS/BGP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3048000"/>
            <a:ext cx="88677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B4  site: SDN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582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WAN integrated with SDN, still speaking ISIS/BGP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8101013" cy="37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B4: Google’s Software Defined WAN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573522" cy="407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B4  site: SDN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582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WAN integrated with SDN, still speaking ISIS/BGP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00804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B4 architecture overview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509792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design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134235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5715000"/>
            <a:ext cx="697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processor running Linux; </a:t>
            </a:r>
            <a:r>
              <a:rPr lang="en-US" dirty="0" err="1" smtClean="0"/>
              <a:t>OpenFlow</a:t>
            </a:r>
            <a:r>
              <a:rPr lang="en-US" dirty="0" smtClean="0"/>
              <a:t> Agent running over Linux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control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on NCS in the site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 for leader election</a:t>
            </a:r>
          </a:p>
          <a:p>
            <a:r>
              <a:rPr lang="en-US" dirty="0" smtClean="0"/>
              <a:t>Modified </a:t>
            </a:r>
            <a:r>
              <a:rPr lang="en-US" dirty="0" err="1" smtClean="0"/>
              <a:t>Onix</a:t>
            </a:r>
            <a:r>
              <a:rPr lang="en-US" dirty="0" smtClean="0"/>
              <a:t> for </a:t>
            </a:r>
            <a:r>
              <a:rPr lang="en-US" dirty="0" err="1" smtClean="0"/>
              <a:t>OpenFlow</a:t>
            </a:r>
            <a:r>
              <a:rPr lang="en-US" dirty="0" smtClean="0"/>
              <a:t> control</a:t>
            </a:r>
          </a:p>
          <a:p>
            <a:pPr lvl="1"/>
            <a:r>
              <a:rPr lang="en-US" dirty="0" smtClean="0"/>
              <a:t>Network information Base (NIB)</a:t>
            </a:r>
          </a:p>
          <a:p>
            <a:pPr lvl="2"/>
            <a:r>
              <a:rPr lang="en-US" dirty="0" smtClean="0"/>
              <a:t>Topology, trunk configuration, link status.</a:t>
            </a:r>
          </a:p>
          <a:p>
            <a:r>
              <a:rPr lang="en-US" dirty="0" smtClean="0"/>
              <a:t>OFC replicas standby</a:t>
            </a:r>
          </a:p>
          <a:p>
            <a:r>
              <a:rPr lang="en-US" dirty="0" smtClean="0"/>
              <a:t>Static state from local configuration, dynamic network state by synchronizing with switches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Routing: integrating </a:t>
            </a:r>
            <a:r>
              <a:rPr lang="en-US" dirty="0" err="1" smtClean="0"/>
              <a:t>OpenFlow</a:t>
            </a:r>
            <a:r>
              <a:rPr lang="en-US" dirty="0" smtClean="0"/>
              <a:t> with existing network deployment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791200" cy="45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Engineering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Forming site topology</a:t>
            </a:r>
          </a:p>
          <a:p>
            <a:r>
              <a:rPr lang="en-US" dirty="0" smtClean="0"/>
              <a:t>Applications are aggregated to flow group: {source site, destination site, </a:t>
            </a:r>
            <a:r>
              <a:rPr lang="en-US" dirty="0" err="1" smtClean="0"/>
              <a:t>QoS</a:t>
            </a:r>
            <a:r>
              <a:rPr lang="en-US" dirty="0" smtClean="0"/>
              <a:t>}</a:t>
            </a:r>
          </a:p>
          <a:p>
            <a:r>
              <a:rPr lang="en-US" dirty="0" smtClean="0"/>
              <a:t>Tunnel represents site-level path</a:t>
            </a:r>
          </a:p>
          <a:p>
            <a:r>
              <a:rPr lang="en-US" dirty="0" smtClean="0"/>
              <a:t>Tunnel group for a set of tunnels and weights</a:t>
            </a:r>
          </a:p>
          <a:p>
            <a:r>
              <a:rPr lang="en-US" dirty="0" smtClean="0"/>
              <a:t>Bandwidth function linear to application weight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274886" cy="30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 optimization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Target: Achieve max-min fairness</a:t>
            </a:r>
          </a:p>
          <a:p>
            <a:pPr lvl="1"/>
            <a:r>
              <a:rPr lang="en-US" dirty="0" smtClean="0"/>
              <a:t>LP can get it in one shot, but too expensive the compute.</a:t>
            </a:r>
          </a:p>
          <a:p>
            <a:pPr lvl="1"/>
            <a:r>
              <a:rPr lang="en-US" dirty="0" smtClean="0"/>
              <a:t>Approximate solution with bandwidth function (See the paper for details)</a:t>
            </a:r>
          </a:p>
          <a:p>
            <a:pPr lvl="2"/>
            <a:r>
              <a:rPr lang="en-US" b="1" dirty="0" smtClean="0"/>
              <a:t>Tunnel Selection </a:t>
            </a:r>
            <a:r>
              <a:rPr lang="en-US" dirty="0" smtClean="0"/>
              <a:t>selects the tunnels to be considered for each flow group</a:t>
            </a:r>
          </a:p>
          <a:p>
            <a:pPr lvl="2"/>
            <a:r>
              <a:rPr lang="en-US" b="1" dirty="0" smtClean="0"/>
              <a:t>Tunnel Group Generation </a:t>
            </a:r>
            <a:r>
              <a:rPr lang="en-US" dirty="0" smtClean="0"/>
              <a:t>allocates bandwidth to FGs using bandwidth functions to prioritize at bottleneck links</a:t>
            </a:r>
          </a:p>
          <a:p>
            <a:pPr lvl="2"/>
            <a:r>
              <a:rPr lang="en-US" b="1" dirty="0" smtClean="0"/>
              <a:t>Tunnel Group Quantization </a:t>
            </a:r>
            <a:r>
              <a:rPr lang="en-US" dirty="0" smtClean="0"/>
              <a:t>changes split ratios in each FG to match the granularity supported by switch hardware tables.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Composing routing and TE: TE as overlay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448550" cy="37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 as </a:t>
            </a:r>
            <a:r>
              <a:rPr lang="en-US" dirty="0" smtClean="0"/>
              <a:t>overlap with tunnel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72400" cy="46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Multipath WAN routing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353300" cy="512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B4: Google’s Software Defined 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Google’s private WAN connecting its data centers</a:t>
            </a:r>
          </a:p>
          <a:p>
            <a:pPr lvl="1"/>
            <a:r>
              <a:rPr lang="en-US" dirty="0" smtClean="0"/>
              <a:t>Elastic bandwidth demands</a:t>
            </a:r>
          </a:p>
          <a:p>
            <a:pPr lvl="2"/>
            <a:r>
              <a:rPr lang="en-US" dirty="0" smtClean="0"/>
              <a:t>Can tolerate periodic failures with temporary BW reduction</a:t>
            </a:r>
          </a:p>
          <a:p>
            <a:pPr lvl="1"/>
            <a:r>
              <a:rPr lang="en-US" dirty="0" smtClean="0"/>
              <a:t>Small number of sites</a:t>
            </a:r>
          </a:p>
          <a:p>
            <a:pPr lvl="2"/>
            <a:r>
              <a:rPr lang="en-US" dirty="0" smtClean="0"/>
              <a:t>Allows special optimization</a:t>
            </a:r>
          </a:p>
          <a:p>
            <a:pPr lvl="1"/>
            <a:r>
              <a:rPr lang="en-US" dirty="0" smtClean="0"/>
              <a:t>Complete control of end application</a:t>
            </a:r>
          </a:p>
          <a:p>
            <a:pPr lvl="2"/>
            <a:r>
              <a:rPr lang="en-US" dirty="0" smtClean="0"/>
              <a:t>Application priorities and control bursts</a:t>
            </a:r>
          </a:p>
          <a:p>
            <a:pPr lvl="1"/>
            <a:r>
              <a:rPr lang="en-US" dirty="0" smtClean="0"/>
              <a:t>Cost Sensitivity</a:t>
            </a:r>
          </a:p>
          <a:p>
            <a:pPr lvl="2"/>
            <a:r>
              <a:rPr lang="en-US" dirty="0" smtClean="0"/>
              <a:t>Unsustainable cost projection with traditional approach (2-3x cost of a fully utilized WAN).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operation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Network configuration operations must be issued in some order to avoid packet drops</a:t>
            </a:r>
          </a:p>
          <a:p>
            <a:r>
              <a:rPr lang="en-US" dirty="0" smtClean="0"/>
              <a:t>Rules: </a:t>
            </a:r>
          </a:p>
          <a:p>
            <a:pPr lvl="1"/>
            <a:r>
              <a:rPr lang="en-US" dirty="0" smtClean="0"/>
              <a:t>Configure a tunnel at all affected sites before sending TG and FG</a:t>
            </a:r>
          </a:p>
          <a:p>
            <a:pPr lvl="1"/>
            <a:r>
              <a:rPr lang="en-US" dirty="0" smtClean="0"/>
              <a:t>A Tunnel cannot be deleted until all referencing entries are removed.</a:t>
            </a:r>
          </a:p>
          <a:p>
            <a:r>
              <a:rPr lang="en-US" dirty="0" smtClean="0"/>
              <a:t>Enforcing dependencies</a:t>
            </a:r>
          </a:p>
          <a:p>
            <a:pPr lvl="1"/>
            <a:r>
              <a:rPr lang="en-US" dirty="0" smtClean="0"/>
              <a:t>OFC maintains the highest session sequence number</a:t>
            </a:r>
          </a:p>
          <a:p>
            <a:pPr lvl="1"/>
            <a:r>
              <a:rPr lang="en-US" dirty="0" smtClean="0"/>
              <a:t>OFC rejects </a:t>
            </a:r>
            <a:r>
              <a:rPr lang="en-US" dirty="0" err="1" smtClean="0"/>
              <a:t>operatios</a:t>
            </a:r>
            <a:r>
              <a:rPr lang="en-US" dirty="0" smtClean="0"/>
              <a:t> </a:t>
            </a:r>
            <a:r>
              <a:rPr lang="en-US" dirty="0" smtClean="0"/>
              <a:t>with smaller sequence number</a:t>
            </a:r>
          </a:p>
          <a:p>
            <a:pPr lvl="1"/>
            <a:r>
              <a:rPr lang="en-US" dirty="0" smtClean="0"/>
              <a:t>TE server retries any rejected ops after a timeout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562975" cy="41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failures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543050"/>
            <a:ext cx="90868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utilization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763"/>
            <a:ext cx="92011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B4 Experience and Lesson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backlogged and delayed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8534400" cy="232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backlogged and delayed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7125097" cy="238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backlogged and delayed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8134350" cy="276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backlogged and delayed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88744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backlogged and delayed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35126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5791200"/>
            <a:ext cx="341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Vicious cycle of protocol instability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WAN routing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196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Lesson: Mitigation with flow control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353425" cy="243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Lesson: Mitigation with flow control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629650" cy="322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Lesson: Mitigation with flow control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553450" cy="353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Lesson: Mitigation with flow control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10575" cy="374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Lesson: Mitigation with flow control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449736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Lesson: Mitigation with flow control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83717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from availability: Outages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048625" cy="34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plan connectivity: mastership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834397" cy="36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network: unstable mastership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11046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Lesson: Robust Control </a:t>
            </a:r>
            <a:r>
              <a:rPr lang="en-US" dirty="0" err="1" smtClean="0"/>
              <a:t>Reachability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14934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User data copies to remote data centers for availability/durability (lowest volume, most latency intensive, highest priority)</a:t>
            </a:r>
          </a:p>
          <a:p>
            <a:r>
              <a:rPr lang="en-US" dirty="0" smtClean="0"/>
              <a:t>Remote storage access for computation over distributed data sources</a:t>
            </a:r>
          </a:p>
          <a:p>
            <a:r>
              <a:rPr lang="en-US" dirty="0" smtClean="0"/>
              <a:t>Large-Scale data push synchronizing state across multiple data centers (highest volume, least latency intensive, lowest priority)</a:t>
            </a:r>
          </a:p>
          <a:p>
            <a:endParaRPr lang="en-US" dirty="0"/>
          </a:p>
          <a:p>
            <a:r>
              <a:rPr lang="en-US" dirty="0" smtClean="0"/>
              <a:t>Centralized traffic Engineering (TE)</a:t>
            </a:r>
          </a:p>
          <a:p>
            <a:pPr lvl="1"/>
            <a:r>
              <a:rPr lang="en-US" dirty="0" smtClean="0"/>
              <a:t>Near 100% utilization</a:t>
            </a:r>
          </a:p>
          <a:p>
            <a:pPr lvl="1"/>
            <a:r>
              <a:rPr lang="en-US" dirty="0" smtClean="0"/>
              <a:t>Fast, global convergence for failures.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on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Topology scales poorly</a:t>
            </a:r>
          </a:p>
          <a:p>
            <a:pPr lvl="1"/>
            <a:r>
              <a:rPr lang="en-US" dirty="0" smtClean="0"/>
              <a:t>As B4 grows: more sites deployed</a:t>
            </a:r>
          </a:p>
          <a:p>
            <a:pPr lvl="1"/>
            <a:r>
              <a:rPr lang="en-US" dirty="0" smtClean="0"/>
              <a:t>As compute per site grows: more capacity required per site</a:t>
            </a:r>
          </a:p>
          <a:p>
            <a:r>
              <a:rPr lang="en-US" dirty="0" smtClean="0"/>
              <a:t>Larger switches or more switches</a:t>
            </a:r>
          </a:p>
          <a:p>
            <a:pPr lvl="1"/>
            <a:r>
              <a:rPr lang="en-US" dirty="0" smtClean="0"/>
              <a:t>Larger switches: loss of large capacity on switch failure</a:t>
            </a:r>
          </a:p>
          <a:p>
            <a:pPr lvl="1"/>
            <a:r>
              <a:rPr lang="en-US" dirty="0" smtClean="0"/>
              <a:t>More switches: more nodes and links </a:t>
            </a:r>
            <a:r>
              <a:rPr lang="en-US" dirty="0" err="1" smtClean="0"/>
              <a:t>tomanage</a:t>
            </a:r>
            <a:endParaRPr lang="en-US" dirty="0" smtClean="0"/>
          </a:p>
          <a:p>
            <a:pPr lvl="2"/>
            <a:r>
              <a:rPr lang="en-US" dirty="0" smtClean="0"/>
              <a:t>ISIS and TE will hit scaling issues, converge too slowly.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Lesson: Hierarchical topology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7734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Lesson: Hierarchical topology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24000"/>
            <a:ext cx="8196015" cy="354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SDN is beneficial in real-world</a:t>
            </a:r>
          </a:p>
          <a:p>
            <a:pPr lvl="1"/>
            <a:r>
              <a:rPr lang="en-US" dirty="0" smtClean="0"/>
              <a:t>Centralized TE delivered up-to 30% additional throughput</a:t>
            </a:r>
          </a:p>
          <a:p>
            <a:pPr lvl="1"/>
            <a:r>
              <a:rPr lang="en-US" dirty="0" smtClean="0"/>
              <a:t>Decoupled software hardware rollout</a:t>
            </a:r>
          </a:p>
          <a:p>
            <a:r>
              <a:rPr lang="en-US" dirty="0" smtClean="0"/>
              <a:t>Lessons to work in practice</a:t>
            </a:r>
          </a:p>
          <a:p>
            <a:pPr lvl="1"/>
            <a:r>
              <a:rPr lang="en-US" dirty="0" smtClean="0"/>
              <a:t>System performance: Flow control between components</a:t>
            </a:r>
          </a:p>
          <a:p>
            <a:pPr lvl="1"/>
            <a:r>
              <a:rPr lang="en-US" dirty="0" smtClean="0"/>
              <a:t>Availability: Robust </a:t>
            </a:r>
            <a:r>
              <a:rPr lang="en-US" dirty="0" err="1" smtClean="0"/>
              <a:t>reachability</a:t>
            </a:r>
            <a:r>
              <a:rPr lang="en-US" dirty="0" smtClean="0"/>
              <a:t> for master election</a:t>
            </a:r>
          </a:p>
          <a:p>
            <a:pPr lvl="1"/>
            <a:r>
              <a:rPr lang="en-US" dirty="0" smtClean="0"/>
              <a:t>Scale: hierarchical topology abstraction.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B4 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B4 routers built from merchant switch silicon</a:t>
            </a:r>
          </a:p>
          <a:p>
            <a:pPr lvl="1"/>
            <a:r>
              <a:rPr lang="en-US" dirty="0" smtClean="0"/>
              <a:t>APPS trade bandwidth for fault tolerance</a:t>
            </a:r>
          </a:p>
          <a:p>
            <a:pPr lvl="1"/>
            <a:r>
              <a:rPr lang="en-US" dirty="0" smtClean="0"/>
              <a:t>Edge control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reduced the buffer size, number of B4 site </a:t>
            </a:r>
            <a:r>
              <a:rPr lang="en-US" dirty="0" smtClean="0">
                <a:sym typeface="Wingdings" pitchFamily="2" charset="2"/>
              </a:rPr>
              <a:t> small forwarding table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Low router cost  scale network capacity</a:t>
            </a:r>
          </a:p>
          <a:p>
            <a:r>
              <a:rPr lang="en-US" dirty="0" smtClean="0">
                <a:sym typeface="Wingdings" pitchFamily="2" charset="2"/>
              </a:rPr>
              <a:t>Drive links to 100% utilization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Effective use of expensive long haul transport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High average bandwidth over predictability: largest bandwidth consumers can adapt to bandwidth availability</a:t>
            </a:r>
          </a:p>
          <a:p>
            <a:r>
              <a:rPr lang="en-US" dirty="0" smtClean="0">
                <a:sym typeface="Wingdings" pitchFamily="2" charset="2"/>
              </a:rPr>
              <a:t>Centralized traffic engineering</a:t>
            </a:r>
          </a:p>
          <a:p>
            <a:pPr lvl="1"/>
            <a:r>
              <a:rPr lang="en-US" dirty="0" err="1" smtClean="0"/>
              <a:t>Multipathing</a:t>
            </a:r>
            <a:endParaRPr lang="en-US" dirty="0" smtClean="0"/>
          </a:p>
          <a:p>
            <a:pPr lvl="1"/>
            <a:r>
              <a:rPr lang="en-US" dirty="0" smtClean="0"/>
              <a:t>Application classification and priority</a:t>
            </a:r>
          </a:p>
          <a:p>
            <a:pPr lvl="1"/>
            <a:r>
              <a:rPr lang="en-US" dirty="0" smtClean="0"/>
              <a:t>Improved over traditional TE schemes</a:t>
            </a:r>
          </a:p>
          <a:p>
            <a:pPr lvl="1"/>
            <a:r>
              <a:rPr lang="en-US" dirty="0" smtClean="0"/>
              <a:t>Faster, deterministic global convergence for failures</a:t>
            </a:r>
          </a:p>
          <a:p>
            <a:r>
              <a:rPr lang="en-US" dirty="0" smtClean="0"/>
              <a:t>Separate hardware from software</a:t>
            </a:r>
          </a:p>
          <a:p>
            <a:pPr lvl="1"/>
            <a:r>
              <a:rPr lang="en-US" dirty="0" smtClean="0"/>
              <a:t>Customized routing</a:t>
            </a:r>
          </a:p>
          <a:p>
            <a:pPr lvl="1"/>
            <a:r>
              <a:rPr lang="en-US" dirty="0" smtClean="0"/>
              <a:t>Rapid iterating of software protocols</a:t>
            </a:r>
          </a:p>
          <a:p>
            <a:pPr lvl="1"/>
            <a:r>
              <a:rPr lang="en-US" dirty="0" smtClean="0"/>
              <a:t>Easier to protect against common case software failures</a:t>
            </a:r>
          </a:p>
          <a:p>
            <a:pPr lvl="1"/>
            <a:r>
              <a:rPr lang="en-US" dirty="0" smtClean="0"/>
              <a:t>Agnostic to range of hardware deployment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Centerlized</a:t>
            </a:r>
            <a:r>
              <a:rPr lang="en-US" dirty="0" smtClean="0"/>
              <a:t> TE: convergence after failure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777696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Centerlized</a:t>
            </a:r>
            <a:r>
              <a:rPr lang="en-US" dirty="0" smtClean="0"/>
              <a:t> TE: convergence after failure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7524750" cy="24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Centerlized</a:t>
            </a:r>
            <a:r>
              <a:rPr lang="en-US" dirty="0" smtClean="0"/>
              <a:t> TE: convergence after failure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677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941</Words>
  <Application>Microsoft Office PowerPoint</Application>
  <PresentationFormat>On-screen Show (4:3)</PresentationFormat>
  <Paragraphs>146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B4: Experience with a Globally-Deployed Software WAN</vt:lpstr>
      <vt:lpstr>B4: Google’s Software Defined WAN</vt:lpstr>
      <vt:lpstr>B4: Google’s Software Defined WAN</vt:lpstr>
      <vt:lpstr>Traditional WAN routing</vt:lpstr>
      <vt:lpstr>Traffic priority</vt:lpstr>
      <vt:lpstr>B4 design decisions</vt:lpstr>
      <vt:lpstr>Centerlized TE: convergence after failure</vt:lpstr>
      <vt:lpstr>Centerlized TE: convergence after failure</vt:lpstr>
      <vt:lpstr>Centerlized TE: convergence after failure</vt:lpstr>
      <vt:lpstr>Centerlized TE: convergence after failure</vt:lpstr>
      <vt:lpstr>Centerlized TE: convergence after failure</vt:lpstr>
      <vt:lpstr>Centerlized TE: convergence after failure</vt:lpstr>
      <vt:lpstr>Centerlized TE: convergence after failure</vt:lpstr>
      <vt:lpstr>Centerlized TE: convergence after failure</vt:lpstr>
      <vt:lpstr>Advantage of Centralized TE</vt:lpstr>
      <vt:lpstr>B4 SDN architecture</vt:lpstr>
      <vt:lpstr>B4  site: SDN architecture</vt:lpstr>
      <vt:lpstr>B4  site: SDN architecture</vt:lpstr>
      <vt:lpstr>B4  site: SDN architecture</vt:lpstr>
      <vt:lpstr>B4  site: SDN architecture</vt:lpstr>
      <vt:lpstr>B4 architecture overview</vt:lpstr>
      <vt:lpstr>Switch design</vt:lpstr>
      <vt:lpstr>Network control functionality</vt:lpstr>
      <vt:lpstr>Routing: integrating OpenFlow with existing network deployment</vt:lpstr>
      <vt:lpstr>Traffic Engineering </vt:lpstr>
      <vt:lpstr>TE optimization algorithm</vt:lpstr>
      <vt:lpstr>Composing routing and TE: TE as overlay</vt:lpstr>
      <vt:lpstr>TE as overlap with tunnel</vt:lpstr>
      <vt:lpstr>Multipath WAN routing</vt:lpstr>
      <vt:lpstr>Dealing with operation dependency</vt:lpstr>
      <vt:lpstr>Deployment</vt:lpstr>
      <vt:lpstr>Impact of failures</vt:lpstr>
      <vt:lpstr>Link utilization</vt:lpstr>
      <vt:lpstr>B4 Experience and Lesson</vt:lpstr>
      <vt:lpstr>Message backlogged and delayed</vt:lpstr>
      <vt:lpstr>Message backlogged and delayed</vt:lpstr>
      <vt:lpstr>Message backlogged and delayed</vt:lpstr>
      <vt:lpstr>Message backlogged and delayed</vt:lpstr>
      <vt:lpstr>Message backlogged and delayed</vt:lpstr>
      <vt:lpstr>Lesson: Mitigation with flow control</vt:lpstr>
      <vt:lpstr>Lesson: Mitigation with flow control</vt:lpstr>
      <vt:lpstr>Lesson: Mitigation with flow control</vt:lpstr>
      <vt:lpstr>Lesson: Mitigation with flow control</vt:lpstr>
      <vt:lpstr>Lesson: Mitigation with flow control</vt:lpstr>
      <vt:lpstr>Lesson: Mitigation with flow control</vt:lpstr>
      <vt:lpstr>Lesson from availability: Outages</vt:lpstr>
      <vt:lpstr>Control plan connectivity: mastership</vt:lpstr>
      <vt:lpstr>Control network: unstable mastership</vt:lpstr>
      <vt:lpstr>Lesson: Robust Control Reachability</vt:lpstr>
      <vt:lpstr>Lesson on scaling</vt:lpstr>
      <vt:lpstr>Lesson: Hierarchical topology</vt:lpstr>
      <vt:lpstr>Lesson: Hierarchical topology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B4: Experience with a Globally-Deployed Software WAN</dc:title>
  <dc:creator>Surfing</dc:creator>
  <cp:lastModifiedBy>Xin Yuan</cp:lastModifiedBy>
  <cp:revision>7</cp:revision>
  <dcterms:created xsi:type="dcterms:W3CDTF">2016-09-25T14:01:45Z</dcterms:created>
  <dcterms:modified xsi:type="dcterms:W3CDTF">2016-09-25T19:51:53Z</dcterms:modified>
</cp:coreProperties>
</file>