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A51C62-2E66-4B81-87F4-62F629CC8085}" type="datetimeFigureOut">
              <a:rPr lang="en-US" smtClean="0"/>
              <a:pPr/>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51C62-2E66-4B81-87F4-62F629CC8085}" type="datetimeFigureOut">
              <a:rPr lang="en-US" smtClean="0"/>
              <a:pPr/>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51C62-2E66-4B81-87F4-62F629CC8085}" type="datetimeFigureOut">
              <a:rPr lang="en-US" smtClean="0"/>
              <a:pPr/>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51C62-2E66-4B81-87F4-62F629CC8085}" type="datetimeFigureOut">
              <a:rPr lang="en-US" smtClean="0"/>
              <a:pPr/>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A51C62-2E66-4B81-87F4-62F629CC8085}" type="datetimeFigureOut">
              <a:rPr lang="en-US" smtClean="0"/>
              <a:pPr/>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A51C62-2E66-4B81-87F4-62F629CC8085}" type="datetimeFigureOut">
              <a:rPr lang="en-US" smtClean="0"/>
              <a:pPr/>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A51C62-2E66-4B81-87F4-62F629CC8085}" type="datetimeFigureOut">
              <a:rPr lang="en-US" smtClean="0"/>
              <a:pPr/>
              <a:t>9/20/2016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A51C62-2E66-4B81-87F4-62F629CC8085}" type="datetimeFigureOut">
              <a:rPr lang="en-US" smtClean="0"/>
              <a:pPr/>
              <a:t>9/20/2016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51C62-2E66-4B81-87F4-62F629CC8085}" type="datetimeFigureOut">
              <a:rPr lang="en-US" smtClean="0"/>
              <a:pPr/>
              <a:t>9/20/2016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A51C62-2E66-4B81-87F4-62F629CC8085}" type="datetimeFigureOut">
              <a:rPr lang="en-US" smtClean="0"/>
              <a:pPr/>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A51C62-2E66-4B81-87F4-62F629CC8085}" type="datetimeFigureOut">
              <a:rPr lang="en-US" smtClean="0"/>
              <a:pPr/>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EEB49-AB6F-4C38-A0F0-2B40B6D3A7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51C62-2E66-4B81-87F4-62F629CC8085}" type="datetimeFigureOut">
              <a:rPr lang="en-US" smtClean="0"/>
              <a:pPr/>
              <a:t>9/20/2016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1EEB49-AB6F-4C38-A0F0-2B40B6D3A7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iki.opendaylight.org/view/OpenDaylight_SDN_Controller_Platform_(OSCP):Rest_Referenc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NUL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NUL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8" Type="http://schemas.openxmlformats.org/officeDocument/2006/relationships/hyperlink" Target="https://jenkins.opendaylight.org/controller/job/controlller-merge-hydrogen-stable/lastSuccessfulBuild/artifact/opendaylight/northbound/switchmanager/target/site/wsdocs/index.html" TargetMode="External"/><Relationship Id="rId13" Type="http://schemas.openxmlformats.org/officeDocument/2006/relationships/hyperlink" Target="https://jenkins.opendaylight.org/controller/job/controlller-merge-hydrogen-stable/lastSuccessfulBuild/artifact/opendaylight/northbound/networkconfiguration/neutron/target/site/wsdocs/index.html" TargetMode="External"/><Relationship Id="rId3" Type="http://schemas.openxmlformats.org/officeDocument/2006/relationships/hyperlink" Target="https://jenkins.opendaylight.org/controller/job/controlller-merge-hydrogen-stable/lastSuccessfulBuild/artifact/opendaylight/northbound/hosttracker/target/site/wsdocs/index.html" TargetMode="External"/><Relationship Id="rId7" Type="http://schemas.openxmlformats.org/officeDocument/2006/relationships/hyperlink" Target="https://jenkins.opendaylight.org/controller/job/controlller-merge-hydrogen-stable/lastSuccessfulBuild/artifact/opendaylight/northbound/subnets/target/site/wsdocs/index.html" TargetMode="External"/><Relationship Id="rId12" Type="http://schemas.openxmlformats.org/officeDocument/2006/relationships/hyperlink" Target="https://jenkins.opendaylight.org/controller/job/controlller-merge-hydrogen-stable/lastSuccessfulBuild/artifact/opendaylight/northbound/networkconfiguration/bridgedomain/target/site/wsdocs/index.html" TargetMode="External"/><Relationship Id="rId2" Type="http://schemas.openxmlformats.org/officeDocument/2006/relationships/hyperlink" Target="https://jenkins.opendaylight.org/controller/job/controlller-merge-hydrogen-stable/lastSuccessfulBuild/artifact/opendaylight/northbound/topology/target/site/wsdocs/index.html" TargetMode="External"/><Relationship Id="rId1" Type="http://schemas.openxmlformats.org/officeDocument/2006/relationships/slideLayout" Target="../slideLayouts/slideLayout2.xml"/><Relationship Id="rId6" Type="http://schemas.openxmlformats.org/officeDocument/2006/relationships/hyperlink" Target="https://jenkins.opendaylight.org/controller/job/controlller-merge-hydrogen-stable/lastSuccessfulBuild/artifact/opendaylight/northbound/statistics/target/site/wsdocs/index.html" TargetMode="External"/><Relationship Id="rId11" Type="http://schemas.openxmlformats.org/officeDocument/2006/relationships/hyperlink" Target="https://jenkins.opendaylight.org/controller/job/controlller-merge-hydrogen-stable/lastSuccessfulBuild/artifact/opendaylight/northbound/connectionmanager/target/site/wsdocs/index.html" TargetMode="External"/><Relationship Id="rId5" Type="http://schemas.openxmlformats.org/officeDocument/2006/relationships/hyperlink" Target="https://jenkins.opendaylight.org/controller/job/controlller-merge-hydrogen-stable/lastSuccessfulBuild/artifact/opendaylight/northbound/staticrouting/target/site/wsdocs/index.html" TargetMode="External"/><Relationship Id="rId10" Type="http://schemas.openxmlformats.org/officeDocument/2006/relationships/hyperlink" Target="https://jenkins.opendaylight.org/controller/job/controlller-merge-hydrogen-stable/lastSuccessfulBuild/artifact/opendaylight/northbound/containermanager/target/site/wsdocs/index.html" TargetMode="External"/><Relationship Id="rId4" Type="http://schemas.openxmlformats.org/officeDocument/2006/relationships/hyperlink" Target="https://jenkins.opendaylight.org/controller/job/controlller-merge-hydrogen-stable/lastSuccessfulBuild/artifact/opendaylight/northbound/flowprogrammer/target/site/wsdocs/index.html" TargetMode="External"/><Relationship Id="rId9" Type="http://schemas.openxmlformats.org/officeDocument/2006/relationships/hyperlink" Target="https://jenkins.opendaylight.org/controller/job/controlller-merge-hydrogen-stable/lastSuccessfulBuild/artifact/opendaylight/northbound/usermanager/target/site/wsdocs/index.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controllers</a:t>
            </a:r>
            <a:endParaRPr lang="en-US" dirty="0"/>
          </a:p>
        </p:txBody>
      </p:sp>
      <p:sp>
        <p:nvSpPr>
          <p:cNvPr id="3" name="Content Placeholder 2"/>
          <p:cNvSpPr>
            <a:spLocks noGrp="1"/>
          </p:cNvSpPr>
          <p:nvPr>
            <p:ph idx="1"/>
          </p:nvPr>
        </p:nvSpPr>
        <p:spPr>
          <a:xfrm>
            <a:off x="4724400" y="1600200"/>
            <a:ext cx="3962400" cy="4525963"/>
          </a:xfrm>
        </p:spPr>
        <p:txBody>
          <a:bodyPr>
            <a:normAutofit fontScale="85000" lnSpcReduction="20000"/>
          </a:bodyPr>
          <a:lstStyle/>
          <a:p>
            <a:r>
              <a:rPr lang="en-US" dirty="0" smtClean="0"/>
              <a:t>Network elements has two components: </a:t>
            </a:r>
            <a:r>
              <a:rPr lang="en-US" dirty="0" err="1" smtClean="0"/>
              <a:t>OpenFlow</a:t>
            </a:r>
            <a:r>
              <a:rPr lang="en-US" dirty="0" smtClean="0"/>
              <a:t> client, forwarding hardware with flow tables.</a:t>
            </a:r>
          </a:p>
          <a:p>
            <a:r>
              <a:rPr lang="en-US" dirty="0" smtClean="0"/>
              <a:t>The SDN controller must implement the network OS functionality</a:t>
            </a:r>
          </a:p>
          <a:p>
            <a:pPr lvl="1"/>
            <a:r>
              <a:rPr lang="en-US" dirty="0" smtClean="0"/>
              <a:t>Provide abstraction to the upper layer</a:t>
            </a:r>
          </a:p>
          <a:p>
            <a:pPr lvl="1"/>
            <a:r>
              <a:rPr lang="en-US" dirty="0" smtClean="0"/>
              <a:t>Provide control to the underlying hardware</a:t>
            </a:r>
          </a:p>
          <a:p>
            <a:pPr lvl="1"/>
            <a:r>
              <a:rPr lang="en-US" dirty="0" smtClean="0"/>
              <a:t>Managing the resources</a:t>
            </a:r>
            <a:endParaRPr lang="en-US" dirty="0"/>
          </a:p>
        </p:txBody>
      </p:sp>
      <p:pic>
        <p:nvPicPr>
          <p:cNvPr id="4" name="Picture 2" descr="http://routercisco.com.mx/wp-content/uploads/2015/03/RACK-CISCO.jpg"/>
          <p:cNvPicPr>
            <a:picLocks noChangeAspect="1" noChangeArrowheads="1"/>
          </p:cNvPicPr>
          <p:nvPr/>
        </p:nvPicPr>
        <p:blipFill>
          <a:blip r:embed="rId2" cstate="print"/>
          <a:srcRect/>
          <a:stretch>
            <a:fillRect/>
          </a:stretch>
        </p:blipFill>
        <p:spPr bwMode="auto">
          <a:xfrm flipH="1">
            <a:off x="990600" y="5181600"/>
            <a:ext cx="571347" cy="644861"/>
          </a:xfrm>
          <a:prstGeom prst="rect">
            <a:avLst/>
          </a:prstGeom>
          <a:noFill/>
        </p:spPr>
      </p:pic>
      <p:pic>
        <p:nvPicPr>
          <p:cNvPr id="5" name="Picture 2" descr="http://routercisco.com.mx/wp-content/uploads/2015/03/RACK-CISCO.jpg"/>
          <p:cNvPicPr>
            <a:picLocks noChangeAspect="1" noChangeArrowheads="1"/>
          </p:cNvPicPr>
          <p:nvPr/>
        </p:nvPicPr>
        <p:blipFill>
          <a:blip r:embed="rId2" cstate="print"/>
          <a:srcRect/>
          <a:stretch>
            <a:fillRect/>
          </a:stretch>
        </p:blipFill>
        <p:spPr bwMode="auto">
          <a:xfrm flipH="1">
            <a:off x="1752600" y="4191000"/>
            <a:ext cx="571347" cy="644861"/>
          </a:xfrm>
          <a:prstGeom prst="rect">
            <a:avLst/>
          </a:prstGeom>
          <a:noFill/>
        </p:spPr>
      </p:pic>
      <p:pic>
        <p:nvPicPr>
          <p:cNvPr id="6" name="Picture 2" descr="http://routercisco.com.mx/wp-content/uploads/2015/03/RACK-CISCO.jpg"/>
          <p:cNvPicPr>
            <a:picLocks noChangeAspect="1" noChangeArrowheads="1"/>
          </p:cNvPicPr>
          <p:nvPr/>
        </p:nvPicPr>
        <p:blipFill>
          <a:blip r:embed="rId2" cstate="print"/>
          <a:srcRect/>
          <a:stretch>
            <a:fillRect/>
          </a:stretch>
        </p:blipFill>
        <p:spPr bwMode="auto">
          <a:xfrm flipH="1">
            <a:off x="2590800" y="5029200"/>
            <a:ext cx="571347" cy="644861"/>
          </a:xfrm>
          <a:prstGeom prst="rect">
            <a:avLst/>
          </a:prstGeom>
          <a:noFill/>
        </p:spPr>
      </p:pic>
      <p:pic>
        <p:nvPicPr>
          <p:cNvPr id="7" name="Picture 2" descr="http://routercisco.com.mx/wp-content/uploads/2015/03/RACK-CISCO.jpg"/>
          <p:cNvPicPr>
            <a:picLocks noChangeAspect="1" noChangeArrowheads="1"/>
          </p:cNvPicPr>
          <p:nvPr/>
        </p:nvPicPr>
        <p:blipFill>
          <a:blip r:embed="rId2" cstate="print"/>
          <a:srcRect/>
          <a:stretch>
            <a:fillRect/>
          </a:stretch>
        </p:blipFill>
        <p:spPr bwMode="auto">
          <a:xfrm flipH="1">
            <a:off x="1752600" y="5791200"/>
            <a:ext cx="571347" cy="644861"/>
          </a:xfrm>
          <a:prstGeom prst="rect">
            <a:avLst/>
          </a:prstGeom>
          <a:noFill/>
        </p:spPr>
      </p:pic>
      <p:pic>
        <p:nvPicPr>
          <p:cNvPr id="8" name="Picture 2" descr="http://routercisco.com.mx/wp-content/uploads/2015/03/RACK-CISCO.jpg"/>
          <p:cNvPicPr>
            <a:picLocks noChangeAspect="1" noChangeArrowheads="1"/>
          </p:cNvPicPr>
          <p:nvPr/>
        </p:nvPicPr>
        <p:blipFill>
          <a:blip r:embed="rId2" cstate="print"/>
          <a:srcRect/>
          <a:stretch>
            <a:fillRect/>
          </a:stretch>
        </p:blipFill>
        <p:spPr bwMode="auto">
          <a:xfrm flipH="1">
            <a:off x="3505200" y="4343400"/>
            <a:ext cx="571347" cy="644861"/>
          </a:xfrm>
          <a:prstGeom prst="rect">
            <a:avLst/>
          </a:prstGeom>
          <a:noFill/>
        </p:spPr>
      </p:pic>
      <p:cxnSp>
        <p:nvCxnSpPr>
          <p:cNvPr id="9" name="Straight Connector 8"/>
          <p:cNvCxnSpPr>
            <a:stCxn id="4" idx="0"/>
            <a:endCxn id="5" idx="3"/>
          </p:cNvCxnSpPr>
          <p:nvPr/>
        </p:nvCxnSpPr>
        <p:spPr>
          <a:xfrm flipV="1">
            <a:off x="1276273" y="4513431"/>
            <a:ext cx="476327" cy="668169"/>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Connector 9"/>
          <p:cNvCxnSpPr>
            <a:stCxn id="4" idx="2"/>
            <a:endCxn id="7" idx="3"/>
          </p:cNvCxnSpPr>
          <p:nvPr/>
        </p:nvCxnSpPr>
        <p:spPr>
          <a:xfrm>
            <a:off x="1276273" y="5826461"/>
            <a:ext cx="476327" cy="287170"/>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p:cNvCxnSpPr>
            <a:stCxn id="5" idx="1"/>
            <a:endCxn id="6" idx="0"/>
          </p:cNvCxnSpPr>
          <p:nvPr/>
        </p:nvCxnSpPr>
        <p:spPr>
          <a:xfrm>
            <a:off x="2323947" y="4513431"/>
            <a:ext cx="552526" cy="515769"/>
          </a:xfrm>
          <a:prstGeom prst="line">
            <a:avLst/>
          </a:prstGeom>
        </p:spPr>
        <p:style>
          <a:lnRef idx="3">
            <a:schemeClr val="dk1"/>
          </a:lnRef>
          <a:fillRef idx="0">
            <a:schemeClr val="dk1"/>
          </a:fillRef>
          <a:effectRef idx="2">
            <a:schemeClr val="dk1"/>
          </a:effectRef>
          <a:fontRef idx="minor">
            <a:schemeClr val="tx1"/>
          </a:fontRef>
        </p:style>
      </p:cxnSp>
      <p:cxnSp>
        <p:nvCxnSpPr>
          <p:cNvPr id="12" name="Straight Connector 11"/>
          <p:cNvCxnSpPr>
            <a:endCxn id="6" idx="2"/>
          </p:cNvCxnSpPr>
          <p:nvPr/>
        </p:nvCxnSpPr>
        <p:spPr>
          <a:xfrm flipV="1">
            <a:off x="2362200" y="5674061"/>
            <a:ext cx="514273" cy="421939"/>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p:cNvCxnSpPr>
            <a:stCxn id="6" idx="1"/>
            <a:endCxn id="8" idx="2"/>
          </p:cNvCxnSpPr>
          <p:nvPr/>
        </p:nvCxnSpPr>
        <p:spPr>
          <a:xfrm flipV="1">
            <a:off x="3162147" y="4988261"/>
            <a:ext cx="628726" cy="363370"/>
          </a:xfrm>
          <a:prstGeom prst="line">
            <a:avLst/>
          </a:prstGeom>
        </p:spPr>
        <p:style>
          <a:lnRef idx="3">
            <a:schemeClr val="dk1"/>
          </a:lnRef>
          <a:fillRef idx="0">
            <a:schemeClr val="dk1"/>
          </a:fillRef>
          <a:effectRef idx="2">
            <a:schemeClr val="dk1"/>
          </a:effectRef>
          <a:fontRef idx="minor">
            <a:schemeClr val="tx1"/>
          </a:fontRef>
        </p:style>
      </p:cxnSp>
      <p:grpSp>
        <p:nvGrpSpPr>
          <p:cNvPr id="14" name="Group 47"/>
          <p:cNvGrpSpPr>
            <a:grpSpLocks/>
          </p:cNvGrpSpPr>
          <p:nvPr/>
        </p:nvGrpSpPr>
        <p:grpSpPr bwMode="auto">
          <a:xfrm>
            <a:off x="762000" y="1524000"/>
            <a:ext cx="3657600" cy="685800"/>
            <a:chOff x="5334000" y="1371600"/>
            <a:chExt cx="3657600" cy="685800"/>
          </a:xfrm>
        </p:grpSpPr>
        <p:sp>
          <p:nvSpPr>
            <p:cNvPr id="15" name="Rounded Rectangle 14"/>
            <p:cNvSpPr/>
            <p:nvPr/>
          </p:nvSpPr>
          <p:spPr bwMode="auto">
            <a:xfrm>
              <a:off x="83820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rgbClr val="FFCC66"/>
                  </a:solidFill>
                </a:rPr>
                <a:t>App</a:t>
              </a:r>
            </a:p>
          </p:txBody>
        </p:sp>
        <p:sp>
          <p:nvSpPr>
            <p:cNvPr id="16" name="Rounded Rectangle 15"/>
            <p:cNvSpPr/>
            <p:nvPr/>
          </p:nvSpPr>
          <p:spPr bwMode="auto">
            <a:xfrm>
              <a:off x="80772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rgbClr val="FFCC66"/>
                  </a:solidFill>
                </a:rPr>
                <a:t>App</a:t>
              </a:r>
            </a:p>
          </p:txBody>
        </p:sp>
        <p:sp>
          <p:nvSpPr>
            <p:cNvPr id="17" name="Rounded Rectangle 16"/>
            <p:cNvSpPr/>
            <p:nvPr/>
          </p:nvSpPr>
          <p:spPr bwMode="auto">
            <a:xfrm>
              <a:off x="77724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rgbClr val="FFCC66"/>
                  </a:solidFill>
                </a:rPr>
                <a:t>App</a:t>
              </a:r>
            </a:p>
          </p:txBody>
        </p:sp>
        <p:sp>
          <p:nvSpPr>
            <p:cNvPr id="18" name="Rounded Rectangle 17"/>
            <p:cNvSpPr/>
            <p:nvPr/>
          </p:nvSpPr>
          <p:spPr bwMode="auto">
            <a:xfrm>
              <a:off x="74676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rgbClr val="FFCC66"/>
                  </a:solidFill>
                </a:rPr>
                <a:t>App</a:t>
              </a:r>
            </a:p>
          </p:txBody>
        </p:sp>
        <p:sp>
          <p:nvSpPr>
            <p:cNvPr id="19" name="Rounded Rectangle 18"/>
            <p:cNvSpPr/>
            <p:nvPr/>
          </p:nvSpPr>
          <p:spPr bwMode="auto">
            <a:xfrm>
              <a:off x="71628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rgbClr val="FFCC66"/>
                  </a:solidFill>
                </a:rPr>
                <a:t>App</a:t>
              </a:r>
            </a:p>
          </p:txBody>
        </p:sp>
        <p:sp>
          <p:nvSpPr>
            <p:cNvPr id="20" name="Rounded Rectangle 19"/>
            <p:cNvSpPr/>
            <p:nvPr/>
          </p:nvSpPr>
          <p:spPr bwMode="auto">
            <a:xfrm>
              <a:off x="68580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rgbClr val="FFCC66"/>
                  </a:solidFill>
                </a:rPr>
                <a:t>App</a:t>
              </a:r>
            </a:p>
          </p:txBody>
        </p:sp>
        <p:sp>
          <p:nvSpPr>
            <p:cNvPr id="21" name="Rounded Rectangle 20"/>
            <p:cNvSpPr/>
            <p:nvPr/>
          </p:nvSpPr>
          <p:spPr bwMode="auto">
            <a:xfrm>
              <a:off x="65532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rgbClr val="FFCC66"/>
                  </a:solidFill>
                </a:rPr>
                <a:t>App</a:t>
              </a:r>
            </a:p>
          </p:txBody>
        </p:sp>
        <p:sp>
          <p:nvSpPr>
            <p:cNvPr id="22" name="Rounded Rectangle 21"/>
            <p:cNvSpPr/>
            <p:nvPr/>
          </p:nvSpPr>
          <p:spPr bwMode="auto">
            <a:xfrm>
              <a:off x="62484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rgbClr val="FFCC66"/>
                  </a:solidFill>
                </a:rPr>
                <a:t>App</a:t>
              </a:r>
            </a:p>
          </p:txBody>
        </p:sp>
        <p:sp>
          <p:nvSpPr>
            <p:cNvPr id="23" name="Rounded Rectangle 22"/>
            <p:cNvSpPr/>
            <p:nvPr/>
          </p:nvSpPr>
          <p:spPr bwMode="auto">
            <a:xfrm>
              <a:off x="59436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rgbClr val="FFCC66"/>
                  </a:solidFill>
                </a:rPr>
                <a:t>App</a:t>
              </a:r>
            </a:p>
          </p:txBody>
        </p:sp>
        <p:sp>
          <p:nvSpPr>
            <p:cNvPr id="24" name="Rounded Rectangle 23"/>
            <p:cNvSpPr/>
            <p:nvPr/>
          </p:nvSpPr>
          <p:spPr bwMode="auto">
            <a:xfrm>
              <a:off x="56388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rgbClr val="FFCC66"/>
                  </a:solidFill>
                </a:rPr>
                <a:t>App</a:t>
              </a:r>
            </a:p>
          </p:txBody>
        </p:sp>
        <p:sp>
          <p:nvSpPr>
            <p:cNvPr id="25" name="Rounded Rectangle 24"/>
            <p:cNvSpPr/>
            <p:nvPr/>
          </p:nvSpPr>
          <p:spPr bwMode="auto">
            <a:xfrm>
              <a:off x="5334000" y="1371600"/>
              <a:ext cx="609600" cy="685800"/>
            </a:xfrm>
            <a:prstGeom prst="roundRect">
              <a:avLst/>
            </a:prstGeom>
            <a:solidFill>
              <a:srgbClr val="FFCC66"/>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solidFill>
                    <a:schemeClr val="tx1"/>
                  </a:solidFill>
                </a:rPr>
                <a:t>App</a:t>
              </a:r>
            </a:p>
          </p:txBody>
        </p:sp>
      </p:grpSp>
      <p:grpSp>
        <p:nvGrpSpPr>
          <p:cNvPr id="26" name="Group 57"/>
          <p:cNvGrpSpPr>
            <a:grpSpLocks/>
          </p:cNvGrpSpPr>
          <p:nvPr/>
        </p:nvGrpSpPr>
        <p:grpSpPr bwMode="auto">
          <a:xfrm>
            <a:off x="1219200" y="2438400"/>
            <a:ext cx="2590800" cy="1295400"/>
            <a:chOff x="5791200" y="1828800"/>
            <a:chExt cx="2590800" cy="1295400"/>
          </a:xfrm>
        </p:grpSpPr>
        <p:sp>
          <p:nvSpPr>
            <p:cNvPr id="29" name="Rounded Rectangle 28"/>
            <p:cNvSpPr/>
            <p:nvPr/>
          </p:nvSpPr>
          <p:spPr bwMode="auto">
            <a:xfrm>
              <a:off x="6553200" y="2286000"/>
              <a:ext cx="1219200" cy="838200"/>
            </a:xfrm>
            <a:prstGeom prst="roundRect">
              <a:avLst/>
            </a:prstGeom>
            <a:gradFill>
              <a:gsLst>
                <a:gs pos="0">
                  <a:srgbClr val="FF0000"/>
                </a:gs>
                <a:gs pos="100000">
                  <a:srgbClr val="F7545C"/>
                </a:gs>
              </a:gsLst>
            </a:gra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dirty="0" smtClean="0">
                  <a:solidFill>
                    <a:srgbClr val="FFFFFF"/>
                  </a:solidFill>
                </a:rPr>
                <a:t>SDN controller</a:t>
              </a:r>
              <a:endParaRPr lang="en-US" dirty="0">
                <a:solidFill>
                  <a:srgbClr val="FFFFFF"/>
                </a:solidFill>
              </a:endParaRPr>
            </a:p>
            <a:p>
              <a:pPr algn="ctr">
                <a:defRPr/>
              </a:pPr>
              <a:endParaRPr lang="en-US" dirty="0">
                <a:solidFill>
                  <a:srgbClr val="FFFFFF"/>
                </a:solidFill>
              </a:endParaRPr>
            </a:p>
          </p:txBody>
        </p:sp>
        <p:grpSp>
          <p:nvGrpSpPr>
            <p:cNvPr id="32" name="Group 52"/>
            <p:cNvGrpSpPr>
              <a:grpSpLocks/>
            </p:cNvGrpSpPr>
            <p:nvPr/>
          </p:nvGrpSpPr>
          <p:grpSpPr bwMode="auto">
            <a:xfrm>
              <a:off x="5791200" y="1828800"/>
              <a:ext cx="2590800" cy="369332"/>
              <a:chOff x="5867400" y="3200400"/>
              <a:chExt cx="2590800" cy="369332"/>
            </a:xfrm>
          </p:grpSpPr>
          <p:cxnSp>
            <p:nvCxnSpPr>
              <p:cNvPr id="33" name="Straight Connector 32"/>
              <p:cNvCxnSpPr/>
              <p:nvPr/>
            </p:nvCxnSpPr>
            <p:spPr>
              <a:xfrm>
                <a:off x="5867400" y="3429000"/>
                <a:ext cx="2590800" cy="158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4" name="TextBox 23"/>
              <p:cNvSpPr txBox="1">
                <a:spLocks noChangeArrowheads="1"/>
              </p:cNvSpPr>
              <p:nvPr/>
            </p:nvSpPr>
            <p:spPr bwMode="auto">
              <a:xfrm>
                <a:off x="6019800" y="3200400"/>
                <a:ext cx="2351926" cy="369332"/>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smtClean="0"/>
                  <a:t>Northbound </a:t>
                </a:r>
                <a:r>
                  <a:rPr lang="en-US" sz="1800" dirty="0"/>
                  <a:t>Interface</a:t>
                </a:r>
              </a:p>
            </p:txBody>
          </p:sp>
        </p:grpSp>
      </p:grpSp>
      <p:cxnSp>
        <p:nvCxnSpPr>
          <p:cNvPr id="35" name="Straight Connector 34"/>
          <p:cNvCxnSpPr/>
          <p:nvPr/>
        </p:nvCxnSpPr>
        <p:spPr>
          <a:xfrm>
            <a:off x="1371600" y="3962400"/>
            <a:ext cx="381000" cy="0"/>
          </a:xfrm>
          <a:prstGeom prst="line">
            <a:avLst/>
          </a:prstGeom>
        </p:spPr>
        <p:style>
          <a:lnRef idx="2">
            <a:schemeClr val="dk1"/>
          </a:lnRef>
          <a:fillRef idx="0">
            <a:schemeClr val="dk1"/>
          </a:fillRef>
          <a:effectRef idx="1">
            <a:schemeClr val="dk1"/>
          </a:effectRef>
          <a:fontRef idx="minor">
            <a:schemeClr val="tx1"/>
          </a:fontRef>
        </p:style>
      </p:cxnSp>
      <p:sp>
        <p:nvSpPr>
          <p:cNvPr id="36" name="TextBox 35"/>
          <p:cNvSpPr txBox="1"/>
          <p:nvPr/>
        </p:nvSpPr>
        <p:spPr>
          <a:xfrm>
            <a:off x="2057400" y="3810000"/>
            <a:ext cx="1270989" cy="400110"/>
          </a:xfrm>
          <a:prstGeom prst="rect">
            <a:avLst/>
          </a:prstGeom>
          <a:noFill/>
        </p:spPr>
        <p:txBody>
          <a:bodyPr wrap="none" rtlCol="0">
            <a:spAutoFit/>
          </a:bodyPr>
          <a:lstStyle/>
          <a:p>
            <a:r>
              <a:rPr lang="en-US" sz="2000" b="1" dirty="0" err="1" smtClean="0"/>
              <a:t>OpenFlow</a:t>
            </a:r>
            <a:endParaRPr lang="en-US" sz="2000" b="1" dirty="0"/>
          </a:p>
        </p:txBody>
      </p:sp>
      <p:cxnSp>
        <p:nvCxnSpPr>
          <p:cNvPr id="37" name="Straight Connector 36"/>
          <p:cNvCxnSpPr/>
          <p:nvPr/>
        </p:nvCxnSpPr>
        <p:spPr>
          <a:xfrm>
            <a:off x="3657600" y="4038600"/>
            <a:ext cx="381000"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OpenDaylight</a:t>
            </a:r>
            <a:r>
              <a:rPr lang="en-US" dirty="0" smtClean="0"/>
              <a:t> Architectural Framework</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04800" y="1524000"/>
            <a:ext cx="8543925" cy="45328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Notes on the Architectural Framework</a:t>
            </a:r>
            <a:endParaRPr lang="en-US" dirty="0"/>
          </a:p>
        </p:txBody>
      </p:sp>
      <p:sp>
        <p:nvSpPr>
          <p:cNvPr id="3" name="Content Placeholder 2"/>
          <p:cNvSpPr>
            <a:spLocks noGrp="1"/>
          </p:cNvSpPr>
          <p:nvPr>
            <p:ph idx="1"/>
          </p:nvPr>
        </p:nvSpPr>
        <p:spPr/>
        <p:txBody>
          <a:bodyPr/>
          <a:lstStyle/>
          <a:p>
            <a:r>
              <a:rPr lang="en-US" dirty="0" smtClean="0"/>
              <a:t>Extensible south-bound interface beyond </a:t>
            </a:r>
            <a:r>
              <a:rPr lang="en-US" dirty="0" err="1" smtClean="0"/>
              <a:t>OpenFlow</a:t>
            </a:r>
            <a:r>
              <a:rPr lang="en-US" dirty="0" smtClean="0"/>
              <a:t> through SAL (service abstraction layer)</a:t>
            </a:r>
          </a:p>
          <a:p>
            <a:pPr lvl="1"/>
            <a:r>
              <a:rPr lang="en-US" dirty="0" smtClean="0"/>
              <a:t>Benefit?</a:t>
            </a:r>
          </a:p>
          <a:p>
            <a:r>
              <a:rPr lang="en-US" dirty="0" smtClean="0"/>
              <a:t>N</a:t>
            </a:r>
            <a:r>
              <a:rPr lang="en-US" dirty="0" smtClean="0"/>
              <a:t>orth-bound interface: REST API.</a:t>
            </a:r>
            <a:endParaRPr lang="en-US" dirty="0" smtClean="0"/>
          </a:p>
          <a:p>
            <a:r>
              <a:rPr lang="en-US" dirty="0" smtClean="0"/>
              <a:t>Controller platform seems to provide more than other controllers.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Open Daylight Controller</a:t>
            </a:r>
            <a:endParaRPr lang="en-US" dirty="0"/>
          </a:p>
        </p:txBody>
      </p:sp>
      <p:sp>
        <p:nvSpPr>
          <p:cNvPr id="3" name="Content Placeholder 2"/>
          <p:cNvSpPr>
            <a:spLocks noGrp="1"/>
          </p:cNvSpPr>
          <p:nvPr>
            <p:ph idx="1"/>
          </p:nvPr>
        </p:nvSpPr>
        <p:spPr>
          <a:xfrm>
            <a:off x="457200" y="1295400"/>
            <a:ext cx="8229600" cy="1752599"/>
          </a:xfrm>
        </p:spPr>
        <p:txBody>
          <a:bodyPr>
            <a:normAutofit fontScale="62500" lnSpcReduction="20000"/>
          </a:bodyPr>
          <a:lstStyle/>
          <a:p>
            <a:r>
              <a:rPr lang="en-US" dirty="0" smtClean="0"/>
              <a:t>Written in Java and runs on anything that supports Java.</a:t>
            </a:r>
          </a:p>
          <a:p>
            <a:r>
              <a:rPr lang="en-US" dirty="0" smtClean="0"/>
              <a:t>Southbound support multiple protocols as </a:t>
            </a:r>
            <a:r>
              <a:rPr lang="en-US" dirty="0" err="1" smtClean="0"/>
              <a:t>plugins</a:t>
            </a:r>
            <a:r>
              <a:rPr lang="en-US" dirty="0" smtClean="0"/>
              <a:t>.</a:t>
            </a:r>
          </a:p>
          <a:p>
            <a:r>
              <a:rPr lang="en-US" dirty="0" smtClean="0"/>
              <a:t>Modules linked dynamically into a Service Abstraction layer (SAL)</a:t>
            </a:r>
          </a:p>
          <a:p>
            <a:r>
              <a:rPr lang="en-US" dirty="0" smtClean="0"/>
              <a:t>Main function in the controller: topology manager – topology, device capabilities, and </a:t>
            </a:r>
            <a:r>
              <a:rPr lang="en-US" dirty="0" err="1" smtClean="0"/>
              <a:t>reachability</a:t>
            </a:r>
            <a:r>
              <a:rPr lang="en-US" dirty="0" smtClean="0"/>
              <a:t>, etc with many supporting modules</a:t>
            </a:r>
            <a:endParaRPr lang="en-US" dirty="0"/>
          </a:p>
        </p:txBody>
      </p:sp>
      <p:pic>
        <p:nvPicPr>
          <p:cNvPr id="2052" name="Picture 4" descr="File:Architectural Framework.jpg"/>
          <p:cNvPicPr>
            <a:picLocks noChangeAspect="1" noChangeArrowheads="1"/>
          </p:cNvPicPr>
          <p:nvPr/>
        </p:nvPicPr>
        <p:blipFill>
          <a:blip r:embed="rId2" cstate="print"/>
          <a:srcRect/>
          <a:stretch>
            <a:fillRect/>
          </a:stretch>
        </p:blipFill>
        <p:spPr bwMode="auto">
          <a:xfrm>
            <a:off x="1371600" y="3048000"/>
            <a:ext cx="5950235" cy="360997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Abstraction Layer</a:t>
            </a:r>
            <a:endParaRPr lang="en-US" dirty="0"/>
          </a:p>
        </p:txBody>
      </p:sp>
      <p:sp>
        <p:nvSpPr>
          <p:cNvPr id="3" name="Content Placeholder 2"/>
          <p:cNvSpPr>
            <a:spLocks noGrp="1"/>
          </p:cNvSpPr>
          <p:nvPr>
            <p:ph idx="1"/>
          </p:nvPr>
        </p:nvSpPr>
        <p:spPr>
          <a:xfrm>
            <a:off x="457200" y="1600201"/>
            <a:ext cx="8229600" cy="2286000"/>
          </a:xfrm>
        </p:spPr>
        <p:txBody>
          <a:bodyPr>
            <a:normAutofit fontScale="77500" lnSpcReduction="20000"/>
          </a:bodyPr>
          <a:lstStyle/>
          <a:p>
            <a:r>
              <a:rPr lang="en-US" dirty="0" smtClean="0"/>
              <a:t>Supports multiple protocols on the southbound and provides consistent services for other modules and Apps.</a:t>
            </a:r>
          </a:p>
          <a:p>
            <a:r>
              <a:rPr lang="en-US" dirty="0" smtClean="0"/>
              <a:t>SAL exposes basic services from the </a:t>
            </a:r>
            <a:r>
              <a:rPr lang="en-US" dirty="0" err="1" smtClean="0"/>
              <a:t>plugins</a:t>
            </a:r>
            <a:endParaRPr lang="en-US" dirty="0" smtClean="0"/>
          </a:p>
          <a:p>
            <a:r>
              <a:rPr lang="en-US" dirty="0" smtClean="0"/>
              <a:t>SAL maps service request to the appropriate </a:t>
            </a:r>
            <a:r>
              <a:rPr lang="en-US" dirty="0" err="1" smtClean="0"/>
              <a:t>plugins</a:t>
            </a:r>
            <a:r>
              <a:rPr lang="en-US" dirty="0" smtClean="0"/>
              <a:t>. </a:t>
            </a:r>
          </a:p>
          <a:p>
            <a:r>
              <a:rPr lang="en-US" dirty="0" err="1" smtClean="0"/>
              <a:t>Plugins</a:t>
            </a:r>
            <a:r>
              <a:rPr lang="en-US" dirty="0" smtClean="0"/>
              <a:t> are independent and loosely coupled with SAL.</a:t>
            </a:r>
            <a:endParaRPr lang="en-US" dirty="0"/>
          </a:p>
        </p:txBody>
      </p:sp>
      <p:pic>
        <p:nvPicPr>
          <p:cNvPr id="25602" name="Picture 2" descr="File:Service Abstraction Layer.jpg"/>
          <p:cNvPicPr>
            <a:picLocks noChangeAspect="1" noChangeArrowheads="1"/>
          </p:cNvPicPr>
          <p:nvPr/>
        </p:nvPicPr>
        <p:blipFill>
          <a:blip r:embed="rId2" cstate="print"/>
          <a:srcRect/>
          <a:stretch>
            <a:fillRect/>
          </a:stretch>
        </p:blipFill>
        <p:spPr bwMode="auto">
          <a:xfrm>
            <a:off x="2438400" y="3505200"/>
            <a:ext cx="4602873" cy="3124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Plugins</a:t>
            </a:r>
            <a:r>
              <a:rPr lang="en-US" dirty="0" smtClean="0"/>
              <a:t> provide portions of the overall network model tree</a:t>
            </a:r>
            <a:endParaRPr lang="en-US" dirty="0"/>
          </a:p>
        </p:txBody>
      </p:sp>
      <p:pic>
        <p:nvPicPr>
          <p:cNvPr id="26628" name="Picture 4" descr="File:SAL 2.jpg"/>
          <p:cNvPicPr>
            <a:picLocks noChangeAspect="1" noChangeArrowheads="1"/>
          </p:cNvPicPr>
          <p:nvPr/>
        </p:nvPicPr>
        <p:blipFill>
          <a:blip r:embed="rId2" cstate="print"/>
          <a:srcRect/>
          <a:stretch>
            <a:fillRect/>
          </a:stretch>
        </p:blipFill>
        <p:spPr bwMode="auto">
          <a:xfrm>
            <a:off x="914400" y="1600200"/>
            <a:ext cx="7182851" cy="48006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 information in the network model tree</a:t>
            </a:r>
            <a:endParaRPr lang="en-US" dirty="0"/>
          </a:p>
        </p:txBody>
      </p:sp>
      <p:pic>
        <p:nvPicPr>
          <p:cNvPr id="27650" name="Picture 2" descr="File:SAL NB Plugins.jpg"/>
          <p:cNvPicPr>
            <a:picLocks noChangeAspect="1" noChangeArrowheads="1"/>
          </p:cNvPicPr>
          <p:nvPr/>
        </p:nvPicPr>
        <p:blipFill>
          <a:blip r:embed="rId2" cstate="print"/>
          <a:srcRect/>
          <a:stretch>
            <a:fillRect/>
          </a:stretch>
        </p:blipFill>
        <p:spPr bwMode="auto">
          <a:xfrm>
            <a:off x="914400" y="1828800"/>
            <a:ext cx="7620000" cy="467677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REST API</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REST API is not a protocol, language, or standard.</a:t>
            </a:r>
          </a:p>
          <a:p>
            <a:endParaRPr lang="en-US" dirty="0" smtClean="0"/>
          </a:p>
          <a:p>
            <a:r>
              <a:rPr lang="en-US" dirty="0" smtClean="0"/>
              <a:t>The concept of a REST API or an API that is </a:t>
            </a:r>
            <a:r>
              <a:rPr lang="en-US" dirty="0" err="1" smtClean="0"/>
              <a:t>RESTful</a:t>
            </a:r>
            <a:r>
              <a:rPr lang="en-US" dirty="0" smtClean="0"/>
              <a:t> means that API adhere to the </a:t>
            </a:r>
            <a:r>
              <a:rPr lang="en-US" dirty="0" err="1" smtClean="0"/>
              <a:t>contrains</a:t>
            </a:r>
            <a:r>
              <a:rPr lang="en-US" dirty="0" smtClean="0"/>
              <a:t> of REST (defined by Roy Fielding)</a:t>
            </a:r>
          </a:p>
          <a:p>
            <a:pPr lvl="1"/>
            <a:r>
              <a:rPr lang="en-US" dirty="0" smtClean="0"/>
              <a:t>Client-Server: maximize the portability of server-side functions to other platforms.</a:t>
            </a:r>
          </a:p>
          <a:p>
            <a:pPr lvl="1"/>
            <a:r>
              <a:rPr lang="en-US" dirty="0" smtClean="0"/>
              <a:t>Stateless: states are kept in the client side. </a:t>
            </a:r>
          </a:p>
          <a:p>
            <a:pPr lvl="1"/>
            <a:r>
              <a:rPr lang="en-US" dirty="0" smtClean="0"/>
              <a:t>Caching</a:t>
            </a:r>
          </a:p>
          <a:p>
            <a:pPr lvl="1"/>
            <a:r>
              <a:rPr lang="en-US" dirty="0" smtClean="0"/>
              <a:t>Layered System: client only interacts with its neighbor (not two layers apart)</a:t>
            </a:r>
          </a:p>
          <a:p>
            <a:pPr lvl="1"/>
            <a:r>
              <a:rPr lang="en-US" dirty="0" smtClean="0"/>
              <a:t>Uniform interface</a:t>
            </a:r>
          </a:p>
          <a:p>
            <a:pPr lvl="1"/>
            <a:r>
              <a:rPr lang="en-US" dirty="0" smtClean="0"/>
              <a:t>Code-on-demand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OpenDaylight</a:t>
            </a:r>
            <a:r>
              <a:rPr lang="en-US" dirty="0" smtClean="0"/>
              <a:t> REST API</a:t>
            </a:r>
            <a:endParaRPr lang="en-US" dirty="0"/>
          </a:p>
        </p:txBody>
      </p:sp>
      <p:sp>
        <p:nvSpPr>
          <p:cNvPr id="3" name="Content Placeholder 2"/>
          <p:cNvSpPr>
            <a:spLocks noGrp="1"/>
          </p:cNvSpPr>
          <p:nvPr>
            <p:ph idx="1"/>
          </p:nvPr>
        </p:nvSpPr>
        <p:spPr/>
        <p:txBody>
          <a:bodyPr>
            <a:normAutofit lnSpcReduction="10000"/>
          </a:bodyPr>
          <a:lstStyle/>
          <a:p>
            <a:r>
              <a:rPr lang="en-US" dirty="0" smtClean="0">
                <a:hlinkClick r:id="rId2"/>
              </a:rPr>
              <a:t>https://wiki.opendaylight.org/view/OpenDaylight_SDN_Controller_Platform_(OSCP):Rest_Reference</a:t>
            </a:r>
            <a:endParaRPr lang="en-US" dirty="0" smtClean="0"/>
          </a:p>
          <a:p>
            <a:r>
              <a:rPr lang="en-US" dirty="0" smtClean="0"/>
              <a:t>The REST API provides access to the network database that includes configuration data for the controller (e.g. static flow table entries), data for dynamically discovered network entities (e.g. switches, hosts), and statistics and logging data.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OpenDaylight</a:t>
            </a:r>
            <a:r>
              <a:rPr lang="en-US" dirty="0" smtClean="0"/>
              <a:t> REST API</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Querying items</a:t>
            </a:r>
          </a:p>
          <a:p>
            <a:pPr lvl="1"/>
            <a:r>
              <a:rPr lang="en-US" dirty="0" smtClean="0"/>
              <a:t>HTTP GET method</a:t>
            </a:r>
          </a:p>
          <a:p>
            <a:pPr lvl="1"/>
            <a:r>
              <a:rPr lang="en-US" dirty="0" smtClean="0"/>
              <a:t>URL form: "</a:t>
            </a:r>
            <a:r>
              <a:rPr lang="en-US" dirty="0" smtClean="0">
                <a:hlinkClick r:id="rId2" invalidUrl="http:///"/>
              </a:rPr>
              <a:t>http://</a:t>
            </a:r>
            <a:r>
              <a:rPr lang="en-US" dirty="0" smtClean="0"/>
              <a:t>&lt;domain-or-ip-address&gt;/rest/v1/model/&lt;data-type&gt;/&lt;optional-id&gt;?&lt;optional-query-params&gt;“</a:t>
            </a:r>
          </a:p>
          <a:p>
            <a:pPr lvl="1"/>
            <a:r>
              <a:rPr lang="en-US" dirty="0" smtClean="0"/>
              <a:t>Example: </a:t>
            </a:r>
          </a:p>
          <a:p>
            <a:pPr lvl="2">
              <a:buNone/>
            </a:pPr>
            <a:r>
              <a:rPr lang="en-US" dirty="0" smtClean="0">
                <a:hlinkClick r:id="rId2" invalidUrl="http:///"/>
              </a:rPr>
              <a:t>http://</a:t>
            </a:r>
            <a:r>
              <a:rPr lang="en-US" dirty="0" smtClean="0"/>
              <a:t>&lt;host-name-or-ip&gt;/rest/v1/model/switch/00:00:00:00:00:00:00:01 </a:t>
            </a:r>
          </a:p>
          <a:p>
            <a:pPr lvl="2">
              <a:buNone/>
            </a:pPr>
            <a:r>
              <a:rPr lang="en-US" b="1" dirty="0" smtClean="0"/>
              <a:t>Return Text</a:t>
            </a:r>
            <a:r>
              <a:rPr lang="en-US" dirty="0" smtClean="0"/>
              <a:t> {"tables": 1, "socket-address": "/192.168.2.104:50663", "connected-since": "2012-07-16 03:46:28.572000", "capabilities": 71, "active": true, "controller": "02a32314-7a75-44fe-9412-6bcb36b25367", "actions": 2367, "</a:t>
            </a:r>
            <a:r>
              <a:rPr lang="en-US" dirty="0" err="1" smtClean="0"/>
              <a:t>ip</a:t>
            </a:r>
            <a:r>
              <a:rPr lang="en-US" dirty="0" smtClean="0"/>
              <a:t>-address": "192.168.2.104", "</a:t>
            </a:r>
            <a:r>
              <a:rPr lang="en-US" dirty="0" err="1" smtClean="0"/>
              <a:t>dpid</a:t>
            </a:r>
            <a:r>
              <a:rPr lang="en-US" dirty="0" smtClean="0"/>
              <a:t>": "00:00:00:00:00:32:90:11", "tunneling-capable": false, "buffers": 256} </a:t>
            </a:r>
          </a:p>
          <a:p>
            <a:pPr lvl="2"/>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OpenDaylight</a:t>
            </a:r>
            <a:r>
              <a:rPr lang="en-US" dirty="0" smtClean="0"/>
              <a:t> REST API</a:t>
            </a:r>
            <a:endParaRPr lang="en-US" dirty="0"/>
          </a:p>
        </p:txBody>
      </p:sp>
      <p:sp>
        <p:nvSpPr>
          <p:cNvPr id="3" name="Content Placeholder 2"/>
          <p:cNvSpPr>
            <a:spLocks noGrp="1"/>
          </p:cNvSpPr>
          <p:nvPr>
            <p:ph idx="1"/>
          </p:nvPr>
        </p:nvSpPr>
        <p:spPr/>
        <p:txBody>
          <a:bodyPr>
            <a:normAutofit lnSpcReduction="10000"/>
          </a:bodyPr>
          <a:lstStyle/>
          <a:p>
            <a:r>
              <a:rPr lang="en-US" dirty="0" smtClean="0"/>
              <a:t>Creating and updating items</a:t>
            </a:r>
          </a:p>
          <a:p>
            <a:pPr lvl="1"/>
            <a:r>
              <a:rPr lang="en-US" dirty="0" smtClean="0"/>
              <a:t>HTTP PUT method</a:t>
            </a:r>
          </a:p>
          <a:p>
            <a:pPr lvl="1"/>
            <a:r>
              <a:rPr lang="en-US" dirty="0" smtClean="0"/>
              <a:t>URL form: "</a:t>
            </a:r>
            <a:r>
              <a:rPr lang="en-US" dirty="0" smtClean="0">
                <a:hlinkClick r:id="rId2" invalidUrl="http:///"/>
              </a:rPr>
              <a:t>http://</a:t>
            </a:r>
            <a:r>
              <a:rPr lang="en-US" dirty="0" smtClean="0"/>
              <a:t>&lt;domain-or-ip-address&gt;/rest/v1/model/&lt;data-type&gt;“</a:t>
            </a:r>
          </a:p>
          <a:p>
            <a:pPr lvl="1"/>
            <a:r>
              <a:rPr lang="en-US" dirty="0" smtClean="0"/>
              <a:t>The PUT data is in the JSON format, each item is a JSON object.</a:t>
            </a:r>
          </a:p>
          <a:p>
            <a:r>
              <a:rPr lang="en-US" dirty="0" smtClean="0"/>
              <a:t>Such HTTP JSON REST API can then be mapped to different languages such as java, python, etc.</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controllers (NOS) .vs. OS</a:t>
            </a:r>
            <a:endParaRPr lang="en-US" dirty="0"/>
          </a:p>
        </p:txBody>
      </p:sp>
      <p:sp>
        <p:nvSpPr>
          <p:cNvPr id="3" name="Text Placeholder 2"/>
          <p:cNvSpPr>
            <a:spLocks noGrp="1"/>
          </p:cNvSpPr>
          <p:nvPr>
            <p:ph type="body" idx="1"/>
          </p:nvPr>
        </p:nvSpPr>
        <p:spPr/>
        <p:txBody>
          <a:bodyPr/>
          <a:lstStyle/>
          <a:p>
            <a:r>
              <a:rPr lang="en-US" dirty="0" smtClean="0"/>
              <a:t>OS</a:t>
            </a:r>
            <a:endParaRPr lang="en-US" dirty="0"/>
          </a:p>
        </p:txBody>
      </p:sp>
      <p:sp>
        <p:nvSpPr>
          <p:cNvPr id="4" name="Content Placeholder 3"/>
          <p:cNvSpPr>
            <a:spLocks noGrp="1"/>
          </p:cNvSpPr>
          <p:nvPr>
            <p:ph sz="half" idx="2"/>
          </p:nvPr>
        </p:nvSpPr>
        <p:spPr/>
        <p:txBody>
          <a:bodyPr>
            <a:normAutofit fontScale="92500"/>
          </a:bodyPr>
          <a:lstStyle/>
          <a:p>
            <a:r>
              <a:rPr lang="en-US" dirty="0" smtClean="0"/>
              <a:t>Resources managed</a:t>
            </a:r>
          </a:p>
          <a:p>
            <a:pPr lvl="1"/>
            <a:r>
              <a:rPr lang="en-US" dirty="0" smtClean="0"/>
              <a:t>CPU, memory, disk, IO devices, etc</a:t>
            </a:r>
          </a:p>
          <a:p>
            <a:r>
              <a:rPr lang="en-US" dirty="0" smtClean="0"/>
              <a:t>Applications:</a:t>
            </a:r>
          </a:p>
          <a:p>
            <a:pPr lvl="1"/>
            <a:r>
              <a:rPr lang="en-US" dirty="0" smtClean="0"/>
              <a:t>User programs that use the resources</a:t>
            </a:r>
          </a:p>
          <a:p>
            <a:r>
              <a:rPr lang="en-US" dirty="0" smtClean="0"/>
              <a:t>OS functionality (abstraction):</a:t>
            </a:r>
          </a:p>
          <a:p>
            <a:pPr lvl="1"/>
            <a:r>
              <a:rPr lang="en-US" dirty="0" smtClean="0"/>
              <a:t>CPU virtualization</a:t>
            </a:r>
          </a:p>
          <a:p>
            <a:pPr lvl="1"/>
            <a:r>
              <a:rPr lang="en-US" dirty="0" smtClean="0"/>
              <a:t>Memory virtualization</a:t>
            </a:r>
          </a:p>
          <a:p>
            <a:pPr lvl="1"/>
            <a:r>
              <a:rPr lang="en-US" dirty="0" smtClean="0"/>
              <a:t>IO virtualization</a:t>
            </a:r>
          </a:p>
          <a:p>
            <a:pPr lvl="1"/>
            <a:r>
              <a:rPr lang="en-US" dirty="0" smtClean="0"/>
              <a:t>File systems</a:t>
            </a:r>
          </a:p>
          <a:p>
            <a:pPr lvl="1"/>
            <a:endParaRPr lang="en-US" dirty="0"/>
          </a:p>
        </p:txBody>
      </p:sp>
      <p:sp>
        <p:nvSpPr>
          <p:cNvPr id="5" name="Text Placeholder 4"/>
          <p:cNvSpPr>
            <a:spLocks noGrp="1"/>
          </p:cNvSpPr>
          <p:nvPr>
            <p:ph type="body" sz="quarter" idx="3"/>
          </p:nvPr>
        </p:nvSpPr>
        <p:spPr/>
        <p:txBody>
          <a:bodyPr/>
          <a:lstStyle/>
          <a:p>
            <a:r>
              <a:rPr lang="en-US" dirty="0" smtClean="0"/>
              <a:t>Network OS</a:t>
            </a:r>
            <a:endParaRPr lang="en-US" dirty="0"/>
          </a:p>
        </p:txBody>
      </p:sp>
      <p:sp>
        <p:nvSpPr>
          <p:cNvPr id="6" name="Content Placeholder 5"/>
          <p:cNvSpPr>
            <a:spLocks noGrp="1"/>
          </p:cNvSpPr>
          <p:nvPr>
            <p:ph sz="quarter" idx="4"/>
          </p:nvPr>
        </p:nvSpPr>
        <p:spPr/>
        <p:txBody>
          <a:bodyPr/>
          <a:lstStyle/>
          <a:p>
            <a:r>
              <a:rPr lang="en-US" dirty="0" smtClean="0"/>
              <a:t>Resources managed</a:t>
            </a:r>
          </a:p>
          <a:p>
            <a:pPr lvl="1"/>
            <a:r>
              <a:rPr lang="en-US" dirty="0" smtClean="0"/>
              <a:t>Connected switches/routers/NICs</a:t>
            </a:r>
          </a:p>
          <a:p>
            <a:r>
              <a:rPr lang="en-US" dirty="0" smtClean="0"/>
              <a:t>Applications</a:t>
            </a:r>
          </a:p>
          <a:p>
            <a:pPr lvl="1"/>
            <a:r>
              <a:rPr lang="en-US" dirty="0" smtClean="0"/>
              <a:t>Firewall, migration, network virtualization, NAT, TE, etc</a:t>
            </a:r>
          </a:p>
          <a:p>
            <a:r>
              <a:rPr lang="en-US" dirty="0" smtClean="0"/>
              <a:t>NOS functionality?</a:t>
            </a:r>
          </a:p>
          <a:p>
            <a:pPr lvl="1"/>
            <a:r>
              <a:rPr lang="en-US" dirty="0" smtClean="0"/>
              <a:t>Network abstraction – this is  a new thing that is not well understood.</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 or </a:t>
            </a:r>
            <a:r>
              <a:rPr lang="en-US" dirty="0" err="1" smtClean="0"/>
              <a:t>OpenDaylight</a:t>
            </a:r>
            <a:r>
              <a:rPr lang="en-US" dirty="0" smtClean="0"/>
              <a:t> REST API</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hlinkClick r:id="rId2"/>
              </a:rPr>
              <a:t>Topology REST APIs</a:t>
            </a:r>
            <a:r>
              <a:rPr lang="en-US" dirty="0" smtClean="0"/>
              <a:t> </a:t>
            </a:r>
          </a:p>
          <a:p>
            <a:r>
              <a:rPr lang="en-US" dirty="0" smtClean="0">
                <a:hlinkClick r:id="rId3"/>
              </a:rPr>
              <a:t>Host Tracker REST APIs</a:t>
            </a:r>
            <a:r>
              <a:rPr lang="en-US" dirty="0" smtClean="0"/>
              <a:t> </a:t>
            </a:r>
          </a:p>
          <a:p>
            <a:r>
              <a:rPr lang="en-US" dirty="0" smtClean="0">
                <a:hlinkClick r:id="rId4"/>
              </a:rPr>
              <a:t>Flow Programmer REST APIs</a:t>
            </a:r>
            <a:r>
              <a:rPr lang="en-US" dirty="0" smtClean="0"/>
              <a:t> </a:t>
            </a:r>
          </a:p>
          <a:p>
            <a:r>
              <a:rPr lang="en-US" dirty="0" smtClean="0">
                <a:hlinkClick r:id="rId5"/>
              </a:rPr>
              <a:t>Static Routing REST APIs</a:t>
            </a:r>
            <a:r>
              <a:rPr lang="en-US" dirty="0" smtClean="0"/>
              <a:t> </a:t>
            </a:r>
          </a:p>
          <a:p>
            <a:r>
              <a:rPr lang="en-US" dirty="0" smtClean="0">
                <a:hlinkClick r:id="rId6"/>
              </a:rPr>
              <a:t>Statistics REST APIs</a:t>
            </a:r>
            <a:r>
              <a:rPr lang="en-US" dirty="0" smtClean="0"/>
              <a:t> </a:t>
            </a:r>
          </a:p>
          <a:p>
            <a:r>
              <a:rPr lang="en-US" dirty="0" smtClean="0">
                <a:hlinkClick r:id="rId7"/>
              </a:rPr>
              <a:t>Subnets REST APIs</a:t>
            </a:r>
            <a:r>
              <a:rPr lang="en-US" dirty="0" smtClean="0"/>
              <a:t> </a:t>
            </a:r>
          </a:p>
          <a:p>
            <a:r>
              <a:rPr lang="en-US" dirty="0" smtClean="0">
                <a:hlinkClick r:id="rId8"/>
              </a:rPr>
              <a:t>Switch Manager REST APIs</a:t>
            </a:r>
            <a:r>
              <a:rPr lang="en-US" dirty="0" smtClean="0"/>
              <a:t> </a:t>
            </a:r>
          </a:p>
          <a:p>
            <a:r>
              <a:rPr lang="en-US" dirty="0" smtClean="0">
                <a:hlinkClick r:id="rId9"/>
              </a:rPr>
              <a:t>User Manager REST APIs</a:t>
            </a:r>
            <a:r>
              <a:rPr lang="en-US" dirty="0" smtClean="0"/>
              <a:t> </a:t>
            </a:r>
          </a:p>
          <a:p>
            <a:r>
              <a:rPr lang="en-US" dirty="0" smtClean="0">
                <a:hlinkClick r:id="rId10"/>
              </a:rPr>
              <a:t>Container Manager REST APIs</a:t>
            </a:r>
            <a:r>
              <a:rPr lang="en-US" dirty="0" smtClean="0"/>
              <a:t> </a:t>
            </a:r>
          </a:p>
          <a:p>
            <a:r>
              <a:rPr lang="en-US" dirty="0" smtClean="0">
                <a:hlinkClick r:id="rId11"/>
              </a:rPr>
              <a:t>Connection Manager REST APIs</a:t>
            </a:r>
            <a:r>
              <a:rPr lang="en-US" dirty="0" smtClean="0"/>
              <a:t> </a:t>
            </a:r>
          </a:p>
          <a:p>
            <a:r>
              <a:rPr lang="en-US" dirty="0" smtClean="0">
                <a:hlinkClick r:id="rId12"/>
              </a:rPr>
              <a:t>Bridge Domain REST APIs</a:t>
            </a:r>
            <a:r>
              <a:rPr lang="en-US" dirty="0" smtClean="0"/>
              <a:t> </a:t>
            </a:r>
          </a:p>
          <a:p>
            <a:r>
              <a:rPr lang="en-US" dirty="0" smtClean="0">
                <a:hlinkClick r:id="rId13"/>
              </a:rPr>
              <a:t>Neutron ML2 / Network Configuration APIs</a:t>
            </a:r>
            <a:r>
              <a:rPr lang="en-US" dirty="0" smtClean="0"/>
              <a: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REST API binding to </a:t>
            </a:r>
            <a:endParaRPr lang="en-US" dirty="0"/>
          </a:p>
        </p:txBody>
      </p:sp>
      <p:sp>
        <p:nvSpPr>
          <p:cNvPr id="3" name="Content Placeholder 2"/>
          <p:cNvSpPr>
            <a:spLocks noGrp="1"/>
          </p:cNvSpPr>
          <p:nvPr>
            <p:ph idx="1"/>
          </p:nvPr>
        </p:nvSpPr>
        <p:spPr/>
        <p:txBody>
          <a:bodyPr/>
          <a:lstStyle/>
          <a:p>
            <a:r>
              <a:rPr lang="en-US" dirty="0" smtClean="0"/>
              <a:t>Check out </a:t>
            </a:r>
          </a:p>
          <a:p>
            <a:pPr lvl="1"/>
            <a:r>
              <a:rPr lang="en-US" sz="2400" dirty="0" smtClean="0"/>
              <a:t>http://hp-sdn-client.readthedocs.io/en/latest/api/of.html</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SDN controller’s basic function is to create the global view of the network, mainly by maintaining the global topology/routing information</a:t>
            </a:r>
            <a:r>
              <a:rPr lang="en-US" dirty="0" smtClean="0"/>
              <a:t>.</a:t>
            </a:r>
          </a:p>
          <a:p>
            <a:pPr lvl="1"/>
            <a:r>
              <a:rPr lang="en-US" dirty="0" smtClean="0"/>
              <a:t>Getting the information</a:t>
            </a:r>
          </a:p>
          <a:p>
            <a:pPr lvl="1"/>
            <a:r>
              <a:rPr lang="en-US" dirty="0" smtClean="0"/>
              <a:t>Maintaining the information</a:t>
            </a:r>
          </a:p>
          <a:p>
            <a:pPr lvl="1"/>
            <a:r>
              <a:rPr lang="en-US" dirty="0" smtClean="0"/>
              <a:t>Allow access and update of the information</a:t>
            </a:r>
            <a:endParaRPr lang="en-US" dirty="0" smtClean="0"/>
          </a:p>
          <a:p>
            <a:r>
              <a:rPr lang="en-US" dirty="0" smtClean="0"/>
              <a:t>Network operation logics should be built in SDN applications.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NOS functionality</a:t>
            </a:r>
            <a:endParaRPr lang="en-US" dirty="0"/>
          </a:p>
        </p:txBody>
      </p:sp>
      <p:sp>
        <p:nvSpPr>
          <p:cNvPr id="3" name="Content Placeholder 2"/>
          <p:cNvSpPr>
            <a:spLocks noGrp="1"/>
          </p:cNvSpPr>
          <p:nvPr>
            <p:ph idx="1"/>
          </p:nvPr>
        </p:nvSpPr>
        <p:spPr/>
        <p:txBody>
          <a:bodyPr/>
          <a:lstStyle/>
          <a:p>
            <a:r>
              <a:rPr lang="en-US" dirty="0" smtClean="0"/>
              <a:t>From: “NOX: towards an Operating System to Networks”</a:t>
            </a:r>
          </a:p>
          <a:p>
            <a:endParaRPr lang="en-US" dirty="0" smtClean="0"/>
          </a:p>
          <a:p>
            <a:pPr lvl="1"/>
            <a:r>
              <a:rPr lang="en-US" dirty="0" smtClean="0"/>
              <a:t>NOS should present application programs with a centralized programming model</a:t>
            </a:r>
          </a:p>
          <a:p>
            <a:pPr lvl="1"/>
            <a:r>
              <a:rPr lang="en-US" dirty="0" smtClean="0"/>
              <a:t>Programs should be written in terms of high level abstractions, not low-level parameters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SDN controllers</a:t>
            </a:r>
            <a:endParaRPr lang="en-US" dirty="0"/>
          </a:p>
        </p:txBody>
      </p:sp>
      <p:sp>
        <p:nvSpPr>
          <p:cNvPr id="3" name="Content Placeholder 2"/>
          <p:cNvSpPr>
            <a:spLocks noGrp="1"/>
          </p:cNvSpPr>
          <p:nvPr>
            <p:ph idx="1"/>
          </p:nvPr>
        </p:nvSpPr>
        <p:spPr>
          <a:xfrm>
            <a:off x="457200" y="1600200"/>
            <a:ext cx="4114800" cy="4525963"/>
          </a:xfrm>
        </p:spPr>
        <p:txBody>
          <a:bodyPr/>
          <a:lstStyle/>
          <a:p>
            <a:r>
              <a:rPr lang="en-US" dirty="0" smtClean="0"/>
              <a:t>NOX/POX</a:t>
            </a:r>
          </a:p>
          <a:p>
            <a:r>
              <a:rPr lang="en-US" dirty="0" err="1" smtClean="0"/>
              <a:t>Ryu</a:t>
            </a:r>
            <a:endParaRPr lang="en-US" dirty="0" smtClean="0"/>
          </a:p>
          <a:p>
            <a:r>
              <a:rPr lang="en-US" dirty="0" smtClean="0"/>
              <a:t>Floodlight</a:t>
            </a:r>
          </a:p>
          <a:p>
            <a:r>
              <a:rPr lang="en-US" dirty="0" smtClean="0"/>
              <a:t>Pyretic</a:t>
            </a:r>
          </a:p>
          <a:p>
            <a:r>
              <a:rPr lang="en-US" dirty="0" smtClean="0"/>
              <a:t>Frenetic</a:t>
            </a:r>
          </a:p>
          <a:p>
            <a:r>
              <a:rPr lang="en-US" dirty="0" smtClean="0"/>
              <a:t>Open Daylight</a:t>
            </a:r>
          </a:p>
          <a:p>
            <a:r>
              <a:rPr lang="en-US" dirty="0" smtClean="0"/>
              <a:t>And many more</a:t>
            </a:r>
          </a:p>
        </p:txBody>
      </p:sp>
      <p:sp>
        <p:nvSpPr>
          <p:cNvPr id="4" name="Content Placeholder 2"/>
          <p:cNvSpPr txBox="1">
            <a:spLocks/>
          </p:cNvSpPr>
          <p:nvPr/>
        </p:nvSpPr>
        <p:spPr>
          <a:xfrm>
            <a:off x="4800600" y="1752600"/>
            <a:ext cx="41148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Some artificial differences: language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More important differences:</a:t>
            </a:r>
          </a:p>
          <a:p>
            <a:pPr marL="800100" lvl="1" indent="-342900">
              <a:spcBef>
                <a:spcPct val="20000"/>
              </a:spcBef>
              <a:buFont typeface="Arial" pitchFamily="34" charset="0"/>
              <a:buChar char="•"/>
            </a:pPr>
            <a:r>
              <a:rPr lang="en-US" sz="3200" dirty="0" smtClean="0"/>
              <a:t>API</a:t>
            </a:r>
          </a:p>
          <a:p>
            <a:pPr marL="800100" lvl="1" indent="-342900">
              <a:spcBef>
                <a:spcPct val="20000"/>
              </a:spcBef>
              <a:buFont typeface="Arial" pitchFamily="34" charset="0"/>
              <a:buChar char="•"/>
            </a:pPr>
            <a:r>
              <a:rPr lang="en-US" sz="3200" dirty="0" smtClean="0"/>
              <a:t>Functionality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controller: NOX/POX</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Originally developed by </a:t>
            </a:r>
            <a:r>
              <a:rPr lang="en-US" dirty="0" err="1" smtClean="0"/>
              <a:t>Nirica</a:t>
            </a:r>
            <a:endParaRPr lang="en-US" dirty="0" smtClean="0"/>
          </a:p>
          <a:p>
            <a:r>
              <a:rPr lang="en-US" dirty="0" smtClean="0"/>
              <a:t>NOX: C++ version; POX: python version</a:t>
            </a:r>
          </a:p>
          <a:p>
            <a:pPr lvl="1"/>
            <a:r>
              <a:rPr lang="en-US" dirty="0" err="1" smtClean="0"/>
              <a:t>Nox</a:t>
            </a:r>
            <a:r>
              <a:rPr lang="en-US" dirty="0" smtClean="0"/>
              <a:t> for performance; Pox for rapid prototyping.</a:t>
            </a:r>
          </a:p>
          <a:p>
            <a:r>
              <a:rPr lang="en-US" dirty="0" smtClean="0"/>
              <a:t>POX comes with </a:t>
            </a:r>
            <a:r>
              <a:rPr lang="en-US" dirty="0" err="1" smtClean="0"/>
              <a:t>Mininet</a:t>
            </a:r>
            <a:r>
              <a:rPr lang="en-US" dirty="0"/>
              <a:t> </a:t>
            </a:r>
            <a:r>
              <a:rPr lang="en-US" dirty="0" smtClean="0"/>
              <a:t>– the simulation infrastructure</a:t>
            </a:r>
          </a:p>
          <a:p>
            <a:r>
              <a:rPr lang="en-US" dirty="0" err="1" smtClean="0"/>
              <a:t>OpenFlow</a:t>
            </a:r>
            <a:r>
              <a:rPr lang="en-US" dirty="0" smtClean="0"/>
              <a:t> v.1.0</a:t>
            </a:r>
          </a:p>
          <a:p>
            <a:r>
              <a:rPr lang="en-US" dirty="0" smtClean="0"/>
              <a:t>Programming model:</a:t>
            </a:r>
          </a:p>
          <a:p>
            <a:pPr lvl="1"/>
            <a:r>
              <a:rPr lang="en-US" dirty="0" smtClean="0"/>
              <a:t>Controller registers for events (</a:t>
            </a:r>
            <a:r>
              <a:rPr lang="en-US" dirty="0" err="1" smtClean="0"/>
              <a:t>PacketIn</a:t>
            </a:r>
            <a:r>
              <a:rPr lang="en-US" dirty="0" smtClean="0"/>
              <a:t>, </a:t>
            </a:r>
            <a:r>
              <a:rPr lang="en-US" dirty="0" err="1" smtClean="0"/>
              <a:t>ConnectionUP</a:t>
            </a:r>
            <a:r>
              <a:rPr lang="en-US" dirty="0" smtClean="0"/>
              <a:t>, etc).</a:t>
            </a:r>
          </a:p>
          <a:p>
            <a:pPr lvl="1"/>
            <a:r>
              <a:rPr lang="en-US" dirty="0" smtClean="0"/>
              <a:t>Programmer write event handler </a:t>
            </a:r>
          </a:p>
          <a:p>
            <a:r>
              <a:rPr lang="en-US" dirty="0" smtClean="0"/>
              <a:t>NOS does little for the applications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NOX/POX component</a:t>
            </a:r>
            <a:endParaRPr lang="en-US" dirty="0"/>
          </a:p>
        </p:txBody>
      </p:sp>
      <p:sp>
        <p:nvSpPr>
          <p:cNvPr id="4" name="TextBox 3"/>
          <p:cNvSpPr txBox="1"/>
          <p:nvPr/>
        </p:nvSpPr>
        <p:spPr>
          <a:xfrm>
            <a:off x="609600" y="2209800"/>
            <a:ext cx="2039533" cy="369332"/>
          </a:xfrm>
          <a:prstGeom prst="rect">
            <a:avLst/>
          </a:prstGeom>
          <a:noFill/>
        </p:spPr>
        <p:txBody>
          <a:bodyPr wrap="none" rtlCol="0">
            <a:spAutoFit/>
          </a:bodyPr>
          <a:lstStyle/>
          <a:p>
            <a:r>
              <a:rPr lang="en-US" dirty="0" smtClean="0"/>
              <a:t>NOX/POX controller</a:t>
            </a:r>
            <a:endParaRPr lang="en-US" dirty="0"/>
          </a:p>
        </p:txBody>
      </p:sp>
      <p:sp>
        <p:nvSpPr>
          <p:cNvPr id="5" name="TextBox 4"/>
          <p:cNvSpPr txBox="1"/>
          <p:nvPr/>
        </p:nvSpPr>
        <p:spPr>
          <a:xfrm>
            <a:off x="609600" y="3276600"/>
            <a:ext cx="1260281" cy="646331"/>
          </a:xfrm>
          <a:prstGeom prst="rect">
            <a:avLst/>
          </a:prstGeom>
          <a:noFill/>
          <a:ln>
            <a:solidFill>
              <a:schemeClr val="tx1"/>
            </a:solidFill>
          </a:ln>
        </p:spPr>
        <p:txBody>
          <a:bodyPr wrap="none" rtlCol="0">
            <a:spAutoFit/>
          </a:bodyPr>
          <a:lstStyle/>
          <a:p>
            <a:pPr algn="ctr"/>
            <a:r>
              <a:rPr lang="en-US" dirty="0" smtClean="0"/>
              <a:t>Connection</a:t>
            </a:r>
          </a:p>
          <a:p>
            <a:pPr algn="ctr"/>
            <a:r>
              <a:rPr lang="en-US" dirty="0" smtClean="0"/>
              <a:t>Manager</a:t>
            </a:r>
            <a:endParaRPr lang="en-US" dirty="0"/>
          </a:p>
        </p:txBody>
      </p:sp>
      <p:sp>
        <p:nvSpPr>
          <p:cNvPr id="6" name="TextBox 5"/>
          <p:cNvSpPr txBox="1"/>
          <p:nvPr/>
        </p:nvSpPr>
        <p:spPr>
          <a:xfrm>
            <a:off x="2209800" y="3276600"/>
            <a:ext cx="1168781" cy="646331"/>
          </a:xfrm>
          <a:prstGeom prst="rect">
            <a:avLst/>
          </a:prstGeom>
          <a:noFill/>
          <a:ln>
            <a:solidFill>
              <a:schemeClr val="tx1"/>
            </a:solidFill>
          </a:ln>
        </p:spPr>
        <p:txBody>
          <a:bodyPr wrap="none" rtlCol="0">
            <a:spAutoFit/>
          </a:bodyPr>
          <a:lstStyle/>
          <a:p>
            <a:pPr algn="ctr"/>
            <a:r>
              <a:rPr lang="en-US" dirty="0" smtClean="0"/>
              <a:t>Event</a:t>
            </a:r>
          </a:p>
          <a:p>
            <a:pPr algn="ctr"/>
            <a:r>
              <a:rPr lang="en-US" dirty="0" smtClean="0"/>
              <a:t>dispatcher</a:t>
            </a:r>
            <a:endParaRPr lang="en-US" dirty="0"/>
          </a:p>
        </p:txBody>
      </p:sp>
      <p:sp>
        <p:nvSpPr>
          <p:cNvPr id="7" name="TextBox 6"/>
          <p:cNvSpPr txBox="1"/>
          <p:nvPr/>
        </p:nvSpPr>
        <p:spPr>
          <a:xfrm>
            <a:off x="3733800" y="3276600"/>
            <a:ext cx="1140762" cy="646331"/>
          </a:xfrm>
          <a:prstGeom prst="rect">
            <a:avLst/>
          </a:prstGeom>
          <a:noFill/>
          <a:ln>
            <a:solidFill>
              <a:schemeClr val="tx1"/>
            </a:solidFill>
          </a:ln>
        </p:spPr>
        <p:txBody>
          <a:bodyPr wrap="none" rtlCol="0">
            <a:spAutoFit/>
          </a:bodyPr>
          <a:lstStyle/>
          <a:p>
            <a:r>
              <a:rPr lang="en-US" dirty="0" err="1" smtClean="0"/>
              <a:t>OpenFlow</a:t>
            </a:r>
            <a:endParaRPr lang="en-US" dirty="0" smtClean="0"/>
          </a:p>
          <a:p>
            <a:pPr algn="ctr"/>
            <a:r>
              <a:rPr lang="en-US" dirty="0" smtClean="0"/>
              <a:t>Manager</a:t>
            </a:r>
            <a:endParaRPr lang="en-US" dirty="0"/>
          </a:p>
        </p:txBody>
      </p:sp>
      <p:sp>
        <p:nvSpPr>
          <p:cNvPr id="8" name="TextBox 7"/>
          <p:cNvSpPr txBox="1"/>
          <p:nvPr/>
        </p:nvSpPr>
        <p:spPr>
          <a:xfrm>
            <a:off x="5334000" y="3276600"/>
            <a:ext cx="1035027" cy="646331"/>
          </a:xfrm>
          <a:prstGeom prst="rect">
            <a:avLst/>
          </a:prstGeom>
          <a:noFill/>
          <a:ln>
            <a:solidFill>
              <a:schemeClr val="tx1"/>
            </a:solidFill>
          </a:ln>
        </p:spPr>
        <p:txBody>
          <a:bodyPr wrap="none" rtlCol="0">
            <a:spAutoFit/>
          </a:bodyPr>
          <a:lstStyle/>
          <a:p>
            <a:pPr algn="ctr"/>
            <a:r>
              <a:rPr lang="en-US" dirty="0" smtClean="0"/>
              <a:t>DSO</a:t>
            </a:r>
          </a:p>
          <a:p>
            <a:pPr algn="ctr"/>
            <a:r>
              <a:rPr lang="en-US" dirty="0" err="1" smtClean="0"/>
              <a:t>Deployer</a:t>
            </a:r>
            <a:endParaRPr lang="en-US" dirty="0" smtClean="0"/>
          </a:p>
        </p:txBody>
      </p:sp>
      <p:sp>
        <p:nvSpPr>
          <p:cNvPr id="9" name="TextBox 8"/>
          <p:cNvSpPr txBox="1"/>
          <p:nvPr/>
        </p:nvSpPr>
        <p:spPr>
          <a:xfrm>
            <a:off x="685800" y="4495800"/>
            <a:ext cx="2078005" cy="646331"/>
          </a:xfrm>
          <a:prstGeom prst="rect">
            <a:avLst/>
          </a:prstGeom>
          <a:noFill/>
          <a:ln>
            <a:solidFill>
              <a:schemeClr val="tx1"/>
            </a:solidFill>
          </a:ln>
        </p:spPr>
        <p:txBody>
          <a:bodyPr wrap="none" rtlCol="0">
            <a:spAutoFit/>
          </a:bodyPr>
          <a:lstStyle/>
          <a:p>
            <a:r>
              <a:rPr lang="en-US" dirty="0" smtClean="0"/>
              <a:t>Input/output Socket</a:t>
            </a:r>
          </a:p>
          <a:p>
            <a:r>
              <a:rPr lang="en-US" dirty="0" smtClean="0"/>
              <a:t>Asynchronous File</a:t>
            </a:r>
          </a:p>
        </p:txBody>
      </p:sp>
      <p:sp>
        <p:nvSpPr>
          <p:cNvPr id="11" name="TextBox 10"/>
          <p:cNvSpPr txBox="1"/>
          <p:nvPr/>
        </p:nvSpPr>
        <p:spPr>
          <a:xfrm>
            <a:off x="3048000" y="4495800"/>
            <a:ext cx="1219200" cy="646331"/>
          </a:xfrm>
          <a:prstGeom prst="rect">
            <a:avLst/>
          </a:prstGeom>
          <a:noFill/>
          <a:ln>
            <a:solidFill>
              <a:schemeClr val="tx1"/>
            </a:solidFill>
          </a:ln>
        </p:spPr>
        <p:txBody>
          <a:bodyPr wrap="square" rtlCol="0">
            <a:spAutoFit/>
          </a:bodyPr>
          <a:lstStyle/>
          <a:p>
            <a:pPr algn="ctr"/>
            <a:r>
              <a:rPr lang="en-US" dirty="0" err="1" smtClean="0"/>
              <a:t>OpenFlow</a:t>
            </a:r>
            <a:endParaRPr lang="en-US" dirty="0" smtClean="0"/>
          </a:p>
          <a:p>
            <a:pPr algn="ctr"/>
            <a:r>
              <a:rPr lang="en-US" dirty="0" smtClean="0"/>
              <a:t>API</a:t>
            </a:r>
            <a:endParaRPr lang="en-US" dirty="0"/>
          </a:p>
        </p:txBody>
      </p:sp>
      <p:sp>
        <p:nvSpPr>
          <p:cNvPr id="12" name="TextBox 11"/>
          <p:cNvSpPr txBox="1"/>
          <p:nvPr/>
        </p:nvSpPr>
        <p:spPr>
          <a:xfrm>
            <a:off x="4572000" y="4495800"/>
            <a:ext cx="2115772" cy="646331"/>
          </a:xfrm>
          <a:prstGeom prst="rect">
            <a:avLst/>
          </a:prstGeom>
          <a:noFill/>
          <a:ln>
            <a:solidFill>
              <a:schemeClr val="tx1"/>
            </a:solidFill>
          </a:ln>
        </p:spPr>
        <p:txBody>
          <a:bodyPr wrap="none" rtlCol="0">
            <a:spAutoFit/>
          </a:bodyPr>
          <a:lstStyle/>
          <a:p>
            <a:r>
              <a:rPr lang="en-US" dirty="0" smtClean="0"/>
              <a:t>Threading and event</a:t>
            </a:r>
          </a:p>
          <a:p>
            <a:r>
              <a:rPr lang="en-US" dirty="0" smtClean="0"/>
              <a:t>management</a:t>
            </a:r>
          </a:p>
        </p:txBody>
      </p:sp>
      <p:sp>
        <p:nvSpPr>
          <p:cNvPr id="13" name="TextBox 12"/>
          <p:cNvSpPr txBox="1"/>
          <p:nvPr/>
        </p:nvSpPr>
        <p:spPr>
          <a:xfrm>
            <a:off x="6934200" y="4495800"/>
            <a:ext cx="877163" cy="646331"/>
          </a:xfrm>
          <a:prstGeom prst="rect">
            <a:avLst/>
          </a:prstGeom>
          <a:noFill/>
          <a:ln>
            <a:solidFill>
              <a:schemeClr val="tx1"/>
            </a:solidFill>
          </a:ln>
        </p:spPr>
        <p:txBody>
          <a:bodyPr wrap="none" rtlCol="0">
            <a:spAutoFit/>
          </a:bodyPr>
          <a:lstStyle/>
          <a:p>
            <a:r>
              <a:rPr lang="en-US" dirty="0" smtClean="0"/>
              <a:t>Other</a:t>
            </a:r>
          </a:p>
          <a:p>
            <a:r>
              <a:rPr lang="en-US" dirty="0" smtClean="0"/>
              <a:t>utilities</a:t>
            </a:r>
            <a:endParaRPr lang="en-US" dirty="0"/>
          </a:p>
        </p:txBody>
      </p:sp>
      <p:sp>
        <p:nvSpPr>
          <p:cNvPr id="14" name="Rounded Rectangle 13"/>
          <p:cNvSpPr/>
          <p:nvPr/>
        </p:nvSpPr>
        <p:spPr>
          <a:xfrm>
            <a:off x="457200" y="2057400"/>
            <a:ext cx="7772400" cy="3505200"/>
          </a:xfrm>
          <a:prstGeom prst="roundRect">
            <a:avLst/>
          </a:prstGeom>
          <a:no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NOX/POX Events</a:t>
            </a:r>
            <a:endParaRPr lang="en-US" dirty="0"/>
          </a:p>
        </p:txBody>
      </p:sp>
      <p:sp>
        <p:nvSpPr>
          <p:cNvPr id="3" name="Content Placeholder 2"/>
          <p:cNvSpPr>
            <a:spLocks noGrp="1"/>
          </p:cNvSpPr>
          <p:nvPr>
            <p:ph idx="1"/>
          </p:nvPr>
        </p:nvSpPr>
        <p:spPr>
          <a:xfrm>
            <a:off x="457200" y="1600201"/>
            <a:ext cx="8229600" cy="2286000"/>
          </a:xfrm>
        </p:spPr>
        <p:txBody>
          <a:bodyPr>
            <a:normAutofit lnSpcReduction="10000"/>
          </a:bodyPr>
          <a:lstStyle/>
          <a:p>
            <a:r>
              <a:rPr lang="en-US" dirty="0" err="1" smtClean="0"/>
              <a:t>FlowRemoved</a:t>
            </a:r>
            <a:endParaRPr lang="en-US" dirty="0" smtClean="0"/>
          </a:p>
          <a:p>
            <a:r>
              <a:rPr lang="en-US" dirty="0" err="1" smtClean="0"/>
              <a:t>ConnectionUP</a:t>
            </a:r>
            <a:endParaRPr lang="en-US" dirty="0"/>
          </a:p>
          <a:p>
            <a:r>
              <a:rPr lang="en-US" dirty="0" err="1" smtClean="0"/>
              <a:t>PacketIn</a:t>
            </a:r>
            <a:endParaRPr lang="en-US" dirty="0" smtClean="0"/>
          </a:p>
          <a:p>
            <a:r>
              <a:rPr lang="en-US" dirty="0" smtClean="0"/>
              <a:t>etc </a:t>
            </a:r>
            <a:endParaRPr lang="en-US" dirty="0"/>
          </a:p>
        </p:txBody>
      </p:sp>
      <p:sp>
        <p:nvSpPr>
          <p:cNvPr id="4" name="Content Placeholder 2"/>
          <p:cNvSpPr txBox="1">
            <a:spLocks/>
          </p:cNvSpPr>
          <p:nvPr/>
        </p:nvSpPr>
        <p:spPr>
          <a:xfrm>
            <a:off x="4419600" y="1676400"/>
            <a:ext cx="4419600" cy="22860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User write event handlers</a:t>
            </a:r>
          </a:p>
          <a:p>
            <a:pPr marL="800100" lvl="1" indent="-342900">
              <a:spcBef>
                <a:spcPct val="20000"/>
              </a:spcBef>
              <a:buFont typeface="Arial" pitchFamily="34" charset="0"/>
              <a:buChar cha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E.g.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ConnectionUp</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record in</a:t>
            </a:r>
            <a:r>
              <a:rPr kumimoji="0" lang="en-US" sz="3200" b="0" i="0" u="none" strike="noStrike" kern="1200" cap="none" spc="0" normalizeH="0" noProof="0" dirty="0" smtClean="0">
                <a:ln>
                  <a:noFill/>
                </a:ln>
                <a:solidFill>
                  <a:schemeClr val="tx1"/>
                </a:solidFill>
                <a:effectLst/>
                <a:uLnTx/>
                <a:uFillTx/>
                <a:latin typeface="+mn-lt"/>
                <a:ea typeface="+mn-ea"/>
                <a:cs typeface="+mn-cs"/>
              </a:rPr>
              <a:t> the database</a:t>
            </a:r>
            <a:r>
              <a:rPr lang="en-US" sz="3200" dirty="0" smtClean="0"/>
              <a:t>, </a:t>
            </a:r>
            <a:r>
              <a:rPr lang="en-US" sz="3200" dirty="0" err="1" smtClean="0"/>
              <a:t>PacketIn</a:t>
            </a:r>
            <a:r>
              <a:rPr lang="en-US" sz="3200" dirty="0" smtClean="0"/>
              <a:t>: compute the route, setup flow table along the path, etc</a:t>
            </a:r>
            <a:endParaRPr kumimoji="0" lang="en-US" sz="3200" b="0" i="0" u="none" strike="noStrike" kern="1200" cap="none" spc="0" normalizeH="0" noProof="0" dirty="0" smtClean="0">
              <a:ln>
                <a:noFill/>
              </a:ln>
              <a:solidFill>
                <a:schemeClr val="tx1"/>
              </a:solidFill>
              <a:effectLst/>
              <a:uLnTx/>
              <a:uFillTx/>
              <a:latin typeface="+mn-lt"/>
              <a:ea typeface="+mn-ea"/>
              <a:cs typeface="+mn-cs"/>
            </a:endParaRPr>
          </a:p>
        </p:txBody>
      </p:sp>
      <p:sp>
        <p:nvSpPr>
          <p:cNvPr id="5" name="TextBox 4"/>
          <p:cNvSpPr txBox="1"/>
          <p:nvPr/>
        </p:nvSpPr>
        <p:spPr>
          <a:xfrm>
            <a:off x="762000" y="4800600"/>
            <a:ext cx="6633675" cy="369332"/>
          </a:xfrm>
          <a:prstGeom prst="rect">
            <a:avLst/>
          </a:prstGeom>
          <a:noFill/>
        </p:spPr>
        <p:txBody>
          <a:bodyPr wrap="none" rtlCol="0">
            <a:spAutoFit/>
          </a:bodyPr>
          <a:lstStyle/>
          <a:p>
            <a:r>
              <a:rPr lang="en-US" dirty="0" smtClean="0"/>
              <a:t>Abstraction? Global view build from control program, fairly low level.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Daylight controller</a:t>
            </a:r>
            <a:endParaRPr lang="en-US" dirty="0"/>
          </a:p>
        </p:txBody>
      </p:sp>
      <p:sp>
        <p:nvSpPr>
          <p:cNvPr id="3" name="Content Placeholder 2"/>
          <p:cNvSpPr>
            <a:spLocks noGrp="1"/>
          </p:cNvSpPr>
          <p:nvPr>
            <p:ph idx="1"/>
          </p:nvPr>
        </p:nvSpPr>
        <p:spPr/>
        <p:txBody>
          <a:bodyPr/>
          <a:lstStyle/>
          <a:p>
            <a:r>
              <a:rPr lang="en-US" dirty="0" smtClean="0"/>
              <a:t>Industrial strength SDN controller</a:t>
            </a:r>
          </a:p>
          <a:p>
            <a:r>
              <a:rPr lang="en-US" dirty="0" smtClean="0"/>
              <a:t>Heavy industry involvement and backing</a:t>
            </a:r>
          </a:p>
          <a:p>
            <a:r>
              <a:rPr lang="en-US" dirty="0" smtClean="0"/>
              <a:t>Focuses on having an open framework for SDN/NFV innovations</a:t>
            </a:r>
          </a:p>
          <a:p>
            <a:pPr lvl="1"/>
            <a:r>
              <a:rPr lang="en-US" dirty="0" smtClean="0"/>
              <a:t>Not limited to </a:t>
            </a:r>
            <a:r>
              <a:rPr lang="en-US" dirty="0" err="1" smtClean="0"/>
              <a:t>OpenFlow</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OpenDaylight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OpenDaylight</a:t>
            </a:r>
            <a:r>
              <a:rPr lang="en-US" dirty="0" smtClean="0"/>
              <a:t> is an open source project under the Linux Foundation with the mutual goal of furthering the adoption and innovation of Software Defined Networking (SDN) through the creation of a common industry supported framework. </a:t>
            </a:r>
          </a:p>
          <a:p>
            <a:r>
              <a:rPr lang="en-US" dirty="0" smtClean="0"/>
              <a:t>Enjoyed broad industry </a:t>
            </a:r>
            <a:r>
              <a:rPr lang="en-US" dirty="0" smtClean="0"/>
              <a:t>support</a:t>
            </a:r>
            <a:endParaRPr lang="en-US" dirty="0" smtClean="0"/>
          </a:p>
          <a:p>
            <a:r>
              <a:rPr lang="en-US" dirty="0" smtClean="0"/>
              <a:t>Information from: https://wiki.opendaylight.org/view/OpenDaylight_Controller:[Overview|Architectural_Framework|...]</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959</Words>
  <Application>Microsoft Office PowerPoint</Application>
  <PresentationFormat>On-screen Show (4:3)</PresentationFormat>
  <Paragraphs>166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SDN controllers</vt:lpstr>
      <vt:lpstr>SDN controllers (NOS) .vs. OS</vt:lpstr>
      <vt:lpstr>NOS functionality</vt:lpstr>
      <vt:lpstr>Existing SDN controllers</vt:lpstr>
      <vt:lpstr>SDN controller: NOX/POX</vt:lpstr>
      <vt:lpstr>NOX/POX component</vt:lpstr>
      <vt:lpstr>NOX/POX Events</vt:lpstr>
      <vt:lpstr>Open Daylight controller</vt:lpstr>
      <vt:lpstr>What is OpenDaylight?</vt:lpstr>
      <vt:lpstr>OpenDaylight Architectural Framework</vt:lpstr>
      <vt:lpstr>Some Notes on the Architectural Framework</vt:lpstr>
      <vt:lpstr>Open Daylight Controller</vt:lpstr>
      <vt:lpstr>Service Abstraction Layer</vt:lpstr>
      <vt:lpstr>Plugins provide portions of the overall network model tree</vt:lpstr>
      <vt:lpstr>Access information in the network model tree</vt:lpstr>
      <vt:lpstr>The REST API</vt:lpstr>
      <vt:lpstr>OpenDaylight REST API</vt:lpstr>
      <vt:lpstr>OpenDaylight REST API</vt:lpstr>
      <vt:lpstr>OpenDaylight REST API</vt:lpstr>
      <vt:lpstr>Classes or OpenDaylight REST API</vt:lpstr>
      <vt:lpstr>Example of REST API binding to </vt:lpstr>
      <vt:lpstr>Conclusion</vt:lpstr>
    </vt:vector>
  </TitlesOfParts>
  <Company>FSU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Xin Yuan</dc:creator>
  <cp:lastModifiedBy>Xin Yuan</cp:lastModifiedBy>
  <cp:revision>33</cp:revision>
  <dcterms:created xsi:type="dcterms:W3CDTF">2016-08-09T17:53:45Z</dcterms:created>
  <dcterms:modified xsi:type="dcterms:W3CDTF">2016-09-20T20:31:26Z</dcterms:modified>
</cp:coreProperties>
</file>