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9" r:id="rId6"/>
    <p:sldId id="259" r:id="rId7"/>
    <p:sldId id="266" r:id="rId8"/>
    <p:sldId id="260" r:id="rId9"/>
    <p:sldId id="263" r:id="rId10"/>
    <p:sldId id="261" r:id="rId11"/>
    <p:sldId id="262" r:id="rId12"/>
    <p:sldId id="264" r:id="rId13"/>
    <p:sldId id="268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-2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EBB7D-D2A7-4D62-8EB0-62412F94FFBB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F756-7F9E-4E21-AC38-6A86EA8D6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EBB7D-D2A7-4D62-8EB0-62412F94FFBB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F756-7F9E-4E21-AC38-6A86EA8D6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EBB7D-D2A7-4D62-8EB0-62412F94FFBB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F756-7F9E-4E21-AC38-6A86EA8D6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EBB7D-D2A7-4D62-8EB0-62412F94FFBB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F756-7F9E-4E21-AC38-6A86EA8D6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EBB7D-D2A7-4D62-8EB0-62412F94FFBB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F756-7F9E-4E21-AC38-6A86EA8D6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EBB7D-D2A7-4D62-8EB0-62412F94FFBB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F756-7F9E-4E21-AC38-6A86EA8D6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EBB7D-D2A7-4D62-8EB0-62412F94FFBB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F756-7F9E-4E21-AC38-6A86EA8D6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EBB7D-D2A7-4D62-8EB0-62412F94FFBB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F756-7F9E-4E21-AC38-6A86EA8D6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EBB7D-D2A7-4D62-8EB0-62412F94FFBB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F756-7F9E-4E21-AC38-6A86EA8D6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EBB7D-D2A7-4D62-8EB0-62412F94FFBB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F756-7F9E-4E21-AC38-6A86EA8D6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EBB7D-D2A7-4D62-8EB0-62412F94FFBB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8F756-7F9E-4E21-AC38-6A86EA8D6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EBB7D-D2A7-4D62-8EB0-62412F94FFBB}" type="datetimeFigureOut">
              <a:rPr lang="en-US" smtClean="0"/>
              <a:pPr/>
              <a:t>9/13/2016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8F756-7F9E-4E21-AC38-6A86EA8D6C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Mininet</a:t>
            </a:r>
            <a:r>
              <a:rPr lang="en-US" dirty="0" smtClean="0"/>
              <a:t> and </a:t>
            </a:r>
            <a:r>
              <a:rPr lang="en-US" dirty="0" err="1" smtClean="0"/>
              <a:t>Openflow</a:t>
            </a:r>
            <a:r>
              <a:rPr lang="en-US" dirty="0" smtClean="0"/>
              <a:t> Labs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Lab </a:t>
            </a:r>
            <a:r>
              <a:rPr lang="en-US" dirty="0" smtClean="0"/>
              <a:t>2 </a:t>
            </a:r>
            <a:r>
              <a:rPr lang="en-US" dirty="0" err="1" smtClean="0"/>
              <a:t>execise</a:t>
            </a:r>
            <a:r>
              <a:rPr lang="en-US" dirty="0" smtClean="0"/>
              <a:t>: </a:t>
            </a:r>
            <a:r>
              <a:rPr lang="en-US" dirty="0" smtClean="0"/>
              <a:t>manually setup </a:t>
            </a:r>
            <a:r>
              <a:rPr lang="en-US" dirty="0" err="1" smtClean="0"/>
              <a:t>openflow</a:t>
            </a:r>
            <a:r>
              <a:rPr lang="en-US" dirty="0" smtClean="0"/>
              <a:t> switches with </a:t>
            </a:r>
            <a:r>
              <a:rPr lang="en-US" dirty="0" err="1" smtClean="0"/>
              <a:t>dpctl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95799"/>
          </a:xfrm>
        </p:spPr>
        <p:txBody>
          <a:bodyPr>
            <a:normAutofit/>
          </a:bodyPr>
          <a:lstStyle/>
          <a:p>
            <a:r>
              <a:rPr lang="en-US" dirty="0" smtClean="0"/>
              <a:t>Set up a network with the following topology</a:t>
            </a:r>
            <a:r>
              <a:rPr lang="en-US" dirty="0"/>
              <a:t> </a:t>
            </a:r>
            <a:r>
              <a:rPr lang="en-US" dirty="0" smtClean="0"/>
              <a:t>such that all communication can be realized between each pair of hosts: using destination based routing</a:t>
            </a:r>
            <a:r>
              <a:rPr lang="en-US" dirty="0" smtClean="0"/>
              <a:t>. Using hw1 topology</a:t>
            </a:r>
          </a:p>
          <a:p>
            <a:pPr lvl="1"/>
            <a:r>
              <a:rPr lang="en-US" dirty="0" smtClean="0"/>
              <a:t>$ </a:t>
            </a:r>
            <a:r>
              <a:rPr lang="en-US" dirty="0" err="1" smtClean="0"/>
              <a:t>dpctl</a:t>
            </a:r>
            <a:r>
              <a:rPr lang="en-US" dirty="0" smtClean="0"/>
              <a:t> show tcp:127.0.0.1:6634</a:t>
            </a:r>
          </a:p>
          <a:p>
            <a:pPr lvl="1"/>
            <a:r>
              <a:rPr lang="en-US" dirty="0" smtClean="0"/>
              <a:t>$ </a:t>
            </a:r>
            <a:r>
              <a:rPr lang="en-US" dirty="0" err="1" smtClean="0"/>
              <a:t>dpctl</a:t>
            </a:r>
            <a:r>
              <a:rPr lang="en-US" dirty="0" smtClean="0"/>
              <a:t> show </a:t>
            </a:r>
            <a:r>
              <a:rPr lang="en-US" dirty="0" smtClean="0"/>
              <a:t>tcp:127.0.0.1:6635</a:t>
            </a:r>
            <a:endParaRPr lang="en-US" dirty="0" smtClean="0"/>
          </a:p>
          <a:p>
            <a:pPr lvl="1"/>
            <a:r>
              <a:rPr lang="en-US" dirty="0" smtClean="0"/>
              <a:t>$ </a:t>
            </a:r>
            <a:r>
              <a:rPr lang="en-US" dirty="0" err="1" smtClean="0"/>
              <a:t>dpctl</a:t>
            </a:r>
            <a:r>
              <a:rPr lang="en-US" dirty="0" smtClean="0"/>
              <a:t> show </a:t>
            </a:r>
            <a:r>
              <a:rPr lang="en-US" dirty="0" smtClean="0"/>
              <a:t>tcp:127.0.0.1:6636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Lab 3: a naïve POX controller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Objectives</a:t>
            </a:r>
          </a:p>
          <a:p>
            <a:pPr lvl="1"/>
            <a:r>
              <a:rPr lang="en-US" dirty="0" smtClean="0"/>
              <a:t>Moving commands from </a:t>
            </a:r>
            <a:r>
              <a:rPr lang="en-US" dirty="0" err="1" smtClean="0"/>
              <a:t>dpctl</a:t>
            </a:r>
            <a:r>
              <a:rPr lang="en-US" dirty="0" smtClean="0"/>
              <a:t> to a POX controller</a:t>
            </a:r>
          </a:p>
          <a:p>
            <a:pPr lvl="1"/>
            <a:r>
              <a:rPr lang="en-US" dirty="0" smtClean="0"/>
              <a:t>Understand how the POX controller interacts with switches</a:t>
            </a:r>
          </a:p>
          <a:p>
            <a:endParaRPr lang="en-US" dirty="0" smtClean="0"/>
          </a:p>
          <a:p>
            <a:r>
              <a:rPr lang="en-US" dirty="0" smtClean="0"/>
              <a:t>POX document </a:t>
            </a:r>
          </a:p>
          <a:p>
            <a:pPr lvl="1"/>
            <a:r>
              <a:rPr lang="en-US" dirty="0" smtClean="0"/>
              <a:t>https://openflow.stanford.edu/display/ONL/POX+Wiki</a:t>
            </a:r>
          </a:p>
          <a:p>
            <a:r>
              <a:rPr lang="en-US" dirty="0" smtClean="0"/>
              <a:t>See POX controller examples forwarding/hub.py at pox/forwarding/hub.py</a:t>
            </a:r>
          </a:p>
          <a:p>
            <a:pPr lvl="1"/>
            <a:r>
              <a:rPr lang="en-US" dirty="0" smtClean="0"/>
              <a:t>See the </a:t>
            </a:r>
            <a:r>
              <a:rPr lang="en-US" dirty="0" err="1" smtClean="0"/>
              <a:t>flow_mod</a:t>
            </a:r>
            <a:r>
              <a:rPr lang="en-US" dirty="0" smtClean="0"/>
              <a:t> message that add one flow table entry to flood all packets – turning each connected switch to a hub.</a:t>
            </a:r>
          </a:p>
          <a:p>
            <a:pPr lvl="1"/>
            <a:r>
              <a:rPr lang="en-US" dirty="0" smtClean="0"/>
              <a:t>To use the controller:</a:t>
            </a:r>
          </a:p>
          <a:p>
            <a:pPr lvl="2"/>
            <a:r>
              <a:rPr lang="en-US" sz="2500" dirty="0" smtClean="0"/>
              <a:t>$ </a:t>
            </a:r>
            <a:r>
              <a:rPr lang="en-US" sz="2500" dirty="0" err="1" smtClean="0"/>
              <a:t>sudo</a:t>
            </a:r>
            <a:r>
              <a:rPr lang="en-US" sz="2500" dirty="0" smtClean="0"/>
              <a:t> </a:t>
            </a:r>
            <a:r>
              <a:rPr lang="en-US" sz="2500" dirty="0" err="1" smtClean="0"/>
              <a:t>mn</a:t>
            </a:r>
            <a:r>
              <a:rPr lang="en-US" sz="2500" dirty="0" smtClean="0"/>
              <a:t> --</a:t>
            </a:r>
            <a:r>
              <a:rPr lang="en-US" sz="2500" dirty="0" err="1" smtClean="0"/>
              <a:t>topo</a:t>
            </a:r>
            <a:r>
              <a:rPr lang="en-US" sz="2500" dirty="0" smtClean="0"/>
              <a:t> linear,4 --</a:t>
            </a:r>
            <a:r>
              <a:rPr lang="en-US" sz="2500" dirty="0" err="1" smtClean="0"/>
              <a:t>mac</a:t>
            </a:r>
            <a:r>
              <a:rPr lang="en-US" sz="2500" dirty="0" smtClean="0"/>
              <a:t> --switch </a:t>
            </a:r>
            <a:r>
              <a:rPr lang="en-US" sz="2500" dirty="0" err="1" smtClean="0"/>
              <a:t>ovsk</a:t>
            </a:r>
            <a:r>
              <a:rPr lang="en-US" sz="2500" dirty="0" smtClean="0"/>
              <a:t> --controller remote</a:t>
            </a:r>
          </a:p>
          <a:p>
            <a:pPr lvl="3"/>
            <a:r>
              <a:rPr lang="en-US" sz="2500" dirty="0" smtClean="0"/>
              <a:t>The default controller is at the same machine with port number 6633.</a:t>
            </a:r>
          </a:p>
          <a:p>
            <a:pPr lvl="3"/>
            <a:r>
              <a:rPr lang="en-US" sz="2500" dirty="0" smtClean="0"/>
              <a:t>Different switches are at tcp:127.0.0.1:6634{6635, 6636,…}</a:t>
            </a:r>
          </a:p>
          <a:p>
            <a:pPr lvl="2"/>
            <a:r>
              <a:rPr lang="en-US" sz="2500" dirty="0" smtClean="0"/>
              <a:t>$./pox.py forwarding.hub</a:t>
            </a:r>
          </a:p>
          <a:p>
            <a:pPr lvl="3"/>
            <a:r>
              <a:rPr lang="en-US" sz="2500" dirty="0" smtClean="0"/>
              <a:t>Create a controller running on local machine port 6633, will connect with the </a:t>
            </a:r>
            <a:r>
              <a:rPr lang="en-US" sz="2500" dirty="0" err="1" smtClean="0"/>
              <a:t>openflow</a:t>
            </a:r>
            <a:r>
              <a:rPr lang="en-US" sz="2500" dirty="0" smtClean="0"/>
              <a:t> switches.</a:t>
            </a:r>
          </a:p>
          <a:p>
            <a:pPr lvl="3"/>
            <a:r>
              <a:rPr lang="en-US" sz="2500" dirty="0" smtClean="0"/>
              <a:t>Pay attention to how the flow table entries are created</a:t>
            </a:r>
          </a:p>
          <a:p>
            <a:pPr lvl="3"/>
            <a:r>
              <a:rPr lang="en-US" sz="2500" dirty="0" smtClean="0"/>
              <a:t>Pay attention to the </a:t>
            </a:r>
            <a:r>
              <a:rPr lang="en-US" sz="2500" dirty="0" err="1" smtClean="0"/>
              <a:t>connectionup</a:t>
            </a:r>
            <a:r>
              <a:rPr lang="en-US" sz="2500" dirty="0" smtClean="0"/>
              <a:t> event</a:t>
            </a:r>
          </a:p>
          <a:p>
            <a:pPr lvl="2"/>
            <a:r>
              <a:rPr lang="en-US" sz="2500" dirty="0" smtClean="0"/>
              <a:t>$</a:t>
            </a:r>
            <a:r>
              <a:rPr lang="en-US" sz="2500" dirty="0" err="1" smtClean="0"/>
              <a:t>dpctl</a:t>
            </a:r>
            <a:r>
              <a:rPr lang="en-US" sz="2500" dirty="0" smtClean="0"/>
              <a:t> dump-flows tcp:127.0.01:6634 </a:t>
            </a:r>
          </a:p>
          <a:p>
            <a:pPr lvl="2"/>
            <a:r>
              <a:rPr lang="en-US" sz="2500" dirty="0" smtClean="0"/>
              <a:t>$</a:t>
            </a:r>
            <a:r>
              <a:rPr lang="en-US" sz="2500" dirty="0" err="1" smtClean="0"/>
              <a:t>dpctl</a:t>
            </a:r>
            <a:r>
              <a:rPr lang="en-US" sz="2500" dirty="0" smtClean="0"/>
              <a:t> dump-flows tcp:127.0.01:6635</a:t>
            </a:r>
          </a:p>
          <a:p>
            <a:pPr lvl="2"/>
            <a:r>
              <a:rPr lang="en-US" sz="2500" dirty="0" err="1" smtClean="0"/>
              <a:t>Mininet</a:t>
            </a:r>
            <a:r>
              <a:rPr lang="en-US" sz="2500" dirty="0" smtClean="0"/>
              <a:t>&gt; </a:t>
            </a:r>
            <a:r>
              <a:rPr lang="en-US" sz="2500" dirty="0" err="1" smtClean="0"/>
              <a:t>pingall</a:t>
            </a:r>
            <a:endParaRPr lang="en-US" sz="2500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Lab3: A naïve POX controller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lab3.py and lab3_controller.py</a:t>
            </a:r>
          </a:p>
          <a:p>
            <a:r>
              <a:rPr lang="en-US" dirty="0" smtClean="0"/>
              <a:t>Put lab3_controller.py under pox/ext</a:t>
            </a:r>
          </a:p>
          <a:p>
            <a:r>
              <a:rPr lang="en-US" dirty="0" smtClean="0"/>
              <a:t>Run lab3.py with ‘$</a:t>
            </a:r>
            <a:r>
              <a:rPr lang="en-US" dirty="0" err="1" smtClean="0"/>
              <a:t>sudo</a:t>
            </a:r>
            <a:r>
              <a:rPr lang="en-US" dirty="0" smtClean="0"/>
              <a:t> ./lab3.py’</a:t>
            </a:r>
          </a:p>
          <a:p>
            <a:r>
              <a:rPr lang="en-US" dirty="0" smtClean="0"/>
              <a:t>Use </a:t>
            </a:r>
            <a:r>
              <a:rPr lang="en-US" dirty="0" err="1" smtClean="0"/>
              <a:t>dpctl</a:t>
            </a:r>
            <a:r>
              <a:rPr lang="en-US" dirty="0" smtClean="0"/>
              <a:t> to see the flow-table on each switch.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24200" y="5715000"/>
            <a:ext cx="2989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s1                  s2                      s3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33600" y="5257800"/>
            <a:ext cx="4235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629400" y="6172200"/>
            <a:ext cx="4235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h3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05600" y="5181600"/>
            <a:ext cx="4235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h2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3124200" y="5715000"/>
            <a:ext cx="381000" cy="381000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267200" y="5715000"/>
            <a:ext cx="381000" cy="381000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638800" y="5715000"/>
            <a:ext cx="381000" cy="381000"/>
          </a:xfrm>
          <a:prstGeom prst="ellipse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>
            <a:stCxn id="5" idx="3"/>
          </p:cNvCxnSpPr>
          <p:nvPr/>
        </p:nvCxnSpPr>
        <p:spPr>
          <a:xfrm>
            <a:off x="2557114" y="5442466"/>
            <a:ext cx="643286" cy="272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9" idx="6"/>
            <a:endCxn id="10" idx="2"/>
          </p:cNvCxnSpPr>
          <p:nvPr/>
        </p:nvCxnSpPr>
        <p:spPr>
          <a:xfrm>
            <a:off x="3505200" y="5905500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0" idx="6"/>
            <a:endCxn id="11" idx="2"/>
          </p:cNvCxnSpPr>
          <p:nvPr/>
        </p:nvCxnSpPr>
        <p:spPr>
          <a:xfrm>
            <a:off x="4648200" y="5905500"/>
            <a:ext cx="990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11" idx="7"/>
            <a:endCxn id="8" idx="1"/>
          </p:cNvCxnSpPr>
          <p:nvPr/>
        </p:nvCxnSpPr>
        <p:spPr>
          <a:xfrm flipV="1">
            <a:off x="5964004" y="5366266"/>
            <a:ext cx="741596" cy="404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1" idx="5"/>
            <a:endCxn id="7" idx="1"/>
          </p:cNvCxnSpPr>
          <p:nvPr/>
        </p:nvCxnSpPr>
        <p:spPr>
          <a:xfrm>
            <a:off x="5964004" y="6040204"/>
            <a:ext cx="665396" cy="316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reeform 18"/>
          <p:cNvSpPr/>
          <p:nvPr/>
        </p:nvSpPr>
        <p:spPr>
          <a:xfrm>
            <a:off x="3382537" y="6081132"/>
            <a:ext cx="2341756" cy="541257"/>
          </a:xfrm>
          <a:custGeom>
            <a:avLst/>
            <a:gdLst>
              <a:gd name="connsiteX0" fmla="*/ 0 w 2341756"/>
              <a:gd name="connsiteY0" fmla="*/ 14868 h 541257"/>
              <a:gd name="connsiteX1" fmla="*/ 74341 w 2341756"/>
              <a:gd name="connsiteY1" fmla="*/ 81775 h 541257"/>
              <a:gd name="connsiteX2" fmla="*/ 118946 w 2341756"/>
              <a:gd name="connsiteY2" fmla="*/ 111512 h 541257"/>
              <a:gd name="connsiteX3" fmla="*/ 185853 w 2341756"/>
              <a:gd name="connsiteY3" fmla="*/ 163551 h 541257"/>
              <a:gd name="connsiteX4" fmla="*/ 230458 w 2341756"/>
              <a:gd name="connsiteY4" fmla="*/ 193288 h 541257"/>
              <a:gd name="connsiteX5" fmla="*/ 275063 w 2341756"/>
              <a:gd name="connsiteY5" fmla="*/ 223024 h 541257"/>
              <a:gd name="connsiteX6" fmla="*/ 364273 w 2341756"/>
              <a:gd name="connsiteY6" fmla="*/ 282497 h 541257"/>
              <a:gd name="connsiteX7" fmla="*/ 386575 w 2341756"/>
              <a:gd name="connsiteY7" fmla="*/ 289931 h 541257"/>
              <a:gd name="connsiteX8" fmla="*/ 475785 w 2341756"/>
              <a:gd name="connsiteY8" fmla="*/ 334536 h 541257"/>
              <a:gd name="connsiteX9" fmla="*/ 542692 w 2341756"/>
              <a:gd name="connsiteY9" fmla="*/ 371707 h 541257"/>
              <a:gd name="connsiteX10" fmla="*/ 609600 w 2341756"/>
              <a:gd name="connsiteY10" fmla="*/ 394009 h 541257"/>
              <a:gd name="connsiteX11" fmla="*/ 683941 w 2341756"/>
              <a:gd name="connsiteY11" fmla="*/ 416312 h 541257"/>
              <a:gd name="connsiteX12" fmla="*/ 706243 w 2341756"/>
              <a:gd name="connsiteY12" fmla="*/ 423746 h 541257"/>
              <a:gd name="connsiteX13" fmla="*/ 735980 w 2341756"/>
              <a:gd name="connsiteY13" fmla="*/ 431180 h 541257"/>
              <a:gd name="connsiteX14" fmla="*/ 788019 w 2341756"/>
              <a:gd name="connsiteY14" fmla="*/ 446048 h 541257"/>
              <a:gd name="connsiteX15" fmla="*/ 832624 w 2341756"/>
              <a:gd name="connsiteY15" fmla="*/ 460917 h 541257"/>
              <a:gd name="connsiteX16" fmla="*/ 944136 w 2341756"/>
              <a:gd name="connsiteY16" fmla="*/ 483219 h 541257"/>
              <a:gd name="connsiteX17" fmla="*/ 1115122 w 2341756"/>
              <a:gd name="connsiteY17" fmla="*/ 512956 h 541257"/>
              <a:gd name="connsiteX18" fmla="*/ 1152292 w 2341756"/>
              <a:gd name="connsiteY18" fmla="*/ 520390 h 541257"/>
              <a:gd name="connsiteX19" fmla="*/ 1605775 w 2341756"/>
              <a:gd name="connsiteY19" fmla="*/ 520390 h 541257"/>
              <a:gd name="connsiteX20" fmla="*/ 1628078 w 2341756"/>
              <a:gd name="connsiteY20" fmla="*/ 512956 h 541257"/>
              <a:gd name="connsiteX21" fmla="*/ 1665248 w 2341756"/>
              <a:gd name="connsiteY21" fmla="*/ 505522 h 541257"/>
              <a:gd name="connsiteX22" fmla="*/ 1739590 w 2341756"/>
              <a:gd name="connsiteY22" fmla="*/ 483219 h 541257"/>
              <a:gd name="connsiteX23" fmla="*/ 1791629 w 2341756"/>
              <a:gd name="connsiteY23" fmla="*/ 460917 h 541257"/>
              <a:gd name="connsiteX24" fmla="*/ 1813931 w 2341756"/>
              <a:gd name="connsiteY24" fmla="*/ 446048 h 541257"/>
              <a:gd name="connsiteX25" fmla="*/ 1836234 w 2341756"/>
              <a:gd name="connsiteY25" fmla="*/ 438614 h 541257"/>
              <a:gd name="connsiteX26" fmla="*/ 1910575 w 2341756"/>
              <a:gd name="connsiteY26" fmla="*/ 408878 h 541257"/>
              <a:gd name="connsiteX27" fmla="*/ 1962614 w 2341756"/>
              <a:gd name="connsiteY27" fmla="*/ 379141 h 541257"/>
              <a:gd name="connsiteX28" fmla="*/ 2014653 w 2341756"/>
              <a:gd name="connsiteY28" fmla="*/ 349405 h 541257"/>
              <a:gd name="connsiteX29" fmla="*/ 2051824 w 2341756"/>
              <a:gd name="connsiteY29" fmla="*/ 304800 h 541257"/>
              <a:gd name="connsiteX30" fmla="*/ 2081561 w 2341756"/>
              <a:gd name="connsiteY30" fmla="*/ 260195 h 541257"/>
              <a:gd name="connsiteX31" fmla="*/ 2103863 w 2341756"/>
              <a:gd name="connsiteY31" fmla="*/ 237892 h 541257"/>
              <a:gd name="connsiteX32" fmla="*/ 2141034 w 2341756"/>
              <a:gd name="connsiteY32" fmla="*/ 193288 h 541257"/>
              <a:gd name="connsiteX33" fmla="*/ 2155902 w 2341756"/>
              <a:gd name="connsiteY33" fmla="*/ 170985 h 541257"/>
              <a:gd name="connsiteX34" fmla="*/ 2215375 w 2341756"/>
              <a:gd name="connsiteY34" fmla="*/ 126380 h 541257"/>
              <a:gd name="connsiteX35" fmla="*/ 2237678 w 2341756"/>
              <a:gd name="connsiteY35" fmla="*/ 104078 h 541257"/>
              <a:gd name="connsiteX36" fmla="*/ 2245112 w 2341756"/>
              <a:gd name="connsiteY36" fmla="*/ 81775 h 541257"/>
              <a:gd name="connsiteX37" fmla="*/ 2282283 w 2341756"/>
              <a:gd name="connsiteY37" fmla="*/ 59473 h 541257"/>
              <a:gd name="connsiteX38" fmla="*/ 2334322 w 2341756"/>
              <a:gd name="connsiteY38" fmla="*/ 14868 h 541257"/>
              <a:gd name="connsiteX39" fmla="*/ 2341756 w 2341756"/>
              <a:gd name="connsiteY39" fmla="*/ 0 h 5412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341756" h="541257">
                <a:moveTo>
                  <a:pt x="0" y="14868"/>
                </a:moveTo>
                <a:cubicBezTo>
                  <a:pt x="40895" y="69397"/>
                  <a:pt x="2235" y="24090"/>
                  <a:pt x="74341" y="81775"/>
                </a:cubicBezTo>
                <a:cubicBezTo>
                  <a:pt x="114119" y="113597"/>
                  <a:pt x="77773" y="97788"/>
                  <a:pt x="118946" y="111512"/>
                </a:cubicBezTo>
                <a:cubicBezTo>
                  <a:pt x="141248" y="128858"/>
                  <a:pt x="162344" y="147878"/>
                  <a:pt x="185853" y="163551"/>
                </a:cubicBezTo>
                <a:lnTo>
                  <a:pt x="230458" y="193288"/>
                </a:lnTo>
                <a:cubicBezTo>
                  <a:pt x="245326" y="203200"/>
                  <a:pt x="261109" y="211861"/>
                  <a:pt x="275063" y="223024"/>
                </a:cubicBezTo>
                <a:cubicBezTo>
                  <a:pt x="315390" y="255286"/>
                  <a:pt x="314126" y="257424"/>
                  <a:pt x="364273" y="282497"/>
                </a:cubicBezTo>
                <a:cubicBezTo>
                  <a:pt x="371282" y="286001"/>
                  <a:pt x="379566" y="286427"/>
                  <a:pt x="386575" y="289931"/>
                </a:cubicBezTo>
                <a:cubicBezTo>
                  <a:pt x="484918" y="339103"/>
                  <a:pt x="421728" y="316517"/>
                  <a:pt x="475785" y="334536"/>
                </a:cubicBezTo>
                <a:cubicBezTo>
                  <a:pt x="501319" y="351560"/>
                  <a:pt x="509815" y="358557"/>
                  <a:pt x="542692" y="371707"/>
                </a:cubicBezTo>
                <a:cubicBezTo>
                  <a:pt x="564520" y="380438"/>
                  <a:pt x="587297" y="386575"/>
                  <a:pt x="609600" y="394009"/>
                </a:cubicBezTo>
                <a:cubicBezTo>
                  <a:pt x="660154" y="410860"/>
                  <a:pt x="598727" y="390748"/>
                  <a:pt x="683941" y="416312"/>
                </a:cubicBezTo>
                <a:cubicBezTo>
                  <a:pt x="691447" y="418564"/>
                  <a:pt x="698708" y="421593"/>
                  <a:pt x="706243" y="423746"/>
                </a:cubicBezTo>
                <a:cubicBezTo>
                  <a:pt x="716067" y="426553"/>
                  <a:pt x="726123" y="428492"/>
                  <a:pt x="735980" y="431180"/>
                </a:cubicBezTo>
                <a:cubicBezTo>
                  <a:pt x="753385" y="435927"/>
                  <a:pt x="770776" y="440743"/>
                  <a:pt x="788019" y="446048"/>
                </a:cubicBezTo>
                <a:cubicBezTo>
                  <a:pt x="802999" y="450657"/>
                  <a:pt x="817554" y="456611"/>
                  <a:pt x="832624" y="460917"/>
                </a:cubicBezTo>
                <a:cubicBezTo>
                  <a:pt x="933416" y="489715"/>
                  <a:pt x="851014" y="464594"/>
                  <a:pt x="944136" y="483219"/>
                </a:cubicBezTo>
                <a:cubicBezTo>
                  <a:pt x="1102251" y="514842"/>
                  <a:pt x="979857" y="499430"/>
                  <a:pt x="1115122" y="512956"/>
                </a:cubicBezTo>
                <a:cubicBezTo>
                  <a:pt x="1127512" y="515434"/>
                  <a:pt x="1139767" y="518720"/>
                  <a:pt x="1152292" y="520390"/>
                </a:cubicBezTo>
                <a:cubicBezTo>
                  <a:pt x="1308794" y="541257"/>
                  <a:pt x="1423118" y="523971"/>
                  <a:pt x="1605775" y="520390"/>
                </a:cubicBezTo>
                <a:cubicBezTo>
                  <a:pt x="1613209" y="517912"/>
                  <a:pt x="1620476" y="514857"/>
                  <a:pt x="1628078" y="512956"/>
                </a:cubicBezTo>
                <a:cubicBezTo>
                  <a:pt x="1640336" y="509892"/>
                  <a:pt x="1653146" y="509153"/>
                  <a:pt x="1665248" y="505522"/>
                </a:cubicBezTo>
                <a:cubicBezTo>
                  <a:pt x="1763050" y="476181"/>
                  <a:pt x="1643033" y="502530"/>
                  <a:pt x="1739590" y="483219"/>
                </a:cubicBezTo>
                <a:cubicBezTo>
                  <a:pt x="1756936" y="475785"/>
                  <a:pt x="1774749" y="469357"/>
                  <a:pt x="1791629" y="460917"/>
                </a:cubicBezTo>
                <a:cubicBezTo>
                  <a:pt x="1799620" y="456921"/>
                  <a:pt x="1805940" y="450044"/>
                  <a:pt x="1813931" y="446048"/>
                </a:cubicBezTo>
                <a:cubicBezTo>
                  <a:pt x="1820940" y="442543"/>
                  <a:pt x="1829073" y="441797"/>
                  <a:pt x="1836234" y="438614"/>
                </a:cubicBezTo>
                <a:cubicBezTo>
                  <a:pt x="1905334" y="407904"/>
                  <a:pt x="1855273" y="422703"/>
                  <a:pt x="1910575" y="408878"/>
                </a:cubicBezTo>
                <a:cubicBezTo>
                  <a:pt x="1927921" y="398966"/>
                  <a:pt x="1944744" y="388076"/>
                  <a:pt x="1962614" y="379141"/>
                </a:cubicBezTo>
                <a:cubicBezTo>
                  <a:pt x="2008008" y="356444"/>
                  <a:pt x="1960724" y="394346"/>
                  <a:pt x="2014653" y="349405"/>
                </a:cubicBezTo>
                <a:cubicBezTo>
                  <a:pt x="2029267" y="337226"/>
                  <a:pt x="2041253" y="319902"/>
                  <a:pt x="2051824" y="304800"/>
                </a:cubicBezTo>
                <a:cubicBezTo>
                  <a:pt x="2062072" y="290161"/>
                  <a:pt x="2068926" y="272831"/>
                  <a:pt x="2081561" y="260195"/>
                </a:cubicBezTo>
                <a:lnTo>
                  <a:pt x="2103863" y="237892"/>
                </a:lnTo>
                <a:cubicBezTo>
                  <a:pt x="2118062" y="195295"/>
                  <a:pt x="2100527" y="233795"/>
                  <a:pt x="2141034" y="193288"/>
                </a:cubicBezTo>
                <a:cubicBezTo>
                  <a:pt x="2147352" y="186970"/>
                  <a:pt x="2150018" y="177709"/>
                  <a:pt x="2155902" y="170985"/>
                </a:cubicBezTo>
                <a:cubicBezTo>
                  <a:pt x="2191076" y="130786"/>
                  <a:pt x="2179821" y="138231"/>
                  <a:pt x="2215375" y="126380"/>
                </a:cubicBezTo>
                <a:cubicBezTo>
                  <a:pt x="2222809" y="118946"/>
                  <a:pt x="2231846" y="112826"/>
                  <a:pt x="2237678" y="104078"/>
                </a:cubicBezTo>
                <a:cubicBezTo>
                  <a:pt x="2242025" y="97558"/>
                  <a:pt x="2239571" y="87316"/>
                  <a:pt x="2245112" y="81775"/>
                </a:cubicBezTo>
                <a:cubicBezTo>
                  <a:pt x="2255329" y="71558"/>
                  <a:pt x="2270030" y="67131"/>
                  <a:pt x="2282283" y="59473"/>
                </a:cubicBezTo>
                <a:cubicBezTo>
                  <a:pt x="2298507" y="49333"/>
                  <a:pt x="2326104" y="31304"/>
                  <a:pt x="2334322" y="14868"/>
                </a:cubicBezTo>
                <a:lnTo>
                  <a:pt x="2341756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2609385" y="5330283"/>
            <a:ext cx="4044176" cy="527824"/>
          </a:xfrm>
          <a:custGeom>
            <a:avLst/>
            <a:gdLst>
              <a:gd name="connsiteX0" fmla="*/ 0 w 4044176"/>
              <a:gd name="connsiteY0" fmla="*/ 37171 h 527824"/>
              <a:gd name="connsiteX1" fmla="*/ 66908 w 4044176"/>
              <a:gd name="connsiteY1" fmla="*/ 44605 h 527824"/>
              <a:gd name="connsiteX2" fmla="*/ 89210 w 4044176"/>
              <a:gd name="connsiteY2" fmla="*/ 52039 h 527824"/>
              <a:gd name="connsiteX3" fmla="*/ 118947 w 4044176"/>
              <a:gd name="connsiteY3" fmla="*/ 59473 h 527824"/>
              <a:gd name="connsiteX4" fmla="*/ 156117 w 4044176"/>
              <a:gd name="connsiteY4" fmla="*/ 81776 h 527824"/>
              <a:gd name="connsiteX5" fmla="*/ 178420 w 4044176"/>
              <a:gd name="connsiteY5" fmla="*/ 96644 h 527824"/>
              <a:gd name="connsiteX6" fmla="*/ 200722 w 4044176"/>
              <a:gd name="connsiteY6" fmla="*/ 104078 h 527824"/>
              <a:gd name="connsiteX7" fmla="*/ 267630 w 4044176"/>
              <a:gd name="connsiteY7" fmla="*/ 141249 h 527824"/>
              <a:gd name="connsiteX8" fmla="*/ 289932 w 4044176"/>
              <a:gd name="connsiteY8" fmla="*/ 148683 h 527824"/>
              <a:gd name="connsiteX9" fmla="*/ 334537 w 4044176"/>
              <a:gd name="connsiteY9" fmla="*/ 178419 h 527824"/>
              <a:gd name="connsiteX10" fmla="*/ 349405 w 4044176"/>
              <a:gd name="connsiteY10" fmla="*/ 193288 h 527824"/>
              <a:gd name="connsiteX11" fmla="*/ 379142 w 4044176"/>
              <a:gd name="connsiteY11" fmla="*/ 215590 h 527824"/>
              <a:gd name="connsiteX12" fmla="*/ 438615 w 4044176"/>
              <a:gd name="connsiteY12" fmla="*/ 237893 h 527824"/>
              <a:gd name="connsiteX13" fmla="*/ 475786 w 4044176"/>
              <a:gd name="connsiteY13" fmla="*/ 260195 h 527824"/>
              <a:gd name="connsiteX14" fmla="*/ 498088 w 4044176"/>
              <a:gd name="connsiteY14" fmla="*/ 275063 h 527824"/>
              <a:gd name="connsiteX15" fmla="*/ 520391 w 4044176"/>
              <a:gd name="connsiteY15" fmla="*/ 282497 h 527824"/>
              <a:gd name="connsiteX16" fmla="*/ 557561 w 4044176"/>
              <a:gd name="connsiteY16" fmla="*/ 304800 h 527824"/>
              <a:gd name="connsiteX17" fmla="*/ 602166 w 4044176"/>
              <a:gd name="connsiteY17" fmla="*/ 327102 h 527824"/>
              <a:gd name="connsiteX18" fmla="*/ 639337 w 4044176"/>
              <a:gd name="connsiteY18" fmla="*/ 349405 h 527824"/>
              <a:gd name="connsiteX19" fmla="*/ 669074 w 4044176"/>
              <a:gd name="connsiteY19" fmla="*/ 371707 h 527824"/>
              <a:gd name="connsiteX20" fmla="*/ 683942 w 4044176"/>
              <a:gd name="connsiteY20" fmla="*/ 386576 h 527824"/>
              <a:gd name="connsiteX21" fmla="*/ 706244 w 4044176"/>
              <a:gd name="connsiteY21" fmla="*/ 394010 h 527824"/>
              <a:gd name="connsiteX22" fmla="*/ 743415 w 4044176"/>
              <a:gd name="connsiteY22" fmla="*/ 423746 h 527824"/>
              <a:gd name="connsiteX23" fmla="*/ 758283 w 4044176"/>
              <a:gd name="connsiteY23" fmla="*/ 438615 h 527824"/>
              <a:gd name="connsiteX24" fmla="*/ 825191 w 4044176"/>
              <a:gd name="connsiteY24" fmla="*/ 460917 h 527824"/>
              <a:gd name="connsiteX25" fmla="*/ 847493 w 4044176"/>
              <a:gd name="connsiteY25" fmla="*/ 468351 h 527824"/>
              <a:gd name="connsiteX26" fmla="*/ 869795 w 4044176"/>
              <a:gd name="connsiteY26" fmla="*/ 475785 h 527824"/>
              <a:gd name="connsiteX27" fmla="*/ 951571 w 4044176"/>
              <a:gd name="connsiteY27" fmla="*/ 483219 h 527824"/>
              <a:gd name="connsiteX28" fmla="*/ 1092820 w 4044176"/>
              <a:gd name="connsiteY28" fmla="*/ 490654 h 527824"/>
              <a:gd name="connsiteX29" fmla="*/ 1315844 w 4044176"/>
              <a:gd name="connsiteY29" fmla="*/ 512956 h 527824"/>
              <a:gd name="connsiteX30" fmla="*/ 1405054 w 4044176"/>
              <a:gd name="connsiteY30" fmla="*/ 520390 h 527824"/>
              <a:gd name="connsiteX31" fmla="*/ 1464527 w 4044176"/>
              <a:gd name="connsiteY31" fmla="*/ 527824 h 527824"/>
              <a:gd name="connsiteX32" fmla="*/ 1918010 w 4044176"/>
              <a:gd name="connsiteY32" fmla="*/ 520390 h 527824"/>
              <a:gd name="connsiteX33" fmla="*/ 2007220 w 4044176"/>
              <a:gd name="connsiteY33" fmla="*/ 505522 h 527824"/>
              <a:gd name="connsiteX34" fmla="*/ 2074127 w 4044176"/>
              <a:gd name="connsiteY34" fmla="*/ 498088 h 527824"/>
              <a:gd name="connsiteX35" fmla="*/ 2497874 w 4044176"/>
              <a:gd name="connsiteY35" fmla="*/ 490654 h 527824"/>
              <a:gd name="connsiteX36" fmla="*/ 2899317 w 4044176"/>
              <a:gd name="connsiteY36" fmla="*/ 475785 h 527824"/>
              <a:gd name="connsiteX37" fmla="*/ 2966225 w 4044176"/>
              <a:gd name="connsiteY37" fmla="*/ 468351 h 527824"/>
              <a:gd name="connsiteX38" fmla="*/ 3152078 w 4044176"/>
              <a:gd name="connsiteY38" fmla="*/ 453483 h 527824"/>
              <a:gd name="connsiteX39" fmla="*/ 3181815 w 4044176"/>
              <a:gd name="connsiteY39" fmla="*/ 446049 h 527824"/>
              <a:gd name="connsiteX40" fmla="*/ 3204117 w 4044176"/>
              <a:gd name="connsiteY40" fmla="*/ 438615 h 527824"/>
              <a:gd name="connsiteX41" fmla="*/ 3263591 w 4044176"/>
              <a:gd name="connsiteY41" fmla="*/ 431180 h 527824"/>
              <a:gd name="connsiteX42" fmla="*/ 3345366 w 4044176"/>
              <a:gd name="connsiteY42" fmla="*/ 416312 h 527824"/>
              <a:gd name="connsiteX43" fmla="*/ 3449444 w 4044176"/>
              <a:gd name="connsiteY43" fmla="*/ 408878 h 527824"/>
              <a:gd name="connsiteX44" fmla="*/ 3508917 w 4044176"/>
              <a:gd name="connsiteY44" fmla="*/ 371707 h 527824"/>
              <a:gd name="connsiteX45" fmla="*/ 3590693 w 4044176"/>
              <a:gd name="connsiteY45" fmla="*/ 327102 h 527824"/>
              <a:gd name="connsiteX46" fmla="*/ 3635298 w 4044176"/>
              <a:gd name="connsiteY46" fmla="*/ 304800 h 527824"/>
              <a:gd name="connsiteX47" fmla="*/ 3665035 w 4044176"/>
              <a:gd name="connsiteY47" fmla="*/ 282497 h 527824"/>
              <a:gd name="connsiteX48" fmla="*/ 3687337 w 4044176"/>
              <a:gd name="connsiteY48" fmla="*/ 260195 h 527824"/>
              <a:gd name="connsiteX49" fmla="*/ 3717074 w 4044176"/>
              <a:gd name="connsiteY49" fmla="*/ 252761 h 527824"/>
              <a:gd name="connsiteX50" fmla="*/ 3798849 w 4044176"/>
              <a:gd name="connsiteY50" fmla="*/ 208156 h 527824"/>
              <a:gd name="connsiteX51" fmla="*/ 3828586 w 4044176"/>
              <a:gd name="connsiteY51" fmla="*/ 185854 h 527824"/>
              <a:gd name="connsiteX52" fmla="*/ 3873191 w 4044176"/>
              <a:gd name="connsiteY52" fmla="*/ 148683 h 527824"/>
              <a:gd name="connsiteX53" fmla="*/ 3895493 w 4044176"/>
              <a:gd name="connsiteY53" fmla="*/ 141249 h 527824"/>
              <a:gd name="connsiteX54" fmla="*/ 3925230 w 4044176"/>
              <a:gd name="connsiteY54" fmla="*/ 111512 h 527824"/>
              <a:gd name="connsiteX55" fmla="*/ 3984703 w 4044176"/>
              <a:gd name="connsiteY55" fmla="*/ 66907 h 527824"/>
              <a:gd name="connsiteX56" fmla="*/ 4014439 w 4044176"/>
              <a:gd name="connsiteY56" fmla="*/ 22302 h 527824"/>
              <a:gd name="connsiteX57" fmla="*/ 4044176 w 4044176"/>
              <a:gd name="connsiteY57" fmla="*/ 0 h 527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4044176" h="527824">
                <a:moveTo>
                  <a:pt x="0" y="37171"/>
                </a:moveTo>
                <a:cubicBezTo>
                  <a:pt x="22303" y="39649"/>
                  <a:pt x="44773" y="40916"/>
                  <a:pt x="66908" y="44605"/>
                </a:cubicBezTo>
                <a:cubicBezTo>
                  <a:pt x="74638" y="45893"/>
                  <a:pt x="81675" y="49886"/>
                  <a:pt x="89210" y="52039"/>
                </a:cubicBezTo>
                <a:cubicBezTo>
                  <a:pt x="99034" y="54846"/>
                  <a:pt x="109035" y="56995"/>
                  <a:pt x="118947" y="59473"/>
                </a:cubicBezTo>
                <a:cubicBezTo>
                  <a:pt x="131337" y="66907"/>
                  <a:pt x="143864" y="74118"/>
                  <a:pt x="156117" y="81776"/>
                </a:cubicBezTo>
                <a:cubicBezTo>
                  <a:pt x="163694" y="86511"/>
                  <a:pt x="170428" y="92648"/>
                  <a:pt x="178420" y="96644"/>
                </a:cubicBezTo>
                <a:cubicBezTo>
                  <a:pt x="185429" y="100148"/>
                  <a:pt x="193288" y="101600"/>
                  <a:pt x="200722" y="104078"/>
                </a:cubicBezTo>
                <a:cubicBezTo>
                  <a:pt x="234107" y="137462"/>
                  <a:pt x="213051" y="123056"/>
                  <a:pt x="267630" y="141249"/>
                </a:cubicBezTo>
                <a:lnTo>
                  <a:pt x="289932" y="148683"/>
                </a:lnTo>
                <a:cubicBezTo>
                  <a:pt x="318864" y="192081"/>
                  <a:pt x="286530" y="154415"/>
                  <a:pt x="334537" y="178419"/>
                </a:cubicBezTo>
                <a:cubicBezTo>
                  <a:pt x="340806" y="181554"/>
                  <a:pt x="344020" y="188801"/>
                  <a:pt x="349405" y="193288"/>
                </a:cubicBezTo>
                <a:cubicBezTo>
                  <a:pt x="358923" y="201220"/>
                  <a:pt x="368311" y="209573"/>
                  <a:pt x="379142" y="215590"/>
                </a:cubicBezTo>
                <a:cubicBezTo>
                  <a:pt x="477743" y="270367"/>
                  <a:pt x="371853" y="204512"/>
                  <a:pt x="438615" y="237893"/>
                </a:cubicBezTo>
                <a:cubicBezTo>
                  <a:pt x="451539" y="244355"/>
                  <a:pt x="463533" y="252537"/>
                  <a:pt x="475786" y="260195"/>
                </a:cubicBezTo>
                <a:cubicBezTo>
                  <a:pt x="483363" y="264930"/>
                  <a:pt x="490097" y="271067"/>
                  <a:pt x="498088" y="275063"/>
                </a:cubicBezTo>
                <a:cubicBezTo>
                  <a:pt x="505097" y="278567"/>
                  <a:pt x="512957" y="280019"/>
                  <a:pt x="520391" y="282497"/>
                </a:cubicBezTo>
                <a:cubicBezTo>
                  <a:pt x="549430" y="311538"/>
                  <a:pt x="518961" y="285501"/>
                  <a:pt x="557561" y="304800"/>
                </a:cubicBezTo>
                <a:cubicBezTo>
                  <a:pt x="615206" y="333622"/>
                  <a:pt x="546110" y="308417"/>
                  <a:pt x="602166" y="327102"/>
                </a:cubicBezTo>
                <a:cubicBezTo>
                  <a:pt x="636962" y="361898"/>
                  <a:pt x="594302" y="323671"/>
                  <a:pt x="639337" y="349405"/>
                </a:cubicBezTo>
                <a:cubicBezTo>
                  <a:pt x="650095" y="355552"/>
                  <a:pt x="659556" y="363775"/>
                  <a:pt x="669074" y="371707"/>
                </a:cubicBezTo>
                <a:cubicBezTo>
                  <a:pt x="674459" y="376194"/>
                  <a:pt x="677932" y="382970"/>
                  <a:pt x="683942" y="386576"/>
                </a:cubicBezTo>
                <a:cubicBezTo>
                  <a:pt x="690661" y="390608"/>
                  <a:pt x="698810" y="391532"/>
                  <a:pt x="706244" y="394010"/>
                </a:cubicBezTo>
                <a:cubicBezTo>
                  <a:pt x="735860" y="438432"/>
                  <a:pt x="703515" y="399805"/>
                  <a:pt x="743415" y="423746"/>
                </a:cubicBezTo>
                <a:cubicBezTo>
                  <a:pt x="749425" y="427352"/>
                  <a:pt x="751902" y="435715"/>
                  <a:pt x="758283" y="438615"/>
                </a:cubicBezTo>
                <a:cubicBezTo>
                  <a:pt x="779685" y="448343"/>
                  <a:pt x="802888" y="453483"/>
                  <a:pt x="825191" y="460917"/>
                </a:cubicBezTo>
                <a:lnTo>
                  <a:pt x="847493" y="468351"/>
                </a:lnTo>
                <a:cubicBezTo>
                  <a:pt x="854927" y="470829"/>
                  <a:pt x="861991" y="475076"/>
                  <a:pt x="869795" y="475785"/>
                </a:cubicBezTo>
                <a:cubicBezTo>
                  <a:pt x="897054" y="478263"/>
                  <a:pt x="924261" y="481398"/>
                  <a:pt x="951571" y="483219"/>
                </a:cubicBezTo>
                <a:cubicBezTo>
                  <a:pt x="998615" y="486355"/>
                  <a:pt x="1045737" y="488176"/>
                  <a:pt x="1092820" y="490654"/>
                </a:cubicBezTo>
                <a:cubicBezTo>
                  <a:pt x="1200239" y="505999"/>
                  <a:pt x="1131499" y="497155"/>
                  <a:pt x="1315844" y="512956"/>
                </a:cubicBezTo>
                <a:cubicBezTo>
                  <a:pt x="1345575" y="515504"/>
                  <a:pt x="1375445" y="516689"/>
                  <a:pt x="1405054" y="520390"/>
                </a:cubicBezTo>
                <a:lnTo>
                  <a:pt x="1464527" y="527824"/>
                </a:lnTo>
                <a:lnTo>
                  <a:pt x="1918010" y="520390"/>
                </a:lnTo>
                <a:cubicBezTo>
                  <a:pt x="1955975" y="519273"/>
                  <a:pt x="1972036" y="510548"/>
                  <a:pt x="2007220" y="505522"/>
                </a:cubicBezTo>
                <a:cubicBezTo>
                  <a:pt x="2029434" y="502349"/>
                  <a:pt x="2051698" y="498768"/>
                  <a:pt x="2074127" y="498088"/>
                </a:cubicBezTo>
                <a:cubicBezTo>
                  <a:pt x="2215333" y="493809"/>
                  <a:pt x="2356625" y="493132"/>
                  <a:pt x="2497874" y="490654"/>
                </a:cubicBezTo>
                <a:cubicBezTo>
                  <a:pt x="2711627" y="471220"/>
                  <a:pt x="2451699" y="493001"/>
                  <a:pt x="2899317" y="475785"/>
                </a:cubicBezTo>
                <a:cubicBezTo>
                  <a:pt x="2921740" y="474923"/>
                  <a:pt x="2943872" y="470323"/>
                  <a:pt x="2966225" y="468351"/>
                </a:cubicBezTo>
                <a:lnTo>
                  <a:pt x="3152078" y="453483"/>
                </a:lnTo>
                <a:cubicBezTo>
                  <a:pt x="3161990" y="451005"/>
                  <a:pt x="3171991" y="448856"/>
                  <a:pt x="3181815" y="446049"/>
                </a:cubicBezTo>
                <a:cubicBezTo>
                  <a:pt x="3189350" y="443896"/>
                  <a:pt x="3196407" y="440017"/>
                  <a:pt x="3204117" y="438615"/>
                </a:cubicBezTo>
                <a:cubicBezTo>
                  <a:pt x="3223774" y="435041"/>
                  <a:pt x="3243844" y="434218"/>
                  <a:pt x="3263591" y="431180"/>
                </a:cubicBezTo>
                <a:cubicBezTo>
                  <a:pt x="3300840" y="425449"/>
                  <a:pt x="3305836" y="420265"/>
                  <a:pt x="3345366" y="416312"/>
                </a:cubicBezTo>
                <a:cubicBezTo>
                  <a:pt x="3379974" y="412851"/>
                  <a:pt x="3414751" y="411356"/>
                  <a:pt x="3449444" y="408878"/>
                </a:cubicBezTo>
                <a:cubicBezTo>
                  <a:pt x="3550217" y="375288"/>
                  <a:pt x="3458167" y="416113"/>
                  <a:pt x="3508917" y="371707"/>
                </a:cubicBezTo>
                <a:cubicBezTo>
                  <a:pt x="3552870" y="333248"/>
                  <a:pt x="3545710" y="349594"/>
                  <a:pt x="3590693" y="327102"/>
                </a:cubicBezTo>
                <a:cubicBezTo>
                  <a:pt x="3648332" y="298282"/>
                  <a:pt x="3579244" y="323484"/>
                  <a:pt x="3635298" y="304800"/>
                </a:cubicBezTo>
                <a:cubicBezTo>
                  <a:pt x="3645210" y="297366"/>
                  <a:pt x="3655627" y="290561"/>
                  <a:pt x="3665035" y="282497"/>
                </a:cubicBezTo>
                <a:cubicBezTo>
                  <a:pt x="3673017" y="275655"/>
                  <a:pt x="3678209" y="265411"/>
                  <a:pt x="3687337" y="260195"/>
                </a:cubicBezTo>
                <a:cubicBezTo>
                  <a:pt x="3696208" y="255126"/>
                  <a:pt x="3707162" y="255239"/>
                  <a:pt x="3717074" y="252761"/>
                </a:cubicBezTo>
                <a:cubicBezTo>
                  <a:pt x="3762081" y="230257"/>
                  <a:pt x="3767158" y="230792"/>
                  <a:pt x="3798849" y="208156"/>
                </a:cubicBezTo>
                <a:cubicBezTo>
                  <a:pt x="3808931" y="200954"/>
                  <a:pt x="3819068" y="193786"/>
                  <a:pt x="3828586" y="185854"/>
                </a:cubicBezTo>
                <a:cubicBezTo>
                  <a:pt x="3853626" y="164987"/>
                  <a:pt x="3835352" y="170305"/>
                  <a:pt x="3873191" y="148683"/>
                </a:cubicBezTo>
                <a:cubicBezTo>
                  <a:pt x="3879995" y="144795"/>
                  <a:pt x="3888059" y="143727"/>
                  <a:pt x="3895493" y="141249"/>
                </a:cubicBezTo>
                <a:cubicBezTo>
                  <a:pt x="3905405" y="131337"/>
                  <a:pt x="3913566" y="119288"/>
                  <a:pt x="3925230" y="111512"/>
                </a:cubicBezTo>
                <a:cubicBezTo>
                  <a:pt x="3940613" y="101257"/>
                  <a:pt x="3970949" y="85246"/>
                  <a:pt x="3984703" y="66907"/>
                </a:cubicBezTo>
                <a:cubicBezTo>
                  <a:pt x="3995424" y="52611"/>
                  <a:pt x="3997487" y="27953"/>
                  <a:pt x="4014439" y="22302"/>
                </a:cubicBezTo>
                <a:cubicBezTo>
                  <a:pt x="4041999" y="13116"/>
                  <a:pt x="4033237" y="21877"/>
                  <a:pt x="4044176" y="0"/>
                </a:cubicBez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2579649" y="5516137"/>
            <a:ext cx="3992136" cy="1100253"/>
          </a:xfrm>
          <a:custGeom>
            <a:avLst/>
            <a:gdLst>
              <a:gd name="connsiteX0" fmla="*/ 0 w 3992136"/>
              <a:gd name="connsiteY0" fmla="*/ 0 h 1100253"/>
              <a:gd name="connsiteX1" fmla="*/ 29736 w 3992136"/>
              <a:gd name="connsiteY1" fmla="*/ 22302 h 1100253"/>
              <a:gd name="connsiteX2" fmla="*/ 96644 w 3992136"/>
              <a:gd name="connsiteY2" fmla="*/ 52039 h 1100253"/>
              <a:gd name="connsiteX3" fmla="*/ 126380 w 3992136"/>
              <a:gd name="connsiteY3" fmla="*/ 66907 h 1100253"/>
              <a:gd name="connsiteX4" fmla="*/ 163551 w 3992136"/>
              <a:gd name="connsiteY4" fmla="*/ 81775 h 1100253"/>
              <a:gd name="connsiteX5" fmla="*/ 208156 w 3992136"/>
              <a:gd name="connsiteY5" fmla="*/ 96643 h 1100253"/>
              <a:gd name="connsiteX6" fmla="*/ 223024 w 3992136"/>
              <a:gd name="connsiteY6" fmla="*/ 118946 h 1100253"/>
              <a:gd name="connsiteX7" fmla="*/ 245327 w 3992136"/>
              <a:gd name="connsiteY7" fmla="*/ 126380 h 1100253"/>
              <a:gd name="connsiteX8" fmla="*/ 275063 w 3992136"/>
              <a:gd name="connsiteY8" fmla="*/ 141248 h 1100253"/>
              <a:gd name="connsiteX9" fmla="*/ 312234 w 3992136"/>
              <a:gd name="connsiteY9" fmla="*/ 163551 h 1100253"/>
              <a:gd name="connsiteX10" fmla="*/ 356839 w 3992136"/>
              <a:gd name="connsiteY10" fmla="*/ 193287 h 1100253"/>
              <a:gd name="connsiteX11" fmla="*/ 386575 w 3992136"/>
              <a:gd name="connsiteY11" fmla="*/ 208156 h 1100253"/>
              <a:gd name="connsiteX12" fmla="*/ 446049 w 3992136"/>
              <a:gd name="connsiteY12" fmla="*/ 230458 h 1100253"/>
              <a:gd name="connsiteX13" fmla="*/ 468351 w 3992136"/>
              <a:gd name="connsiteY13" fmla="*/ 245326 h 1100253"/>
              <a:gd name="connsiteX14" fmla="*/ 520390 w 3992136"/>
              <a:gd name="connsiteY14" fmla="*/ 260195 h 1100253"/>
              <a:gd name="connsiteX15" fmla="*/ 564995 w 3992136"/>
              <a:gd name="connsiteY15" fmla="*/ 275063 h 1100253"/>
              <a:gd name="connsiteX16" fmla="*/ 587297 w 3992136"/>
              <a:gd name="connsiteY16" fmla="*/ 282497 h 1100253"/>
              <a:gd name="connsiteX17" fmla="*/ 609600 w 3992136"/>
              <a:gd name="connsiteY17" fmla="*/ 319668 h 1100253"/>
              <a:gd name="connsiteX18" fmla="*/ 631902 w 3992136"/>
              <a:gd name="connsiteY18" fmla="*/ 341970 h 1100253"/>
              <a:gd name="connsiteX19" fmla="*/ 646771 w 3992136"/>
              <a:gd name="connsiteY19" fmla="*/ 364273 h 1100253"/>
              <a:gd name="connsiteX20" fmla="*/ 669073 w 3992136"/>
              <a:gd name="connsiteY20" fmla="*/ 408878 h 1100253"/>
              <a:gd name="connsiteX21" fmla="*/ 676507 w 3992136"/>
              <a:gd name="connsiteY21" fmla="*/ 431180 h 1100253"/>
              <a:gd name="connsiteX22" fmla="*/ 691375 w 3992136"/>
              <a:gd name="connsiteY22" fmla="*/ 453483 h 1100253"/>
              <a:gd name="connsiteX23" fmla="*/ 713678 w 3992136"/>
              <a:gd name="connsiteY23" fmla="*/ 498087 h 1100253"/>
              <a:gd name="connsiteX24" fmla="*/ 743414 w 3992136"/>
              <a:gd name="connsiteY24" fmla="*/ 542692 h 1100253"/>
              <a:gd name="connsiteX25" fmla="*/ 750849 w 3992136"/>
              <a:gd name="connsiteY25" fmla="*/ 564995 h 1100253"/>
              <a:gd name="connsiteX26" fmla="*/ 788019 w 3992136"/>
              <a:gd name="connsiteY26" fmla="*/ 609600 h 1100253"/>
              <a:gd name="connsiteX27" fmla="*/ 810322 w 3992136"/>
              <a:gd name="connsiteY27" fmla="*/ 654204 h 1100253"/>
              <a:gd name="connsiteX28" fmla="*/ 817756 w 3992136"/>
              <a:gd name="connsiteY28" fmla="*/ 676507 h 1100253"/>
              <a:gd name="connsiteX29" fmla="*/ 847492 w 3992136"/>
              <a:gd name="connsiteY29" fmla="*/ 721112 h 1100253"/>
              <a:gd name="connsiteX30" fmla="*/ 877229 w 3992136"/>
              <a:gd name="connsiteY30" fmla="*/ 773151 h 1100253"/>
              <a:gd name="connsiteX31" fmla="*/ 921834 w 3992136"/>
              <a:gd name="connsiteY31" fmla="*/ 832624 h 1100253"/>
              <a:gd name="connsiteX32" fmla="*/ 944136 w 3992136"/>
              <a:gd name="connsiteY32" fmla="*/ 847492 h 1100253"/>
              <a:gd name="connsiteX33" fmla="*/ 1011044 w 3992136"/>
              <a:gd name="connsiteY33" fmla="*/ 899531 h 1100253"/>
              <a:gd name="connsiteX34" fmla="*/ 1070517 w 3992136"/>
              <a:gd name="connsiteY34" fmla="*/ 944136 h 1100253"/>
              <a:gd name="connsiteX35" fmla="*/ 1100253 w 3992136"/>
              <a:gd name="connsiteY35" fmla="*/ 959004 h 1100253"/>
              <a:gd name="connsiteX36" fmla="*/ 1144858 w 3992136"/>
              <a:gd name="connsiteY36" fmla="*/ 988741 h 1100253"/>
              <a:gd name="connsiteX37" fmla="*/ 1189463 w 3992136"/>
              <a:gd name="connsiteY37" fmla="*/ 1018478 h 1100253"/>
              <a:gd name="connsiteX38" fmla="*/ 1211766 w 3992136"/>
              <a:gd name="connsiteY38" fmla="*/ 1033346 h 1100253"/>
              <a:gd name="connsiteX39" fmla="*/ 1300975 w 3992136"/>
              <a:gd name="connsiteY39" fmla="*/ 1063083 h 1100253"/>
              <a:gd name="connsiteX40" fmla="*/ 1323278 w 3992136"/>
              <a:gd name="connsiteY40" fmla="*/ 1070517 h 1100253"/>
              <a:gd name="connsiteX41" fmla="*/ 1345580 w 3992136"/>
              <a:gd name="connsiteY41" fmla="*/ 1077951 h 1100253"/>
              <a:gd name="connsiteX42" fmla="*/ 1486829 w 3992136"/>
              <a:gd name="connsiteY42" fmla="*/ 1085385 h 1100253"/>
              <a:gd name="connsiteX43" fmla="*/ 1680117 w 3992136"/>
              <a:gd name="connsiteY43" fmla="*/ 1092819 h 1100253"/>
              <a:gd name="connsiteX44" fmla="*/ 1799063 w 3992136"/>
              <a:gd name="connsiteY44" fmla="*/ 1100253 h 1100253"/>
              <a:gd name="connsiteX45" fmla="*/ 1888273 w 3992136"/>
              <a:gd name="connsiteY45" fmla="*/ 1085385 h 1100253"/>
              <a:gd name="connsiteX46" fmla="*/ 1910575 w 3992136"/>
              <a:gd name="connsiteY46" fmla="*/ 1077951 h 1100253"/>
              <a:gd name="connsiteX47" fmla="*/ 1955180 w 3992136"/>
              <a:gd name="connsiteY47" fmla="*/ 1070517 h 1100253"/>
              <a:gd name="connsiteX48" fmla="*/ 1984917 w 3992136"/>
              <a:gd name="connsiteY48" fmla="*/ 1055648 h 1100253"/>
              <a:gd name="connsiteX49" fmla="*/ 2081561 w 3992136"/>
              <a:gd name="connsiteY49" fmla="*/ 1040780 h 1100253"/>
              <a:gd name="connsiteX50" fmla="*/ 2178205 w 3992136"/>
              <a:gd name="connsiteY50" fmla="*/ 1018478 h 1100253"/>
              <a:gd name="connsiteX51" fmla="*/ 2207941 w 3992136"/>
              <a:gd name="connsiteY51" fmla="*/ 1011043 h 1100253"/>
              <a:gd name="connsiteX52" fmla="*/ 2312019 w 3992136"/>
              <a:gd name="connsiteY52" fmla="*/ 1003609 h 1100253"/>
              <a:gd name="connsiteX53" fmla="*/ 2453268 w 3992136"/>
              <a:gd name="connsiteY53" fmla="*/ 988741 h 1100253"/>
              <a:gd name="connsiteX54" fmla="*/ 2639122 w 3992136"/>
              <a:gd name="connsiteY54" fmla="*/ 981307 h 1100253"/>
              <a:gd name="connsiteX55" fmla="*/ 2728331 w 3992136"/>
              <a:gd name="connsiteY55" fmla="*/ 973873 h 1100253"/>
              <a:gd name="connsiteX56" fmla="*/ 2758068 w 3992136"/>
              <a:gd name="connsiteY56" fmla="*/ 966439 h 1100253"/>
              <a:gd name="connsiteX57" fmla="*/ 2795239 w 3992136"/>
              <a:gd name="connsiteY57" fmla="*/ 959004 h 1100253"/>
              <a:gd name="connsiteX58" fmla="*/ 2824975 w 3992136"/>
              <a:gd name="connsiteY58" fmla="*/ 951570 h 1100253"/>
              <a:gd name="connsiteX59" fmla="*/ 2884449 w 3992136"/>
              <a:gd name="connsiteY59" fmla="*/ 936702 h 1100253"/>
              <a:gd name="connsiteX60" fmla="*/ 2929053 w 3992136"/>
              <a:gd name="connsiteY60" fmla="*/ 906965 h 1100253"/>
              <a:gd name="connsiteX61" fmla="*/ 2966224 w 3992136"/>
              <a:gd name="connsiteY61" fmla="*/ 884663 h 1100253"/>
              <a:gd name="connsiteX62" fmla="*/ 2988527 w 3992136"/>
              <a:gd name="connsiteY62" fmla="*/ 862361 h 1100253"/>
              <a:gd name="connsiteX63" fmla="*/ 3018263 w 3992136"/>
              <a:gd name="connsiteY63" fmla="*/ 847492 h 1100253"/>
              <a:gd name="connsiteX64" fmla="*/ 3085171 w 3992136"/>
              <a:gd name="connsiteY64" fmla="*/ 802887 h 1100253"/>
              <a:gd name="connsiteX65" fmla="*/ 3107473 w 3992136"/>
              <a:gd name="connsiteY65" fmla="*/ 788019 h 1100253"/>
              <a:gd name="connsiteX66" fmla="*/ 3122341 w 3992136"/>
              <a:gd name="connsiteY66" fmla="*/ 765717 h 1100253"/>
              <a:gd name="connsiteX67" fmla="*/ 3166946 w 3992136"/>
              <a:gd name="connsiteY67" fmla="*/ 721112 h 1100253"/>
              <a:gd name="connsiteX68" fmla="*/ 3211551 w 3992136"/>
              <a:gd name="connsiteY68" fmla="*/ 654204 h 1100253"/>
              <a:gd name="connsiteX69" fmla="*/ 3226419 w 3992136"/>
              <a:gd name="connsiteY69" fmla="*/ 631902 h 1100253"/>
              <a:gd name="connsiteX70" fmla="*/ 3256156 w 3992136"/>
              <a:gd name="connsiteY70" fmla="*/ 572429 h 1100253"/>
              <a:gd name="connsiteX71" fmla="*/ 3263590 w 3992136"/>
              <a:gd name="connsiteY71" fmla="*/ 550126 h 1100253"/>
              <a:gd name="connsiteX72" fmla="*/ 3315629 w 3992136"/>
              <a:gd name="connsiteY72" fmla="*/ 579863 h 1100253"/>
              <a:gd name="connsiteX73" fmla="*/ 3352800 w 3992136"/>
              <a:gd name="connsiteY73" fmla="*/ 594731 h 1100253"/>
              <a:gd name="connsiteX74" fmla="*/ 3375102 w 3992136"/>
              <a:gd name="connsiteY74" fmla="*/ 609600 h 1100253"/>
              <a:gd name="connsiteX75" fmla="*/ 3397405 w 3992136"/>
              <a:gd name="connsiteY75" fmla="*/ 617034 h 1100253"/>
              <a:gd name="connsiteX76" fmla="*/ 3434575 w 3992136"/>
              <a:gd name="connsiteY76" fmla="*/ 631902 h 1100253"/>
              <a:gd name="connsiteX77" fmla="*/ 3479180 w 3992136"/>
              <a:gd name="connsiteY77" fmla="*/ 646770 h 1100253"/>
              <a:gd name="connsiteX78" fmla="*/ 3501483 w 3992136"/>
              <a:gd name="connsiteY78" fmla="*/ 654204 h 1100253"/>
              <a:gd name="connsiteX79" fmla="*/ 3531219 w 3992136"/>
              <a:gd name="connsiteY79" fmla="*/ 661639 h 1100253"/>
              <a:gd name="connsiteX80" fmla="*/ 3568390 w 3992136"/>
              <a:gd name="connsiteY80" fmla="*/ 683941 h 1100253"/>
              <a:gd name="connsiteX81" fmla="*/ 3620429 w 3992136"/>
              <a:gd name="connsiteY81" fmla="*/ 713678 h 1100253"/>
              <a:gd name="connsiteX82" fmla="*/ 3687336 w 3992136"/>
              <a:gd name="connsiteY82" fmla="*/ 735980 h 1100253"/>
              <a:gd name="connsiteX83" fmla="*/ 3769112 w 3992136"/>
              <a:gd name="connsiteY83" fmla="*/ 750848 h 1100253"/>
              <a:gd name="connsiteX84" fmla="*/ 3791414 w 3992136"/>
              <a:gd name="connsiteY84" fmla="*/ 765717 h 1100253"/>
              <a:gd name="connsiteX85" fmla="*/ 3821151 w 3992136"/>
              <a:gd name="connsiteY85" fmla="*/ 773151 h 1100253"/>
              <a:gd name="connsiteX86" fmla="*/ 3865756 w 3992136"/>
              <a:gd name="connsiteY86" fmla="*/ 788019 h 1100253"/>
              <a:gd name="connsiteX87" fmla="*/ 3895492 w 3992136"/>
              <a:gd name="connsiteY87" fmla="*/ 810322 h 1100253"/>
              <a:gd name="connsiteX88" fmla="*/ 3917795 w 3992136"/>
              <a:gd name="connsiteY88" fmla="*/ 817756 h 1100253"/>
              <a:gd name="connsiteX89" fmla="*/ 3940097 w 3992136"/>
              <a:gd name="connsiteY89" fmla="*/ 832624 h 1100253"/>
              <a:gd name="connsiteX90" fmla="*/ 3954966 w 3992136"/>
              <a:gd name="connsiteY90" fmla="*/ 854926 h 1100253"/>
              <a:gd name="connsiteX91" fmla="*/ 3977268 w 3992136"/>
              <a:gd name="connsiteY91" fmla="*/ 862361 h 1100253"/>
              <a:gd name="connsiteX92" fmla="*/ 3992136 w 3992136"/>
              <a:gd name="connsiteY92" fmla="*/ 884663 h 1100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3992136" h="1100253">
                <a:moveTo>
                  <a:pt x="0" y="0"/>
                </a:moveTo>
                <a:cubicBezTo>
                  <a:pt x="9912" y="7434"/>
                  <a:pt x="18827" y="16428"/>
                  <a:pt x="29736" y="22302"/>
                </a:cubicBezTo>
                <a:cubicBezTo>
                  <a:pt x="51225" y="33873"/>
                  <a:pt x="74484" y="41811"/>
                  <a:pt x="96644" y="52039"/>
                </a:cubicBezTo>
                <a:cubicBezTo>
                  <a:pt x="106706" y="56683"/>
                  <a:pt x="116253" y="62406"/>
                  <a:pt x="126380" y="66907"/>
                </a:cubicBezTo>
                <a:cubicBezTo>
                  <a:pt x="138575" y="72327"/>
                  <a:pt x="151010" y="77215"/>
                  <a:pt x="163551" y="81775"/>
                </a:cubicBezTo>
                <a:cubicBezTo>
                  <a:pt x="178280" y="87131"/>
                  <a:pt x="208156" y="96643"/>
                  <a:pt x="208156" y="96643"/>
                </a:cubicBezTo>
                <a:cubicBezTo>
                  <a:pt x="213112" y="104077"/>
                  <a:pt x="216047" y="113364"/>
                  <a:pt x="223024" y="118946"/>
                </a:cubicBezTo>
                <a:cubicBezTo>
                  <a:pt x="229143" y="123841"/>
                  <a:pt x="238124" y="123293"/>
                  <a:pt x="245327" y="126380"/>
                </a:cubicBezTo>
                <a:cubicBezTo>
                  <a:pt x="255513" y="130745"/>
                  <a:pt x="265151" y="136292"/>
                  <a:pt x="275063" y="141248"/>
                </a:cubicBezTo>
                <a:cubicBezTo>
                  <a:pt x="308417" y="174605"/>
                  <a:pt x="268808" y="139426"/>
                  <a:pt x="312234" y="163551"/>
                </a:cubicBezTo>
                <a:cubicBezTo>
                  <a:pt x="327855" y="172229"/>
                  <a:pt x="340856" y="185295"/>
                  <a:pt x="356839" y="193287"/>
                </a:cubicBezTo>
                <a:cubicBezTo>
                  <a:pt x="366751" y="198243"/>
                  <a:pt x="376448" y="203655"/>
                  <a:pt x="386575" y="208156"/>
                </a:cubicBezTo>
                <a:cubicBezTo>
                  <a:pt x="413239" y="220007"/>
                  <a:pt x="421529" y="222285"/>
                  <a:pt x="446049" y="230458"/>
                </a:cubicBezTo>
                <a:cubicBezTo>
                  <a:pt x="453483" y="235414"/>
                  <a:pt x="460360" y="241330"/>
                  <a:pt x="468351" y="245326"/>
                </a:cubicBezTo>
                <a:cubicBezTo>
                  <a:pt x="480849" y="251576"/>
                  <a:pt x="508471" y="256620"/>
                  <a:pt x="520390" y="260195"/>
                </a:cubicBezTo>
                <a:cubicBezTo>
                  <a:pt x="535402" y="264698"/>
                  <a:pt x="550127" y="270107"/>
                  <a:pt x="564995" y="275063"/>
                </a:cubicBezTo>
                <a:lnTo>
                  <a:pt x="587297" y="282497"/>
                </a:lnTo>
                <a:cubicBezTo>
                  <a:pt x="633598" y="328795"/>
                  <a:pt x="571002" y="261770"/>
                  <a:pt x="609600" y="319668"/>
                </a:cubicBezTo>
                <a:cubicBezTo>
                  <a:pt x="615432" y="328416"/>
                  <a:pt x="625172" y="333894"/>
                  <a:pt x="631902" y="341970"/>
                </a:cubicBezTo>
                <a:cubicBezTo>
                  <a:pt x="637622" y="348834"/>
                  <a:pt x="641815" y="356839"/>
                  <a:pt x="646771" y="364273"/>
                </a:cubicBezTo>
                <a:cubicBezTo>
                  <a:pt x="665456" y="420329"/>
                  <a:pt x="640251" y="351233"/>
                  <a:pt x="669073" y="408878"/>
                </a:cubicBezTo>
                <a:cubicBezTo>
                  <a:pt x="672577" y="415887"/>
                  <a:pt x="673003" y="424171"/>
                  <a:pt x="676507" y="431180"/>
                </a:cubicBezTo>
                <a:cubicBezTo>
                  <a:pt x="680503" y="439172"/>
                  <a:pt x="687379" y="445491"/>
                  <a:pt x="691375" y="453483"/>
                </a:cubicBezTo>
                <a:cubicBezTo>
                  <a:pt x="722152" y="515035"/>
                  <a:pt x="671072" y="434178"/>
                  <a:pt x="713678" y="498087"/>
                </a:cubicBezTo>
                <a:cubicBezTo>
                  <a:pt x="731353" y="551116"/>
                  <a:pt x="706291" y="487008"/>
                  <a:pt x="743414" y="542692"/>
                </a:cubicBezTo>
                <a:cubicBezTo>
                  <a:pt x="747761" y="549212"/>
                  <a:pt x="747344" y="557986"/>
                  <a:pt x="750849" y="564995"/>
                </a:cubicBezTo>
                <a:cubicBezTo>
                  <a:pt x="761199" y="585694"/>
                  <a:pt x="771578" y="593159"/>
                  <a:pt x="788019" y="609600"/>
                </a:cubicBezTo>
                <a:cubicBezTo>
                  <a:pt x="806355" y="682944"/>
                  <a:pt x="781915" y="606861"/>
                  <a:pt x="810322" y="654204"/>
                </a:cubicBezTo>
                <a:cubicBezTo>
                  <a:pt x="814354" y="660924"/>
                  <a:pt x="813950" y="669657"/>
                  <a:pt x="817756" y="676507"/>
                </a:cubicBezTo>
                <a:cubicBezTo>
                  <a:pt x="826434" y="692128"/>
                  <a:pt x="841841" y="704160"/>
                  <a:pt x="847492" y="721112"/>
                </a:cubicBezTo>
                <a:cubicBezTo>
                  <a:pt x="860744" y="760862"/>
                  <a:pt x="847224" y="728142"/>
                  <a:pt x="877229" y="773151"/>
                </a:cubicBezTo>
                <a:cubicBezTo>
                  <a:pt x="900696" y="808353"/>
                  <a:pt x="892401" y="808097"/>
                  <a:pt x="921834" y="832624"/>
                </a:cubicBezTo>
                <a:cubicBezTo>
                  <a:pt x="928698" y="838344"/>
                  <a:pt x="937458" y="841556"/>
                  <a:pt x="944136" y="847492"/>
                </a:cubicBezTo>
                <a:cubicBezTo>
                  <a:pt x="1004311" y="900981"/>
                  <a:pt x="965055" y="884202"/>
                  <a:pt x="1011044" y="899531"/>
                </a:cubicBezTo>
                <a:cubicBezTo>
                  <a:pt x="1035251" y="923740"/>
                  <a:pt x="1028484" y="918916"/>
                  <a:pt x="1070517" y="944136"/>
                </a:cubicBezTo>
                <a:cubicBezTo>
                  <a:pt x="1080020" y="949838"/>
                  <a:pt x="1090750" y="953302"/>
                  <a:pt x="1100253" y="959004"/>
                </a:cubicBezTo>
                <a:cubicBezTo>
                  <a:pt x="1115576" y="968198"/>
                  <a:pt x="1129990" y="978829"/>
                  <a:pt x="1144858" y="988741"/>
                </a:cubicBezTo>
                <a:lnTo>
                  <a:pt x="1189463" y="1018478"/>
                </a:lnTo>
                <a:cubicBezTo>
                  <a:pt x="1196897" y="1023434"/>
                  <a:pt x="1203290" y="1030521"/>
                  <a:pt x="1211766" y="1033346"/>
                </a:cubicBezTo>
                <a:lnTo>
                  <a:pt x="1300975" y="1063083"/>
                </a:lnTo>
                <a:lnTo>
                  <a:pt x="1323278" y="1070517"/>
                </a:lnTo>
                <a:cubicBezTo>
                  <a:pt x="1330712" y="1072995"/>
                  <a:pt x="1337755" y="1077539"/>
                  <a:pt x="1345580" y="1077951"/>
                </a:cubicBezTo>
                <a:lnTo>
                  <a:pt x="1486829" y="1085385"/>
                </a:lnTo>
                <a:lnTo>
                  <a:pt x="1680117" y="1092819"/>
                </a:lnTo>
                <a:cubicBezTo>
                  <a:pt x="1719798" y="1094709"/>
                  <a:pt x="1759414" y="1097775"/>
                  <a:pt x="1799063" y="1100253"/>
                </a:cubicBezTo>
                <a:cubicBezTo>
                  <a:pt x="1828800" y="1095297"/>
                  <a:pt x="1858712" y="1091297"/>
                  <a:pt x="1888273" y="1085385"/>
                </a:cubicBezTo>
                <a:cubicBezTo>
                  <a:pt x="1895957" y="1083848"/>
                  <a:pt x="1902925" y="1079651"/>
                  <a:pt x="1910575" y="1077951"/>
                </a:cubicBezTo>
                <a:cubicBezTo>
                  <a:pt x="1925289" y="1074681"/>
                  <a:pt x="1940312" y="1072995"/>
                  <a:pt x="1955180" y="1070517"/>
                </a:cubicBezTo>
                <a:cubicBezTo>
                  <a:pt x="1965092" y="1065561"/>
                  <a:pt x="1974302" y="1058833"/>
                  <a:pt x="1984917" y="1055648"/>
                </a:cubicBezTo>
                <a:cubicBezTo>
                  <a:pt x="1994293" y="1052835"/>
                  <a:pt x="2075645" y="1041625"/>
                  <a:pt x="2081561" y="1040780"/>
                </a:cubicBezTo>
                <a:cubicBezTo>
                  <a:pt x="2130892" y="1024336"/>
                  <a:pt x="2086328" y="1038166"/>
                  <a:pt x="2178205" y="1018478"/>
                </a:cubicBezTo>
                <a:cubicBezTo>
                  <a:pt x="2188195" y="1016337"/>
                  <a:pt x="2197786" y="1012171"/>
                  <a:pt x="2207941" y="1011043"/>
                </a:cubicBezTo>
                <a:cubicBezTo>
                  <a:pt x="2242509" y="1007202"/>
                  <a:pt x="2277395" y="1006906"/>
                  <a:pt x="2312019" y="1003609"/>
                </a:cubicBezTo>
                <a:cubicBezTo>
                  <a:pt x="2443390" y="991098"/>
                  <a:pt x="2261802" y="999090"/>
                  <a:pt x="2453268" y="988741"/>
                </a:cubicBezTo>
                <a:cubicBezTo>
                  <a:pt x="2515178" y="985395"/>
                  <a:pt x="2577171" y="983785"/>
                  <a:pt x="2639122" y="981307"/>
                </a:cubicBezTo>
                <a:cubicBezTo>
                  <a:pt x="2668858" y="978829"/>
                  <a:pt x="2698722" y="977574"/>
                  <a:pt x="2728331" y="973873"/>
                </a:cubicBezTo>
                <a:cubicBezTo>
                  <a:pt x="2738469" y="972606"/>
                  <a:pt x="2748094" y="968656"/>
                  <a:pt x="2758068" y="966439"/>
                </a:cubicBezTo>
                <a:cubicBezTo>
                  <a:pt x="2770403" y="963698"/>
                  <a:pt x="2782904" y="961745"/>
                  <a:pt x="2795239" y="959004"/>
                </a:cubicBezTo>
                <a:cubicBezTo>
                  <a:pt x="2805213" y="956787"/>
                  <a:pt x="2815001" y="953786"/>
                  <a:pt x="2824975" y="951570"/>
                </a:cubicBezTo>
                <a:cubicBezTo>
                  <a:pt x="2878803" y="939608"/>
                  <a:pt x="2844594" y="949986"/>
                  <a:pt x="2884449" y="936702"/>
                </a:cubicBezTo>
                <a:cubicBezTo>
                  <a:pt x="2899317" y="926790"/>
                  <a:pt x="2913730" y="916158"/>
                  <a:pt x="2929053" y="906965"/>
                </a:cubicBezTo>
                <a:cubicBezTo>
                  <a:pt x="2941443" y="899531"/>
                  <a:pt x="2954664" y="893332"/>
                  <a:pt x="2966224" y="884663"/>
                </a:cubicBezTo>
                <a:cubicBezTo>
                  <a:pt x="2974635" y="878355"/>
                  <a:pt x="2979972" y="868472"/>
                  <a:pt x="2988527" y="862361"/>
                </a:cubicBezTo>
                <a:cubicBezTo>
                  <a:pt x="2997545" y="855920"/>
                  <a:pt x="3008760" y="853194"/>
                  <a:pt x="3018263" y="847492"/>
                </a:cubicBezTo>
                <a:cubicBezTo>
                  <a:pt x="3018289" y="847477"/>
                  <a:pt x="3074008" y="810329"/>
                  <a:pt x="3085171" y="802887"/>
                </a:cubicBezTo>
                <a:lnTo>
                  <a:pt x="3107473" y="788019"/>
                </a:lnTo>
                <a:cubicBezTo>
                  <a:pt x="3112429" y="780585"/>
                  <a:pt x="3116405" y="772395"/>
                  <a:pt x="3122341" y="765717"/>
                </a:cubicBezTo>
                <a:cubicBezTo>
                  <a:pt x="3136311" y="750001"/>
                  <a:pt x="3155282" y="738607"/>
                  <a:pt x="3166946" y="721112"/>
                </a:cubicBezTo>
                <a:lnTo>
                  <a:pt x="3211551" y="654204"/>
                </a:lnTo>
                <a:cubicBezTo>
                  <a:pt x="3216507" y="646770"/>
                  <a:pt x="3223101" y="640197"/>
                  <a:pt x="3226419" y="631902"/>
                </a:cubicBezTo>
                <a:cubicBezTo>
                  <a:pt x="3244606" y="586436"/>
                  <a:pt x="3233886" y="605835"/>
                  <a:pt x="3256156" y="572429"/>
                </a:cubicBezTo>
                <a:cubicBezTo>
                  <a:pt x="3258634" y="564995"/>
                  <a:pt x="3255906" y="551663"/>
                  <a:pt x="3263590" y="550126"/>
                </a:cubicBezTo>
                <a:cubicBezTo>
                  <a:pt x="3272899" y="548264"/>
                  <a:pt x="3307017" y="575557"/>
                  <a:pt x="3315629" y="579863"/>
                </a:cubicBezTo>
                <a:cubicBezTo>
                  <a:pt x="3327565" y="585831"/>
                  <a:pt x="3340864" y="588763"/>
                  <a:pt x="3352800" y="594731"/>
                </a:cubicBezTo>
                <a:cubicBezTo>
                  <a:pt x="3360791" y="598727"/>
                  <a:pt x="3367111" y="605604"/>
                  <a:pt x="3375102" y="609600"/>
                </a:cubicBezTo>
                <a:cubicBezTo>
                  <a:pt x="3382111" y="613105"/>
                  <a:pt x="3390067" y="614282"/>
                  <a:pt x="3397405" y="617034"/>
                </a:cubicBezTo>
                <a:cubicBezTo>
                  <a:pt x="3409900" y="621719"/>
                  <a:pt x="3422034" y="627342"/>
                  <a:pt x="3434575" y="631902"/>
                </a:cubicBezTo>
                <a:cubicBezTo>
                  <a:pt x="3449304" y="637258"/>
                  <a:pt x="3464312" y="641814"/>
                  <a:pt x="3479180" y="646770"/>
                </a:cubicBezTo>
                <a:cubicBezTo>
                  <a:pt x="3486614" y="649248"/>
                  <a:pt x="3493881" y="652303"/>
                  <a:pt x="3501483" y="654204"/>
                </a:cubicBezTo>
                <a:lnTo>
                  <a:pt x="3531219" y="661639"/>
                </a:lnTo>
                <a:cubicBezTo>
                  <a:pt x="3560262" y="690680"/>
                  <a:pt x="3529787" y="664639"/>
                  <a:pt x="3568390" y="683941"/>
                </a:cubicBezTo>
                <a:cubicBezTo>
                  <a:pt x="3615027" y="707259"/>
                  <a:pt x="3563954" y="691957"/>
                  <a:pt x="3620429" y="713678"/>
                </a:cubicBezTo>
                <a:cubicBezTo>
                  <a:pt x="3642371" y="722117"/>
                  <a:pt x="3664147" y="732115"/>
                  <a:pt x="3687336" y="735980"/>
                </a:cubicBezTo>
                <a:cubicBezTo>
                  <a:pt x="3744405" y="745491"/>
                  <a:pt x="3717160" y="740458"/>
                  <a:pt x="3769112" y="750848"/>
                </a:cubicBezTo>
                <a:cubicBezTo>
                  <a:pt x="3776546" y="755804"/>
                  <a:pt x="3783202" y="762197"/>
                  <a:pt x="3791414" y="765717"/>
                </a:cubicBezTo>
                <a:cubicBezTo>
                  <a:pt x="3800805" y="769742"/>
                  <a:pt x="3811365" y="770215"/>
                  <a:pt x="3821151" y="773151"/>
                </a:cubicBezTo>
                <a:cubicBezTo>
                  <a:pt x="3836163" y="777654"/>
                  <a:pt x="3850888" y="783063"/>
                  <a:pt x="3865756" y="788019"/>
                </a:cubicBezTo>
                <a:cubicBezTo>
                  <a:pt x="3875668" y="795453"/>
                  <a:pt x="3884734" y="804175"/>
                  <a:pt x="3895492" y="810322"/>
                </a:cubicBezTo>
                <a:cubicBezTo>
                  <a:pt x="3902296" y="814210"/>
                  <a:pt x="3910786" y="814252"/>
                  <a:pt x="3917795" y="817756"/>
                </a:cubicBezTo>
                <a:cubicBezTo>
                  <a:pt x="3925786" y="821752"/>
                  <a:pt x="3932663" y="827668"/>
                  <a:pt x="3940097" y="832624"/>
                </a:cubicBezTo>
                <a:cubicBezTo>
                  <a:pt x="3945053" y="840058"/>
                  <a:pt x="3947989" y="849344"/>
                  <a:pt x="3954966" y="854926"/>
                </a:cubicBezTo>
                <a:cubicBezTo>
                  <a:pt x="3961085" y="859821"/>
                  <a:pt x="3971149" y="857466"/>
                  <a:pt x="3977268" y="862361"/>
                </a:cubicBezTo>
                <a:cubicBezTo>
                  <a:pt x="3984245" y="867942"/>
                  <a:pt x="3992136" y="884663"/>
                  <a:pt x="3992136" y="884663"/>
                </a:cubicBezTo>
              </a:path>
            </a:pathLst>
          </a:cu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Lab3 exercise: </a:t>
            </a:r>
            <a:r>
              <a:rPr lang="en-US" dirty="0" smtClean="0"/>
              <a:t>A naïve POX controller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25963"/>
          </a:xfrm>
        </p:spPr>
        <p:txBody>
          <a:bodyPr/>
          <a:lstStyle/>
          <a:p>
            <a:r>
              <a:rPr lang="en-US" dirty="0" smtClean="0"/>
              <a:t>Modify lab3.py and lab3_controller.py to setup the </a:t>
            </a:r>
            <a:r>
              <a:rPr lang="en-US" dirty="0" smtClean="0"/>
              <a:t>connectivity of the topology of hw1.</a:t>
            </a: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Lab4: Shortest path forwarding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43200"/>
          </a:xfrm>
        </p:spPr>
        <p:txBody>
          <a:bodyPr>
            <a:normAutofit/>
          </a:bodyPr>
          <a:lstStyle/>
          <a:p>
            <a:r>
              <a:rPr lang="en-US" dirty="0" smtClean="0"/>
              <a:t>Try my_lab4.py (‘</a:t>
            </a:r>
            <a:r>
              <a:rPr lang="en-US" dirty="0" err="1" smtClean="0"/>
              <a:t>sudo</a:t>
            </a:r>
            <a:r>
              <a:rPr lang="en-US" dirty="0" smtClean="0"/>
              <a:t> ./my_lab4.py’)</a:t>
            </a:r>
          </a:p>
          <a:p>
            <a:endParaRPr lang="en-US" dirty="0" smtClean="0"/>
          </a:p>
          <a:p>
            <a:r>
              <a:rPr lang="en-US" dirty="0" smtClean="0"/>
              <a:t>Read the code for topology discovery and path calculation in forwarding/l2_multi.py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Install </a:t>
            </a:r>
            <a:r>
              <a:rPr lang="en-US" dirty="0" err="1" smtClean="0"/>
              <a:t>Mininet</a:t>
            </a:r>
            <a:r>
              <a:rPr lang="en-US" dirty="0" smtClean="0"/>
              <a:t> (do not do this in class)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Download </a:t>
            </a:r>
            <a:r>
              <a:rPr lang="en-US" dirty="0" err="1" smtClean="0"/>
              <a:t>VirtualBox</a:t>
            </a:r>
            <a:endParaRPr lang="en-US" dirty="0" smtClean="0"/>
          </a:p>
          <a:p>
            <a:r>
              <a:rPr lang="en-US" dirty="0" smtClean="0"/>
              <a:t>Download </a:t>
            </a:r>
            <a:r>
              <a:rPr lang="en-US" dirty="0" err="1" smtClean="0"/>
              <a:t>Xming</a:t>
            </a:r>
            <a:r>
              <a:rPr lang="en-US" dirty="0" smtClean="0"/>
              <a:t> for windows (X11)</a:t>
            </a:r>
          </a:p>
          <a:p>
            <a:r>
              <a:rPr lang="en-US" dirty="0" smtClean="0"/>
              <a:t>Download </a:t>
            </a:r>
            <a:r>
              <a:rPr lang="en-US" dirty="0" err="1" smtClean="0"/>
              <a:t>Mininet</a:t>
            </a:r>
            <a:r>
              <a:rPr lang="en-US" dirty="0" smtClean="0"/>
              <a:t> VM for </a:t>
            </a:r>
            <a:r>
              <a:rPr lang="en-US" dirty="0" err="1" smtClean="0"/>
              <a:t>linux-ubuntu</a:t>
            </a:r>
            <a:endParaRPr lang="en-US" dirty="0" smtClean="0"/>
          </a:p>
          <a:p>
            <a:r>
              <a:rPr lang="en-US" dirty="0" smtClean="0"/>
              <a:t>Start </a:t>
            </a:r>
            <a:r>
              <a:rPr lang="en-US" dirty="0" err="1" smtClean="0"/>
              <a:t>VirtualBox</a:t>
            </a:r>
            <a:endParaRPr lang="en-US" dirty="0" smtClean="0"/>
          </a:p>
          <a:p>
            <a:r>
              <a:rPr lang="en-US" dirty="0" smtClean="0"/>
              <a:t>Create a new VM for </a:t>
            </a:r>
            <a:r>
              <a:rPr lang="en-US" dirty="0" err="1" smtClean="0"/>
              <a:t>linux-ubuntu</a:t>
            </a:r>
            <a:r>
              <a:rPr lang="en-US" dirty="0" smtClean="0"/>
              <a:t> and the </a:t>
            </a:r>
            <a:r>
              <a:rPr lang="en-US" dirty="0" err="1" smtClean="0"/>
              <a:t>Mininet</a:t>
            </a:r>
            <a:r>
              <a:rPr lang="en-US" dirty="0" smtClean="0"/>
              <a:t> VM as the disk image</a:t>
            </a:r>
          </a:p>
          <a:p>
            <a:r>
              <a:rPr lang="en-US" dirty="0" smtClean="0"/>
              <a:t>Start the VM</a:t>
            </a:r>
          </a:p>
          <a:p>
            <a:r>
              <a:rPr lang="en-US" dirty="0" smtClean="0"/>
              <a:t>Set network device forwarding 127.0.0.1:2222 to virtual machine port 22.</a:t>
            </a:r>
          </a:p>
          <a:p>
            <a:pPr lvl="1"/>
            <a:r>
              <a:rPr lang="en-US" dirty="0" smtClean="0"/>
              <a:t>This allows you to </a:t>
            </a:r>
            <a:r>
              <a:rPr lang="en-US" dirty="0" err="1" smtClean="0"/>
              <a:t>ssh</a:t>
            </a:r>
            <a:r>
              <a:rPr lang="en-US" dirty="0" smtClean="0"/>
              <a:t> to 127.0.0.1:2222 to login to the </a:t>
            </a:r>
            <a:r>
              <a:rPr lang="en-US" dirty="0" err="1" smtClean="0"/>
              <a:t>Mininet</a:t>
            </a:r>
            <a:r>
              <a:rPr lang="en-US" dirty="0" smtClean="0"/>
              <a:t> VM</a:t>
            </a:r>
          </a:p>
          <a:p>
            <a:r>
              <a:rPr lang="en-US" dirty="0" smtClean="0"/>
              <a:t>Login with </a:t>
            </a:r>
            <a:r>
              <a:rPr lang="en-US" dirty="0" err="1" smtClean="0"/>
              <a:t>mininet:mininet</a:t>
            </a:r>
            <a:r>
              <a:rPr lang="en-US" dirty="0" smtClean="0"/>
              <a:t> – this is just like any other Linux machine.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1: </a:t>
            </a:r>
            <a:r>
              <a:rPr lang="en-US" dirty="0" err="1" smtClean="0"/>
              <a:t>Mininet</a:t>
            </a:r>
            <a:r>
              <a:rPr lang="en-US" dirty="0" smtClean="0"/>
              <a:t> Walkthrough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Perform the steps at http://mininet.org/walkthrough</a:t>
            </a:r>
          </a:p>
          <a:p>
            <a:r>
              <a:rPr lang="en-US" dirty="0" smtClean="0"/>
              <a:t>Objective: </a:t>
            </a:r>
          </a:p>
          <a:p>
            <a:pPr lvl="1"/>
            <a:r>
              <a:rPr lang="en-US" dirty="0" smtClean="0"/>
              <a:t>Understand how to use </a:t>
            </a:r>
            <a:r>
              <a:rPr lang="en-US" dirty="0" err="1" smtClean="0"/>
              <a:t>mininet</a:t>
            </a:r>
            <a:endParaRPr lang="en-US" dirty="0" smtClean="0"/>
          </a:p>
          <a:p>
            <a:pPr lvl="1"/>
            <a:r>
              <a:rPr lang="en-US" dirty="0" smtClean="0"/>
              <a:t>How to run a command on each host</a:t>
            </a:r>
          </a:p>
          <a:p>
            <a:pPr lvl="1"/>
            <a:r>
              <a:rPr lang="en-US" dirty="0" smtClean="0"/>
              <a:t>Learn how to change network parameters in </a:t>
            </a:r>
            <a:r>
              <a:rPr lang="en-US" dirty="0" err="1" smtClean="0"/>
              <a:t>mininet</a:t>
            </a:r>
            <a:endParaRPr lang="en-US" dirty="0" smtClean="0"/>
          </a:p>
          <a:p>
            <a:pPr lvl="2"/>
            <a:r>
              <a:rPr lang="en-US" dirty="0" smtClean="0"/>
              <a:t>Link bandwidth, latency, topology, etc</a:t>
            </a:r>
          </a:p>
          <a:p>
            <a:pPr lvl="1"/>
            <a:r>
              <a:rPr lang="en-US" dirty="0" smtClean="0"/>
              <a:t>Learn how to write python code for new topologies</a:t>
            </a:r>
          </a:p>
          <a:p>
            <a:pPr lvl="2"/>
            <a:r>
              <a:rPr lang="en-US" dirty="0" smtClean="0"/>
              <a:t>Make sure that you understand the custom topology example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1: </a:t>
            </a:r>
            <a:r>
              <a:rPr lang="en-US" dirty="0" err="1" smtClean="0"/>
              <a:t>Mininet</a:t>
            </a:r>
            <a:r>
              <a:rPr lang="en-US" dirty="0" smtClean="0"/>
              <a:t> Walkthrough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Login to crux (enable X11 forwarding).</a:t>
            </a:r>
          </a:p>
          <a:p>
            <a:r>
              <a:rPr lang="en-US" dirty="0" smtClean="0"/>
              <a:t>crux&gt;</a:t>
            </a:r>
            <a:r>
              <a:rPr lang="en-US" dirty="0" err="1" smtClean="0"/>
              <a:t>ssh</a:t>
            </a:r>
            <a:r>
              <a:rPr lang="en-US" dirty="0" smtClean="0"/>
              <a:t> </a:t>
            </a:r>
            <a:r>
              <a:rPr lang="en-US" dirty="0" err="1" smtClean="0"/>
              <a:t>mininet@localhost</a:t>
            </a:r>
            <a:r>
              <a:rPr lang="en-US" dirty="0" smtClean="0"/>
              <a:t> –p 2222 (3333, 4444, …)</a:t>
            </a:r>
          </a:p>
          <a:p>
            <a:r>
              <a:rPr lang="en-US" dirty="0" smtClean="0"/>
              <a:t>password: </a:t>
            </a:r>
            <a:r>
              <a:rPr lang="en-US" dirty="0" err="1" smtClean="0"/>
              <a:t>mininet</a:t>
            </a:r>
            <a:endParaRPr lang="en-US" dirty="0" smtClean="0"/>
          </a:p>
          <a:p>
            <a:r>
              <a:rPr lang="en-US" dirty="0" smtClean="0"/>
              <a:t>Follow the walk through.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1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the Python script to create the topology in hw1.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Lab 2: Manually configure </a:t>
            </a:r>
            <a:r>
              <a:rPr lang="en-US" dirty="0" err="1" smtClean="0"/>
              <a:t>Openflow</a:t>
            </a:r>
            <a:r>
              <a:rPr lang="en-US" dirty="0" smtClean="0"/>
              <a:t> switches with </a:t>
            </a:r>
            <a:r>
              <a:rPr lang="en-US" dirty="0" err="1" smtClean="0"/>
              <a:t>dpctl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Objectives</a:t>
            </a:r>
          </a:p>
          <a:p>
            <a:pPr marL="742950" lvl="2" indent="-342900"/>
            <a:r>
              <a:rPr lang="en-US" dirty="0" smtClean="0"/>
              <a:t>Understand how an </a:t>
            </a:r>
            <a:r>
              <a:rPr lang="en-US" dirty="0" err="1" smtClean="0"/>
              <a:t>Openflow</a:t>
            </a:r>
            <a:r>
              <a:rPr lang="en-US" dirty="0" smtClean="0"/>
              <a:t> switch behaves</a:t>
            </a:r>
          </a:p>
          <a:p>
            <a:pPr marL="742950" lvl="2" indent="-342900"/>
            <a:r>
              <a:rPr lang="en-US" dirty="0" smtClean="0"/>
              <a:t>Understand what an </a:t>
            </a:r>
            <a:r>
              <a:rPr lang="en-US" dirty="0" err="1" smtClean="0"/>
              <a:t>Openflow</a:t>
            </a:r>
            <a:r>
              <a:rPr lang="en-US" dirty="0" smtClean="0"/>
              <a:t> controller supposes to do to enable communication.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err="1" smtClean="0"/>
              <a:t>Dpctl</a:t>
            </a:r>
            <a:r>
              <a:rPr lang="en-US" dirty="0" smtClean="0"/>
              <a:t>: a command-line utility that sends </a:t>
            </a:r>
            <a:r>
              <a:rPr lang="en-US" dirty="0" err="1" smtClean="0"/>
              <a:t>openflow</a:t>
            </a:r>
            <a:r>
              <a:rPr lang="en-US" dirty="0" smtClean="0"/>
              <a:t> messages to a switch</a:t>
            </a:r>
          </a:p>
          <a:p>
            <a:pPr marL="742950" lvl="2" indent="-342900"/>
            <a:r>
              <a:rPr lang="en-US" dirty="0" smtClean="0"/>
              <a:t>View switch configuration and capability</a:t>
            </a:r>
          </a:p>
          <a:p>
            <a:pPr marL="742950" lvl="2" indent="-342900"/>
            <a:r>
              <a:rPr lang="en-US" dirty="0" smtClean="0"/>
              <a:t>View flow table entries</a:t>
            </a:r>
          </a:p>
          <a:p>
            <a:pPr marL="742950" lvl="2" indent="-342900"/>
            <a:r>
              <a:rPr lang="en-US" dirty="0" smtClean="0"/>
              <a:t>Add, delete, and modify flow table entries</a:t>
            </a:r>
          </a:p>
          <a:p>
            <a:pPr marL="742950" lvl="2" indent="-342900"/>
            <a:endParaRPr lang="en-US" dirty="0" smtClean="0"/>
          </a:p>
          <a:p>
            <a:pPr marL="342900" lvl="1" indent="-342900"/>
            <a:r>
              <a:rPr lang="en-US" dirty="0" smtClean="0"/>
              <a:t>Useful tool for learning and debugging</a:t>
            </a:r>
          </a:p>
          <a:p>
            <a:pPr marL="742950" lvl="2" indent="-342900"/>
            <a:r>
              <a:rPr lang="en-US" dirty="0" smtClean="0"/>
              <a:t>Human faking an </a:t>
            </a:r>
            <a:r>
              <a:rPr lang="en-US" dirty="0" err="1" smtClean="0"/>
              <a:t>openflow</a:t>
            </a:r>
            <a:r>
              <a:rPr lang="en-US" dirty="0" smtClean="0"/>
              <a:t> controller</a:t>
            </a:r>
          </a:p>
          <a:p>
            <a:pPr marL="342900" lvl="1" indent="-342900"/>
            <a:r>
              <a:rPr lang="en-US" dirty="0" smtClean="0"/>
              <a:t>‘man </a:t>
            </a:r>
            <a:r>
              <a:rPr lang="en-US" dirty="0" err="1" smtClean="0"/>
              <a:t>dpctl</a:t>
            </a:r>
            <a:r>
              <a:rPr lang="en-US" dirty="0" smtClean="0"/>
              <a:t>’ for more details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Lab 2: Manually configure </a:t>
            </a:r>
            <a:r>
              <a:rPr lang="en-US" dirty="0" err="1" smtClean="0"/>
              <a:t>Openflow</a:t>
            </a:r>
            <a:r>
              <a:rPr lang="en-US" dirty="0" smtClean="0"/>
              <a:t> switches with </a:t>
            </a:r>
            <a:r>
              <a:rPr lang="en-US" dirty="0" err="1" smtClean="0"/>
              <a:t>dpctl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000" dirty="0" smtClean="0"/>
              <a:t>$ </a:t>
            </a:r>
            <a:r>
              <a:rPr lang="en-US" sz="2000" dirty="0" err="1" smtClean="0"/>
              <a:t>sudo</a:t>
            </a:r>
            <a:r>
              <a:rPr lang="en-US" sz="2000" dirty="0" smtClean="0"/>
              <a:t> </a:t>
            </a:r>
            <a:r>
              <a:rPr lang="en-US" sz="2000" dirty="0" err="1" smtClean="0"/>
              <a:t>mn</a:t>
            </a:r>
            <a:r>
              <a:rPr lang="en-US" sz="2000" dirty="0" smtClean="0"/>
              <a:t> --</a:t>
            </a:r>
            <a:r>
              <a:rPr lang="en-US" sz="2000" dirty="0" err="1" smtClean="0"/>
              <a:t>topo</a:t>
            </a:r>
            <a:r>
              <a:rPr lang="en-US" sz="2000" dirty="0" smtClean="0"/>
              <a:t> single,3 --</a:t>
            </a:r>
            <a:r>
              <a:rPr lang="en-US" sz="2000" dirty="0" err="1" smtClean="0"/>
              <a:t>mac</a:t>
            </a:r>
            <a:r>
              <a:rPr lang="en-US" sz="2000" dirty="0" smtClean="0"/>
              <a:t> --switch </a:t>
            </a:r>
            <a:r>
              <a:rPr lang="en-US" sz="2000" dirty="0" err="1" smtClean="0"/>
              <a:t>ovsk</a:t>
            </a:r>
            <a:r>
              <a:rPr lang="en-US" sz="2000" dirty="0" smtClean="0"/>
              <a:t> --controller remote</a:t>
            </a:r>
          </a:p>
          <a:p>
            <a:pPr marL="742950" lvl="2" indent="-342900"/>
            <a:r>
              <a:rPr lang="en-US" sz="1600" dirty="0" smtClean="0"/>
              <a:t>This creates a simple host with 3 switches, the </a:t>
            </a:r>
            <a:r>
              <a:rPr lang="en-US" sz="1600" dirty="0" err="1" smtClean="0"/>
              <a:t>mac</a:t>
            </a:r>
            <a:r>
              <a:rPr lang="en-US" sz="1600" dirty="0" smtClean="0"/>
              <a:t> addresses are assigned in a certain way, the switch is an Open </a:t>
            </a:r>
            <a:r>
              <a:rPr lang="en-US" sz="1600" dirty="0" err="1" smtClean="0"/>
              <a:t>vSwitch</a:t>
            </a:r>
            <a:r>
              <a:rPr lang="en-US" sz="1600" dirty="0" smtClean="0"/>
              <a:t> (software </a:t>
            </a:r>
            <a:r>
              <a:rPr lang="en-US" sz="1600" dirty="0" err="1" smtClean="0"/>
              <a:t>OpenFlow</a:t>
            </a:r>
            <a:r>
              <a:rPr lang="en-US" sz="1600" dirty="0" smtClean="0"/>
              <a:t> switch), </a:t>
            </a:r>
            <a:r>
              <a:rPr lang="en-US" sz="1600" dirty="0" smtClean="0">
                <a:solidFill>
                  <a:srgbClr val="FF0000"/>
                </a:solidFill>
              </a:rPr>
              <a:t>controller is supposed to be at local host with port number 6633</a:t>
            </a:r>
            <a:r>
              <a:rPr lang="en-US" sz="1600" dirty="0" smtClean="0"/>
              <a:t>.</a:t>
            </a:r>
          </a:p>
          <a:p>
            <a:pPr marL="742950" lvl="2" indent="-342900"/>
            <a:r>
              <a:rPr lang="en-US" sz="1600" dirty="0" err="1" smtClean="0"/>
              <a:t>Mininet</a:t>
            </a:r>
            <a:r>
              <a:rPr lang="en-US" sz="1600" dirty="0" smtClean="0"/>
              <a:t>&gt; net</a:t>
            </a:r>
          </a:p>
          <a:p>
            <a:pPr marL="742950" lvl="2" indent="-342900"/>
            <a:r>
              <a:rPr lang="en-US" sz="1600" dirty="0" err="1" smtClean="0"/>
              <a:t>Mininet</a:t>
            </a:r>
            <a:r>
              <a:rPr lang="en-US" sz="1600" dirty="0" smtClean="0"/>
              <a:t>&gt; h1 </a:t>
            </a:r>
            <a:r>
              <a:rPr lang="en-US" sz="1600" dirty="0" err="1" smtClean="0"/>
              <a:t>ifconfig</a:t>
            </a:r>
            <a:endParaRPr lang="en-US" sz="1600" dirty="0" smtClean="0"/>
          </a:p>
          <a:p>
            <a:pPr marL="742950" lvl="2" indent="-342900"/>
            <a:r>
              <a:rPr lang="en-US" sz="1600" dirty="0" err="1" smtClean="0"/>
              <a:t>Mininet</a:t>
            </a:r>
            <a:r>
              <a:rPr lang="en-US" sz="1600" dirty="0" smtClean="0"/>
              <a:t>&gt; h2 </a:t>
            </a:r>
            <a:r>
              <a:rPr lang="en-US" sz="1600" dirty="0" err="1" smtClean="0"/>
              <a:t>ifconfig</a:t>
            </a:r>
            <a:endParaRPr lang="en-US" sz="1600" dirty="0" smtClean="0"/>
          </a:p>
          <a:p>
            <a:pPr marL="742950" lvl="2" indent="-342900"/>
            <a:r>
              <a:rPr lang="en-US" sz="1600" dirty="0" smtClean="0">
                <a:solidFill>
                  <a:srgbClr val="FF0000"/>
                </a:solidFill>
              </a:rPr>
              <a:t>The switch can be controlled at tcp:127.0.0.1:6634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000" dirty="0" err="1" smtClean="0"/>
              <a:t>Mininet</a:t>
            </a:r>
            <a:r>
              <a:rPr lang="en-US" sz="2000" dirty="0" smtClean="0"/>
              <a:t>&gt;</a:t>
            </a:r>
            <a:r>
              <a:rPr lang="en-US" sz="2000" dirty="0" err="1" smtClean="0"/>
              <a:t>pingall</a:t>
            </a:r>
            <a:endParaRPr lang="en-US" sz="2000" dirty="0" smtClean="0"/>
          </a:p>
          <a:p>
            <a:pPr marL="742950" lvl="2" indent="-342900"/>
            <a:r>
              <a:rPr lang="en-US" sz="1600" dirty="0" smtClean="0"/>
              <a:t>This fails as the switch has nothing in its flow table</a:t>
            </a:r>
          </a:p>
          <a:p>
            <a:pPr marL="342900" lvl="1" indent="-342900"/>
            <a:r>
              <a:rPr lang="en-US" sz="2000" dirty="0" smtClean="0"/>
              <a:t>Start another window do ‘man </a:t>
            </a:r>
            <a:r>
              <a:rPr lang="en-US" sz="2000" dirty="0" err="1" smtClean="0"/>
              <a:t>dpctl</a:t>
            </a:r>
            <a:r>
              <a:rPr lang="en-US" sz="2000" dirty="0" smtClean="0"/>
              <a:t>’ and ‘man </a:t>
            </a:r>
            <a:r>
              <a:rPr lang="en-US" sz="2000" dirty="0" err="1" smtClean="0"/>
              <a:t>ovs-dpctl</a:t>
            </a:r>
            <a:r>
              <a:rPr lang="en-US" sz="2000" dirty="0" smtClean="0"/>
              <a:t>’</a:t>
            </a:r>
          </a:p>
          <a:p>
            <a:pPr marL="342900" lvl="1" indent="-342900"/>
            <a:r>
              <a:rPr lang="en-US" sz="2000" dirty="0" smtClean="0"/>
              <a:t>$ </a:t>
            </a:r>
            <a:r>
              <a:rPr lang="en-US" sz="2000" dirty="0" err="1" smtClean="0"/>
              <a:t>dpctl</a:t>
            </a:r>
            <a:r>
              <a:rPr lang="en-US" sz="2000" dirty="0" smtClean="0"/>
              <a:t> show tcp:127.0.0.1:6634</a:t>
            </a:r>
          </a:p>
          <a:p>
            <a:pPr marL="742950" lvl="2" indent="-342900"/>
            <a:r>
              <a:rPr lang="en-US" sz="1600" dirty="0" smtClean="0"/>
              <a:t>Tcp:127.0.0.1:6634 is the switch port for control</a:t>
            </a:r>
          </a:p>
          <a:p>
            <a:pPr marL="342900" lvl="1" indent="-342900"/>
            <a:r>
              <a:rPr lang="en-US" sz="2000" dirty="0" smtClean="0"/>
              <a:t>$</a:t>
            </a:r>
            <a:r>
              <a:rPr lang="en-US" sz="2000" dirty="0" err="1" smtClean="0"/>
              <a:t>dpctl</a:t>
            </a:r>
            <a:r>
              <a:rPr lang="en-US" sz="2000" dirty="0" smtClean="0"/>
              <a:t> dump-flows tcp:127.0.0.1:6634</a:t>
            </a:r>
          </a:p>
          <a:p>
            <a:pPr marL="742950" lvl="2" indent="-342900"/>
            <a:r>
              <a:rPr lang="en-US" sz="1600" dirty="0" smtClean="0"/>
              <a:t>The flow table is empty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Lab 2: Manually configure </a:t>
            </a:r>
            <a:r>
              <a:rPr lang="en-US" dirty="0" err="1" smtClean="0"/>
              <a:t>Openflow</a:t>
            </a:r>
            <a:r>
              <a:rPr lang="en-US" dirty="0" smtClean="0"/>
              <a:t> switches with </a:t>
            </a:r>
            <a:r>
              <a:rPr lang="en-US" dirty="0" err="1" smtClean="0"/>
              <a:t>dpctl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 smtClean="0"/>
              <a:t>$</a:t>
            </a:r>
            <a:r>
              <a:rPr lang="en-US" sz="1600" dirty="0" err="1" smtClean="0"/>
              <a:t>dpctl</a:t>
            </a:r>
            <a:r>
              <a:rPr lang="en-US" sz="1600" dirty="0" smtClean="0"/>
              <a:t> </a:t>
            </a:r>
            <a:r>
              <a:rPr lang="en-US" sz="1600" dirty="0"/>
              <a:t>add-flow </a:t>
            </a:r>
            <a:r>
              <a:rPr lang="en-US" sz="1600" dirty="0" smtClean="0"/>
              <a:t>tcp:127.0.0.1:6634 </a:t>
            </a:r>
            <a:r>
              <a:rPr lang="en-US" sz="1600" dirty="0" err="1" smtClean="0"/>
              <a:t>in_port</a:t>
            </a:r>
            <a:r>
              <a:rPr lang="en-US" sz="1600" dirty="0" smtClean="0"/>
              <a:t>=1,idle_timeout=1000,actions=output:2</a:t>
            </a:r>
          </a:p>
          <a:p>
            <a:r>
              <a:rPr lang="en-US" sz="1600" dirty="0" smtClean="0"/>
              <a:t>$</a:t>
            </a:r>
            <a:r>
              <a:rPr lang="en-US" sz="1600" dirty="0" err="1" smtClean="0"/>
              <a:t>dpctl</a:t>
            </a:r>
            <a:r>
              <a:rPr lang="en-US" sz="1600" dirty="0" smtClean="0"/>
              <a:t> add-flow tcp:127.0.0.1:6634 </a:t>
            </a:r>
            <a:r>
              <a:rPr lang="en-US" sz="1600" dirty="0" err="1" smtClean="0"/>
              <a:t>in_port</a:t>
            </a:r>
            <a:r>
              <a:rPr lang="en-US" sz="1600" dirty="0" smtClean="0"/>
              <a:t>=2,idle_timeout=1000,actions=output:1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/>
              <a:t>$</a:t>
            </a:r>
            <a:r>
              <a:rPr lang="en-US" sz="1600" dirty="0" err="1" smtClean="0"/>
              <a:t>dpctl</a:t>
            </a:r>
            <a:r>
              <a:rPr lang="en-US" sz="1600" dirty="0" smtClean="0"/>
              <a:t> dump-flows tcp:127.0.0.1:6634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err="1" smtClean="0"/>
              <a:t>Mininet</a:t>
            </a:r>
            <a:r>
              <a:rPr lang="en-US" sz="1600" dirty="0" smtClean="0"/>
              <a:t>&gt; </a:t>
            </a:r>
            <a:r>
              <a:rPr lang="en-US" sz="1600" dirty="0" err="1" smtClean="0"/>
              <a:t>pingall</a:t>
            </a:r>
            <a:endParaRPr lang="en-US" sz="1600" dirty="0" smtClean="0"/>
          </a:p>
          <a:p>
            <a:pPr marL="742950" lvl="2" indent="-342900"/>
            <a:r>
              <a:rPr lang="en-US" sz="1200" dirty="0" smtClean="0"/>
              <a:t>H1 and h2 are now connected.</a:t>
            </a:r>
          </a:p>
          <a:p>
            <a:pPr marL="342900" lvl="1" indent="-342900"/>
            <a:r>
              <a:rPr lang="en-US" sz="1600" dirty="0" smtClean="0"/>
              <a:t>$</a:t>
            </a:r>
            <a:r>
              <a:rPr lang="en-US" sz="1600" dirty="0" err="1" smtClean="0"/>
              <a:t>dpctl</a:t>
            </a:r>
            <a:r>
              <a:rPr lang="en-US" sz="1600" dirty="0" smtClean="0"/>
              <a:t> dump-flows tcp:127.0.0.1:6634</a:t>
            </a:r>
          </a:p>
          <a:p>
            <a:pPr marL="742950" lvl="2" indent="-342900"/>
            <a:r>
              <a:rPr lang="en-US" sz="1200" dirty="0" smtClean="0"/>
              <a:t>Check the statistics</a:t>
            </a:r>
          </a:p>
          <a:p>
            <a:pPr marL="342900" lvl="1" indent="-342900"/>
            <a:r>
              <a:rPr lang="en-US" sz="1600" dirty="0" err="1" smtClean="0"/>
              <a:t>Mininet</a:t>
            </a:r>
            <a:r>
              <a:rPr lang="en-US" sz="1600" dirty="0" smtClean="0"/>
              <a:t>&gt; s1 </a:t>
            </a:r>
            <a:r>
              <a:rPr lang="en-US" sz="1600" dirty="0" err="1" smtClean="0"/>
              <a:t>dpctl</a:t>
            </a:r>
            <a:r>
              <a:rPr lang="en-US" sz="1600" dirty="0" smtClean="0"/>
              <a:t> dump-flows tcp:127.0.0.1:6634</a:t>
            </a:r>
          </a:p>
          <a:p>
            <a:pPr marL="742950" lvl="2" indent="-342900"/>
            <a:endParaRPr lang="en-US" sz="1200" dirty="0" smtClean="0"/>
          </a:p>
          <a:p>
            <a:pPr marL="342900" lvl="1" indent="-342900"/>
            <a:r>
              <a:rPr lang="en-US" sz="1600" dirty="0" smtClean="0"/>
              <a:t>Continue the exercise to completely install flow table for all hosts.</a:t>
            </a:r>
          </a:p>
          <a:p>
            <a:pPr marL="342900" lvl="1" indent="-342900"/>
            <a:r>
              <a:rPr lang="en-US" sz="1600" dirty="0" smtClean="0"/>
              <a:t>Try the following:</a:t>
            </a:r>
          </a:p>
          <a:p>
            <a:r>
              <a:rPr lang="en-US" sz="1600" dirty="0" smtClean="0"/>
              <a:t>$</a:t>
            </a:r>
            <a:r>
              <a:rPr lang="en-US" sz="1600" dirty="0" err="1" smtClean="0"/>
              <a:t>dpctl</a:t>
            </a:r>
            <a:r>
              <a:rPr lang="en-US" sz="1600" dirty="0" smtClean="0"/>
              <a:t> add-flow tcp:127.0.0.1:6634 </a:t>
            </a:r>
            <a:r>
              <a:rPr lang="en-US" sz="1600" dirty="0" err="1" smtClean="0"/>
              <a:t>dl_dst</a:t>
            </a:r>
            <a:r>
              <a:rPr lang="en-US" sz="1600" dirty="0" smtClean="0"/>
              <a:t>=0:0:0:0:0:1,idle_timeout=1000,actions=output:1</a:t>
            </a:r>
          </a:p>
          <a:p>
            <a:r>
              <a:rPr lang="en-US" sz="1600" dirty="0" smtClean="0"/>
              <a:t>$</a:t>
            </a:r>
            <a:r>
              <a:rPr lang="en-US" sz="1600" dirty="0" err="1" smtClean="0"/>
              <a:t>dpctl</a:t>
            </a:r>
            <a:r>
              <a:rPr lang="en-US" sz="1600" dirty="0" smtClean="0"/>
              <a:t> add-flow tcp:127.0.0.1:6634 </a:t>
            </a:r>
            <a:r>
              <a:rPr lang="en-US" sz="1600" dirty="0" err="1" smtClean="0"/>
              <a:t>dl_dst</a:t>
            </a:r>
            <a:r>
              <a:rPr lang="en-US" sz="1600" dirty="0" smtClean="0"/>
              <a:t>=0:0:0:0:0:2,idle_timeout=1000,actions=output:2</a:t>
            </a:r>
          </a:p>
          <a:p>
            <a:r>
              <a:rPr lang="en-US" sz="1600" dirty="0" smtClean="0"/>
              <a:t>$</a:t>
            </a:r>
            <a:r>
              <a:rPr lang="en-US" sz="1600" dirty="0" err="1" smtClean="0"/>
              <a:t>dpctl</a:t>
            </a:r>
            <a:r>
              <a:rPr lang="en-US" sz="1600" dirty="0" smtClean="0"/>
              <a:t> add-flow tcp:127.0.0.1:6634 </a:t>
            </a:r>
            <a:r>
              <a:rPr lang="en-US" sz="1600" dirty="0" err="1" smtClean="0"/>
              <a:t>dl_dst</a:t>
            </a:r>
            <a:r>
              <a:rPr lang="en-US" sz="1600" dirty="0" smtClean="0"/>
              <a:t>=0:0:0:0:0:3,idle_timeout=1000,actions=output:3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smtClean="0"/>
              <a:t>$</a:t>
            </a:r>
            <a:r>
              <a:rPr lang="en-US" sz="1600" dirty="0" err="1" smtClean="0"/>
              <a:t>dpctl</a:t>
            </a:r>
            <a:r>
              <a:rPr lang="en-US" sz="1600" dirty="0" smtClean="0"/>
              <a:t> dump-flows tcp:127.0.0.1:6634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dirty="0" err="1" smtClean="0"/>
              <a:t>Mininet</a:t>
            </a:r>
            <a:r>
              <a:rPr lang="en-US" sz="1600" dirty="0" smtClean="0"/>
              <a:t>&gt; </a:t>
            </a:r>
            <a:r>
              <a:rPr lang="en-US" sz="1600" dirty="0" err="1" smtClean="0"/>
              <a:t>pingall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Lab 2: Manually configure </a:t>
            </a:r>
            <a:r>
              <a:rPr lang="en-US" dirty="0" err="1" smtClean="0"/>
              <a:t>Openflow</a:t>
            </a:r>
            <a:r>
              <a:rPr lang="en-US" dirty="0" smtClean="0"/>
              <a:t> switches with </a:t>
            </a:r>
            <a:r>
              <a:rPr lang="en-US" dirty="0" err="1" smtClean="0"/>
              <a:t>dpctl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600" dirty="0" smtClean="0"/>
          </a:p>
          <a:p>
            <a:pPr marL="342900" lvl="1" indent="-342900"/>
            <a:r>
              <a:rPr lang="en-US" sz="1600" dirty="0" smtClean="0"/>
              <a:t>Try the following:</a:t>
            </a:r>
          </a:p>
          <a:p>
            <a:pPr marL="342900" lvl="1" indent="-342900"/>
            <a:r>
              <a:rPr lang="en-US" sz="1600" dirty="0" smtClean="0"/>
              <a:t>$</a:t>
            </a:r>
            <a:r>
              <a:rPr lang="en-US" sz="1600" dirty="0" err="1" smtClean="0"/>
              <a:t>dpctl</a:t>
            </a:r>
            <a:r>
              <a:rPr lang="en-US" sz="1600" dirty="0" smtClean="0"/>
              <a:t> add-flow tcp:127.0.0.1:6634 </a:t>
            </a:r>
            <a:r>
              <a:rPr lang="en-US" sz="1600" dirty="0" err="1" smtClean="0"/>
              <a:t>idle_timeout</a:t>
            </a:r>
            <a:r>
              <a:rPr lang="en-US" sz="1600" dirty="0" smtClean="0"/>
              <a:t>=1000,actions=flood</a:t>
            </a:r>
          </a:p>
          <a:p>
            <a:pPr marL="342900" lvl="1" indent="-342900"/>
            <a:r>
              <a:rPr lang="en-US" sz="1600" dirty="0" err="1" smtClean="0"/>
              <a:t>Mininet</a:t>
            </a:r>
            <a:r>
              <a:rPr lang="en-US" sz="1600" dirty="0" smtClean="0"/>
              <a:t>&gt; </a:t>
            </a:r>
            <a:r>
              <a:rPr lang="en-US" sz="1600" dirty="0" err="1" smtClean="0"/>
              <a:t>pingall</a:t>
            </a:r>
            <a:endParaRPr lang="en-US" sz="1600" dirty="0" smtClean="0"/>
          </a:p>
          <a:p>
            <a:pPr marL="342900" lvl="1" indent="-342900"/>
            <a:endParaRPr lang="en-US" sz="1600" dirty="0" smtClean="0"/>
          </a:p>
          <a:p>
            <a:r>
              <a:rPr lang="en-US" sz="1600" dirty="0" smtClean="0"/>
              <a:t>$</a:t>
            </a:r>
            <a:r>
              <a:rPr lang="en-US" sz="1600" dirty="0" err="1" smtClean="0"/>
              <a:t>dpctl</a:t>
            </a:r>
            <a:r>
              <a:rPr lang="en-US" sz="1600" dirty="0" smtClean="0"/>
              <a:t> add-flow tcp:127.0.0.1:6634 </a:t>
            </a:r>
            <a:r>
              <a:rPr lang="en-US" sz="1600" dirty="0" err="1" smtClean="0"/>
              <a:t>dl_dst</a:t>
            </a:r>
            <a:r>
              <a:rPr lang="en-US" sz="1600" dirty="0" smtClean="0"/>
              <a:t>=</a:t>
            </a:r>
            <a:r>
              <a:rPr lang="en-US" sz="1600" dirty="0" err="1" smtClean="0"/>
              <a:t>ff:ff:ff:ff:ff:ff,idle_timeout</a:t>
            </a:r>
            <a:r>
              <a:rPr lang="en-US" sz="1600" dirty="0" smtClean="0"/>
              <a:t>=1000,actions=flood</a:t>
            </a:r>
          </a:p>
          <a:p>
            <a:r>
              <a:rPr lang="en-US" sz="1600" dirty="0" err="1" smtClean="0"/>
              <a:t>Mininet</a:t>
            </a:r>
            <a:r>
              <a:rPr lang="en-US" sz="1600" dirty="0" smtClean="0"/>
              <a:t>&gt;</a:t>
            </a:r>
            <a:r>
              <a:rPr lang="en-US" sz="1600" dirty="0" err="1" smtClean="0"/>
              <a:t>pingall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err="1" smtClean="0"/>
              <a:t>dpctl</a:t>
            </a:r>
            <a:r>
              <a:rPr lang="en-US" sz="1600" dirty="0" smtClean="0"/>
              <a:t> del-flows tcp:127:0.0.1:6634</a:t>
            </a:r>
          </a:p>
          <a:p>
            <a:r>
              <a:rPr lang="en-US" sz="1600" dirty="0" err="1" smtClean="0"/>
              <a:t>dpctl</a:t>
            </a:r>
            <a:r>
              <a:rPr lang="en-US" sz="1600" dirty="0" smtClean="0"/>
              <a:t> dump-flows tcp:127.0.0.1:6634 </a:t>
            </a:r>
          </a:p>
          <a:p>
            <a:r>
              <a:rPr lang="en-US" sz="1600" dirty="0" smtClean="0"/>
              <a:t>$</a:t>
            </a:r>
            <a:r>
              <a:rPr lang="en-US" sz="1600" dirty="0" err="1" smtClean="0"/>
              <a:t>dpctl</a:t>
            </a:r>
            <a:r>
              <a:rPr lang="en-US" sz="1600" dirty="0" smtClean="0"/>
              <a:t> add-flow tcp:127.0.0.1:6634 </a:t>
            </a:r>
            <a:r>
              <a:rPr lang="en-US" sz="1600" dirty="0" err="1" smtClean="0"/>
              <a:t>dl_dst</a:t>
            </a:r>
            <a:r>
              <a:rPr lang="en-US" sz="1600" dirty="0" smtClean="0"/>
              <a:t>=</a:t>
            </a:r>
            <a:r>
              <a:rPr lang="en-US" sz="1600" dirty="0" err="1" smtClean="0"/>
              <a:t>ff:ff:ff:ff:ff:ff,idle_timeout</a:t>
            </a:r>
            <a:r>
              <a:rPr lang="en-US" sz="1600" dirty="0" smtClean="0"/>
              <a:t>=1000,actions=flood</a:t>
            </a:r>
          </a:p>
          <a:p>
            <a:r>
              <a:rPr lang="en-US" sz="1600" dirty="0" smtClean="0"/>
              <a:t>$</a:t>
            </a:r>
            <a:r>
              <a:rPr lang="en-US" sz="1600" dirty="0" err="1" smtClean="0"/>
              <a:t>dpctl</a:t>
            </a:r>
            <a:r>
              <a:rPr lang="en-US" sz="1600" dirty="0" smtClean="0"/>
              <a:t> add-flow tcp:127.0.0.1:6634 </a:t>
            </a:r>
            <a:r>
              <a:rPr lang="en-US" sz="1600" dirty="0" err="1" smtClean="0"/>
              <a:t>dl_dst</a:t>
            </a:r>
            <a:r>
              <a:rPr lang="en-US" sz="1600" dirty="0" smtClean="0"/>
              <a:t>=0:0:0:0:0:1,idle_timeout=1000,actions=output:1</a:t>
            </a:r>
          </a:p>
          <a:p>
            <a:r>
              <a:rPr lang="en-US" sz="1600" dirty="0" err="1" smtClean="0"/>
              <a:t>Mininet</a:t>
            </a:r>
            <a:r>
              <a:rPr lang="en-US" sz="1600" dirty="0" smtClean="0"/>
              <a:t>&gt;</a:t>
            </a:r>
            <a:r>
              <a:rPr lang="en-US" sz="1600" dirty="0" err="1" smtClean="0"/>
              <a:t>pingall</a:t>
            </a:r>
            <a:endParaRPr lang="en-US" sz="1600" dirty="0" smtClean="0"/>
          </a:p>
          <a:p>
            <a:r>
              <a:rPr lang="en-US" sz="1600" dirty="0" smtClean="0"/>
              <a:t>    how to make the ping successful for one pair of hosts?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1067</TotalTime>
  <Words>816</Words>
  <Application>Microsoft Office PowerPoint</Application>
  <PresentationFormat>On-screen Show (4:3)</PresentationFormat>
  <Paragraphs>128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Mininet and Openflow Labs</vt:lpstr>
      <vt:lpstr>Install Mininet (do not do this in class)</vt:lpstr>
      <vt:lpstr>Lab 1: Mininet Walkthrough</vt:lpstr>
      <vt:lpstr>Lab 1: Mininet Walkthrough</vt:lpstr>
      <vt:lpstr>Lab 1 exercise</vt:lpstr>
      <vt:lpstr>Lab 2: Manually configure Openflow switches with dpctl</vt:lpstr>
      <vt:lpstr>Lab 2: Manually configure Openflow switches with dpctl</vt:lpstr>
      <vt:lpstr>Lab 2: Manually configure Openflow switches with dpctl</vt:lpstr>
      <vt:lpstr>Lab 2: Manually configure Openflow switches with dpctl</vt:lpstr>
      <vt:lpstr>Lab 2 execise: manually setup openflow switches with dpctl</vt:lpstr>
      <vt:lpstr>Lab 3: a naïve POX controller</vt:lpstr>
      <vt:lpstr>Lab3: A naïve POX controller</vt:lpstr>
      <vt:lpstr>Lab3 exercise: A naïve POX controller</vt:lpstr>
      <vt:lpstr>Lab4: Shortest path forwarding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Mininet and Openflow Labs</dc:title>
  <dc:creator>Surfing</dc:creator>
  <cp:lastModifiedBy>Surfing</cp:lastModifiedBy>
  <cp:revision>46</cp:revision>
  <dcterms:created xsi:type="dcterms:W3CDTF">2015-11-09T22:42:03Z</dcterms:created>
  <dcterms:modified xsi:type="dcterms:W3CDTF">2016-09-14T01:45:36Z</dcterms:modified>
</cp:coreProperties>
</file>