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94" r:id="rId4"/>
    <p:sldId id="295" r:id="rId5"/>
    <p:sldId id="296" r:id="rId6"/>
    <p:sldId id="298" r:id="rId7"/>
    <p:sldId id="297" r:id="rId8"/>
    <p:sldId id="299" r:id="rId9"/>
    <p:sldId id="300" r:id="rId10"/>
    <p:sldId id="301" r:id="rId11"/>
    <p:sldId id="306" r:id="rId12"/>
    <p:sldId id="302" r:id="rId13"/>
    <p:sldId id="307" r:id="rId14"/>
    <p:sldId id="308" r:id="rId15"/>
    <p:sldId id="309" r:id="rId16"/>
    <p:sldId id="310" r:id="rId17"/>
    <p:sldId id="321" r:id="rId18"/>
    <p:sldId id="313" r:id="rId19"/>
    <p:sldId id="323" r:id="rId20"/>
    <p:sldId id="324" r:id="rId21"/>
    <p:sldId id="314" r:id="rId22"/>
    <p:sldId id="325" r:id="rId23"/>
    <p:sldId id="315" r:id="rId24"/>
    <p:sldId id="316" r:id="rId25"/>
    <p:sldId id="317" r:id="rId26"/>
    <p:sldId id="318" r:id="rId27"/>
    <p:sldId id="319" r:id="rId28"/>
    <p:sldId id="320" r:id="rId29"/>
    <p:sldId id="287" r:id="rId30"/>
    <p:sldId id="289" r:id="rId31"/>
    <p:sldId id="269" r:id="rId32"/>
    <p:sldId id="291" r:id="rId33"/>
    <p:sldId id="275" r:id="rId34"/>
    <p:sldId id="276" r:id="rId35"/>
    <p:sldId id="273" r:id="rId36"/>
    <p:sldId id="292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2" autoAdjust="0"/>
    <p:restoredTop sz="94660"/>
  </p:normalViewPr>
  <p:slideViewPr>
    <p:cSldViewPr>
      <p:cViewPr varScale="1">
        <p:scale>
          <a:sx n="118" d="100"/>
          <a:sy n="118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3A69B-FF59-4500-8C4C-0BA7287A65B3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767F-4AC6-40BE-8F30-49BF8DCDD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access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44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BAE6C2-2186-A148-AC95-81A3A83E1106}" type="slidenum">
              <a:rPr lang="en-US" sz="1200">
                <a:cs typeface="ＭＳ Ｐゴシック" charset="0"/>
              </a:rPr>
              <a:pPr algn="r"/>
              <a:t>14</a:t>
            </a:fld>
            <a:endParaRPr lang="en-US" sz="1200" dirty="0">
              <a:cs typeface="ＭＳ Ｐゴシック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Now I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8FE69-190F-6E4B-AABD-687F6A0F95AB}" type="slidenum">
              <a:rPr lang="en-US">
                <a:latin typeface="Calibri" charset="0"/>
              </a:rPr>
              <a:pPr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13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7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5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6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5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45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87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002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91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0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20FD-F8CC-48F1-B887-1F9F578B56D9}" type="datetimeFigureOut">
              <a:rPr lang="en-US" smtClean="0"/>
              <a:pPr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BCD4-3EA4-485B-B4CC-CC51D20EB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.rice.edu/comp529/www/papers/tutorial_4.pdf" TargetMode="External"/><Relationship Id="rId2" Type="http://schemas.openxmlformats.org/officeDocument/2006/relationships/hyperlink" Target="https://www.opennetworking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basics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50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control program abstract view of network</a:t>
            </a:r>
          </a:p>
          <a:p>
            <a:pPr lvl="1"/>
            <a:r>
              <a:rPr lang="en-US" dirty="0" smtClean="0"/>
              <a:t>Abstract view is a function of global view. The abstract view could be just a giant switch connecting all ports, or individual logical topology for each application. </a:t>
            </a:r>
          </a:p>
          <a:p>
            <a:r>
              <a:rPr lang="en-US" dirty="0" smtClean="0"/>
              <a:t>Control program is abstract mapping</a:t>
            </a:r>
          </a:p>
          <a:p>
            <a:pPr lvl="1"/>
            <a:r>
              <a:rPr lang="en-US" dirty="0" smtClean="0"/>
              <a:t>Abstract configuration = Function (abstract view)</a:t>
            </a:r>
          </a:p>
          <a:p>
            <a:r>
              <a:rPr lang="en-US" dirty="0" smtClean="0"/>
              <a:t>Abstraction models should have just enough detail to specify goals</a:t>
            </a:r>
          </a:p>
          <a:p>
            <a:pPr lvl="1"/>
            <a:r>
              <a:rPr lang="en-US" dirty="0" smtClean="0"/>
              <a:t>Don’t provide information needed to implement goals.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Access Control</a:t>
            </a:r>
            <a:endParaRPr lang="en-US" dirty="0"/>
          </a:p>
        </p:txBody>
      </p:sp>
      <p:cxnSp>
        <p:nvCxnSpPr>
          <p:cNvPr id="6" name="Straight Connector 5"/>
          <p:cNvCxnSpPr>
            <a:stCxn id="18" idx="5"/>
            <a:endCxn id="19" idx="1"/>
          </p:cNvCxnSpPr>
          <p:nvPr/>
        </p:nvCxnSpPr>
        <p:spPr bwMode="auto">
          <a:xfrm>
            <a:off x="4347065" y="4623064"/>
            <a:ext cx="392720" cy="4218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endCxn id="18" idx="2"/>
          </p:cNvCxnSpPr>
          <p:nvPr/>
        </p:nvCxnSpPr>
        <p:spPr bwMode="auto">
          <a:xfrm>
            <a:off x="3018935" y="4076700"/>
            <a:ext cx="905365" cy="393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1" idx="7"/>
          </p:cNvCxnSpPr>
          <p:nvPr/>
        </p:nvCxnSpPr>
        <p:spPr bwMode="auto">
          <a:xfrm flipV="1">
            <a:off x="2931015" y="4613605"/>
            <a:ext cx="1027720" cy="377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endCxn id="20" idx="0"/>
          </p:cNvCxnSpPr>
          <p:nvPr/>
        </p:nvCxnSpPr>
        <p:spPr bwMode="auto">
          <a:xfrm>
            <a:off x="2895600" y="5321300"/>
            <a:ext cx="590550" cy="43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endCxn id="20" idx="3"/>
          </p:cNvCxnSpPr>
          <p:nvPr/>
        </p:nvCxnSpPr>
        <p:spPr bwMode="auto">
          <a:xfrm flipV="1">
            <a:off x="2641600" y="6121664"/>
            <a:ext cx="669435" cy="355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5"/>
          </p:cNvCxnSpPr>
          <p:nvPr/>
        </p:nvCxnSpPr>
        <p:spPr bwMode="auto">
          <a:xfrm>
            <a:off x="3661265" y="6121664"/>
            <a:ext cx="586885" cy="1902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568450" y="5168900"/>
            <a:ext cx="93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0" idx="6"/>
            <a:endCxn id="19" idx="3"/>
          </p:cNvCxnSpPr>
          <p:nvPr/>
        </p:nvCxnSpPr>
        <p:spPr bwMode="auto">
          <a:xfrm flipV="1">
            <a:off x="3733800" y="5350205"/>
            <a:ext cx="100598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8" idx="7"/>
          </p:cNvCxnSpPr>
          <p:nvPr/>
        </p:nvCxnSpPr>
        <p:spPr bwMode="auto">
          <a:xfrm flipV="1">
            <a:off x="4347065" y="3702050"/>
            <a:ext cx="939800" cy="6156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3"/>
          </p:cNvCxnSpPr>
          <p:nvPr/>
        </p:nvCxnSpPr>
        <p:spPr bwMode="auto">
          <a:xfrm flipV="1">
            <a:off x="781050" y="5321564"/>
            <a:ext cx="364635" cy="5458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1073150" y="4953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24300" y="42545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667250" y="4981641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38500" y="57531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08250" y="4927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81050" y="4635500"/>
            <a:ext cx="364635" cy="3461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5067300" y="5969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15000" y="4397705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48400" y="5689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42" name="Straight Connector 41"/>
          <p:cNvCxnSpPr>
            <a:stCxn id="33" idx="7"/>
          </p:cNvCxnSpPr>
          <p:nvPr/>
        </p:nvCxnSpPr>
        <p:spPr bwMode="auto">
          <a:xfrm flipV="1">
            <a:off x="6137765" y="3946657"/>
            <a:ext cx="980585" cy="5142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6"/>
            <a:endCxn id="34" idx="2"/>
          </p:cNvCxnSpPr>
          <p:nvPr/>
        </p:nvCxnSpPr>
        <p:spPr bwMode="auto">
          <a:xfrm flipV="1">
            <a:off x="5562600" y="5905500"/>
            <a:ext cx="685800" cy="279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3" idx="5"/>
            <a:endCxn id="34" idx="0"/>
          </p:cNvCxnSpPr>
          <p:nvPr/>
        </p:nvCxnSpPr>
        <p:spPr bwMode="auto">
          <a:xfrm>
            <a:off x="6137765" y="4766269"/>
            <a:ext cx="358285" cy="9233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5"/>
            <a:endCxn id="32" idx="0"/>
          </p:cNvCxnSpPr>
          <p:nvPr/>
        </p:nvCxnSpPr>
        <p:spPr bwMode="auto">
          <a:xfrm>
            <a:off x="5090015" y="5350205"/>
            <a:ext cx="22493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9" idx="7"/>
            <a:endCxn id="33" idx="3"/>
          </p:cNvCxnSpPr>
          <p:nvPr/>
        </p:nvCxnSpPr>
        <p:spPr bwMode="auto">
          <a:xfrm flipV="1">
            <a:off x="5090015" y="4766269"/>
            <a:ext cx="697520" cy="278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34" idx="5"/>
          </p:cNvCxnSpPr>
          <p:nvPr/>
        </p:nvCxnSpPr>
        <p:spPr bwMode="auto">
          <a:xfrm>
            <a:off x="6671165" y="6058164"/>
            <a:ext cx="447185" cy="583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2" idx="5"/>
          </p:cNvCxnSpPr>
          <p:nvPr/>
        </p:nvCxnSpPr>
        <p:spPr bwMode="auto">
          <a:xfrm>
            <a:off x="5490065" y="6337564"/>
            <a:ext cx="647700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4" idx="7"/>
          </p:cNvCxnSpPr>
          <p:nvPr/>
        </p:nvCxnSpPr>
        <p:spPr bwMode="auto">
          <a:xfrm flipV="1">
            <a:off x="6671165" y="5413441"/>
            <a:ext cx="599585" cy="3393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1" idx="3"/>
          </p:cNvCxnSpPr>
          <p:nvPr/>
        </p:nvCxnSpPr>
        <p:spPr bwMode="auto">
          <a:xfrm flipV="1">
            <a:off x="1972165" y="5296164"/>
            <a:ext cx="608620" cy="4439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2" idx="3"/>
          </p:cNvCxnSpPr>
          <p:nvPr/>
        </p:nvCxnSpPr>
        <p:spPr bwMode="auto">
          <a:xfrm flipH="1">
            <a:off x="4419601" y="6337564"/>
            <a:ext cx="720234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334250" y="4613605"/>
            <a:ext cx="1682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Global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 View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112"/>
          <p:cNvGrpSpPr/>
          <p:nvPr/>
        </p:nvGrpSpPr>
        <p:grpSpPr>
          <a:xfrm>
            <a:off x="3336435" y="1009914"/>
            <a:ext cx="5464665" cy="2577572"/>
            <a:chOff x="3336435" y="1009914"/>
            <a:chExt cx="5464665" cy="2577572"/>
          </a:xfrm>
        </p:grpSpPr>
        <p:sp>
          <p:nvSpPr>
            <p:cNvPr id="22" name="Oval 21"/>
            <p:cNvSpPr/>
            <p:nvPr/>
          </p:nvSpPr>
          <p:spPr bwMode="auto">
            <a:xfrm>
              <a:off x="3924300" y="1549400"/>
              <a:ext cx="1638300" cy="149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4600C"/>
                </a:solidFill>
                <a:latin typeface="Arial" pitchFamily="33" charset="0"/>
                <a:ea typeface="ＭＳ Ｐゴシック" pitchFamily="33" charset="-128"/>
                <a:cs typeface="ＭＳ Ｐゴシック" pitchFamily="33" charset="-128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flipV="1">
              <a:off x="5162550" y="1241558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2" idx="0"/>
            </p:cNvCxnSpPr>
            <p:nvPr/>
          </p:nvCxnSpPr>
          <p:spPr bwMode="auto">
            <a:xfrm flipH="1" flipV="1">
              <a:off x="4739785" y="1009914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490065" y="1663701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5544530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22" idx="1"/>
            </p:cNvCxnSpPr>
            <p:nvPr/>
          </p:nvCxnSpPr>
          <p:spPr bwMode="auto">
            <a:xfrm flipH="1" flipV="1">
              <a:off x="3817728" y="1241558"/>
              <a:ext cx="346495" cy="527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3336435" y="1768865"/>
              <a:ext cx="647702" cy="2773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361835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4736120" y="3048000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5377597" y="2749282"/>
              <a:ext cx="529735" cy="2987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5089162" y="2940542"/>
              <a:ext cx="288435" cy="5265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3984137" y="2940542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524250" y="2665480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743700" y="1815388"/>
              <a:ext cx="2057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Abstract Network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Model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96050" y="5550332"/>
            <a:ext cx="2305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How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0192" y="1009914"/>
            <a:ext cx="2461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590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4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647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Abstract Network </a:t>
            </a:r>
            <a:r>
              <a:rPr lang="en-US" sz="1800" dirty="0" smtClean="0">
                <a:solidFill>
                  <a:srgbClr val="000000"/>
                </a:solidFill>
              </a:rPr>
              <a:t>Model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04749" y="1260569"/>
            <a:ext cx="546687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066800" y="2144713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</a:rPr>
                <a:t>Network Virtualization</a:t>
              </a:r>
              <a:endParaRPr 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18969"/>
            <a:ext cx="153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Specifies behavior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0478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Compiles to topology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99" y="31527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Transmits to switches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7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Picture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rite a simple program to configure a simple model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onfiguration merely a way to specify what you want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ACLs: who can talk to who</a:t>
            </a:r>
          </a:p>
          <a:p>
            <a:pPr lvl="1"/>
            <a:r>
              <a:rPr lang="en-US" dirty="0" smtClean="0"/>
              <a:t>Isolation: who can hear my broadcasts</a:t>
            </a:r>
          </a:p>
          <a:p>
            <a:pPr lvl="1"/>
            <a:r>
              <a:rPr lang="en-US" dirty="0" smtClean="0"/>
              <a:t>Routing: only specify routing to the degree you care</a:t>
            </a:r>
          </a:p>
          <a:p>
            <a:pPr lvl="2"/>
            <a:r>
              <a:rPr lang="en-US" dirty="0" smtClean="0"/>
              <a:t>Some flows over satellite, others over landline</a:t>
            </a:r>
          </a:p>
          <a:p>
            <a:pPr lvl="1"/>
            <a:r>
              <a:rPr lang="en-US" dirty="0" smtClean="0"/>
              <a:t>TE: specify in terms of quality of service, not routes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irtualization layer “compiles” these requirements</a:t>
            </a:r>
          </a:p>
          <a:p>
            <a:pPr lvl="1"/>
            <a:r>
              <a:rPr lang="en-US" dirty="0" smtClean="0"/>
              <a:t>Produces suitable configuration of actual network devices</a:t>
            </a:r>
            <a:endParaRPr lang="en-US" dirty="0"/>
          </a:p>
          <a:p>
            <a:r>
              <a:rPr lang="en-US" dirty="0" smtClean="0"/>
              <a:t>NOS then transmits these settings to physical boxes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990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584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79725" y="2068513"/>
            <a:ext cx="2065338" cy="1482725"/>
            <a:chOff x="1728" y="1416"/>
            <a:chExt cx="1301" cy="672"/>
          </a:xfrm>
        </p:grpSpPr>
        <p:sp>
          <p:nvSpPr>
            <p:cNvPr id="21534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5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Million of lines</a:t>
              </a:r>
              <a:br>
                <a:rPr lang="en-US">
                  <a:latin typeface="+mj-lt"/>
                  <a:ea typeface="ＭＳ Ｐゴシック" charset="-128"/>
                  <a:cs typeface="ＭＳ Ｐゴシック" charset="-128"/>
                </a:rPr>
              </a:b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of source code</a:t>
              </a:r>
            </a:p>
          </p:txBody>
        </p:sp>
      </p:grp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4937125" y="24860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5400 RFCs</a:t>
            </a:r>
          </a:p>
        </p:txBody>
      </p:sp>
      <p:sp>
        <p:nvSpPr>
          <p:cNvPr id="679961" name="Text Box 25"/>
          <p:cNvSpPr txBox="1">
            <a:spLocks noChangeArrowheads="1"/>
          </p:cNvSpPr>
          <p:nvPr/>
        </p:nvSpPr>
        <p:spPr bwMode="auto">
          <a:xfrm>
            <a:off x="6272213" y="2486025"/>
            <a:ext cx="161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Barrier to entry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79725" y="3654425"/>
            <a:ext cx="2114550" cy="952500"/>
            <a:chOff x="1728" y="2232"/>
            <a:chExt cx="1332" cy="672"/>
          </a:xfrm>
        </p:grpSpPr>
        <p:sp>
          <p:nvSpPr>
            <p:cNvPr id="21532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3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Billions of gates</a:t>
              </a:r>
            </a:p>
          </p:txBody>
        </p:sp>
      </p:grp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4937125" y="3795713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Bloated</a:t>
            </a: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6272213" y="3795713"/>
            <a:ext cx="150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Power Hungry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882650" y="4789488"/>
            <a:ext cx="7181774" cy="20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Calibri" charset="0"/>
                <a:cs typeface="ＭＳ Ｐゴシック" charset="0"/>
              </a:rPr>
              <a:t>Many complex functions baked into the infrastructure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i="1" dirty="0">
                <a:solidFill>
                  <a:schemeClr val="tx2"/>
                </a:solidFill>
                <a:latin typeface="Calibri" charset="0"/>
                <a:cs typeface="ＭＳ Ｐゴシック" charset="0"/>
              </a:rPr>
              <a:t>OSPF, BGP, multicast, differentiated services,</a:t>
            </a:r>
            <a:br>
              <a:rPr lang="en-US" sz="2000" i="1" dirty="0">
                <a:solidFill>
                  <a:schemeClr val="tx2"/>
                </a:solidFill>
                <a:latin typeface="Calibri" charset="0"/>
                <a:cs typeface="ＭＳ Ｐゴシック" charset="0"/>
              </a:rPr>
            </a:br>
            <a:r>
              <a:rPr lang="en-US" sz="2000" i="1" dirty="0">
                <a:solidFill>
                  <a:schemeClr val="tx2"/>
                </a:solidFill>
                <a:latin typeface="Calibri" charset="0"/>
                <a:cs typeface="ＭＳ Ｐゴシック" charset="0"/>
              </a:rPr>
              <a:t>Traffic Engineering, NAT, firewalls, MPLS, redundant layers, …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cs typeface="ＭＳ Ｐゴシック" charset="0"/>
              </a:rPr>
              <a:t>Ossified networks today</a:t>
            </a:r>
            <a:endParaRPr lang="en-US" sz="2400" b="1" dirty="0">
              <a:solidFill>
                <a:srgbClr val="000000"/>
              </a:solidFill>
              <a:latin typeface="Calibri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 dirty="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1752" name="Title 26"/>
          <p:cNvSpPr>
            <a:spLocks noGrp="1"/>
          </p:cNvSpPr>
          <p:nvPr>
            <p:ph type="title" idx="4294967295"/>
          </p:nvPr>
        </p:nvSpPr>
        <p:spPr>
          <a:xfrm>
            <a:off x="711200" y="249238"/>
            <a:ext cx="8229600" cy="911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	</a:t>
            </a:r>
            <a:r>
              <a:rPr lang="en-US" dirty="0" err="1" smtClean="0">
                <a:latin typeface="Calibri" charset="0"/>
              </a:rPr>
              <a:t>Openflow</a:t>
            </a:r>
            <a:r>
              <a:rPr lang="en-US" dirty="0" smtClean="0">
                <a:latin typeface="Calibri" charset="0"/>
              </a:rPr>
              <a:t>: Simplifying the control</a:t>
            </a:r>
            <a:endParaRPr lang="en-US" dirty="0">
              <a:latin typeface="Calibri" charset="0"/>
            </a:endParaRPr>
          </a:p>
        </p:txBody>
      </p:sp>
      <p:pic>
        <p:nvPicPr>
          <p:cNvPr id="31753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225"/>
            <a:ext cx="22621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57201" y="3654186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C3D69B"/>
                </a:solidFill>
                <a:ea typeface="ＭＳ Ｐゴシック"/>
                <a:cs typeface="ＭＳ Ｐゴシック"/>
              </a:rPr>
              <a:t>Specialized Packet Forwarding Hardware</a:t>
            </a:r>
            <a:endParaRPr lang="en-US" sz="1400" b="1">
              <a:solidFill>
                <a:srgbClr val="C3D69B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" y="2763022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System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" y="2069064"/>
            <a:ext cx="895927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Feature</a:t>
            </a:r>
          </a:p>
        </p:txBody>
      </p:sp>
      <p:grpSp>
        <p:nvGrpSpPr>
          <p:cNvPr id="4" name="Rounded Rectangle 29"/>
          <p:cNvGrpSpPr>
            <a:grpSpLocks/>
          </p:cNvGrpSpPr>
          <p:nvPr/>
        </p:nvGrpSpPr>
        <p:grpSpPr bwMode="auto">
          <a:xfrm>
            <a:off x="1889125" y="2036763"/>
            <a:ext cx="987425" cy="700087"/>
            <a:chOff x="1190" y="1283"/>
            <a:chExt cx="622" cy="441"/>
          </a:xfrm>
        </p:grpSpPr>
        <p:pic>
          <p:nvPicPr>
            <p:cNvPr id="31769" name="Rounded Rectangle 2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1283"/>
              <a:ext cx="62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1244" y="1322"/>
              <a:ext cx="51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Calibri" charset="0"/>
                  <a:cs typeface="ＭＳ Ｐゴシック" charset="0"/>
                </a:rPr>
                <a:t>Feature</a:t>
              </a:r>
            </a:p>
          </p:txBody>
        </p:sp>
      </p:grp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1357313" y="2365375"/>
            <a:ext cx="59055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528888" y="1285875"/>
            <a:ext cx="5345112" cy="782638"/>
            <a:chOff x="2528312" y="1285694"/>
            <a:chExt cx="5345304" cy="783370"/>
          </a:xfrm>
        </p:grpSpPr>
        <p:sp>
          <p:nvSpPr>
            <p:cNvPr id="33" name="TextBox 32"/>
            <p:cNvSpPr txBox="1"/>
            <p:nvPr/>
          </p:nvSpPr>
          <p:spPr>
            <a:xfrm>
              <a:off x="3349078" y="1285694"/>
              <a:ext cx="4524538" cy="6419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cs typeface="ＭＳ Ｐゴシック" charset="0"/>
                </a:rPr>
                <a:t>Routing, management, mobility management, </a:t>
              </a:r>
              <a:br>
                <a:rPr lang="en-US">
                  <a:latin typeface="Calibri" charset="0"/>
                  <a:cs typeface="ＭＳ Ｐゴシック" charset="0"/>
                </a:rPr>
              </a:br>
              <a:r>
                <a:rPr lang="en-US">
                  <a:latin typeface="Calibri" charset="0"/>
                  <a:cs typeface="ＭＳ Ｐゴシック" charset="0"/>
                </a:rPr>
                <a:t>access control, VPNs, …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33" idx="1"/>
            </p:cNvCxnSpPr>
            <p:nvPr/>
          </p:nvCxnSpPr>
          <p:spPr bwMode="auto">
            <a:xfrm rot="10800000" flipV="1">
              <a:off x="2528312" y="1608258"/>
              <a:ext cx="820766" cy="46080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  <p:extLst>
      <p:ext uri="{BB962C8B-B14F-4D97-AF65-F5344CB8AC3E}">
        <p14:creationId xmlns="" xmlns:p14="http://schemas.microsoft.com/office/powerpoint/2010/main" val="3000196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0" grpId="0"/>
      <p:bldP spid="679961" grpId="0"/>
      <p:bldP spid="679965" grpId="0"/>
      <p:bldP spid="679966" grpId="0"/>
      <p:bldP spid="6799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Calibri" charset="0"/>
              </a:rPr>
              <a:t>OpenFlow</a:t>
            </a:r>
            <a:r>
              <a:rPr lang="en-US" sz="4000" dirty="0">
                <a:latin typeface="Calibri" charset="0"/>
              </a:rPr>
              <a:t>: a pragmatic compromise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+ Speed, scale, fidelity of vendor hardware</a:t>
            </a:r>
          </a:p>
          <a:p>
            <a:pPr eaLnBrk="1" hangingPunct="1"/>
            <a:r>
              <a:rPr lang="en-US" dirty="0">
                <a:latin typeface="Calibri" charset="0"/>
              </a:rPr>
              <a:t>+ Flexibility and control of software and simulation</a:t>
            </a:r>
          </a:p>
          <a:p>
            <a:pPr eaLnBrk="1" hangingPunct="1"/>
            <a:r>
              <a:rPr lang="en-US" dirty="0">
                <a:latin typeface="Calibri" charset="0"/>
              </a:rPr>
              <a:t>Vendors don</a:t>
            </a:r>
            <a:r>
              <a:rPr lang="ja-JP" altLang="en-US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t need to expose implementation</a:t>
            </a:r>
          </a:p>
          <a:p>
            <a:pPr eaLnBrk="1" hangingPunct="1"/>
            <a:r>
              <a:rPr lang="en-US" dirty="0">
                <a:latin typeface="Calibri" charset="0"/>
              </a:rPr>
              <a:t>Leverages hardware inside most switches today (ACL tables)</a:t>
            </a:r>
          </a:p>
        </p:txBody>
      </p:sp>
    </p:spTree>
    <p:extLst>
      <p:ext uri="{BB962C8B-B14F-4D97-AF65-F5344CB8AC3E}">
        <p14:creationId xmlns="" xmlns:p14="http://schemas.microsoft.com/office/powerpoint/2010/main" val="7225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590800"/>
            <a:ext cx="6022975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100" dirty="0">
                <a:latin typeface="Calibri" charset="0"/>
              </a:rPr>
              <a:t>How does </a:t>
            </a:r>
            <a:r>
              <a:rPr lang="en-US" sz="4100" dirty="0" err="1">
                <a:latin typeface="Calibri" charset="0"/>
              </a:rPr>
              <a:t>OpenFlow</a:t>
            </a:r>
            <a:r>
              <a:rPr lang="en-US" sz="4100" dirty="0">
                <a:latin typeface="Calibri" charset="0"/>
              </a:rPr>
              <a:t> work?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491E61-B69E-8F43-9AD6-FC227CDE4CB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32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Ethernet switch</a:t>
            </a:r>
            <a:endParaRPr lang="en-US" dirty="0"/>
          </a:p>
        </p:txBody>
      </p:sp>
      <p:pic>
        <p:nvPicPr>
          <p:cNvPr id="1026" name="Picture 2" descr="https://upload.wikimedia.org/wikipedia/commons/b/b9/2550T-PWR-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980259" cy="6095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5043488" cy="21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5181600"/>
            <a:ext cx="2661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Forwarding table:</a:t>
            </a:r>
          </a:p>
          <a:p>
            <a:r>
              <a:rPr lang="en-US" dirty="0" smtClean="0"/>
              <a:t>12:12:12:12:12:12   port 1</a:t>
            </a:r>
          </a:p>
          <a:p>
            <a:r>
              <a:rPr lang="en-US" dirty="0" smtClean="0"/>
              <a:t>3f:13:33:ef:ff:ff         port 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4000" y="34290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3124200"/>
            <a:ext cx="2565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sets the forwarding</a:t>
            </a:r>
          </a:p>
          <a:p>
            <a:r>
              <a:rPr lang="en-US" dirty="0" smtClean="0"/>
              <a:t>Table in Ethernet?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78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Data Path (Hardware)</a:t>
            </a:r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 Controller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04875" y="2071688"/>
            <a:ext cx="513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Calibri" charset="0"/>
                <a:cs typeface="Gill Sans" charset="0"/>
              </a:rPr>
              <a:t>OpenFlow Protocol (SSL/TCP)</a:t>
            </a:r>
          </a:p>
        </p:txBody>
      </p:sp>
    </p:spTree>
    <p:extLst>
      <p:ext uri="{BB962C8B-B14F-4D97-AF65-F5344CB8AC3E}">
        <p14:creationId xmlns="" xmlns:p14="http://schemas.microsoft.com/office/powerpoint/2010/main" val="188102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 autoUpdateAnimBg="0"/>
      <p:bldP spid="50184" grpId="0" animBg="1"/>
      <p:bldP spid="5018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</a:t>
            </a:r>
            <a:endParaRPr lang="en-US" dirty="0"/>
          </a:p>
        </p:txBody>
      </p:sp>
      <p:pic>
        <p:nvPicPr>
          <p:cNvPr id="1029" name="Picture 5" descr="http://www.openflow.org/wp/wp-content/uploads/2011/11/ibm-G82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257800"/>
            <a:ext cx="762000" cy="190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2286000"/>
            <a:ext cx="21076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200400"/>
            <a:ext cx="1734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4267200"/>
            <a:ext cx="1157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Flow table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676400" y="2971800"/>
            <a:ext cx="25146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0"/>
            <a:endCxn id="7" idx="1"/>
          </p:cNvCxnSpPr>
          <p:nvPr/>
        </p:nvCxnSpPr>
        <p:spPr>
          <a:xfrm flipV="1">
            <a:off x="2924881" y="2470666"/>
            <a:ext cx="2409119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1"/>
            <a:endCxn id="8" idx="0"/>
          </p:cNvCxnSpPr>
          <p:nvPr/>
        </p:nvCxnSpPr>
        <p:spPr>
          <a:xfrm flipH="1">
            <a:off x="2924881" y="2470666"/>
            <a:ext cx="2409119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236220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62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62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0"/>
            <a:ext cx="4381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V="1">
            <a:off x="3276600" y="3886200"/>
            <a:ext cx="1295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6600" y="4648200"/>
            <a:ext cx="1371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28800" y="4800600"/>
            <a:ext cx="228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67000" y="4800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52800" y="4800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10000" y="4800600"/>
            <a:ext cx="304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48006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48006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48000" y="48006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33800" y="487680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4</a:t>
            </a:r>
            <a:endParaRPr lang="en-US" dirty="0"/>
          </a:p>
        </p:txBody>
      </p:sp>
      <p:cxnSp>
        <p:nvCxnSpPr>
          <p:cNvPr id="40" name="Straight Connector 39"/>
          <p:cNvCxnSpPr>
            <a:stCxn id="10" idx="1"/>
            <a:endCxn id="10" idx="3"/>
          </p:cNvCxnSpPr>
          <p:nvPr/>
        </p:nvCxnSpPr>
        <p:spPr>
          <a:xfrm>
            <a:off x="1676400" y="3886200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" y="3124200"/>
            <a:ext cx="100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" y="4114800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43" name="Picture 5" descr="http://www.openflow.org/wp/wp-content/uploads/2011/11/ibm-G82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3048000" cy="762000"/>
          </a:xfrm>
          <a:prstGeom prst="rect">
            <a:avLst/>
          </a:prstGeom>
          <a:noFill/>
        </p:spPr>
      </p:pic>
      <p:pic>
        <p:nvPicPr>
          <p:cNvPr id="44" name="Picture 5" descr="http://www.openflow.org/wp/wp-content/uploads/2011/11/ibm-G82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181600"/>
            <a:ext cx="762000" cy="190500"/>
          </a:xfrm>
          <a:prstGeom prst="rect">
            <a:avLst/>
          </a:prstGeom>
          <a:noFill/>
        </p:spPr>
      </p:pic>
      <p:sp>
        <p:nvSpPr>
          <p:cNvPr id="59398" name="AutoShape 6" descr="Image result for comput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AutoShape 8" descr="Image result for comput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AutoShape 10" descr="data:image/jpeg;base64,/9j/4AAQSkZJRgABAQAAAQABAAD/2wCEAAkGBxAQDxAPEBAQFQ8VDw8QDg8PDw8QEA8QFREWFhYVFxUYHSkgGBolHRUWLTEhJSkrLi4uFx8zODMtNygtLisBCgoKDg0OGhAQGS0gHh8tLS0tLTcrLy8rKy0tKy0tLS0tLy0tKy0tLSsrLS0tLSsvLy0tLS0tLS0tLi0wLy0rK//AABEIALkBEQMBIgACEQEDEQH/xAAcAAEAAQUBAQAAAAAAAAAAAAAABAIDBQYIBwH/xABUEAABAwIBBQYODA0EAwEAAAABAAIDBBEFBhIhMUEHE1FxkbIUIiNSVGFyc4GSk7Gz0yQyNUJTdHWCobTR0hUWMzRDYmOUoqPBwvBEg6ThF8PEJf/EABkBAQADAQEAAAAAAAAAAAAAAAACAwQBBf/EADERAQACAAQCCAQGAwAAAAAAAAABAgMEETESQRQhMjNRcYGhE0LB4SJSYZGx8AUj0f/aAAwDAQACEQMRAD8A9xREQEREBERAREQEREBERAREQEREBEWj5b7ptLhc4pnwzyzmNshbGGNY1riQLucdeg6gUG8IvDa3dxqXX3iihZwGWR8x5GhqwVZun4tN+nDBwRMYy3htnfSg6Oc4AXJAHCdCx1Tj1JH7eoivtAeHEeBtyuaKnH6yY3knkceF73PP8RKjmqmOuR3LZB0NiWX9DCxz85z7W9qA0aTYa+PgWqV26q+RnsWHOe6ZsETWPGcXFrnkl5aQLADRmkkuGq2nxnEs4xOu5x1ayT74LLZBmxpu1iX/AMyswqxa8VnnKGJaa0mY8HpI3QMXYenw+UjhMsZ+jeG+dXBuo1g9vQyD/ajf/wC9vmUmpnusXUyL0IyuFPKf3+zHOPiRzj9vuyEe64R7ejqe2RAwD6JnFSo912nOunlb3cdUObC5ahUvWNlKn0DCnaZ9v+I9LxI8P76vSY91vD/f5w+ZUN/ikjY0eEhbzh1dHURMnhcHRvGcxw27D4QQeRc4yO2bNNxwhex7j3uLR9wVkzWWjB0mJ1119tGjL404msTGzdERFjaRERAREQEREBERARY/KHEDS0VXVNaHOhpZ52tJsHGOJzwD2jZc41eUVW5zpp62pu52kiaZrbnY1jTZo7QACDp5FzFFlPw1lR5WqUyPKhvZc/j1Slwy5xQ6RRc5tyoZ2XP41Ur0eVMe2qn5ar7F3glzih0Mi8Cjyqg21M3JVfYpMeVlLtqZfFqvupwScUPdEXikeVtHtqH+JVfdUPHssYN6DKeaUvceme1lSCxo4DbWftXOCTijxe7ouaW5SO7JqvGq1W3KbhqqnxqpOCTih0mudN3Ft8ad8UpvPIrYyoHZVRy1X2K07GqVz99e/Oltm74+OZz83gzi29l2KeJNvBqMcakxxLZpcYoXiz3MIvcZ0MhsfC1UtxLDf2X7u/7q7NOvqci3iwbIlebEtooIqSoYXxMjczOLC5sZYQ4NBIBsDqcOVYeSnzXObrzXObfhAJCjNdEtWIxKPqL/AJvOCmZI6N4+UL/8Yr7ikfUX/N54XzJ/Q2G1r9Gk6Tb/AE5VuX72vnCvG7u3k9DlnUGeZRn1LuBvjn7FiMTrapp6lAyRur8q1rho7a9nThjWXna69SfPIoMrljXYjV7aM+CaMqUC8jpmBrut3yM28N1Ot4tt/EozSY3USO/qvatyEf8A4lF3s84rxGQHSdGo+/jJ1cAK9y3KBbBaHvb/AEr1g/yO1PX6NWT3t6fVtqIi8tuEREBERAREQEREGDy79ycT+Tq36u9c0Yu3qLe+M8xXTGXHuViXyfWfV3rmzGh1FvfWeYqVN4RtshMCkMCtsCkRhb6Qx3lcY1X2NVLGqQxq1UqzWsNYrrWqpjVdaxaK1Z7WWwxQqk3d2hoCyM3St7eoKAWLtquVsilituYpharTmquarIshuarL2qY9qsPaqbVXVlEe1R3hTHhR5AqLQurLc8gvzST43L6GBXJo7ySd8k5xVvIT81k+Ny+hgU0su5/fJOeVitu2V2YrFouoP+Zz2qFhehkXxt31crM4vF1B/wAzntWJgGayL4y4/wAhyll++r5wjjd1bylmXSq0+RRzKrbpF7zy9F2SRRpHql8ijySLjr69+vidzSvf9y9tsHoh+zf6V655J0O7l/NK6K3OG2wmjH7N3pHLzP8AITrw+v0bMpvb0+rZURF5raIiICIiAiIgIiIMJlv7lYj8n1noHrm7GfyLe+s8xXSOXPuViXyfW/V3rmzFz1JvfWeYqdO1CNtpWYwpMYUeNSo16VIefeV+MKQwKzGFJjC10hlvK6xqkNaqIwrr3ZrSduoca1VhmtKJUm5tsGjwqyWK4vi7wORdZc1WXtUtwVh4VVoW1lEe1R3hS3hRnhZ7QvrKK8KPIFKeo8iz2hfVtuQ/5rJ8bl9DAsrG3S7u5OeViciz7Gk+Ny+hgWaphr7uTnlefbeW+u0I+LR9Qfxs9I1YGcWZF395/kuWz4ozqD+OP0jVrOKi0cffH+hcrMHva+cI4vd28lkyq26ZRLp/msL2eJ52i66VUXVP+bEXOsfXHQ7uJOYV0nkC22GUg/Zf3OXNMh6V/e5OYV01kULYdSj9l/cV52f+X1+jXlefp9WbREXnNgiIgIiICIiAiIgwWXfuTifydW/V3rmrE3dTb31vmK6Vy79ycT+Tq36u9cx1z+kb3xvmKlTtQjbsyvxqTGosakxlenR590uNSY1EjKkxlbKMl0yNW6h9zbYPOvhksL/5dWGuWmLM8wrRfLpdW8caKuHrCrEiuuKsPKotK+sLL1GkUh5UZ5WazRVYeo8ivvKjyLPZoq2nI4+xn/G5fQwLO0h0Hun88rX8kT7Gf8al9DAs3Sv0fOfzyvOneW+u0JGJHqDuOP0jVrONe0i74/0LlsFe/qTuNnPatfxw9JF3b/ROVmD3lfOEcXsT5MNnL4SqbqmU6Lg2sRc9aL6T4P6L1LTpGrDEdaS+nka3PcwhunTnMJ0a9AN/s2q1dZLFG1D4wHucGs6YNDXZrGMBDSDqseltbXnWWLtbQde1ciLR2nItS8a0Jz1OTvUvMK6gyQFqCmH7Mecrl2Y9Tk71JzCupslxaipu9NWHPb1a8rzZRERYGoREQEREBERAREQYLLv3JxP5Orfq71y5VP6VvdjzFdR5d+5OJ/J1b9XeuVJX3De7HmKlXtQ5baWTjKkxlQ2FSGFejSWC8JsZUhjlCY5Xt8sLrVSzNaq7NLptwedfGuURr1cDldFlU1Sw9C9Rw9M9S4kOFcc5WnuVJcrbnKE2Tir49yjvKre5WHuVNpXVhQ8qPIVceVYeVRaV9YbRkofYz/jUvoYFlYH6D3T+eVhslnexnfGpvQwKfHJr7p/OK8+28t1doTKuTqZ42c8LC42ekj7t/onKdVS9IeNnOCxmLOvHH3x/onKeDP8Asr5wji9ifJibr6HW0qi6XXrMCY6pG9saC64LrsLnmJg0ZpYwmzTr1DkUW6pul0IgmPSSd6k5pXVeTotR0/eY+auUZz1OTvb/ADLrHAxalg7yzmhefnd6tWW5pyIiwtQiIgIiICIiAiIgwWXfuTifydW/V3rkoye17oeYrsbGKBtTTVFM8kMmglgc5usNkYWEjt2K5wqtyPG4ZSIoGyNaTmTxVELA4cIDnBzTZdidJ1JayyqZ17fGCvsrI+vZ4wWxM3OModtPL++wesUqLc8x4a6eX97p/WK6MeY5KZwYlrTK2P4RnjBJq1hsA9tu6C29mQWNgfm0hPB0VT6f5iif+Pcfvc08v73T+sVkZuY5ITlonm1ptUzr2+MFWKtnXs8Zq2Vu59j3Y8v73T+sWJpMOqjIGSmeNlyHv6aTNsD70O03It4bqcZ2fBDokeKF0Wzr2eO1Oi2dezx2rYm4OLn2XU2sLexpr3236b/LoMJGaPZVRn3F/Y81gNvvtY413p0/lc6HHi1s1bOvZ4zVQ6qZ17PGatgxCikY4by+okabk3Y9hbwDSemWWiyJxhwDhTSWIBHsiDURcfpFzps+DvRI8WiOqWde3xgrTqlnXt8YL0UZD4x2NJ+8U/rFr+OOloZuh6oPjmzGvzM4P6V17G7SRsKjObmeSUZaI5tTfUM65vjBWXzt65vKFs8WMNcbB777NelSBXHhfy/9qE5iZ5JxgxCNku72KSOypvRQKSJNJ7p/OKSVxtpEh12GsXPbvbYFCEvDrJJPhN1RM6rojRLqpekPG3nBQq594md8f6JyVMvSH5vOCsSuvE3vr/QlWYE/7K+aGL2JQ19bba4DjBPmVF1chcdNi4dwLr12B9s3r+Rh+1UKRd37c/Qot12RUW3DhwtI5SAussH/ADaDvMfNC5QphdwHCWjle1dYYP8Am1P3iLmBedne1Hk1ZfaUtERYmkREQEREBERAREQEREBERARQ8WqjFC57QC/QGA6s4m2la1+Hqzgh8U/eQbivPpMQobnQb3N9XCsgcfrOCHxT9q1o4PfSQL7dIXRk/wAIUPAfoT8IUPAfoWM/A3aHKE/A3aHKEGTOIUPAfoW/0xBYwjVmttxWXlv4G7Q5QtigxqsYxrBvRDWhoJabkAW02KDdF5bum7mc2I1fRsFVEx28xxOina4Alhcbh7b2vnas3Yth/D9ZwQ+KfvKfS1Rnj6o20gJD8w2bbYQNP+BcHOWUOTFXh0jY5xGSWl7HwyZ7SGmx1gEEaNm0KxOyph/KxzM7csbgPGcF0ZNhEbtN3X2ZwBso8mEP2Oae0dHnQc+R4if1T29pUhuIDUW6O0b/AEL2KvyUhk0y0kTj129tzvGGla/Wbn9G6+a2aI/qSEjkeCg86q6hhjdYWPS20frBR87qI76/0JW5V25w8g7zUg8DZYyNvXNP9FrFFg8zw2LpQ8yEsDt8IdZjmvacxpcCLX1bCrMK0VvEyheJmsxDFXVyEE3sHHuXZvKtljyHqjtpwNtxXk8hhAPKpbMgJtsg420rCP46gH6F6PSsOObJ8G/g1MsG1o+dM1R7rf4tz3VeeTt2jp4vWJVZECMtzRUy3Di7MqoWNaRawI3gHTfYdijOcw/19kowL/o0nDheWPtywjllYF1bg/5tT94i5gXmuS25/Qg09RM8CUCOV0DpJ5DFLYG2e6TMcWnbmbLi2gr1SMtsM21gLC1rALHj4sYkxML8Kk0jrVIiKhaIiICIiAiIgIiICIsXimOR07gwtke6wJEeZ0oN7XznDXY6uDiQZRFg48pGO1U9R/x/WK4MeHY8/LTesQZCuY10bmvY17SLOY8AtI7YWvjAaTsWLwZ/3lkjjQOjoeflpvWKkYi3sWblp/WIIbcIpxqgYOJ0o/uVYw6Eaox4JJvvqYK0dizeNT+sVvf3djzeNTesQWegYus/mz/fToGLrP5s/wB9Xt+f2PN41N6xN+f2PN41N6xBYNBF8H/Mn++qDhUB1wtPG+U/3KVv7+x5vGpvWKvo0D/TTeNT+sQY52B0p100R498P9yyVDRxsZmxxMY0HUwWBPCeEqg4i3sWblp/WL6MZAFuhp7cdN6xBIMKoMKsHHG9jz8tN6xWZMoGDXT1H/G9YglGJUOivrAPGAVFpcpYHysiLJYy9wax0gjzC86m3a42J2X22GshZowoMPJQRnWweDQo34vwjqgABuRoaM4njWeMKpki0Djd/RBhBhUf6yuDC4utd4yyohVQhQYtuGxfB8pKuNoIvg2+G5/qskIVUIUEBlKwao2D5qyVKel1AcS+CJXWNsgqREQEREBERAREQEREEevqmwxukdqA0AWu5xNmtF9pJA8K8hyqx6UOaI3Df5Hl5eGlwbG0jPcBmn9RrbjVbXZbRlxjWdIIGHQ0kG212lrz4NLeMycAXkM2JsfPNJIbOzzExjmuuyKMkDRvZsSS4/OHAgytTlRiMb22nLIQC6WR8MJFhbQDvOg69NthVVTlhiLXtPRBZABnSSSQw2cOtad50HjGxYaevhzHanaD0rWG50bOpKzTyRgWLhvZaekdG9zw5xubvMenWg2GoyyxJsgvUmOIWznyQQdUJJAa07zoOrWNqqly0xNsgBqTHGC0EyQQEykmwDCIdGm2sbVrEEzWvMR0wb3dpLHk5xfc3cYyTr+jiSCdoeYj+QEYLHFjyc7P2uMZJOrkKDan5cYoJGg1JjZnhlpKeAulJtbMIh0aSBpC+uy7xXfGA1JjbnFmZJT05fKc24zCIbDwjYVrMRjHSF4MQaAxu9yZ4IN7l5iudiRmMDMLwYg1oYN7kzwQTpL96udFvp4UGzHLvFs9gNSWAl7d6kp6cyyEA2LCIbAaNvAUOXmKmRg6KzL594X09PvsmaDYtIhsBovxLWmZlixzwY81rWDe5A9tr6S/ernRb6eFGtYQWOe0x5rWsAZIJG2BBu/e7k2tp40Gyfj3ipewdElt2vLoH09PvzraLgiGwGo7dBXx2XGKl7LVJHSFz6d1PT7/AOA7zYWJF9a13NYQ5j3tMeaGssx7Xt0EG797udFtPaVmqlaGuDuqM6VrGxMc2RgNwSXb3p0W5EGyvy2xMvGbUE9Tz3028U+/6th3m2gkDw618myyxPP6SoLgGZ0kAgg34XBsQTCBrC1uplbZwd07DmtaI2OZIwE2JLt706wdHAVdc6N2cJHtLdGYWMex7R23CLSg2JuVWIulIbVgsaOqR7xFvgJvY33jQLg7NisV+U+IskYXVBMDjmO6jEHMcdRvvOq/aWIjr43F1xmkWALmXDgRe4tFq06u0rDKtkkb2SloN3NvmEBzTpadEfAbHTrBQbPR4tM6beah5cyRvUX5uY9krdNrtY0adh2EDhXsOSGNdFQWeR0RGQycas4+9kA4HAX7RzhsXOsdWx0Ia94bI06HWs7OabteLRa9R16+JbvkllI+F8FYQQHAsqWAGz486zi0bbEZze1o2lB7gqS1fIZWva17SC1zQ5rgbhzSLgg8FlWgj1kzYo3yuDi1rS4hjS9xA4ANa8xqt1Wnkfmsm3tl7AthmcTxyZluTlXqrm3FlomVu57DUl00XU5zpc9rRmyH9du3jFjx6lbg/D10xNdEMTi0/DuqwmqZUtEscwlaToe2TPF9ovfX2lnoqZzRdrnDiJC8O9lYHWRzSMcyMvDagNu6Coj2kG3tgLkXs7RqsTf3IVwzbX0KzHwuCfwzrE7Sjh34o640lfosROcI5NuhrtWngKyi06tm2jXsW2U0mexj+uY13KLqiYWQuoiKLoiIgIiICIiAvhK+r44XQcv1eMYgysmpqmRjJ43727Oi9tmgAOGnURY323vtWQixiubqmi8gPtXrOX2QVPibQ53U6prbRVLBdwGsNePftvs1jTYi5v4xjOTuKYcSJoXSQjVPCDJGRwm2lvzgF6mVvlbRpiV62LMVx9dcO3ozMeU+It1TReQH2q9+OeJD9ND+7t+1aVHjN1c/CQK9D4GUnarDOJmo3luX484iP0sXkG/avv4/4iP0kXkWrTOjbql1VwkDjNlycDL/AJYIxcxzs3UbouIj9JF5FquN3RsR+Ei8i1adRU80/wCRilkvqMbCWeP7UeErY8PyHr5bEiKMfrOMjx81gzf4lRacnTeI/lbEZm20yyQ3RsR+Ei8i1P8AyNiPwkXkWqbS7l8xHTzvv+zhYwfxFymM3KOGaqPzqcD0SpnMZOPk9vusjAzU/P7/AGYN26LiPwkXkWq0/dFxH4SLyLVsbtygfC1Xgkg9Uo8m5SRqlqfDvB8zAudIyk/J7fdL4OZj5/7+zXn7ouI9fF5Fqsv3RsR6+LyLVmajculHtZpB3UAd5nBY6bc0qhqmYe6hkZ5iU+LlJ5ezsUzEc0Vu6BiR/SQ+Rb9qpflfiT/0sPkR9qtybnuIN9qYD/uSjzsVk5GYq3Uxh4pW/wBbKVbZPnDlq5nlJLj2IO1yQ+SH2rH1mK1oBc6SK3e/+1kBkhjR1U48tB95TaDcsxWqcBUPhhi98S/fH27TGaCeNwS98nEdUO0rmtfxTGjftwjKGarop4ZtPQ8wbG8CwMcgLg3wEHwEcC9NWCyPyagw2mbTU7Tm3znvdYvlkIAL3Hh0DiAAWdXk2mJnWG8REXBBxTCYahjo5WNc1ws5rmhzXDtg61rMWQEceiGprY27GNq5XMaOAB+dYLdEXYtMbOTGrT3ZBQSaJ5quVu1jquZjTxiMtutsghbGxsbAAxrWsY0amtaLADwBXEXbWm28kREbCIii6IiICIiAiIgIiIPhCsSUjSpCINaxPIyjqDeWmp3u650TM7xrXWDn3KcNcb9DAdxPUMHI14C9BRdi0xs5pDz2Hcqw9uqnHz5Z5Oc4rK0OQFFEbsghaeFsTM7ltdbaiTMzuREQx0GCwN97fjU5kTW6gBxBVouOiIiAiIgL4QF9RBQYWn3o5AqDSx9Y3kV5EFkUsfWhVtjaNQCrRAREQEREBERAREQEREBERAREQf/Z"/>
          <p:cNvSpPr>
            <a:spLocks noChangeAspect="1" noChangeArrowheads="1"/>
          </p:cNvSpPr>
          <p:nvPr/>
        </p:nvSpPr>
        <p:spPr bwMode="auto">
          <a:xfrm>
            <a:off x="155575" y="-2590800"/>
            <a:ext cx="7962900" cy="540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AutoShape 12" descr="data:image/jpeg;base64,/9j/4AAQSkZJRgABAQAAAQABAAD/2wCEAAkGBxAQDxAPEBAQFQ8VDw8QDg8PDw8QEA8QFREWFhYVFxUYHSkgGBolHRUWLTEhJSkrLi4uFx8zODMtNygtLisBCgoKDg0OGhAQGS0gHh8tLS0tLTcrLy8rKy0tKy0tLS0tLy0tKy0tLSsrLS0tLSsvLy0tLS0tLS0tLi0wLy0rK//AABEIALkBEQMBIgACEQEDEQH/xAAcAAEAAQUBAQAAAAAAAAAAAAAABAIDBQYIBwH/xABUEAABAwIBBQYODA0EAwEAAAABAAIDBBEFBhIhMUEHE1FxkbIUIiNSVGFyc4GSk7Gz0yQyNUJTdHWCobTR0hUWMzRDYmOUoqPBwvBEg6ThF8PEJf/EABkBAQADAQEAAAAAAAAAAAAAAAACAwQBBf/EADERAQACAAQCCAQGAwAAAAAAAAABAgMEETESQRQhMjNRcYGhE0LB4SJSYZGx8AUj0f/aAAwDAQACEQMRAD8A9xREQEREBERAREQEREBERAREQEREBEWj5b7ptLhc4pnwzyzmNshbGGNY1riQLucdeg6gUG8IvDa3dxqXX3iihZwGWR8x5GhqwVZun4tN+nDBwRMYy3htnfSg6Oc4AXJAHCdCx1Tj1JH7eoivtAeHEeBtyuaKnH6yY3knkceF73PP8RKjmqmOuR3LZB0NiWX9DCxz85z7W9qA0aTYa+PgWqV26q+RnsWHOe6ZsETWPGcXFrnkl5aQLADRmkkuGq2nxnEs4xOu5x1ayT74LLZBmxpu1iX/AMyswqxa8VnnKGJaa0mY8HpI3QMXYenw+UjhMsZ+jeG+dXBuo1g9vQyD/ajf/wC9vmUmpnusXUyL0IyuFPKf3+zHOPiRzj9vuyEe64R7ejqe2RAwD6JnFSo912nOunlb3cdUObC5ahUvWNlKn0DCnaZ9v+I9LxI8P76vSY91vD/f5w+ZUN/ikjY0eEhbzh1dHURMnhcHRvGcxw27D4QQeRc4yO2bNNxwhex7j3uLR9wVkzWWjB0mJ1119tGjL404msTGzdERFjaRERAREQEREBERARY/KHEDS0VXVNaHOhpZ52tJsHGOJzwD2jZc41eUVW5zpp62pu52kiaZrbnY1jTZo7QACDp5FzFFlPw1lR5WqUyPKhvZc/j1Slwy5xQ6RRc5tyoZ2XP41Ur0eVMe2qn5ar7F3glzih0Mi8Cjyqg21M3JVfYpMeVlLtqZfFqvupwScUPdEXikeVtHtqH+JVfdUPHssYN6DKeaUvceme1lSCxo4DbWftXOCTijxe7ouaW5SO7JqvGq1W3KbhqqnxqpOCTih0mudN3Ft8ad8UpvPIrYyoHZVRy1X2K07GqVz99e/Oltm74+OZz83gzi29l2KeJNvBqMcakxxLZpcYoXiz3MIvcZ0MhsfC1UtxLDf2X7u/7q7NOvqci3iwbIlebEtooIqSoYXxMjczOLC5sZYQ4NBIBsDqcOVYeSnzXObrzXObfhAJCjNdEtWIxKPqL/AJvOCmZI6N4+UL/8Yr7ikfUX/N54XzJ/Q2G1r9Gk6Tb/AE5VuX72vnCvG7u3k9DlnUGeZRn1LuBvjn7FiMTrapp6lAyRur8q1rho7a9nThjWXna69SfPIoMrljXYjV7aM+CaMqUC8jpmBrut3yM28N1Ot4tt/EozSY3USO/qvatyEf8A4lF3s84rxGQHSdGo+/jJ1cAK9y3KBbBaHvb/AEr1g/yO1PX6NWT3t6fVtqIi8tuEREBERAREQEREGDy79ycT+Tq36u9c0Yu3qLe+M8xXTGXHuViXyfWfV3rmzGh1FvfWeYqVN4RtshMCkMCtsCkRhb6Qx3lcY1X2NVLGqQxq1UqzWsNYrrWqpjVdaxaK1Z7WWwxQqk3d2hoCyM3St7eoKAWLtquVsilituYpharTmquarIshuarL2qY9qsPaqbVXVlEe1R3hTHhR5AqLQurLc8gvzST43L6GBXJo7ySd8k5xVvIT81k+Ny+hgU0su5/fJOeVitu2V2YrFouoP+Zz2qFhehkXxt31crM4vF1B/wAzntWJgGayL4y4/wAhyll++r5wjjd1bylmXSq0+RRzKrbpF7zy9F2SRRpHql8ijySLjr69+vidzSvf9y9tsHoh+zf6V655J0O7l/NK6K3OG2wmjH7N3pHLzP8AITrw+v0bMpvb0+rZURF5raIiICIiAiIgIiIMJlv7lYj8n1noHrm7GfyLe+s8xXSOXPuViXyfW/V3rmzFz1JvfWeYqdO1CNtpWYwpMYUeNSo16VIefeV+MKQwKzGFJjC10hlvK6xqkNaqIwrr3ZrSduoca1VhmtKJUm5tsGjwqyWK4vi7wORdZc1WXtUtwVh4VVoW1lEe1R3hS3hRnhZ7QvrKK8KPIFKeo8iz2hfVtuQ/5rJ8bl9DAsrG3S7u5OeViciz7Gk+Ny+hgWaphr7uTnlefbeW+u0I+LR9Qfxs9I1YGcWZF395/kuWz4ozqD+OP0jVrOKi0cffH+hcrMHva+cI4vd28lkyq26ZRLp/msL2eJ52i66VUXVP+bEXOsfXHQ7uJOYV0nkC22GUg/Zf3OXNMh6V/e5OYV01kULYdSj9l/cV52f+X1+jXlefp9WbREXnNgiIgIiICIiAiIgwWXfuTifydW/V3rmrE3dTb31vmK6Vy79ycT+Tq36u9cx1z+kb3xvmKlTtQjbsyvxqTGosakxlenR590uNSY1EjKkxlbKMl0yNW6h9zbYPOvhksL/5dWGuWmLM8wrRfLpdW8caKuHrCrEiuuKsPKotK+sLL1GkUh5UZ5WazRVYeo8ivvKjyLPZoq2nI4+xn/G5fQwLO0h0Hun88rX8kT7Gf8al9DAs3Sv0fOfzyvOneW+u0JGJHqDuOP0jVrONe0i74/0LlsFe/qTuNnPatfxw9JF3b/ROVmD3lfOEcXsT5MNnL4SqbqmU6Lg2sRc9aL6T4P6L1LTpGrDEdaS+nka3PcwhunTnMJ0a9AN/s2q1dZLFG1D4wHucGs6YNDXZrGMBDSDqseltbXnWWLtbQde1ciLR2nItS8a0Jz1OTvUvMK6gyQFqCmH7Mecrl2Y9Tk71JzCupslxaipu9NWHPb1a8rzZRERYGoREQEREBERAREQYLLv3JxP5Orfq71y5VP6VvdjzFdR5d+5OJ/J1b9XeuVJX3De7HmKlXtQ5baWTjKkxlQ2FSGFejSWC8JsZUhjlCY5Xt8sLrVSzNaq7NLptwedfGuURr1cDldFlU1Sw9C9Rw9M9S4kOFcc5WnuVJcrbnKE2Tir49yjvKre5WHuVNpXVhQ8qPIVceVYeVRaV9YbRkofYz/jUvoYFlYH6D3T+eVhslnexnfGpvQwKfHJr7p/OK8+28t1doTKuTqZ42c8LC42ekj7t/onKdVS9IeNnOCxmLOvHH3x/onKeDP8Asr5wji9ifJibr6HW0qi6XXrMCY6pG9saC64LrsLnmJg0ZpYwmzTr1DkUW6pul0IgmPSSd6k5pXVeTotR0/eY+auUZz1OTvb/ADLrHAxalg7yzmhefnd6tWW5pyIiwtQiIgIiICIiAiIgwWXfuTifydW/V3rkoye17oeYrsbGKBtTTVFM8kMmglgc5usNkYWEjt2K5wqtyPG4ZSIoGyNaTmTxVELA4cIDnBzTZdidJ1JayyqZ17fGCvsrI+vZ4wWxM3OModtPL++wesUqLc8x4a6eX97p/WK6MeY5KZwYlrTK2P4RnjBJq1hsA9tu6C29mQWNgfm0hPB0VT6f5iif+Pcfvc08v73T+sVkZuY5ITlonm1ptUzr2+MFWKtnXs8Zq2Vu59j3Y8v73T+sWJpMOqjIGSmeNlyHv6aTNsD70O03It4bqcZ2fBDokeKF0Wzr2eO1Oi2dezx2rYm4OLn2XU2sLexpr3236b/LoMJGaPZVRn3F/Y81gNvvtY413p0/lc6HHi1s1bOvZ4zVQ6qZ17PGatgxCikY4by+okabk3Y9hbwDSemWWiyJxhwDhTSWIBHsiDURcfpFzps+DvRI8WiOqWde3xgrTqlnXt8YL0UZD4x2NJ+8U/rFr+OOloZuh6oPjmzGvzM4P6V17G7SRsKjObmeSUZaI5tTfUM65vjBWXzt65vKFs8WMNcbB777NelSBXHhfy/9qE5iZ5JxgxCNku72KSOypvRQKSJNJ7p/OKSVxtpEh12GsXPbvbYFCEvDrJJPhN1RM6rojRLqpekPG3nBQq594md8f6JyVMvSH5vOCsSuvE3vr/QlWYE/7K+aGL2JQ19bba4DjBPmVF1chcdNi4dwLr12B9s3r+Rh+1UKRd37c/Qot12RUW3DhwtI5SAussH/ADaDvMfNC5QphdwHCWjle1dYYP8Am1P3iLmBedne1Hk1ZfaUtERYmkREQEREBERAREQEREBERARQ8WqjFC57QC/QGA6s4m2la1+Hqzgh8U/eQbivPpMQobnQb3N9XCsgcfrOCHxT9q1o4PfSQL7dIXRk/wAIUPAfoT8IUPAfoWM/A3aHKE/A3aHKEGTOIUPAfoW/0xBYwjVmttxWXlv4G7Q5QtigxqsYxrBvRDWhoJabkAW02KDdF5bum7mc2I1fRsFVEx28xxOina4Alhcbh7b2vnas3Yth/D9ZwQ+KfvKfS1Rnj6o20gJD8w2bbYQNP+BcHOWUOTFXh0jY5xGSWl7HwyZ7SGmx1gEEaNm0KxOyph/KxzM7csbgPGcF0ZNhEbtN3X2ZwBso8mEP2Oae0dHnQc+R4if1T29pUhuIDUW6O0b/AEL2KvyUhk0y0kTj129tzvGGla/Wbn9G6+a2aI/qSEjkeCg86q6hhjdYWPS20frBR87qI76/0JW5V25w8g7zUg8DZYyNvXNP9FrFFg8zw2LpQ8yEsDt8IdZjmvacxpcCLX1bCrMK0VvEyheJmsxDFXVyEE3sHHuXZvKtljyHqjtpwNtxXk8hhAPKpbMgJtsg420rCP46gH6F6PSsOObJ8G/g1MsG1o+dM1R7rf4tz3VeeTt2jp4vWJVZECMtzRUy3Di7MqoWNaRawI3gHTfYdijOcw/19kowL/o0nDheWPtywjllYF1bg/5tT94i5gXmuS25/Qg09RM8CUCOV0DpJ5DFLYG2e6TMcWnbmbLi2gr1SMtsM21gLC1rALHj4sYkxML8Kk0jrVIiKhaIiICIiAiIgIiICIsXimOR07gwtke6wJEeZ0oN7XznDXY6uDiQZRFg48pGO1U9R/x/WK4MeHY8/LTesQZCuY10bmvY17SLOY8AtI7YWvjAaTsWLwZ/3lkjjQOjoeflpvWKkYi3sWblp/WIIbcIpxqgYOJ0o/uVYw6Eaox4JJvvqYK0dizeNT+sVvf3djzeNTesQWegYus/mz/fToGLrP5s/wB9Xt+f2PN41N6xN+f2PN41N6xBYNBF8H/Mn++qDhUB1wtPG+U/3KVv7+x5vGpvWKvo0D/TTeNT+sQY52B0p100R498P9yyVDRxsZmxxMY0HUwWBPCeEqg4i3sWblp/WL6MZAFuhp7cdN6xBIMKoMKsHHG9jz8tN6xWZMoGDXT1H/G9YglGJUOivrAPGAVFpcpYHysiLJYy9wax0gjzC86m3a42J2X22GshZowoMPJQRnWweDQo34vwjqgABuRoaM4njWeMKpki0Djd/RBhBhUf6yuDC4utd4yyohVQhQYtuGxfB8pKuNoIvg2+G5/qskIVUIUEBlKwao2D5qyVKel1AcS+CJXWNsgqREQEREBERAREQEREEevqmwxukdqA0AWu5xNmtF9pJA8K8hyqx6UOaI3Df5Hl5eGlwbG0jPcBmn9RrbjVbXZbRlxjWdIIGHQ0kG212lrz4NLeMycAXkM2JsfPNJIbOzzExjmuuyKMkDRvZsSS4/OHAgytTlRiMb22nLIQC6WR8MJFhbQDvOg69NthVVTlhiLXtPRBZABnSSSQw2cOtad50HjGxYaevhzHanaD0rWG50bOpKzTyRgWLhvZaekdG9zw5xubvMenWg2GoyyxJsgvUmOIWznyQQdUJJAa07zoOrWNqqly0xNsgBqTHGC0EyQQEykmwDCIdGm2sbVrEEzWvMR0wb3dpLHk5xfc3cYyTr+jiSCdoeYj+QEYLHFjyc7P2uMZJOrkKDan5cYoJGg1JjZnhlpKeAulJtbMIh0aSBpC+uy7xXfGA1JjbnFmZJT05fKc24zCIbDwjYVrMRjHSF4MQaAxu9yZ4IN7l5iudiRmMDMLwYg1oYN7kzwQTpL96udFvp4UGzHLvFs9gNSWAl7d6kp6cyyEA2LCIbAaNvAUOXmKmRg6KzL594X09PvsmaDYtIhsBovxLWmZlixzwY81rWDe5A9tr6S/ernRb6eFGtYQWOe0x5rWsAZIJG2BBu/e7k2tp40Gyfj3ipewdElt2vLoH09PvzraLgiGwGo7dBXx2XGKl7LVJHSFz6d1PT7/AOA7zYWJF9a13NYQ5j3tMeaGssx7Xt0EG797udFtPaVmqlaGuDuqM6VrGxMc2RgNwSXb3p0W5EGyvy2xMvGbUE9Tz3028U+/6th3m2gkDw618myyxPP6SoLgGZ0kAgg34XBsQTCBrC1uplbZwd07DmtaI2OZIwE2JLt706wdHAVdc6N2cJHtLdGYWMex7R23CLSg2JuVWIulIbVgsaOqR7xFvgJvY33jQLg7NisV+U+IskYXVBMDjmO6jEHMcdRvvOq/aWIjr43F1xmkWALmXDgRe4tFq06u0rDKtkkb2SloN3NvmEBzTpadEfAbHTrBQbPR4tM6beah5cyRvUX5uY9krdNrtY0adh2EDhXsOSGNdFQWeR0RGQycas4+9kA4HAX7RzhsXOsdWx0Ia94bI06HWs7OabteLRa9R16+JbvkllI+F8FYQQHAsqWAGz486zi0bbEZze1o2lB7gqS1fIZWva17SC1zQ5rgbhzSLgg8FlWgj1kzYo3yuDi1rS4hjS9xA4ANa8xqt1Wnkfmsm3tl7AthmcTxyZluTlXqrm3FlomVu57DUl00XU5zpc9rRmyH9du3jFjx6lbg/D10xNdEMTi0/DuqwmqZUtEscwlaToe2TPF9ovfX2lnoqZzRdrnDiJC8O9lYHWRzSMcyMvDagNu6Coj2kG3tgLkXs7RqsTf3IVwzbX0KzHwuCfwzrE7Sjh34o640lfosROcI5NuhrtWngKyi06tm2jXsW2U0mexj+uY13KLqiYWQuoiKLoiIgIiICIiAvhK+r44XQcv1eMYgysmpqmRjJ43727Oi9tmgAOGnURY323vtWQixiubqmi8gPtXrOX2QVPibQ53U6prbRVLBdwGsNePftvs1jTYi5v4xjOTuKYcSJoXSQjVPCDJGRwm2lvzgF6mVvlbRpiV62LMVx9dcO3ozMeU+It1TReQH2q9+OeJD9ND+7t+1aVHjN1c/CQK9D4GUnarDOJmo3luX484iP0sXkG/avv4/4iP0kXkWrTOjbql1VwkDjNlycDL/AJYIxcxzs3UbouIj9JF5FquN3RsR+Ei8i1adRU80/wCRilkvqMbCWeP7UeErY8PyHr5bEiKMfrOMjx81gzf4lRacnTeI/lbEZm20yyQ3RsR+Ei8i1P8AyNiPwkXkWqbS7l8xHTzvv+zhYwfxFymM3KOGaqPzqcD0SpnMZOPk9vusjAzU/P7/AGYN26LiPwkXkWq0/dFxH4SLyLVsbtygfC1Xgkg9Uo8m5SRqlqfDvB8zAudIyk/J7fdL4OZj5/7+zXn7ouI9fF5Fqsv3RsR6+LyLVmajculHtZpB3UAd5nBY6bc0qhqmYe6hkZ5iU+LlJ5ezsUzEc0Vu6BiR/SQ+Rb9qpflfiT/0sPkR9qtybnuIN9qYD/uSjzsVk5GYq3Uxh4pW/wBbKVbZPnDlq5nlJLj2IO1yQ+SH2rH1mK1oBc6SK3e/+1kBkhjR1U48tB95TaDcsxWqcBUPhhi98S/fH27TGaCeNwS98nEdUO0rmtfxTGjftwjKGarop4ZtPQ8wbG8CwMcgLg3wEHwEcC9NWCyPyagw2mbTU7Tm3znvdYvlkIAL3Hh0DiAAWdXk2mJnWG8REXBBxTCYahjo5WNc1ws5rmhzXDtg61rMWQEceiGprY27GNq5XMaOAB+dYLdEXYtMbOTGrT3ZBQSaJ5quVu1jquZjTxiMtutsghbGxsbAAxrWsY0amtaLADwBXEXbWm28kREbCIii6IiICIiAiIgIiIPhCsSUjSpCINaxPIyjqDeWmp3u650TM7xrXWDn3KcNcb9DAdxPUMHI14C9BRdi0xs5pDz2Hcqw9uqnHz5Z5Oc4rK0OQFFEbsghaeFsTM7ltdbaiTMzuREQx0GCwN97fjU5kTW6gBxBVouOiIiAiIgL4QF9RBQYWn3o5AqDSx9Y3kV5EFkUsfWhVtjaNQCrRAREQEREBERAREQEREBERAREQf/Z"/>
          <p:cNvSpPr>
            <a:spLocks noChangeAspect="1" noChangeArrowheads="1"/>
          </p:cNvSpPr>
          <p:nvPr/>
        </p:nvSpPr>
        <p:spPr bwMode="auto">
          <a:xfrm>
            <a:off x="155575" y="-2590800"/>
            <a:ext cx="7962900" cy="540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406" name="Picture 14" descr="http://www.c2cis.com/uploads/2/1/4/6/21468406/17337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334000"/>
            <a:ext cx="381000" cy="381000"/>
          </a:xfrm>
          <a:prstGeom prst="rect">
            <a:avLst/>
          </a:prstGeom>
          <a:noFill/>
        </p:spPr>
      </p:pic>
      <p:pic>
        <p:nvPicPr>
          <p:cNvPr id="50" name="Picture 14" descr="http://www.c2cis.com/uploads/2/1/4/6/21468406/17337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334000"/>
            <a:ext cx="381000" cy="381000"/>
          </a:xfrm>
          <a:prstGeom prst="rect">
            <a:avLst/>
          </a:prstGeom>
          <a:noFill/>
        </p:spPr>
      </p:pic>
      <p:pic>
        <p:nvPicPr>
          <p:cNvPr id="55" name="Picture 14" descr="http://www.c2cis.com/uploads/2/1/4/6/21468406/17337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2860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basics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some related concepts</a:t>
            </a:r>
          </a:p>
          <a:p>
            <a:r>
              <a:rPr lang="en-US" dirty="0" smtClean="0"/>
              <a:t>SDN overview</a:t>
            </a:r>
          </a:p>
          <a:p>
            <a:r>
              <a:rPr lang="en-US" dirty="0" err="1" smtClean="0"/>
              <a:t>OpenFlow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648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Openflow</a:t>
            </a:r>
            <a:r>
              <a:rPr lang="en-US" dirty="0" smtClean="0"/>
              <a:t> switch (Ethernet switch) has an internal flow table. </a:t>
            </a:r>
          </a:p>
          <a:p>
            <a:pPr lvl="1"/>
            <a:r>
              <a:rPr lang="en-US" dirty="0" smtClean="0"/>
              <a:t>If a packet matches an entry in the flow table, perform the actions (e.g. forward to port 10) according to the flow table.</a:t>
            </a:r>
          </a:p>
          <a:p>
            <a:pPr lvl="1"/>
            <a:r>
              <a:rPr lang="en-US" dirty="0" smtClean="0"/>
              <a:t>If a packet does not match any entry in the flow table. Send it to the </a:t>
            </a:r>
            <a:r>
              <a:rPr lang="en-US" dirty="0" err="1" smtClean="0"/>
              <a:t>Openflow</a:t>
            </a:r>
            <a:r>
              <a:rPr lang="en-US" dirty="0" smtClean="0"/>
              <a:t> controller</a:t>
            </a:r>
          </a:p>
          <a:p>
            <a:pPr lvl="2"/>
            <a:r>
              <a:rPr lang="en-US" dirty="0" smtClean="0"/>
              <a:t>The controller will figure out what to do with such packet</a:t>
            </a:r>
          </a:p>
          <a:p>
            <a:pPr lvl="2"/>
            <a:r>
              <a:rPr lang="en-US" dirty="0" smtClean="0"/>
              <a:t>The controller will then respond to the switch, informing how to handle such a packet so that the switch would know how to deal with such packets next time.</a:t>
            </a:r>
          </a:p>
          <a:p>
            <a:pPr lvl="2"/>
            <a:r>
              <a:rPr lang="en-US" dirty="0" smtClean="0"/>
              <a:t>For each flow, ideally the controller will be queried once. </a:t>
            </a:r>
            <a:endParaRPr lang="en-US" dirty="0"/>
          </a:p>
          <a:p>
            <a:r>
              <a:rPr lang="en-US" dirty="0" err="1" smtClean="0"/>
              <a:t>Openflow</a:t>
            </a:r>
            <a:r>
              <a:rPr lang="en-US" dirty="0" smtClean="0"/>
              <a:t> defines the standard interface to add and remove flow entries in the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647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518400" y="530225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163F88"/>
                </a:solidFill>
                <a:latin typeface="Calibri" charset="0"/>
                <a:cs typeface="Gill Sans" charset="0"/>
              </a:rPr>
              <a:t>Controller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charset="0"/>
                <a:cs typeface="Gill Sans" charset="0"/>
              </a:rPr>
              <a:t>PC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1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Flow Table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5021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 dirty="0" err="1">
                  <a:latin typeface="Calibri" charset="0"/>
                  <a:cs typeface="Gill Sans" charset="0"/>
                </a:rPr>
                <a:t>src</a:t>
              </a:r>
              <a:endParaRPr lang="en-US" sz="1700" dirty="0">
                <a:latin typeface="Calibri" charset="0"/>
                <a:cs typeface="Gill Sans" charset="0"/>
              </a:endParaRPr>
            </a:p>
          </p:txBody>
        </p:sp>
        <p:sp>
          <p:nvSpPr>
            <p:cNvPr id="5021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1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022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2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 dirty="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022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 dirty="0" err="1">
                  <a:latin typeface="Calibri" charset="0"/>
                  <a:cs typeface="Gill Sans" charset="0"/>
                </a:rPr>
                <a:t>dport</a:t>
              </a:r>
              <a:endParaRPr lang="en-US" sz="1700" dirty="0">
                <a:latin typeface="Calibri" charset="0"/>
                <a:cs typeface="Gill Sans" charset="0"/>
              </a:endParaRPr>
            </a:p>
          </p:txBody>
        </p:sp>
        <p:sp>
          <p:nvSpPr>
            <p:cNvPr id="5022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0195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latin typeface="Calibri" charset="0"/>
                <a:cs typeface="Gill Sans" charset="0"/>
              </a:rPr>
              <a:t>OpenFlow Client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50206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07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8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9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5.6.7.8</a:t>
              </a:r>
            </a:p>
          </p:txBody>
        </p:sp>
        <p:sp>
          <p:nvSpPr>
            <p:cNvPr id="50210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1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2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3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port 1</a:t>
              </a:r>
            </a:p>
          </p:txBody>
        </p:sp>
      </p:grpSp>
      <p:sp>
        <p:nvSpPr>
          <p:cNvPr id="50198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4</a:t>
            </a:r>
          </a:p>
        </p:txBody>
      </p:sp>
      <p:sp>
        <p:nvSpPr>
          <p:cNvPr id="50199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3</a:t>
            </a:r>
          </a:p>
        </p:txBody>
      </p:sp>
      <p:sp>
        <p:nvSpPr>
          <p:cNvPr id="50200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2</a:t>
            </a:r>
          </a:p>
        </p:txBody>
      </p:sp>
      <p:sp>
        <p:nvSpPr>
          <p:cNvPr id="50201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1</a:t>
            </a:r>
          </a:p>
        </p:txBody>
      </p:sp>
      <p:sp>
        <p:nvSpPr>
          <p:cNvPr id="50202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0203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0204" name="Rectangle 58"/>
          <p:cNvSpPr>
            <a:spLocks/>
          </p:cNvSpPr>
          <p:nvPr/>
        </p:nvSpPr>
        <p:spPr bwMode="auto">
          <a:xfrm>
            <a:off x="214313" y="106363"/>
            <a:ext cx="78041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b="1">
                <a:latin typeface="Helvetica" charset="0"/>
                <a:sym typeface="Helvetica" charset="0"/>
              </a:rPr>
              <a:t>OpenFlow Example</a:t>
            </a:r>
            <a:br>
              <a:rPr lang="en-US" sz="2200" b="1">
                <a:latin typeface="Helvetica" charset="0"/>
                <a:sym typeface="Helvetica" charset="0"/>
              </a:rPr>
            </a:br>
            <a:endParaRPr lang="en-US">
              <a:latin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51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switching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r>
              <a:rPr lang="en-US" dirty="0" smtClean="0"/>
              <a:t>Each individual field + meta data</a:t>
            </a:r>
          </a:p>
          <a:p>
            <a:r>
              <a:rPr lang="en-US" dirty="0" smtClean="0"/>
              <a:t>Wild Card aggregation</a:t>
            </a:r>
          </a:p>
          <a:p>
            <a:pPr lvl="1"/>
            <a:r>
              <a:rPr lang="en-US" dirty="0" smtClean="0"/>
              <a:t>E.g. IP-subnet: 192.168.*/24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18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128434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409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OpenFlow Basics </a:t>
            </a:r>
            <a:br>
              <a:rPr lang="en-US" sz="3900">
                <a:latin typeface="Calibri" charset="0"/>
              </a:rPr>
            </a:br>
            <a:r>
              <a:rPr lang="en-US" sz="2700">
                <a:latin typeface="Calibri" charset="0"/>
              </a:rPr>
              <a:t>Flow Table Entries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Switch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Eth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hlink"/>
                </a:solidFill>
                <a:latin typeface="Calibri" charset="0"/>
                <a:cs typeface="Gill Sans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Calibri" charset="0"/>
                <a:cs typeface="Gill Sans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charset="0"/>
                <a:cs typeface="Gill Sans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ToS</a:t>
            </a:r>
          </a:p>
        </p:txBody>
      </p:sp>
    </p:spTree>
    <p:extLst>
      <p:ext uri="{BB962C8B-B14F-4D97-AF65-F5344CB8AC3E}">
        <p14:creationId xmlns="" xmlns:p14="http://schemas.microsoft.com/office/powerpoint/2010/main" val="318638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port3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drop</a:t>
            </a:r>
          </a:p>
        </p:txBody>
      </p:sp>
    </p:spTree>
    <p:extLst>
      <p:ext uri="{BB962C8B-B14F-4D97-AF65-F5344CB8AC3E}">
        <p14:creationId xmlns="" xmlns:p14="http://schemas.microsoft.com/office/powerpoint/2010/main" val="301957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563563" y="13462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Routing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637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7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7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7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7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8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8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8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8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8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9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25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6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7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8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9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0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6331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2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3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4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6335" name="Rectangle 37"/>
          <p:cNvSpPr>
            <a:spLocks/>
          </p:cNvSpPr>
          <p:nvPr/>
        </p:nvSpPr>
        <p:spPr bwMode="auto">
          <a:xfrm>
            <a:off x="565150" y="307022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VLAN Switching</a:t>
            </a:r>
          </a:p>
        </p:txBody>
      </p:sp>
      <p:sp>
        <p:nvSpPr>
          <p:cNvPr id="56336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6349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0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51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2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53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4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55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6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57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8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59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0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61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2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63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4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65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6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67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8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69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0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38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9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0" name="Rectangle 65"/>
          <p:cNvSpPr>
            <a:spLocks/>
          </p:cNvSpPr>
          <p:nvPr/>
        </p:nvSpPr>
        <p:spPr bwMode="auto">
          <a:xfrm>
            <a:off x="3311525" y="434181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6341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2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3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4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5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6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port6, 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port7,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port9</a:t>
            </a:r>
          </a:p>
        </p:txBody>
      </p:sp>
      <p:sp>
        <p:nvSpPr>
          <p:cNvPr id="56347" name="Rectangle 63"/>
          <p:cNvSpPr>
            <a:spLocks/>
          </p:cNvSpPr>
          <p:nvPr/>
        </p:nvSpPr>
        <p:spPr bwMode="auto">
          <a:xfrm>
            <a:off x="1939925" y="4351338"/>
            <a:ext cx="868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</p:spTree>
    <p:extLst>
      <p:ext uri="{BB962C8B-B14F-4D97-AF65-F5344CB8AC3E}">
        <p14:creationId xmlns="" xmlns:p14="http://schemas.microsoft.com/office/powerpoint/2010/main" val="106301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>
                <a:latin typeface="Calibri" charset="0"/>
              </a:rPr>
              <a:t>Centralized vs Distributed Control</a:t>
            </a:r>
            <a:br>
              <a:rPr lang="en-US" sz="4300">
                <a:latin typeface="Calibri" charset="0"/>
              </a:rPr>
            </a:br>
            <a:r>
              <a:rPr lang="en-US" sz="20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70063"/>
            <a:ext cx="3759200" cy="5540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700">
                <a:latin typeface="Calibri" charset="0"/>
              </a:rPr>
              <a:t>Centralized Control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27113" y="3429000"/>
            <a:ext cx="1358900" cy="465138"/>
            <a:chOff x="0" y="0"/>
            <a:chExt cx="1217" cy="416"/>
          </a:xfrm>
        </p:grpSpPr>
        <p:sp>
          <p:nvSpPr>
            <p:cNvPr id="58418" name="AutoShape 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9" name="Rectangle 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20" name="Picture 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5463" y="5589588"/>
            <a:ext cx="1357312" cy="465137"/>
            <a:chOff x="0" y="0"/>
            <a:chExt cx="1217" cy="416"/>
          </a:xfrm>
        </p:grpSpPr>
        <p:sp>
          <p:nvSpPr>
            <p:cNvPr id="58415" name="AutoShape 9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6" name="Rectangle 10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7" name="Picture 1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758825" y="4660900"/>
            <a:ext cx="1358900" cy="465138"/>
            <a:chOff x="0" y="0"/>
            <a:chExt cx="1217" cy="416"/>
          </a:xfrm>
        </p:grpSpPr>
        <p:sp>
          <p:nvSpPr>
            <p:cNvPr id="58412" name="AutoShape 13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3" name="Rectangle 14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4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044825" y="2759075"/>
            <a:ext cx="911225" cy="911225"/>
            <a:chOff x="0" y="0"/>
            <a:chExt cx="816" cy="816"/>
          </a:xfrm>
        </p:grpSpPr>
        <p:pic>
          <p:nvPicPr>
            <p:cNvPr id="58411" name="Picture 1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6" name="Rectangle 18"/>
          <p:cNvSpPr>
            <a:spLocks/>
          </p:cNvSpPr>
          <p:nvPr/>
        </p:nvSpPr>
        <p:spPr bwMode="auto">
          <a:xfrm>
            <a:off x="2952750" y="2428875"/>
            <a:ext cx="938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77" name="Line 19"/>
          <p:cNvSpPr>
            <a:spLocks noChangeShapeType="1"/>
          </p:cNvSpPr>
          <p:nvPr/>
        </p:nvSpPr>
        <p:spPr bwMode="auto">
          <a:xfrm flipH="1">
            <a:off x="2390775" y="3328988"/>
            <a:ext cx="739775" cy="330200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20"/>
          <p:cNvSpPr>
            <a:spLocks noChangeShapeType="1"/>
          </p:cNvSpPr>
          <p:nvPr/>
        </p:nvSpPr>
        <p:spPr bwMode="auto">
          <a:xfrm flipH="1">
            <a:off x="2125663" y="3603625"/>
            <a:ext cx="1095375" cy="1290638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21"/>
          <p:cNvSpPr>
            <a:spLocks noChangeShapeType="1"/>
          </p:cNvSpPr>
          <p:nvPr/>
        </p:nvSpPr>
        <p:spPr bwMode="auto">
          <a:xfrm flipH="1">
            <a:off x="2976563" y="3678238"/>
            <a:ext cx="409575" cy="18367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22"/>
          <p:cNvSpPr>
            <a:spLocks noChangeShapeType="1"/>
          </p:cNvSpPr>
          <p:nvPr/>
        </p:nvSpPr>
        <p:spPr bwMode="auto">
          <a:xfrm flipH="1">
            <a:off x="13573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Line 23"/>
          <p:cNvSpPr>
            <a:spLocks noChangeShapeType="1"/>
          </p:cNvSpPr>
          <p:nvPr/>
        </p:nvSpPr>
        <p:spPr bwMode="auto">
          <a:xfrm>
            <a:off x="2003425" y="3911600"/>
            <a:ext cx="673100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4" name="Rectangle 2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83" name="Rectangle 25"/>
          <p:cNvSpPr>
            <a:spLocks/>
          </p:cNvSpPr>
          <p:nvPr/>
        </p:nvSpPr>
        <p:spPr bwMode="auto">
          <a:xfrm>
            <a:off x="4857750" y="1785938"/>
            <a:ext cx="375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688"/>
              </a:spcBef>
            </a:pPr>
            <a:r>
              <a:rPr lang="en-US" sz="2700">
                <a:latin typeface="Calibri" charset="0"/>
                <a:cs typeface="Gill Sans" charset="0"/>
              </a:rPr>
              <a:t>Distributed Control</a:t>
            </a: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357813" y="3429000"/>
            <a:ext cx="1358900" cy="465138"/>
            <a:chOff x="0" y="0"/>
            <a:chExt cx="1217" cy="416"/>
          </a:xfrm>
        </p:grpSpPr>
        <p:sp>
          <p:nvSpPr>
            <p:cNvPr id="58408" name="AutoShape 27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9" name="Rectangle 28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0" name="Picture 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6126163" y="5589588"/>
            <a:ext cx="1357312" cy="465137"/>
            <a:chOff x="0" y="0"/>
            <a:chExt cx="1217" cy="416"/>
          </a:xfrm>
        </p:grpSpPr>
        <p:sp>
          <p:nvSpPr>
            <p:cNvPr id="58405" name="AutoShape 31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6" name="Rectangle 32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7" name="Picture 3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5089525" y="4660900"/>
            <a:ext cx="1358900" cy="465138"/>
            <a:chOff x="0" y="0"/>
            <a:chExt cx="1217" cy="416"/>
          </a:xfrm>
        </p:grpSpPr>
        <p:sp>
          <p:nvSpPr>
            <p:cNvPr id="58402" name="AutoShape 3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3" name="Rectangle 3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4" name="Picture 3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6126163" y="2643188"/>
            <a:ext cx="677862" cy="669925"/>
            <a:chOff x="0" y="0"/>
            <a:chExt cx="608" cy="600"/>
          </a:xfrm>
        </p:grpSpPr>
        <p:pic>
          <p:nvPicPr>
            <p:cNvPr id="58401" name="Picture 3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8" name="Rectangle 40"/>
          <p:cNvSpPr>
            <a:spLocks/>
          </p:cNvSpPr>
          <p:nvPr/>
        </p:nvSpPr>
        <p:spPr bwMode="auto">
          <a:xfrm>
            <a:off x="5980113" y="2376488"/>
            <a:ext cx="784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89" name="Line 41"/>
          <p:cNvSpPr>
            <a:spLocks noChangeShapeType="1"/>
          </p:cNvSpPr>
          <p:nvPr/>
        </p:nvSpPr>
        <p:spPr bwMode="auto">
          <a:xfrm flipH="1">
            <a:off x="6045200" y="3205163"/>
            <a:ext cx="185738" cy="19208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Line 42"/>
          <p:cNvSpPr>
            <a:spLocks noChangeShapeType="1"/>
          </p:cNvSpPr>
          <p:nvPr/>
        </p:nvSpPr>
        <p:spPr bwMode="auto">
          <a:xfrm flipH="1">
            <a:off x="56880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1" name="Line 43"/>
          <p:cNvSpPr>
            <a:spLocks noChangeShapeType="1"/>
          </p:cNvSpPr>
          <p:nvPr/>
        </p:nvSpPr>
        <p:spPr bwMode="auto">
          <a:xfrm>
            <a:off x="6330950" y="3911600"/>
            <a:ext cx="671513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Rectangle 44"/>
          <p:cNvSpPr>
            <a:spLocks/>
          </p:cNvSpPr>
          <p:nvPr/>
        </p:nvSpPr>
        <p:spPr bwMode="auto">
          <a:xfrm>
            <a:off x="6751638" y="3817938"/>
            <a:ext cx="782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3" name="Line 45"/>
          <p:cNvSpPr>
            <a:spLocks noChangeShapeType="1"/>
          </p:cNvSpPr>
          <p:nvPr/>
        </p:nvSpPr>
        <p:spPr bwMode="auto">
          <a:xfrm flipH="1">
            <a:off x="6426200" y="4430713"/>
            <a:ext cx="623888" cy="4143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7697788" y="5000625"/>
            <a:ext cx="677862" cy="669925"/>
            <a:chOff x="0" y="0"/>
            <a:chExt cx="608" cy="600"/>
          </a:xfrm>
        </p:grpSpPr>
        <p:pic>
          <p:nvPicPr>
            <p:cNvPr id="58400" name="Picture 4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95" name="Rectangle 48"/>
          <p:cNvSpPr>
            <a:spLocks/>
          </p:cNvSpPr>
          <p:nvPr/>
        </p:nvSpPr>
        <p:spPr bwMode="auto">
          <a:xfrm>
            <a:off x="7554913" y="4737100"/>
            <a:ext cx="784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6" name="Line 49"/>
          <p:cNvSpPr>
            <a:spLocks noChangeShapeType="1"/>
          </p:cNvSpPr>
          <p:nvPr/>
        </p:nvSpPr>
        <p:spPr bwMode="auto">
          <a:xfrm flipH="1">
            <a:off x="7481888" y="5562600"/>
            <a:ext cx="319087" cy="257175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6911975" y="4054475"/>
            <a:ext cx="677863" cy="669925"/>
            <a:chOff x="0" y="0"/>
            <a:chExt cx="608" cy="600"/>
          </a:xfrm>
        </p:grpSpPr>
        <p:pic>
          <p:nvPicPr>
            <p:cNvPr id="58399" name="Picture 5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0299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/>
          <a:lstStyle/>
          <a:p>
            <a:pPr eaLnBrk="1" hangingPunct="1"/>
            <a:r>
              <a:rPr lang="en-US" sz="4100">
                <a:latin typeface="Calibri" charset="0"/>
              </a:rPr>
              <a:t>Flow Routing vs. Aggregation</a:t>
            </a:r>
            <a:br>
              <a:rPr lang="en-US" sz="4100">
                <a:latin typeface="Calibri" charset="0"/>
              </a:rPr>
            </a:br>
            <a:r>
              <a:rPr lang="en-US" sz="22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Flow-Based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is individually set up by controller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Exact-match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Flow table contains one entry per flow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Good for fine grain control, e.g. campus networks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  Aggregated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ea typeface="Gill Sans" charset="0"/>
              <a:cs typeface="Gill Sans" charset="0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One flow entry covers large groups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Wildcard flow entries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Flow table contains one entry per category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Good for large number of flows, e.g. backbone</a:t>
            </a:r>
          </a:p>
        </p:txBody>
      </p:sp>
    </p:spTree>
    <p:extLst>
      <p:ext uri="{BB962C8B-B14F-4D97-AF65-F5344CB8AC3E}">
        <p14:creationId xmlns="" xmlns:p14="http://schemas.microsoft.com/office/powerpoint/2010/main" val="467309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700">
                <a:latin typeface="Calibri" charset="0"/>
              </a:rPr>
              <a:t>Reactive vs. Proactive (pre-populated)</a:t>
            </a:r>
            <a:br>
              <a:rPr lang="en-US" sz="3700">
                <a:latin typeface="Calibri" charset="0"/>
              </a:rPr>
            </a:br>
            <a:r>
              <a:rPr lang="en-US" sz="24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  <a:endParaRPr lang="en-US" sz="2000">
              <a:solidFill>
                <a:srgbClr val="163F88"/>
              </a:solidFill>
              <a:latin typeface="Calibri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r>
              <a:rPr lang="en-US" sz="2800">
                <a:latin typeface="Calibri" charset="0"/>
              </a:rPr>
              <a:t>Reactive</a:t>
            </a:r>
          </a:p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First packet of flow triggers controller to insert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Efficient use of flow table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incurs small additional flow setup time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If control connection lost, switch has limited utility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Proactive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sz="2200" dirty="0">
              <a:latin typeface="+mn-lt"/>
              <a:ea typeface="+mn-ea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Controller pre-populates flow table in switch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Zero additional flow setup time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Loss of control connection does not disrupt traffic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Essentially requires aggregated (wildcard) rules</a:t>
            </a:r>
          </a:p>
        </p:txBody>
      </p:sp>
    </p:spTree>
    <p:extLst>
      <p:ext uri="{BB962C8B-B14F-4D97-AF65-F5344CB8AC3E}">
        <p14:creationId xmlns="" xmlns:p14="http://schemas.microsoft.com/office/powerpoint/2010/main" val="3982488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1.0.0 to 1.5.0</a:t>
            </a:r>
          </a:p>
          <a:p>
            <a:endParaRPr lang="en-US" dirty="0" smtClean="0"/>
          </a:p>
          <a:p>
            <a:r>
              <a:rPr lang="en-US" dirty="0" smtClean="0"/>
              <a:t>Briefly introduce concepts in versions 1.0.0 to 1.2.0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related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Control plane and data plane?</a:t>
            </a:r>
          </a:p>
          <a:p>
            <a:r>
              <a:rPr lang="en-US" dirty="0" smtClean="0"/>
              <a:t>Are they always together in a device historically?</a:t>
            </a:r>
          </a:p>
          <a:p>
            <a:r>
              <a:rPr lang="en-US" dirty="0" smtClean="0"/>
              <a:t>Why separate control?</a:t>
            </a:r>
          </a:p>
          <a:p>
            <a:pPr lvl="1"/>
            <a:r>
              <a:rPr lang="en-US" dirty="0" smtClean="0"/>
              <a:t>Rapid innovation: control independent of hardware</a:t>
            </a:r>
          </a:p>
          <a:p>
            <a:pPr lvl="1"/>
            <a:r>
              <a:rPr lang="en-US" dirty="0" smtClean="0"/>
              <a:t>Network wide view: possible to infer and reason about network behavior</a:t>
            </a:r>
          </a:p>
          <a:p>
            <a:pPr lvl="1"/>
            <a:r>
              <a:rPr lang="en-US" dirty="0" smtClean="0"/>
              <a:t>More flexibility: introducing new services rapidly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and Port queues</a:t>
            </a:r>
          </a:p>
          <a:p>
            <a:r>
              <a:rPr lang="en-US" dirty="0" smtClean="0"/>
              <a:t>Flow table</a:t>
            </a:r>
          </a:p>
          <a:p>
            <a:r>
              <a:rPr lang="en-US" dirty="0" smtClean="0"/>
              <a:t>Packet matching</a:t>
            </a:r>
          </a:p>
          <a:p>
            <a:r>
              <a:rPr lang="en-US" dirty="0" smtClean="0"/>
              <a:t>Actions and packet forwarding</a:t>
            </a:r>
          </a:p>
          <a:p>
            <a:r>
              <a:rPr lang="en-US" dirty="0" smtClean="0"/>
              <a:t>Messaging between controller and switch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Flow Protocol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Controller-to-switch: from the controller to manage or inspect the switch state</a:t>
            </a:r>
          </a:p>
          <a:p>
            <a:pPr lvl="1"/>
            <a:r>
              <a:rPr lang="en-US" dirty="0" smtClean="0"/>
              <a:t>Features, </a:t>
            </a:r>
            <a:r>
              <a:rPr lang="en-US" dirty="0" err="1" smtClean="0"/>
              <a:t>config</a:t>
            </a:r>
            <a:r>
              <a:rPr lang="en-US" dirty="0" smtClean="0"/>
              <a:t>, modify state, read state, packet-out,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Asynchronous: send from switch without controller soliciting</a:t>
            </a:r>
          </a:p>
          <a:p>
            <a:pPr lvl="1"/>
            <a:r>
              <a:rPr lang="en-US" dirty="0" smtClean="0"/>
              <a:t>Packet-in, flow removed/expired, port status, error,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Symmetric: symmetric messages without solicitation in either direction</a:t>
            </a:r>
          </a:p>
          <a:p>
            <a:pPr lvl="1"/>
            <a:r>
              <a:rPr lang="en-US" dirty="0" smtClean="0"/>
              <a:t>Hello, Echo,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115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1.1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flow tables</a:t>
            </a:r>
          </a:p>
          <a:p>
            <a:r>
              <a:rPr lang="en-US" dirty="0" smtClean="0"/>
              <a:t>Groups</a:t>
            </a:r>
          </a:p>
          <a:p>
            <a:r>
              <a:rPr lang="en-US" dirty="0" smtClean="0"/>
              <a:t>MPLS and VLAN tag support</a:t>
            </a:r>
          </a:p>
          <a:p>
            <a:r>
              <a:rPr lang="en-US" dirty="0" smtClean="0"/>
              <a:t>Virtual ports</a:t>
            </a:r>
          </a:p>
          <a:p>
            <a:r>
              <a:rPr lang="en-US" dirty="0" smtClean="0"/>
              <a:t>Controller connection failure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Pipeline processing (Introduced in 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US" dirty="0" smtClean="0"/>
              <a:t>A switch can have multiple flow tables that are matched in a pipeline fashion.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8410575" cy="23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70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table packet processing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94" y="2667000"/>
            <a:ext cx="8747805" cy="25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240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table: entries and actions</a:t>
            </a:r>
          </a:p>
          <a:p>
            <a:pPr lvl="1"/>
            <a:r>
              <a:rPr lang="en-US" dirty="0" smtClean="0"/>
              <a:t>To refine flooding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multicast</a:t>
            </a:r>
          </a:p>
          <a:p>
            <a:pPr lvl="1"/>
            <a:r>
              <a:rPr lang="en-US" dirty="0" smtClean="0"/>
              <a:t>As a base for multiple flows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62448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1.2.0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Extensible match support</a:t>
            </a:r>
          </a:p>
          <a:p>
            <a:r>
              <a:rPr lang="en-US" dirty="0" smtClean="0"/>
              <a:t>Extensible </a:t>
            </a:r>
            <a:r>
              <a:rPr lang="en-US" dirty="0" err="1" smtClean="0"/>
              <a:t>set_field</a:t>
            </a:r>
            <a:r>
              <a:rPr lang="en-US" dirty="0" smtClean="0"/>
              <a:t> packet-rewrite support</a:t>
            </a:r>
          </a:p>
          <a:p>
            <a:r>
              <a:rPr lang="en-US" dirty="0" smtClean="0"/>
              <a:t>IPv6</a:t>
            </a:r>
          </a:p>
          <a:p>
            <a:r>
              <a:rPr lang="en-US" dirty="0" smtClean="0"/>
              <a:t>Multiple controller enhancements</a:t>
            </a:r>
          </a:p>
          <a:p>
            <a:r>
              <a:rPr lang="en-US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/>
              <a:t>Later versions of </a:t>
            </a:r>
            <a:r>
              <a:rPr lang="en-US" dirty="0" err="1" smtClean="0"/>
              <a:t>Openflow</a:t>
            </a:r>
            <a:r>
              <a:rPr lang="en-US" dirty="0" smtClean="0"/>
              <a:t> specification supports more necessary functions.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is implemented in </a:t>
            </a:r>
            <a:r>
              <a:rPr lang="en-US" dirty="0" err="1" smtClean="0"/>
              <a:t>MiniNet</a:t>
            </a:r>
            <a:r>
              <a:rPr lang="en-US" dirty="0" smtClean="0"/>
              <a:t> (mininet.org)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Related resources</a:t>
            </a:r>
          </a:p>
          <a:p>
            <a:pPr lvl="1"/>
            <a:r>
              <a:rPr lang="en-US" dirty="0" smtClean="0"/>
              <a:t>Open Networking Foundation: </a:t>
            </a:r>
            <a:r>
              <a:rPr lang="en-US" dirty="0" smtClean="0">
                <a:hlinkClick r:id="rId2"/>
              </a:rPr>
              <a:t>https://www.opennetworking.org/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lecture materials are based on various resources in the net, in particular this file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https://www.clear.rice.edu/comp529/www/papers/tutorial_4.pdf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And book “Software Defined Networks A Comprehensive Approach” by Paul </a:t>
            </a:r>
            <a:r>
              <a:rPr lang="en-US" dirty="0" err="1" smtClean="0"/>
              <a:t>Goransson</a:t>
            </a:r>
            <a:r>
              <a:rPr lang="en-US" dirty="0" smtClean="0"/>
              <a:t> and Chuck Black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318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related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OpenFlow</a:t>
            </a:r>
            <a:r>
              <a:rPr lang="en-US" dirty="0" smtClean="0"/>
              <a:t> SDN?</a:t>
            </a:r>
          </a:p>
          <a:p>
            <a:pPr lvl="1"/>
            <a:r>
              <a:rPr lang="en-US" dirty="0" smtClean="0"/>
              <a:t>No. </a:t>
            </a:r>
            <a:r>
              <a:rPr lang="en-US" dirty="0" err="1" smtClean="0"/>
              <a:t>OpenFlow</a:t>
            </a:r>
            <a:r>
              <a:rPr lang="en-US" dirty="0" smtClean="0"/>
              <a:t> is an API that is standardized between control plane and data plane. </a:t>
            </a:r>
            <a:r>
              <a:rPr lang="en-US" dirty="0" err="1" smtClean="0"/>
              <a:t>OpenFlow</a:t>
            </a:r>
            <a:r>
              <a:rPr lang="en-US" dirty="0" smtClean="0"/>
              <a:t> is an enabling technology for SDN. SDN may build over other enabling technology.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software defined networking?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Software-defined networking (SDN) is an approach to computer networking that allows network administrators to manage network services through abstraction of lower-level functionality.</a:t>
            </a:r>
          </a:p>
          <a:p>
            <a:pPr lvl="1"/>
            <a:r>
              <a:rPr lang="en-US" dirty="0" smtClean="0"/>
              <a:t>Abstractions for three problems: Constrained forwarding model, distributed state, detailed configuration</a:t>
            </a:r>
          </a:p>
          <a:p>
            <a:r>
              <a:rPr lang="en-US" dirty="0" smtClean="0"/>
              <a:t>SDN is </a:t>
            </a:r>
          </a:p>
          <a:p>
            <a:pPr lvl="1"/>
            <a:r>
              <a:rPr lang="en-US" dirty="0" smtClean="0"/>
              <a:t>Directly programmable: network control is programmable because it is decoupled from forwarding functions</a:t>
            </a:r>
          </a:p>
          <a:p>
            <a:pPr lvl="1"/>
            <a:r>
              <a:rPr lang="en-US" dirty="0" smtClean="0"/>
              <a:t>Agile: administrator can dynamically adjust network-wide traffic flow to meet changing needs.</a:t>
            </a:r>
          </a:p>
          <a:p>
            <a:pPr lvl="1"/>
            <a:r>
              <a:rPr lang="en-US" dirty="0" smtClean="0"/>
              <a:t>Centrally managed: network intelligence is logically centralized.</a:t>
            </a:r>
          </a:p>
          <a:p>
            <a:pPr lvl="1"/>
            <a:r>
              <a:rPr lang="en-US" dirty="0" smtClean="0"/>
              <a:t>Programmatically configured</a:t>
            </a:r>
          </a:p>
          <a:p>
            <a:pPr lvl="1"/>
            <a:r>
              <a:rPr lang="en-US" dirty="0" smtClean="0"/>
              <a:t>Open standards-based and vendor-neutral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plane needs flexible forwarding model</a:t>
            </a:r>
          </a:p>
          <a:p>
            <a:pPr lvl="1"/>
            <a:r>
              <a:rPr lang="en-US" dirty="0" smtClean="0"/>
              <a:t>With behavior specified by control program applications</a:t>
            </a:r>
          </a:p>
          <a:p>
            <a:pPr lvl="2"/>
            <a:r>
              <a:rPr lang="en-US" dirty="0" smtClean="0"/>
              <a:t>Use a generic “flow” concept that is inclusive and forward based on flows.</a:t>
            </a:r>
          </a:p>
          <a:p>
            <a:pPr lvl="2"/>
            <a:r>
              <a:rPr lang="en-US" dirty="0" smtClean="0"/>
              <a:t>Historically the hardware’s capability for forwarding is vendor dependent</a:t>
            </a:r>
          </a:p>
          <a:p>
            <a:pPr lvl="3"/>
            <a:r>
              <a:rPr lang="en-US" dirty="0" smtClean="0"/>
              <a:t>e.g. forwarding based on L2 address, L3 address</a:t>
            </a:r>
          </a:p>
          <a:p>
            <a:pPr lvl="1"/>
            <a:r>
              <a:rPr lang="en-US" dirty="0" smtClean="0"/>
              <a:t>This abstracts away forwarding hardware</a:t>
            </a:r>
          </a:p>
          <a:p>
            <a:pPr lvl="1"/>
            <a:r>
              <a:rPr lang="en-US" dirty="0" smtClean="0"/>
              <a:t>Flexibility and vendor-neutrality are both valuable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Distribution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Shield control mechanisms from state distribution while allowing access to the state</a:t>
            </a:r>
          </a:p>
          <a:p>
            <a:pPr lvl="1"/>
            <a:r>
              <a:rPr lang="en-US" dirty="0" smtClean="0"/>
              <a:t>Split global consensus-based distributed algorithms into two independent components: a distributed (database) system and a centralized algorithm.</a:t>
            </a:r>
          </a:p>
          <a:p>
            <a:pPr lvl="2"/>
            <a:r>
              <a:rPr lang="en-US" dirty="0" smtClean="0"/>
              <a:t>We know how to deal with both.</a:t>
            </a:r>
          </a:p>
          <a:p>
            <a:r>
              <a:rPr lang="en-US" dirty="0" smtClean="0"/>
              <a:t>Natural abstraction: global network view</a:t>
            </a:r>
          </a:p>
          <a:p>
            <a:r>
              <a:rPr lang="en-US" dirty="0" smtClean="0"/>
              <a:t>Implemented with a network operating system.</a:t>
            </a:r>
          </a:p>
          <a:p>
            <a:r>
              <a:rPr lang="en-US" dirty="0" smtClean="0"/>
              <a:t>Control (configuration) mechanism is now abstracted as a function of the global view using API</a:t>
            </a:r>
          </a:p>
          <a:p>
            <a:pPr lvl="1"/>
            <a:r>
              <a:rPr lang="en-US" dirty="0" smtClean="0"/>
              <a:t>Control is now based on a centralized graph algorithm instead of a distributed protocol.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Operating System(NOS)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NOS: distributed system that creates and maintain a network view</a:t>
            </a:r>
          </a:p>
          <a:p>
            <a:r>
              <a:rPr lang="en-US" dirty="0" smtClean="0"/>
              <a:t>Communicates with forwarding elements</a:t>
            </a:r>
          </a:p>
          <a:p>
            <a:pPr lvl="1"/>
            <a:r>
              <a:rPr lang="en-US" dirty="0" smtClean="0"/>
              <a:t>Get state information from forwarding elements</a:t>
            </a:r>
          </a:p>
          <a:p>
            <a:pPr lvl="1"/>
            <a:r>
              <a:rPr lang="en-US" dirty="0" smtClean="0"/>
              <a:t>Communicates control directives to forwarding elements</a:t>
            </a:r>
          </a:p>
          <a:p>
            <a:pPr lvl="2"/>
            <a:r>
              <a:rPr lang="en-US" dirty="0" smtClean="0"/>
              <a:t>Using forwarding abstraction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NOS plus forwarding abstraction = SDN (v1)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should not configure each individual network device.</a:t>
            </a:r>
          </a:p>
          <a:p>
            <a:r>
              <a:rPr lang="en-US" dirty="0" smtClean="0"/>
              <a:t>The NOS provide consistent global view of the network</a:t>
            </a:r>
          </a:p>
          <a:p>
            <a:r>
              <a:rPr lang="en-US" dirty="0" smtClean="0"/>
              <a:t>Configuration is a function of the global view</a:t>
            </a:r>
          </a:p>
          <a:p>
            <a:r>
              <a:rPr lang="en-US" dirty="0" smtClean="0"/>
              <a:t>NOS eases the implementation of functionality</a:t>
            </a:r>
          </a:p>
          <a:p>
            <a:pPr lvl="1"/>
            <a:r>
              <a:rPr lang="en-US" dirty="0" smtClean="0"/>
              <a:t>Does not help specification of functionality</a:t>
            </a:r>
          </a:p>
          <a:p>
            <a:r>
              <a:rPr lang="en-US" dirty="0" smtClean="0"/>
              <a:t>Need a specification abstraction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1647</Words>
  <Application>Microsoft Office PowerPoint</Application>
  <PresentationFormat>On-screen Show (4:3)</PresentationFormat>
  <Paragraphs>491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SDN basics and OpenFlow</vt:lpstr>
      <vt:lpstr>SDN basics and OpenFlow</vt:lpstr>
      <vt:lpstr>Review of related concepts</vt:lpstr>
      <vt:lpstr>Review of related concepts</vt:lpstr>
      <vt:lpstr>What is software defined networking?</vt:lpstr>
      <vt:lpstr>Forwarding abstraction</vt:lpstr>
      <vt:lpstr>State Distribution Abstraction</vt:lpstr>
      <vt:lpstr>Network Operating System(NOS)</vt:lpstr>
      <vt:lpstr>Configuration abstraction</vt:lpstr>
      <vt:lpstr>Specification abstraction</vt:lpstr>
      <vt:lpstr>Simple Example: Access Control</vt:lpstr>
      <vt:lpstr>Software Defined Networks</vt:lpstr>
      <vt:lpstr>What Does This Picture Mean?</vt:lpstr>
      <vt:lpstr> Openflow: Simplifying the control</vt:lpstr>
      <vt:lpstr>OpenFlow: a pragmatic compromise</vt:lpstr>
      <vt:lpstr>How does OpenFlow work?</vt:lpstr>
      <vt:lpstr>Ethernet switch</vt:lpstr>
      <vt:lpstr>Slide 18</vt:lpstr>
      <vt:lpstr>OpenFlow switch</vt:lpstr>
      <vt:lpstr>Openflow</vt:lpstr>
      <vt:lpstr>Slide 21</vt:lpstr>
      <vt:lpstr>Flow switching and routing</vt:lpstr>
      <vt:lpstr>OpenFlow Basics  Flow Table Entries</vt:lpstr>
      <vt:lpstr>Examples</vt:lpstr>
      <vt:lpstr>Examples</vt:lpstr>
      <vt:lpstr>Centralized vs Distributed Control Both models are possible with OpenFlow</vt:lpstr>
      <vt:lpstr>Flow Routing vs. Aggregation Both models are possible with OpenFlow</vt:lpstr>
      <vt:lpstr>Reactive vs. Proactive (pre-populated) Both models are possible with OpenFlow</vt:lpstr>
      <vt:lpstr>Openflow specifications</vt:lpstr>
      <vt:lpstr>Openflow 1.0 concepts</vt:lpstr>
      <vt:lpstr>Open Flow Protocol Messages</vt:lpstr>
      <vt:lpstr>Openflow 1.1 concepts</vt:lpstr>
      <vt:lpstr>Pipeline processing (Introduced in 1.1)</vt:lpstr>
      <vt:lpstr>Per table packet processing</vt:lpstr>
      <vt:lpstr>Groups</vt:lpstr>
      <vt:lpstr>1.2.0 concepts</vt:lpstr>
      <vt:lpstr>Going further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SDN and Openflow</dc:title>
  <dc:creator>surfing</dc:creator>
  <cp:lastModifiedBy>Surfing</cp:lastModifiedBy>
  <cp:revision>59</cp:revision>
  <dcterms:created xsi:type="dcterms:W3CDTF">2014-02-26T21:41:17Z</dcterms:created>
  <dcterms:modified xsi:type="dcterms:W3CDTF">2016-09-12T01:21:52Z</dcterms:modified>
</cp:coreProperties>
</file>