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31" d="100"/>
          <a:sy n="131" d="100"/>
        </p:scale>
        <p:origin x="-102" y="-9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B040-1D2C-493D-B4C5-F0E4AA5E3E3D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AC7DF-A52D-430A-90D9-9FC0F0BA1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B040-1D2C-493D-B4C5-F0E4AA5E3E3D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AC7DF-A52D-430A-90D9-9FC0F0BA1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B040-1D2C-493D-B4C5-F0E4AA5E3E3D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AC7DF-A52D-430A-90D9-9FC0F0BA1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B040-1D2C-493D-B4C5-F0E4AA5E3E3D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AC7DF-A52D-430A-90D9-9FC0F0BA1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B040-1D2C-493D-B4C5-F0E4AA5E3E3D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AC7DF-A52D-430A-90D9-9FC0F0BA1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B040-1D2C-493D-B4C5-F0E4AA5E3E3D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AC7DF-A52D-430A-90D9-9FC0F0BA1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B040-1D2C-493D-B4C5-F0E4AA5E3E3D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AC7DF-A52D-430A-90D9-9FC0F0BA1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B040-1D2C-493D-B4C5-F0E4AA5E3E3D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AC7DF-A52D-430A-90D9-9FC0F0BA1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B040-1D2C-493D-B4C5-F0E4AA5E3E3D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AC7DF-A52D-430A-90D9-9FC0F0BA1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B040-1D2C-493D-B4C5-F0E4AA5E3E3D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AC7DF-A52D-430A-90D9-9FC0F0BA1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B040-1D2C-493D-B4C5-F0E4AA5E3E3D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AC7DF-A52D-430A-90D9-9FC0F0BA1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2B040-1D2C-493D-B4C5-F0E4AA5E3E3D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AC7DF-A52D-430A-90D9-9FC0F0BA1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 to SDN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Review the main features of SDN</a:t>
            </a:r>
          </a:p>
          <a:p>
            <a:r>
              <a:rPr lang="en-US" dirty="0" smtClean="0"/>
              <a:t>Discuss the timeline of SDN techniques in the past</a:t>
            </a:r>
          </a:p>
          <a:p>
            <a:r>
              <a:rPr lang="en-US" dirty="0" smtClean="0"/>
              <a:t>Gain awareness about the ideas and principles behind SDN</a:t>
            </a:r>
          </a:p>
          <a:p>
            <a:r>
              <a:rPr lang="en-US" dirty="0" smtClean="0"/>
              <a:t>Recognize architectural themes in computer networking where SDN originated</a:t>
            </a:r>
          </a:p>
          <a:p>
            <a:endParaRPr lang="en-US" dirty="0"/>
          </a:p>
          <a:p>
            <a:r>
              <a:rPr lang="en-US" dirty="0" smtClean="0"/>
              <a:t>Materials from </a:t>
            </a:r>
          </a:p>
          <a:p>
            <a:pPr lvl="1"/>
            <a:r>
              <a:rPr lang="en-US" dirty="0" smtClean="0"/>
              <a:t>Nick </a:t>
            </a:r>
            <a:r>
              <a:rPr lang="en-US" dirty="0" err="1" smtClean="0"/>
              <a:t>Feamster</a:t>
            </a:r>
            <a:r>
              <a:rPr lang="en-US" dirty="0" smtClean="0"/>
              <a:t>, Jennifer Rexford, and Ellen </a:t>
            </a:r>
            <a:r>
              <a:rPr lang="en-US" dirty="0" err="1" smtClean="0"/>
              <a:t>Zegura</a:t>
            </a:r>
            <a:r>
              <a:rPr lang="en-US" dirty="0" smtClean="0"/>
              <a:t>, “The Road to SDN: An intellectual history of programmable networks,” ACM queue, 11(12), 2013.</a:t>
            </a:r>
          </a:p>
          <a:p>
            <a:pPr lvl="1"/>
            <a:r>
              <a:rPr lang="en-US" dirty="0" smtClean="0"/>
              <a:t>Dr. Nick </a:t>
            </a:r>
            <a:r>
              <a:rPr lang="en-US" dirty="0" err="1" smtClean="0"/>
              <a:t>Feasmter’s</a:t>
            </a:r>
            <a:r>
              <a:rPr lang="en-US" dirty="0" smtClean="0"/>
              <a:t> lecture notes in his SDN class at Georgia Tech.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Evolution of SDN technology: Separation of control plane and data plane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Why separate control?</a:t>
            </a:r>
          </a:p>
          <a:p>
            <a:pPr lvl="1"/>
            <a:r>
              <a:rPr lang="en-US" dirty="0" smtClean="0"/>
              <a:t>More rapid innovation: control logic </a:t>
            </a:r>
            <a:r>
              <a:rPr lang="en-US" dirty="0" smtClean="0"/>
              <a:t>is not </a:t>
            </a:r>
            <a:r>
              <a:rPr lang="en-US" dirty="0" smtClean="0"/>
              <a:t>tied to hardware</a:t>
            </a:r>
          </a:p>
          <a:p>
            <a:pPr lvl="1"/>
            <a:r>
              <a:rPr lang="en-US" dirty="0" smtClean="0"/>
              <a:t>Network-wide view: Easier to infer and reason about network behavior</a:t>
            </a:r>
          </a:p>
          <a:p>
            <a:pPr lvl="1"/>
            <a:r>
              <a:rPr lang="en-US" dirty="0" smtClean="0"/>
              <a:t>More flexibility: can introduce new services more easily</a:t>
            </a:r>
          </a:p>
          <a:p>
            <a:r>
              <a:rPr lang="en-US" dirty="0" smtClean="0"/>
              <a:t>Efforts: </a:t>
            </a:r>
          </a:p>
          <a:p>
            <a:pPr lvl="1"/>
            <a:r>
              <a:rPr lang="en-US" dirty="0" smtClean="0"/>
              <a:t>Separate control channels: </a:t>
            </a:r>
            <a:r>
              <a:rPr lang="en-US" dirty="0" err="1" smtClean="0"/>
              <a:t>ForCES</a:t>
            </a:r>
            <a:r>
              <a:rPr lang="en-US" dirty="0" smtClean="0"/>
              <a:t> (2003)</a:t>
            </a:r>
          </a:p>
          <a:p>
            <a:pPr lvl="1"/>
            <a:r>
              <a:rPr lang="en-US" dirty="0" smtClean="0"/>
              <a:t>In-band protocols: Routing control platform (2004)</a:t>
            </a:r>
          </a:p>
          <a:p>
            <a:pPr lvl="1"/>
            <a:r>
              <a:rPr lang="en-US" dirty="0" smtClean="0"/>
              <a:t>Open hardware: Ethane (2007) and </a:t>
            </a:r>
            <a:r>
              <a:rPr lang="en-US" dirty="0" err="1" smtClean="0"/>
              <a:t>OpenFlow</a:t>
            </a:r>
            <a:r>
              <a:rPr lang="en-US" dirty="0" smtClean="0"/>
              <a:t> (2008)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Custom control: IETF FORCES (2003)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1"/>
            <a:ext cx="8001000" cy="16002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Attempt to standardize the protocol between control elements and forwarding elements</a:t>
            </a:r>
          </a:p>
          <a:p>
            <a:pPr lvl="1"/>
            <a:r>
              <a:rPr lang="en-US" dirty="0" smtClean="0"/>
              <a:t>RFC 3654, “Requirements for Separation of IP Control and Forwarding”, November 2003.</a:t>
            </a:r>
          </a:p>
          <a:p>
            <a:pPr lvl="1"/>
            <a:r>
              <a:rPr lang="en-US" dirty="0" smtClean="0"/>
              <a:t>RFC 3746, “Forwarding and Control Element Separation (</a:t>
            </a:r>
            <a:r>
              <a:rPr lang="en-US" dirty="0" err="1" smtClean="0"/>
              <a:t>ForCES</a:t>
            </a:r>
            <a:r>
              <a:rPr lang="en-US" dirty="0" smtClean="0"/>
              <a:t>) Framework,” April 2004.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505200"/>
            <a:ext cx="3600450" cy="2098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2819400"/>
            <a:ext cx="4233692" cy="330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Custom control: IETF FORCES (2003)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0" y="1828800"/>
            <a:ext cx="3429000" cy="3505199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Problem: requires standardization adoption, deployment of new hardware</a:t>
            </a:r>
          </a:p>
          <a:p>
            <a:pPr lvl="1"/>
            <a:r>
              <a:rPr lang="en-US" dirty="0" smtClean="0"/>
              <a:t>Same old problems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Not completely solving the problem</a:t>
            </a:r>
            <a:endParaRPr lang="en-US" dirty="0" smtClean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905000"/>
            <a:ext cx="4233692" cy="330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control 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0" y="2133600"/>
            <a:ext cx="4038600" cy="32766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Matthew Caesar, et. Al, “Design and Implementation of a routing control platform,” NSDI 2005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is new? A centralized controller with global view</a:t>
            </a:r>
            <a:endParaRPr lang="en-US" dirty="0" smtClean="0"/>
          </a:p>
          <a:p>
            <a:r>
              <a:rPr lang="en-US" dirty="0" smtClean="0"/>
              <a:t>Deployment compromise: Using </a:t>
            </a:r>
            <a:r>
              <a:rPr lang="en-US" dirty="0" smtClean="0"/>
              <a:t>existing routing protocols to interact with routers (IGP to get the view, BGP to distribute routes). Move route computation to a different box.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57400"/>
            <a:ext cx="4514850" cy="3233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control 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467600" cy="3047999"/>
          </a:xfrm>
        </p:spPr>
        <p:txBody>
          <a:bodyPr>
            <a:normAutofit/>
          </a:bodyPr>
          <a:lstStyle/>
          <a:p>
            <a:r>
              <a:rPr lang="en-US" dirty="0" smtClean="0"/>
              <a:t>Advantage: Offload routing from routers without additional support. The system can be deployed in the current networks</a:t>
            </a:r>
          </a:p>
          <a:p>
            <a:r>
              <a:rPr lang="en-US" dirty="0" smtClean="0"/>
              <a:t>Limitations: Control is limited by what existing protocols can do.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Ethane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M. </a:t>
            </a:r>
            <a:r>
              <a:rPr lang="en-US" dirty="0" err="1" smtClean="0"/>
              <a:t>Casado</a:t>
            </a:r>
            <a:r>
              <a:rPr lang="en-US" dirty="0" smtClean="0"/>
              <a:t>, “Ethane, Taking control of the enterprise.” ACM SIGCOMM CCR, 37(4), 2007.</a:t>
            </a:r>
          </a:p>
          <a:p>
            <a:r>
              <a:rPr lang="en-US" dirty="0" smtClean="0"/>
              <a:t>Predecessor of </a:t>
            </a:r>
            <a:r>
              <a:rPr lang="en-US" dirty="0" err="1" smtClean="0"/>
              <a:t>OpenFlow</a:t>
            </a:r>
            <a:endParaRPr lang="en-US" dirty="0" smtClean="0"/>
          </a:p>
          <a:p>
            <a:r>
              <a:rPr lang="en-US" dirty="0" smtClean="0"/>
              <a:t>Problems: too much manual configurations in enterprise networks.</a:t>
            </a:r>
          </a:p>
          <a:p>
            <a:pPr lvl="1"/>
            <a:r>
              <a:rPr lang="en-US" dirty="0" err="1" smtClean="0"/>
              <a:t>Middleboxes</a:t>
            </a:r>
            <a:r>
              <a:rPr lang="en-US" dirty="0" smtClean="0"/>
              <a:t> at network choke points</a:t>
            </a:r>
          </a:p>
          <a:p>
            <a:pPr lvl="1"/>
            <a:r>
              <a:rPr lang="en-US" dirty="0" smtClean="0"/>
              <a:t>additional tools, protocols, and layers</a:t>
            </a:r>
          </a:p>
          <a:p>
            <a:pPr lvl="1"/>
            <a:r>
              <a:rPr lang="en-US" dirty="0" smtClean="0"/>
              <a:t>Need to make it more </a:t>
            </a:r>
            <a:r>
              <a:rPr lang="en-US" dirty="0" smtClean="0"/>
              <a:t>manageable</a:t>
            </a:r>
            <a:r>
              <a:rPr lang="en-US" dirty="0" smtClean="0"/>
              <a:t>!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network should be governed by policies declared over high level names</a:t>
            </a: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en-US" altLang="zh-TW" dirty="0" smtClean="0"/>
              <a:t>Policy should determine the path that packets follow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The network should enforce a strong binding between a packet and its origin.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Ethane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Central controller</a:t>
            </a:r>
          </a:p>
          <a:p>
            <a:pPr lvl="1"/>
            <a:r>
              <a:rPr lang="en-US" dirty="0" smtClean="0"/>
              <a:t>Global network policy and topology view</a:t>
            </a:r>
          </a:p>
          <a:p>
            <a:r>
              <a:rPr lang="en-US" dirty="0" smtClean="0"/>
              <a:t>Ethane switches</a:t>
            </a:r>
          </a:p>
          <a:p>
            <a:pPr lvl="1"/>
            <a:r>
              <a:rPr lang="en-US" dirty="0" smtClean="0"/>
              <a:t>Simple flow tables</a:t>
            </a:r>
          </a:p>
          <a:p>
            <a:pPr lvl="1"/>
            <a:r>
              <a:rPr lang="en-US" dirty="0" smtClean="0"/>
              <a:t>Packets from unknown flows are forwarded to controller for decision</a:t>
            </a:r>
          </a:p>
          <a:p>
            <a:pPr lvl="1"/>
            <a:r>
              <a:rPr lang="en-US" dirty="0" smtClean="0"/>
              <a:t>Actions can be added to flow table</a:t>
            </a:r>
          </a:p>
          <a:p>
            <a:r>
              <a:rPr lang="en-US" dirty="0" smtClean="0"/>
              <a:t>Names and policy language</a:t>
            </a:r>
          </a:p>
          <a:p>
            <a:pPr lvl="1"/>
            <a:r>
              <a:rPr lang="en-US" dirty="0" smtClean="0"/>
              <a:t>All users, hosts, switches, protocols have names that are used in the rules for the controller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setup and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860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Flow setup</a:t>
            </a:r>
          </a:p>
          <a:p>
            <a:pPr lvl="1"/>
            <a:r>
              <a:rPr lang="en-US" dirty="0" err="1" smtClean="0"/>
              <a:t>UserA</a:t>
            </a:r>
            <a:r>
              <a:rPr lang="en-US" dirty="0" smtClean="0"/>
              <a:t> initiates connection to </a:t>
            </a:r>
            <a:r>
              <a:rPr lang="en-US" dirty="0" err="1" smtClean="0"/>
              <a:t>userB</a:t>
            </a:r>
            <a:endParaRPr lang="en-US" dirty="0" smtClean="0"/>
          </a:p>
          <a:p>
            <a:pPr lvl="1"/>
            <a:r>
              <a:rPr lang="en-US" dirty="0" smtClean="0"/>
              <a:t>Switch 1 has no matching entry in flow table, forward the packet to controller</a:t>
            </a:r>
          </a:p>
          <a:p>
            <a:pPr lvl="1"/>
            <a:r>
              <a:rPr lang="en-US" dirty="0" smtClean="0"/>
              <a:t>If controller accepts, computes path and updates all switches along path</a:t>
            </a:r>
          </a:p>
          <a:p>
            <a:r>
              <a:rPr lang="en-US" dirty="0" smtClean="0"/>
              <a:t>Forwarding</a:t>
            </a:r>
          </a:p>
          <a:p>
            <a:pPr lvl="1"/>
            <a:r>
              <a:rPr lang="en-US" dirty="0" smtClean="0"/>
              <a:t>Controller sends packet back to switch 1, which forwards it and adds new entries in the table for </a:t>
            </a:r>
            <a:r>
              <a:rPr lang="en-US" dirty="0" err="1" smtClean="0"/>
              <a:t>subsebsequent</a:t>
            </a:r>
            <a:r>
              <a:rPr lang="en-US" dirty="0" smtClean="0"/>
              <a:t> packets from the flow to be processed.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3657600"/>
            <a:ext cx="5176838" cy="290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SDN features are the results of numerous tries to (1) simplify the network control and management and to (2) make it easier to introduce new services (innovation).  </a:t>
            </a:r>
          </a:p>
          <a:p>
            <a:pPr lvl="1"/>
            <a:r>
              <a:rPr lang="en-US" dirty="0" smtClean="0"/>
              <a:t>Separation of control plane and data plane</a:t>
            </a:r>
          </a:p>
          <a:p>
            <a:pPr lvl="1"/>
            <a:r>
              <a:rPr lang="en-US" dirty="0" smtClean="0"/>
              <a:t>Centralized global view</a:t>
            </a:r>
          </a:p>
          <a:p>
            <a:pPr lvl="1"/>
            <a:r>
              <a:rPr lang="en-US" dirty="0" smtClean="0"/>
              <a:t>Programmability in networks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features of SDN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1600200"/>
            <a:ext cx="3886200" cy="4525963"/>
          </a:xfrm>
        </p:spPr>
        <p:txBody>
          <a:bodyPr/>
          <a:lstStyle/>
          <a:p>
            <a:r>
              <a:rPr lang="en-US" dirty="0" smtClean="0"/>
              <a:t>Separation of control plane and data plane</a:t>
            </a:r>
          </a:p>
          <a:p>
            <a:r>
              <a:rPr lang="en-US" dirty="0" smtClean="0"/>
              <a:t>Centralized global view</a:t>
            </a:r>
          </a:p>
          <a:p>
            <a:r>
              <a:rPr lang="en-US" dirty="0" smtClean="0"/>
              <a:t>Programmability in networks</a:t>
            </a:r>
          </a:p>
          <a:p>
            <a:endParaRPr lang="en-US" dirty="0"/>
          </a:p>
        </p:txBody>
      </p:sp>
      <p:pic>
        <p:nvPicPr>
          <p:cNvPr id="4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990600" y="5181600"/>
            <a:ext cx="571347" cy="644861"/>
          </a:xfrm>
          <a:prstGeom prst="rect">
            <a:avLst/>
          </a:prstGeom>
          <a:noFill/>
        </p:spPr>
      </p:pic>
      <p:pic>
        <p:nvPicPr>
          <p:cNvPr id="5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752600" y="4191000"/>
            <a:ext cx="571347" cy="644861"/>
          </a:xfrm>
          <a:prstGeom prst="rect">
            <a:avLst/>
          </a:prstGeom>
          <a:noFill/>
        </p:spPr>
      </p:pic>
      <p:pic>
        <p:nvPicPr>
          <p:cNvPr id="6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590800" y="5029200"/>
            <a:ext cx="571347" cy="644861"/>
          </a:xfrm>
          <a:prstGeom prst="rect">
            <a:avLst/>
          </a:prstGeom>
          <a:noFill/>
        </p:spPr>
      </p:pic>
      <p:pic>
        <p:nvPicPr>
          <p:cNvPr id="7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752600" y="5791200"/>
            <a:ext cx="571347" cy="644861"/>
          </a:xfrm>
          <a:prstGeom prst="rect">
            <a:avLst/>
          </a:prstGeom>
          <a:noFill/>
        </p:spPr>
      </p:pic>
      <p:pic>
        <p:nvPicPr>
          <p:cNvPr id="8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3505200" y="4343400"/>
            <a:ext cx="571347" cy="644861"/>
          </a:xfrm>
          <a:prstGeom prst="rect">
            <a:avLst/>
          </a:prstGeom>
          <a:noFill/>
        </p:spPr>
      </p:pic>
      <p:cxnSp>
        <p:nvCxnSpPr>
          <p:cNvPr id="9" name="Straight Connector 8"/>
          <p:cNvCxnSpPr>
            <a:stCxn id="4" idx="0"/>
            <a:endCxn id="5" idx="3"/>
          </p:cNvCxnSpPr>
          <p:nvPr/>
        </p:nvCxnSpPr>
        <p:spPr>
          <a:xfrm flipV="1">
            <a:off x="1276273" y="4513431"/>
            <a:ext cx="476327" cy="6681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2"/>
            <a:endCxn id="7" idx="3"/>
          </p:cNvCxnSpPr>
          <p:nvPr/>
        </p:nvCxnSpPr>
        <p:spPr>
          <a:xfrm>
            <a:off x="1276273" y="5826461"/>
            <a:ext cx="476327" cy="2871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1"/>
            <a:endCxn id="6" idx="0"/>
          </p:cNvCxnSpPr>
          <p:nvPr/>
        </p:nvCxnSpPr>
        <p:spPr>
          <a:xfrm>
            <a:off x="2323947" y="4513431"/>
            <a:ext cx="552526" cy="5157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6" idx="2"/>
          </p:cNvCxnSpPr>
          <p:nvPr/>
        </p:nvCxnSpPr>
        <p:spPr>
          <a:xfrm flipV="1">
            <a:off x="2362200" y="5674061"/>
            <a:ext cx="514273" cy="42193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1"/>
            <a:endCxn id="8" idx="2"/>
          </p:cNvCxnSpPr>
          <p:nvPr/>
        </p:nvCxnSpPr>
        <p:spPr>
          <a:xfrm flipV="1">
            <a:off x="3162147" y="4988261"/>
            <a:ext cx="628726" cy="3633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4" name="Group 47"/>
          <p:cNvGrpSpPr>
            <a:grpSpLocks/>
          </p:cNvGrpSpPr>
          <p:nvPr/>
        </p:nvGrpSpPr>
        <p:grpSpPr bwMode="auto">
          <a:xfrm>
            <a:off x="762000" y="1524000"/>
            <a:ext cx="3657600" cy="685800"/>
            <a:chOff x="5334000" y="1371600"/>
            <a:chExt cx="3657600" cy="685800"/>
          </a:xfrm>
        </p:grpSpPr>
        <p:sp>
          <p:nvSpPr>
            <p:cNvPr id="15" name="Rounded Rectangle 14"/>
            <p:cNvSpPr/>
            <p:nvPr/>
          </p:nvSpPr>
          <p:spPr bwMode="auto">
            <a:xfrm>
              <a:off x="83820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16" name="Rounded Rectangle 15"/>
            <p:cNvSpPr/>
            <p:nvPr/>
          </p:nvSpPr>
          <p:spPr bwMode="auto">
            <a:xfrm>
              <a:off x="80772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17" name="Rounded Rectangle 16"/>
            <p:cNvSpPr/>
            <p:nvPr/>
          </p:nvSpPr>
          <p:spPr bwMode="auto">
            <a:xfrm>
              <a:off x="77724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18" name="Rounded Rectangle 17"/>
            <p:cNvSpPr/>
            <p:nvPr/>
          </p:nvSpPr>
          <p:spPr bwMode="auto">
            <a:xfrm>
              <a:off x="74676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19" name="Rounded Rectangle 18"/>
            <p:cNvSpPr/>
            <p:nvPr/>
          </p:nvSpPr>
          <p:spPr bwMode="auto">
            <a:xfrm>
              <a:off x="71628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0" name="Rounded Rectangle 19"/>
            <p:cNvSpPr/>
            <p:nvPr/>
          </p:nvSpPr>
          <p:spPr bwMode="auto">
            <a:xfrm>
              <a:off x="68580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1" name="Rounded Rectangle 20"/>
            <p:cNvSpPr/>
            <p:nvPr/>
          </p:nvSpPr>
          <p:spPr bwMode="auto">
            <a:xfrm>
              <a:off x="65532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2" name="Rounded Rectangle 21"/>
            <p:cNvSpPr/>
            <p:nvPr/>
          </p:nvSpPr>
          <p:spPr bwMode="auto">
            <a:xfrm>
              <a:off x="62484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3" name="Rounded Rectangle 22"/>
            <p:cNvSpPr/>
            <p:nvPr/>
          </p:nvSpPr>
          <p:spPr bwMode="auto">
            <a:xfrm>
              <a:off x="59436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4" name="Rounded Rectangle 23"/>
            <p:cNvSpPr/>
            <p:nvPr/>
          </p:nvSpPr>
          <p:spPr bwMode="auto">
            <a:xfrm>
              <a:off x="56388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5" name="Rounded Rectangle 24"/>
            <p:cNvSpPr/>
            <p:nvPr/>
          </p:nvSpPr>
          <p:spPr bwMode="auto">
            <a:xfrm>
              <a:off x="53340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chemeClr val="tx1"/>
                  </a:solidFill>
                </a:rPr>
                <a:t>App</a:t>
              </a:r>
            </a:p>
          </p:txBody>
        </p:sp>
      </p:grpSp>
      <p:grpSp>
        <p:nvGrpSpPr>
          <p:cNvPr id="26" name="Group 57"/>
          <p:cNvGrpSpPr>
            <a:grpSpLocks/>
          </p:cNvGrpSpPr>
          <p:nvPr/>
        </p:nvGrpSpPr>
        <p:grpSpPr bwMode="auto">
          <a:xfrm>
            <a:off x="762000" y="2438400"/>
            <a:ext cx="3505200" cy="1295400"/>
            <a:chOff x="5334000" y="1828800"/>
            <a:chExt cx="3505200" cy="1295400"/>
          </a:xfrm>
        </p:grpSpPr>
        <p:sp>
          <p:nvSpPr>
            <p:cNvPr id="27" name="Rounded Rectangle 26"/>
            <p:cNvSpPr/>
            <p:nvPr/>
          </p:nvSpPr>
          <p:spPr bwMode="auto">
            <a:xfrm>
              <a:off x="6934200" y="2286000"/>
              <a:ext cx="762000" cy="838200"/>
            </a:xfrm>
            <a:prstGeom prst="roundRect">
              <a:avLst/>
            </a:prstGeom>
            <a:gradFill>
              <a:gsLst>
                <a:gs pos="0">
                  <a:srgbClr val="008000"/>
                </a:gs>
                <a:gs pos="100000">
                  <a:srgbClr val="00C362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FFFFFF"/>
                  </a:solidFill>
                </a:rPr>
                <a:t>Net Linux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28" name="Rounded Rectangle 27"/>
            <p:cNvSpPr/>
            <p:nvPr/>
          </p:nvSpPr>
          <p:spPr bwMode="auto">
            <a:xfrm>
              <a:off x="8077200" y="2286000"/>
              <a:ext cx="762000" cy="838200"/>
            </a:xfrm>
            <a:prstGeom prst="roundRect">
              <a:avLst/>
            </a:prstGeom>
            <a:gradFill>
              <a:gsLst>
                <a:gs pos="0">
                  <a:srgbClr val="FF00FF"/>
                </a:gs>
                <a:gs pos="100000">
                  <a:srgbClr val="FF99CC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FFFFFF"/>
                  </a:solidFill>
                </a:rPr>
                <a:t>Net Mac</a:t>
              </a:r>
              <a:endParaRPr lang="en-US" sz="1600" dirty="0">
                <a:solidFill>
                  <a:srgbClr val="FFFFFF"/>
                </a:solidFill>
              </a:endParaRPr>
            </a:p>
            <a:p>
              <a:pPr algn="ctr">
                <a:defRPr/>
              </a:pPr>
              <a:r>
                <a:rPr lang="en-US" sz="1600" dirty="0">
                  <a:solidFill>
                    <a:srgbClr val="FFFFFF"/>
                  </a:solidFill>
                </a:rPr>
                <a:t>OS</a:t>
              </a:r>
            </a:p>
          </p:txBody>
        </p:sp>
        <p:sp>
          <p:nvSpPr>
            <p:cNvPr id="29" name="Rounded Rectangle 28"/>
            <p:cNvSpPr/>
            <p:nvPr/>
          </p:nvSpPr>
          <p:spPr bwMode="auto">
            <a:xfrm>
              <a:off x="5334000" y="2286000"/>
              <a:ext cx="1219200" cy="838200"/>
            </a:xfrm>
            <a:prstGeom prst="roundRect">
              <a:avLst/>
            </a:prstGeom>
            <a:gradFill>
              <a:gsLst>
                <a:gs pos="0">
                  <a:srgbClr val="FF0000"/>
                </a:gs>
                <a:gs pos="100000">
                  <a:srgbClr val="F7545C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 smtClean="0">
                  <a:solidFill>
                    <a:srgbClr val="FFFFFF"/>
                  </a:solidFill>
                </a:rPr>
                <a:t>Net Windows</a:t>
              </a:r>
              <a:endParaRPr lang="en-US" dirty="0">
                <a:solidFill>
                  <a:srgbClr val="FFFFFF"/>
                </a:solidFill>
              </a:endParaRPr>
            </a:p>
            <a:p>
              <a:pPr algn="ctr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0" name="TextBox 23"/>
            <p:cNvSpPr txBox="1">
              <a:spLocks noChangeArrowheads="1"/>
            </p:cNvSpPr>
            <p:nvPr/>
          </p:nvSpPr>
          <p:spPr bwMode="auto">
            <a:xfrm>
              <a:off x="6553200" y="2526268"/>
              <a:ext cx="38991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or</a:t>
              </a:r>
            </a:p>
          </p:txBody>
        </p:sp>
        <p:sp>
          <p:nvSpPr>
            <p:cNvPr id="31" name="TextBox 24"/>
            <p:cNvSpPr txBox="1">
              <a:spLocks noChangeArrowheads="1"/>
            </p:cNvSpPr>
            <p:nvPr/>
          </p:nvSpPr>
          <p:spPr bwMode="auto">
            <a:xfrm>
              <a:off x="7696200" y="2514600"/>
              <a:ext cx="38991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/>
                <a:t>or</a:t>
              </a:r>
            </a:p>
          </p:txBody>
        </p:sp>
        <p:grpSp>
          <p:nvGrpSpPr>
            <p:cNvPr id="32" name="Group 52"/>
            <p:cNvGrpSpPr>
              <a:grpSpLocks/>
            </p:cNvGrpSpPr>
            <p:nvPr/>
          </p:nvGrpSpPr>
          <p:grpSpPr bwMode="auto">
            <a:xfrm>
              <a:off x="5943600" y="1828800"/>
              <a:ext cx="2590800" cy="369332"/>
              <a:chOff x="6019800" y="3200400"/>
              <a:chExt cx="2590800" cy="369332"/>
            </a:xfrm>
          </p:grpSpPr>
          <p:cxnSp>
            <p:nvCxnSpPr>
              <p:cNvPr id="33" name="Straight Connector 32"/>
              <p:cNvCxnSpPr/>
              <p:nvPr/>
            </p:nvCxnSpPr>
            <p:spPr>
              <a:xfrm>
                <a:off x="6019800" y="3427413"/>
                <a:ext cx="2590800" cy="158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TextBox 23"/>
              <p:cNvSpPr txBox="1">
                <a:spLocks noChangeArrowheads="1"/>
              </p:cNvSpPr>
              <p:nvPr/>
            </p:nvSpPr>
            <p:spPr bwMode="auto">
              <a:xfrm>
                <a:off x="6453791" y="3200400"/>
                <a:ext cx="1775809" cy="36933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dirty="0"/>
                  <a:t>Open Interface</a:t>
                </a:r>
              </a:p>
            </p:txBody>
          </p:sp>
        </p:grpSp>
      </p:grpSp>
      <p:cxnSp>
        <p:nvCxnSpPr>
          <p:cNvPr id="35" name="Straight Connector 34"/>
          <p:cNvCxnSpPr/>
          <p:nvPr/>
        </p:nvCxnSpPr>
        <p:spPr>
          <a:xfrm>
            <a:off x="1371600" y="3962400"/>
            <a:ext cx="381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828800" y="3810000"/>
            <a:ext cx="17732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Open Interface</a:t>
            </a:r>
            <a:endParaRPr lang="en-US" sz="2000" b="1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3657600" y="4038600"/>
            <a:ext cx="381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Evolution of the SDN supporting technologies: centralized global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525963"/>
          </a:xfrm>
        </p:spPr>
        <p:txBody>
          <a:bodyPr/>
          <a:lstStyle/>
          <a:p>
            <a:pPr lvl="1"/>
            <a:r>
              <a:rPr lang="en-US" dirty="0" smtClean="0"/>
              <a:t>Dating back to 1980: AT&amp;T’s Network </a:t>
            </a:r>
            <a:r>
              <a:rPr lang="en-US" dirty="0"/>
              <a:t>C</a:t>
            </a:r>
            <a:r>
              <a:rPr lang="en-US" dirty="0" smtClean="0"/>
              <a:t>ontrol </a:t>
            </a:r>
            <a:r>
              <a:rPr lang="en-US" dirty="0"/>
              <a:t>P</a:t>
            </a:r>
            <a:r>
              <a:rPr lang="en-US" dirty="0" smtClean="0"/>
              <a:t>oint (NCP). </a:t>
            </a:r>
          </a:p>
          <a:p>
            <a:pPr lvl="2"/>
            <a:r>
              <a:rPr lang="en-US" dirty="0" smtClean="0"/>
              <a:t>S. </a:t>
            </a:r>
            <a:r>
              <a:rPr lang="en-US" dirty="0" err="1" smtClean="0"/>
              <a:t>Horing</a:t>
            </a:r>
            <a:r>
              <a:rPr lang="en-US" dirty="0" smtClean="0"/>
              <a:t>, et.al., “Stored Program Controlled Network: Overview”, The Bell System Technical Journal, 61(7), 1982.</a:t>
            </a:r>
          </a:p>
          <a:p>
            <a:pPr lvl="2"/>
            <a:endParaRPr lang="en-US" dirty="0"/>
          </a:p>
          <a:p>
            <a:pPr lvl="2"/>
            <a:r>
              <a:rPr lang="en-US" dirty="0" smtClean="0"/>
              <a:t>To overcome the issue with earlier networks with in-band signaling for fast deployment of new services.</a:t>
            </a:r>
          </a:p>
          <a:p>
            <a:pPr lvl="3"/>
            <a:r>
              <a:rPr lang="en-US" dirty="0" smtClean="0"/>
              <a:t>Without NCP, new services require new equipment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Control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1600200"/>
            <a:ext cx="38862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network-wide global view</a:t>
            </a:r>
          </a:p>
          <a:p>
            <a:r>
              <a:rPr lang="en-US" dirty="0" smtClean="0"/>
              <a:t>New apps template:</a:t>
            </a:r>
          </a:p>
          <a:p>
            <a:pPr lvl="1"/>
            <a:r>
              <a:rPr lang="en-US" dirty="0" smtClean="0"/>
              <a:t>Collect N digits phone number</a:t>
            </a:r>
          </a:p>
          <a:p>
            <a:pPr lvl="1"/>
            <a:r>
              <a:rPr lang="en-US" dirty="0" smtClean="0"/>
              <a:t>Send a message to NCP</a:t>
            </a:r>
          </a:p>
          <a:p>
            <a:pPr lvl="1"/>
            <a:r>
              <a:rPr lang="en-US" dirty="0" smtClean="0"/>
              <a:t>Make a billing record</a:t>
            </a:r>
          </a:p>
          <a:p>
            <a:pPr lvl="1"/>
            <a:r>
              <a:rPr lang="en-US" dirty="0" smtClean="0"/>
              <a:t>Provide the service</a:t>
            </a:r>
          </a:p>
          <a:p>
            <a:r>
              <a:rPr lang="en-US" dirty="0" smtClean="0"/>
              <a:t>Used to route 800 numbers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057400"/>
            <a:ext cx="423551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Control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A network-wide global view</a:t>
            </a:r>
          </a:p>
          <a:p>
            <a:pPr lvl="1"/>
            <a:r>
              <a:rPr lang="en-US" dirty="0" smtClean="0"/>
              <a:t>Direct observe rather than infer network wide behavior</a:t>
            </a:r>
          </a:p>
          <a:p>
            <a:pPr lvl="2"/>
            <a:r>
              <a:rPr lang="en-US" dirty="0" smtClean="0"/>
              <a:t>Know the busy/idle status before requesting a </a:t>
            </a:r>
            <a:r>
              <a:rPr lang="en-US" dirty="0" smtClean="0"/>
              <a:t>path</a:t>
            </a:r>
            <a:endParaRPr lang="en-US" dirty="0" smtClean="0"/>
          </a:p>
          <a:p>
            <a:pPr lvl="1"/>
            <a:r>
              <a:rPr lang="en-US" dirty="0" smtClean="0"/>
              <a:t>Independent evolution  of infrastructure, data, and services</a:t>
            </a:r>
          </a:p>
          <a:p>
            <a:pPr lvl="2"/>
            <a:r>
              <a:rPr lang="en-US" dirty="0" smtClean="0"/>
              <a:t>Services and resource allocation decisions can be updated based on customer data, network load, etc, not the network infrastructure.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Evolution of SDN technologies: Programmability in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Active networks (mid 90’s to early 2000)</a:t>
            </a:r>
          </a:p>
          <a:p>
            <a:pPr lvl="1"/>
            <a:r>
              <a:rPr lang="en-US" dirty="0" smtClean="0"/>
              <a:t>The original active networks idea came from the parallel processing community.</a:t>
            </a:r>
          </a:p>
          <a:p>
            <a:pPr lvl="2"/>
            <a:r>
              <a:rPr lang="en-US" dirty="0" smtClean="0"/>
              <a:t>Add processing code to packet header. Receiver can process the packet by running the code: reduce the OS involvement in the receiving end. </a:t>
            </a:r>
          </a:p>
          <a:p>
            <a:pPr lvl="1"/>
            <a:r>
              <a:rPr lang="en-US" dirty="0" smtClean="0"/>
              <a:t>In the Internet domain, active network meaning using some mechanism to actively process packets by intermediate switches</a:t>
            </a:r>
          </a:p>
          <a:p>
            <a:pPr lvl="2"/>
            <a:r>
              <a:rPr lang="en-US" dirty="0"/>
              <a:t>P</a:t>
            </a:r>
            <a:r>
              <a:rPr lang="en-US" dirty="0" smtClean="0"/>
              <a:t>acket carrying program directly (integrated approach, Capsules)</a:t>
            </a:r>
          </a:p>
          <a:p>
            <a:pPr lvl="2"/>
            <a:r>
              <a:rPr lang="en-US" dirty="0" smtClean="0"/>
              <a:t>Packet carrying a code and the active node running program based on packet header. (discrete approach, programmable switches)</a:t>
            </a:r>
          </a:p>
          <a:p>
            <a:pPr lvl="2"/>
            <a:r>
              <a:rPr lang="en-US" dirty="0" smtClean="0"/>
              <a:t>Network become more intelligent with programmability</a:t>
            </a:r>
          </a:p>
          <a:p>
            <a:pPr lvl="1"/>
            <a:r>
              <a:rPr lang="en-US" dirty="0" smtClean="0"/>
              <a:t>D.L. </a:t>
            </a:r>
            <a:r>
              <a:rPr lang="en-US" dirty="0" err="1" smtClean="0"/>
              <a:t>Tennenhgouse</a:t>
            </a:r>
            <a:r>
              <a:rPr lang="en-US" dirty="0" smtClean="0"/>
              <a:t> and d. J. </a:t>
            </a:r>
            <a:r>
              <a:rPr lang="en-US" dirty="0" err="1" smtClean="0"/>
              <a:t>Wetherall</a:t>
            </a:r>
            <a:r>
              <a:rPr lang="en-US" dirty="0" smtClean="0"/>
              <a:t>, “Towards an Active Network Architecture,” ACM SIGCOMM CCR, 26(2):5-18, 1996.</a:t>
            </a:r>
          </a:p>
          <a:p>
            <a:pPr lvl="1"/>
            <a:r>
              <a:rPr lang="en-US" dirty="0" err="1" smtClean="0"/>
              <a:t>Wetherall</a:t>
            </a:r>
            <a:r>
              <a:rPr lang="en-US" dirty="0" smtClean="0"/>
              <a:t>, D., </a:t>
            </a:r>
            <a:r>
              <a:rPr lang="en-US" dirty="0" err="1" smtClean="0"/>
              <a:t>Guttag</a:t>
            </a:r>
            <a:r>
              <a:rPr lang="en-US" dirty="0" smtClean="0"/>
              <a:t>, J., </a:t>
            </a:r>
            <a:r>
              <a:rPr lang="en-US" dirty="0" err="1" smtClean="0"/>
              <a:t>Tennenhouse</a:t>
            </a:r>
            <a:r>
              <a:rPr lang="en-US" dirty="0" smtClean="0"/>
              <a:t>, D. 1998. ANTS: a toolkit for building and dynamically deploying network protocols. In </a:t>
            </a:r>
            <a:r>
              <a:rPr lang="en-US" i="1" dirty="0" smtClean="0"/>
              <a:t>Proceedings of IEEE </a:t>
            </a:r>
            <a:r>
              <a:rPr lang="en-US" i="1" dirty="0" err="1" smtClean="0"/>
              <a:t>OpenArch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networks: how it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1"/>
            <a:ext cx="7924800" cy="22860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Networks where switches perform custom computations on packets</a:t>
            </a:r>
          </a:p>
          <a:p>
            <a:pPr lvl="1"/>
            <a:r>
              <a:rPr lang="en-US" sz="2200" dirty="0" smtClean="0"/>
              <a:t>Examples: </a:t>
            </a:r>
            <a:r>
              <a:rPr lang="en-US" sz="1600" dirty="0" smtClean="0"/>
              <a:t>Tracing, firewalls, proxies, application services (multicasting, etc)</a:t>
            </a:r>
          </a:p>
          <a:p>
            <a:r>
              <a:rPr lang="en-US" sz="2400" dirty="0" smtClean="0"/>
              <a:t>Active routers coexist with legacy routers</a:t>
            </a:r>
          </a:p>
          <a:p>
            <a:r>
              <a:rPr lang="en-US" sz="2400" dirty="0" smtClean="0"/>
              <a:t>Active routers perform additional processing </a:t>
            </a:r>
            <a:endParaRPr lang="en-US" sz="2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3886200"/>
            <a:ext cx="6357938" cy="2504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Motivation for active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724399"/>
          </a:xfrm>
        </p:spPr>
        <p:txBody>
          <a:bodyPr>
            <a:normAutofit fontScale="85000" lnSpcReduction="20000"/>
          </a:bodyPr>
          <a:lstStyle/>
          <a:p>
            <a:r>
              <a:rPr lang="en-US" sz="2600" dirty="0" smtClean="0"/>
              <a:t>Problem in today’s network (1994-1995)</a:t>
            </a:r>
          </a:p>
          <a:p>
            <a:pPr lvl="1"/>
            <a:r>
              <a:rPr lang="en-US" sz="2200" dirty="0" smtClean="0"/>
              <a:t>Difficulty of integrating new technology</a:t>
            </a:r>
          </a:p>
          <a:p>
            <a:pPr lvl="1"/>
            <a:r>
              <a:rPr lang="en-US" sz="2200" dirty="0" smtClean="0"/>
              <a:t>Poor performance due to redundant operations at several protocol layers</a:t>
            </a:r>
          </a:p>
          <a:p>
            <a:pPr lvl="1"/>
            <a:r>
              <a:rPr lang="en-US" sz="2200" dirty="0" smtClean="0"/>
              <a:t>Difficulty accommodating new services</a:t>
            </a:r>
          </a:p>
          <a:p>
            <a:r>
              <a:rPr lang="en-US" sz="2600" dirty="0" smtClean="0"/>
              <a:t>Accelerating innovation</a:t>
            </a:r>
          </a:p>
          <a:p>
            <a:r>
              <a:rPr lang="en-US" sz="2600" dirty="0" smtClean="0"/>
              <a:t>User pulls (demand)</a:t>
            </a:r>
          </a:p>
          <a:p>
            <a:pPr lvl="1"/>
            <a:r>
              <a:rPr lang="en-US" sz="2200" dirty="0" smtClean="0"/>
              <a:t>Proliferation of </a:t>
            </a:r>
            <a:r>
              <a:rPr lang="en-US" sz="2200" dirty="0" err="1" smtClean="0"/>
              <a:t>middleboxes</a:t>
            </a:r>
            <a:r>
              <a:rPr lang="en-US" sz="2200" dirty="0" smtClean="0"/>
              <a:t> (firewall, NAT, proxies, </a:t>
            </a:r>
            <a:r>
              <a:rPr lang="en-US" sz="2200" dirty="0" err="1" smtClean="0"/>
              <a:t>transcoder</a:t>
            </a:r>
            <a:r>
              <a:rPr lang="en-US" sz="2200" dirty="0" smtClean="0"/>
              <a:t>, etc) – a lot of processing in the middle of networks</a:t>
            </a:r>
          </a:p>
          <a:p>
            <a:pPr lvl="1"/>
            <a:r>
              <a:rPr lang="en-US" sz="2200" dirty="0" smtClean="0"/>
              <a:t>Replace ad hoc approaches for processing in the middle of networks.</a:t>
            </a:r>
          </a:p>
          <a:p>
            <a:r>
              <a:rPr lang="en-US" sz="2600" dirty="0" smtClean="0"/>
              <a:t>Technology push (enablers)</a:t>
            </a:r>
          </a:p>
          <a:p>
            <a:pPr lvl="1"/>
            <a:r>
              <a:rPr lang="en-US" sz="2200" dirty="0" smtClean="0"/>
              <a:t>Safe execution of mobile code, Java applets</a:t>
            </a:r>
          </a:p>
          <a:p>
            <a:pPr lvl="1"/>
            <a:r>
              <a:rPr lang="en-US" sz="2200" dirty="0" smtClean="0"/>
              <a:t>OS support</a:t>
            </a:r>
          </a:p>
          <a:p>
            <a:pPr lvl="2"/>
            <a:r>
              <a:rPr lang="en-US" sz="1800" dirty="0" smtClean="0"/>
              <a:t>Scout: real-time communications</a:t>
            </a:r>
          </a:p>
          <a:p>
            <a:pPr lvl="2"/>
            <a:r>
              <a:rPr lang="en-US" sz="1800" dirty="0" err="1" smtClean="0"/>
              <a:t>Exokernel</a:t>
            </a:r>
            <a:r>
              <a:rPr lang="en-US" sz="1800" dirty="0" smtClean="0"/>
              <a:t>: safe access to low-level resources</a:t>
            </a:r>
          </a:p>
          <a:p>
            <a:pPr lvl="2"/>
            <a:r>
              <a:rPr lang="en-US" sz="1800" dirty="0" smtClean="0"/>
              <a:t>SPIN: trustworthy code generation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724399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Deployment: failed, network is still passive.</a:t>
            </a:r>
          </a:p>
          <a:p>
            <a:pPr lvl="1"/>
            <a:r>
              <a:rPr lang="en-US" dirty="0" smtClean="0"/>
              <a:t>Timing</a:t>
            </a:r>
          </a:p>
          <a:p>
            <a:pPr lvl="2"/>
            <a:r>
              <a:rPr lang="en-US" sz="2000" dirty="0" smtClean="0"/>
              <a:t>No clear application</a:t>
            </a:r>
          </a:p>
          <a:p>
            <a:pPr lvl="2"/>
            <a:r>
              <a:rPr lang="en-US" sz="2000" dirty="0" smtClean="0"/>
              <a:t>Hardware support not cheap – using ASICs (no TCAMs, FPGAs, NPUs)</a:t>
            </a:r>
          </a:p>
          <a:p>
            <a:pPr lvl="1"/>
            <a:r>
              <a:rPr lang="en-US" dirty="0" smtClean="0"/>
              <a:t>Missteps</a:t>
            </a:r>
          </a:p>
          <a:p>
            <a:pPr lvl="2"/>
            <a:r>
              <a:rPr lang="en-US" sz="2000" dirty="0" smtClean="0"/>
              <a:t>Security, special </a:t>
            </a:r>
            <a:r>
              <a:rPr lang="en-US" sz="2000" dirty="0" smtClean="0"/>
              <a:t>languages </a:t>
            </a:r>
            <a:r>
              <a:rPr lang="en-US" sz="2000" dirty="0" smtClean="0"/>
              <a:t>for safe code, packet carrying code</a:t>
            </a:r>
          </a:p>
          <a:p>
            <a:pPr lvl="2"/>
            <a:r>
              <a:rPr lang="en-US" sz="2000" dirty="0" smtClean="0"/>
              <a:t>End user as programmers (not network operators)</a:t>
            </a:r>
          </a:p>
          <a:p>
            <a:pPr lvl="2"/>
            <a:r>
              <a:rPr lang="en-US" sz="2000" dirty="0" smtClean="0"/>
              <a:t>Interoperability</a:t>
            </a:r>
          </a:p>
          <a:p>
            <a:r>
              <a:rPr lang="en-US" dirty="0" smtClean="0"/>
              <a:t>Some good ideas remain</a:t>
            </a:r>
          </a:p>
          <a:p>
            <a:pPr lvl="1"/>
            <a:r>
              <a:rPr lang="en-US" dirty="0" smtClean="0"/>
              <a:t>Programmable functions in networks to enable innovation</a:t>
            </a:r>
          </a:p>
          <a:p>
            <a:pPr lvl="1"/>
            <a:r>
              <a:rPr lang="en-US" dirty="0" err="1" smtClean="0"/>
              <a:t>Demultiplexing</a:t>
            </a:r>
            <a:r>
              <a:rPr lang="en-US" dirty="0" smtClean="0"/>
              <a:t> programs on packet headers</a:t>
            </a:r>
          </a:p>
          <a:p>
            <a:pPr lvl="1"/>
            <a:r>
              <a:rPr lang="en-US" dirty="0" smtClean="0"/>
              <a:t>Paying attention to </a:t>
            </a:r>
            <a:r>
              <a:rPr lang="en-US" dirty="0" err="1" smtClean="0"/>
              <a:t>middleboxes</a:t>
            </a:r>
            <a:r>
              <a:rPr lang="en-US" dirty="0" smtClean="0"/>
              <a:t> and how the functions are composed.</a:t>
            </a:r>
          </a:p>
          <a:p>
            <a:pPr lvl="1">
              <a:buNone/>
            </a:pPr>
            <a:endParaRPr lang="en-US" sz="14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1188</Words>
  <Application>Microsoft Office PowerPoint</Application>
  <PresentationFormat>On-screen Show (4:3)</PresentationFormat>
  <Paragraphs>153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Road to SDN</vt:lpstr>
      <vt:lpstr>Main features of SDN</vt:lpstr>
      <vt:lpstr>Evolution of the SDN supporting technologies: centralized global view</vt:lpstr>
      <vt:lpstr>Network Control Point</vt:lpstr>
      <vt:lpstr>Network Control Point</vt:lpstr>
      <vt:lpstr>Evolution of SDN technologies: Programmability in Networks</vt:lpstr>
      <vt:lpstr>Active networks: how it work</vt:lpstr>
      <vt:lpstr>Motivation for active networks</vt:lpstr>
      <vt:lpstr>Results</vt:lpstr>
      <vt:lpstr>Evolution of SDN technology: Separation of control plane and data plane</vt:lpstr>
      <vt:lpstr>Custom control: IETF FORCES (2003)</vt:lpstr>
      <vt:lpstr>Custom control: IETF FORCES (2003)</vt:lpstr>
      <vt:lpstr>Routing control platform</vt:lpstr>
      <vt:lpstr>Routing control platform</vt:lpstr>
      <vt:lpstr>Ethane</vt:lpstr>
      <vt:lpstr>Three principles</vt:lpstr>
      <vt:lpstr>Ethane design</vt:lpstr>
      <vt:lpstr>Flow setup and forward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 to SDN</dc:title>
  <dc:creator>Surfing</dc:creator>
  <cp:lastModifiedBy>Xin Yuan</cp:lastModifiedBy>
  <cp:revision>5</cp:revision>
  <dcterms:created xsi:type="dcterms:W3CDTF">2016-08-01T12:39:41Z</dcterms:created>
  <dcterms:modified xsi:type="dcterms:W3CDTF">2016-09-06T13:45:22Z</dcterms:modified>
</cp:coreProperties>
</file>