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8" r:id="rId4"/>
    <p:sldId id="279" r:id="rId5"/>
    <p:sldId id="264" r:id="rId6"/>
    <p:sldId id="265" r:id="rId7"/>
    <p:sldId id="271" r:id="rId8"/>
    <p:sldId id="272" r:id="rId9"/>
    <p:sldId id="276" r:id="rId10"/>
    <p:sldId id="273" r:id="rId11"/>
    <p:sldId id="274" r:id="rId12"/>
    <p:sldId id="266" r:id="rId13"/>
    <p:sldId id="267" r:id="rId14"/>
    <p:sldId id="269" r:id="rId15"/>
    <p:sldId id="275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14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C3D6-D1A7-4599-B8C8-4249B79680D0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Defined Networking (SDN)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6482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 brief introduction</a:t>
            </a:r>
          </a:p>
          <a:p>
            <a:pPr lvl="1"/>
            <a:r>
              <a:rPr lang="en-US" dirty="0" smtClean="0"/>
              <a:t>SDN promises and challenges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Ideal networking system for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600200"/>
            <a:ext cx="35814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Separate hardware from software</a:t>
            </a:r>
          </a:p>
          <a:p>
            <a:r>
              <a:rPr lang="en-US" dirty="0" smtClean="0">
                <a:latin typeface="Calibri" charset="0"/>
              </a:rPr>
              <a:t>Standardize the interface</a:t>
            </a:r>
          </a:p>
          <a:p>
            <a:pPr lvl="1"/>
            <a:r>
              <a:rPr lang="en-US" dirty="0" smtClean="0">
                <a:latin typeface="Calibri" charset="0"/>
              </a:rPr>
              <a:t>Each layer provides an abstraction</a:t>
            </a:r>
          </a:p>
          <a:p>
            <a:r>
              <a:rPr lang="en-US" dirty="0" smtClean="0">
                <a:latin typeface="Calibri" charset="0"/>
              </a:rPr>
              <a:t>Innovation is possible for anyone just like software development for a computing system.</a:t>
            </a:r>
            <a:endParaRPr lang="en-US" dirty="0" smtClean="0"/>
          </a:p>
          <a:p>
            <a:r>
              <a:rPr lang="en-US" dirty="0" smtClean="0">
                <a:latin typeface="Calibri" charset="0"/>
              </a:rPr>
              <a:t>This is the vision of SDN/</a:t>
            </a:r>
            <a:r>
              <a:rPr lang="en-US" dirty="0" err="1" smtClean="0">
                <a:latin typeface="Calibri" charset="0"/>
              </a:rPr>
              <a:t>OpenFlow</a:t>
            </a:r>
            <a:r>
              <a:rPr lang="en-US" dirty="0" smtClean="0">
                <a:latin typeface="Calibri" charset="0"/>
              </a:rPr>
              <a:t>.</a:t>
            </a:r>
          </a:p>
        </p:txBody>
      </p:sp>
      <p:pic>
        <p:nvPicPr>
          <p:cNvPr id="8194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90600" y="5181600"/>
            <a:ext cx="571347" cy="644861"/>
          </a:xfrm>
          <a:prstGeom prst="rect">
            <a:avLst/>
          </a:prstGeom>
          <a:noFill/>
        </p:spPr>
      </p:pic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41910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90800" y="50292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57912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505200" y="4343400"/>
            <a:ext cx="571347" cy="64486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>
            <a:stCxn id="8194" idx="0"/>
            <a:endCxn id="5" idx="3"/>
          </p:cNvCxnSpPr>
          <p:nvPr/>
        </p:nvCxnSpPr>
        <p:spPr>
          <a:xfrm flipV="1">
            <a:off x="1276273" y="45134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194" idx="2"/>
            <a:endCxn id="7" idx="3"/>
          </p:cNvCxnSpPr>
          <p:nvPr/>
        </p:nvCxnSpPr>
        <p:spPr>
          <a:xfrm>
            <a:off x="1276273" y="58264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1"/>
            <a:endCxn id="6" idx="0"/>
          </p:cNvCxnSpPr>
          <p:nvPr/>
        </p:nvCxnSpPr>
        <p:spPr>
          <a:xfrm>
            <a:off x="2323947" y="45134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2"/>
          </p:cNvCxnSpPr>
          <p:nvPr/>
        </p:nvCxnSpPr>
        <p:spPr>
          <a:xfrm flipV="1">
            <a:off x="2362200" y="56740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1"/>
            <a:endCxn id="8" idx="2"/>
          </p:cNvCxnSpPr>
          <p:nvPr/>
        </p:nvCxnSpPr>
        <p:spPr>
          <a:xfrm flipV="1">
            <a:off x="3162147" y="49882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62000" y="1524000"/>
            <a:ext cx="3657600" cy="685800"/>
            <a:chOff x="5334000" y="1371600"/>
            <a:chExt cx="3657600" cy="6858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8382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8077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7772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7467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7162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858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553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6248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5943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638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334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App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762000" y="2438400"/>
            <a:ext cx="3505200" cy="1295400"/>
            <a:chOff x="5334000" y="1828800"/>
            <a:chExt cx="3505200" cy="1295400"/>
          </a:xfrm>
        </p:grpSpPr>
        <p:sp>
          <p:nvSpPr>
            <p:cNvPr id="33" name="Rounded Rectangle 32"/>
            <p:cNvSpPr/>
            <p:nvPr/>
          </p:nvSpPr>
          <p:spPr bwMode="auto">
            <a:xfrm>
              <a:off x="6934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rgbClr val="00C362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Linux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8077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FF00FF"/>
                </a:gs>
                <a:gs pos="100000">
                  <a:srgbClr val="FF99C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Mac</a:t>
              </a:r>
              <a:endParaRPr lang="en-US" sz="1600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r>
                <a:rPr lang="en-US" sz="1600" dirty="0">
                  <a:solidFill>
                    <a:srgbClr val="FFFFFF"/>
                  </a:solidFill>
                </a:rPr>
                <a:t>OS</a:t>
              </a: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5334000" y="2286000"/>
              <a:ext cx="1219200" cy="838200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rgbClr val="FFFFFF"/>
                  </a:solidFill>
                </a:rPr>
                <a:t>Net Windows</a:t>
              </a:r>
              <a:endParaRPr lang="en-US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6" name="TextBox 23"/>
            <p:cNvSpPr txBox="1">
              <a:spLocks noChangeArrowheads="1"/>
            </p:cNvSpPr>
            <p:nvPr/>
          </p:nvSpPr>
          <p:spPr bwMode="auto">
            <a:xfrm>
              <a:off x="6553200" y="2526268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or</a:t>
              </a:r>
            </a:p>
          </p:txBody>
        </p:sp>
        <p:sp>
          <p:nvSpPr>
            <p:cNvPr id="37" name="TextBox 2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/>
                <a:t>or</a:t>
              </a:r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5943600" y="1828800"/>
              <a:ext cx="2590800" cy="369332"/>
              <a:chOff x="6019800" y="3200400"/>
              <a:chExt cx="2590800" cy="3693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6019800" y="3427413"/>
                <a:ext cx="25908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23"/>
              <p:cNvSpPr txBox="1">
                <a:spLocks noChangeArrowheads="1"/>
              </p:cNvSpPr>
              <p:nvPr/>
            </p:nvSpPr>
            <p:spPr bwMode="auto">
              <a:xfrm>
                <a:off x="6453791" y="3200400"/>
                <a:ext cx="1775809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/>
                  <a:t>Open Interface</a:t>
                </a:r>
              </a:p>
            </p:txBody>
          </p:sp>
        </p:grpSp>
      </p:grpSp>
      <p:cxnSp>
        <p:nvCxnSpPr>
          <p:cNvPr id="42" name="Straight Connector 41"/>
          <p:cNvCxnSpPr/>
          <p:nvPr/>
        </p:nvCxnSpPr>
        <p:spPr>
          <a:xfrm>
            <a:off x="1371600" y="39624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28800" y="3810000"/>
            <a:ext cx="1773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Open Interface</a:t>
            </a:r>
            <a:endParaRPr lang="en-US" sz="2000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657600" y="40386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SDN now: separate forwarding hardware from controlling software</a:t>
            </a:r>
            <a:endParaRPr lang="en-US" dirty="0"/>
          </a:p>
        </p:txBody>
      </p:sp>
      <p:pic>
        <p:nvPicPr>
          <p:cNvPr id="8194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90600" y="5181600"/>
            <a:ext cx="571347" cy="644861"/>
          </a:xfrm>
          <a:prstGeom prst="rect">
            <a:avLst/>
          </a:prstGeom>
          <a:noFill/>
        </p:spPr>
      </p:pic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41910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90800" y="50292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57912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505200" y="4343400"/>
            <a:ext cx="571347" cy="64486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>
            <a:stCxn id="8194" idx="0"/>
            <a:endCxn id="5" idx="3"/>
          </p:cNvCxnSpPr>
          <p:nvPr/>
        </p:nvCxnSpPr>
        <p:spPr>
          <a:xfrm flipV="1">
            <a:off x="1276273" y="45134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194" idx="2"/>
            <a:endCxn id="7" idx="3"/>
          </p:cNvCxnSpPr>
          <p:nvPr/>
        </p:nvCxnSpPr>
        <p:spPr>
          <a:xfrm>
            <a:off x="1276273" y="58264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1"/>
            <a:endCxn id="6" idx="0"/>
          </p:cNvCxnSpPr>
          <p:nvPr/>
        </p:nvCxnSpPr>
        <p:spPr>
          <a:xfrm>
            <a:off x="2323947" y="45134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2"/>
          </p:cNvCxnSpPr>
          <p:nvPr/>
        </p:nvCxnSpPr>
        <p:spPr>
          <a:xfrm flipV="1">
            <a:off x="2362200" y="56740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1"/>
            <a:endCxn id="8" idx="2"/>
          </p:cNvCxnSpPr>
          <p:nvPr/>
        </p:nvCxnSpPr>
        <p:spPr>
          <a:xfrm flipV="1">
            <a:off x="3162147" y="49882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62000" y="1524000"/>
            <a:ext cx="3657600" cy="685800"/>
            <a:chOff x="5334000" y="1371600"/>
            <a:chExt cx="3657600" cy="6858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8382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8077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7772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7467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7162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858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553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6248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5943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638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334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App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762000" y="2438400"/>
            <a:ext cx="3505200" cy="1295400"/>
            <a:chOff x="5334000" y="1828800"/>
            <a:chExt cx="3505200" cy="1295400"/>
          </a:xfrm>
        </p:grpSpPr>
        <p:sp>
          <p:nvSpPr>
            <p:cNvPr id="33" name="Rounded Rectangle 32"/>
            <p:cNvSpPr/>
            <p:nvPr/>
          </p:nvSpPr>
          <p:spPr bwMode="auto">
            <a:xfrm>
              <a:off x="6934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rgbClr val="00C362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Linux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8077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FF00FF"/>
                </a:gs>
                <a:gs pos="100000">
                  <a:srgbClr val="FF99C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Mac</a:t>
              </a:r>
              <a:endParaRPr lang="en-US" sz="1600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r>
                <a:rPr lang="en-US" sz="1600" dirty="0">
                  <a:solidFill>
                    <a:srgbClr val="FFFFFF"/>
                  </a:solidFill>
                </a:rPr>
                <a:t>OS</a:t>
              </a: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5334000" y="2286000"/>
              <a:ext cx="1219200" cy="838200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rgbClr val="FFFFFF"/>
                  </a:solidFill>
                </a:rPr>
                <a:t>Net Windows</a:t>
              </a:r>
              <a:endParaRPr lang="en-US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6" name="TextBox 23"/>
            <p:cNvSpPr txBox="1">
              <a:spLocks noChangeArrowheads="1"/>
            </p:cNvSpPr>
            <p:nvPr/>
          </p:nvSpPr>
          <p:spPr bwMode="auto">
            <a:xfrm>
              <a:off x="6553200" y="2526268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or</a:t>
              </a:r>
            </a:p>
          </p:txBody>
        </p:sp>
        <p:sp>
          <p:nvSpPr>
            <p:cNvPr id="37" name="TextBox 2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/>
                <a:t>or</a:t>
              </a:r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5943600" y="1828800"/>
              <a:ext cx="2590800" cy="369332"/>
              <a:chOff x="6019800" y="3200400"/>
              <a:chExt cx="2590800" cy="3693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6019800" y="3427413"/>
                <a:ext cx="25908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23"/>
              <p:cNvSpPr txBox="1">
                <a:spLocks noChangeArrowheads="1"/>
              </p:cNvSpPr>
              <p:nvPr/>
            </p:nvSpPr>
            <p:spPr bwMode="auto">
              <a:xfrm>
                <a:off x="6453791" y="3200400"/>
                <a:ext cx="1775809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/>
                  <a:t>Open Interface</a:t>
                </a:r>
              </a:p>
            </p:txBody>
          </p:sp>
        </p:grpSp>
      </p:grpSp>
      <p:cxnSp>
        <p:nvCxnSpPr>
          <p:cNvPr id="42" name="Straight Connector 41"/>
          <p:cNvCxnSpPr/>
          <p:nvPr/>
        </p:nvCxnSpPr>
        <p:spPr>
          <a:xfrm>
            <a:off x="1371600" y="39624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28800" y="3810000"/>
            <a:ext cx="1773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Open Interface</a:t>
            </a:r>
            <a:endParaRPr lang="en-US" sz="2000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657600" y="40386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53000" y="3810000"/>
            <a:ext cx="3177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OpenFlow</a:t>
            </a:r>
            <a:r>
              <a:rPr lang="en-US" dirty="0" smtClean="0"/>
              <a:t>: standardized for </a:t>
            </a:r>
          </a:p>
          <a:p>
            <a:pPr marL="342900" indent="-342900"/>
            <a:r>
              <a:rPr lang="en-US" dirty="0" smtClean="0"/>
              <a:t>       Ethernet/IP/TCP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4191000" y="3962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800600" y="5029200"/>
            <a:ext cx="412760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OpenFlow</a:t>
            </a:r>
            <a:r>
              <a:rPr lang="en-US" dirty="0" smtClean="0"/>
              <a:t> enabled switches/routers</a:t>
            </a:r>
          </a:p>
          <a:p>
            <a:r>
              <a:rPr lang="en-US" dirty="0" smtClean="0"/>
              <a:t>     simple hardware doing forwarding only</a:t>
            </a:r>
          </a:p>
          <a:p>
            <a:r>
              <a:rPr lang="en-US" dirty="0" smtClean="0"/>
              <a:t>     forwarding table can be set by other</a:t>
            </a:r>
          </a:p>
          <a:p>
            <a:r>
              <a:rPr lang="en-US" dirty="0" smtClean="0"/>
              <a:t>     entity through </a:t>
            </a:r>
            <a:r>
              <a:rPr lang="en-US" dirty="0" err="1" smtClean="0"/>
              <a:t>OpenFlow</a:t>
            </a:r>
            <a:endParaRPr lang="en-US" dirty="0"/>
          </a:p>
        </p:txBody>
      </p:sp>
      <p:cxnSp>
        <p:nvCxnSpPr>
          <p:cNvPr id="52" name="Straight Arrow Connector 51"/>
          <p:cNvCxnSpPr>
            <a:endCxn id="8" idx="1"/>
          </p:cNvCxnSpPr>
          <p:nvPr/>
        </p:nvCxnSpPr>
        <p:spPr>
          <a:xfrm flipH="1" flipV="1">
            <a:off x="4076547" y="4665831"/>
            <a:ext cx="647853" cy="515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53000" y="3048000"/>
            <a:ext cx="38027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3. SDN controllers (floodlight, </a:t>
            </a:r>
            <a:r>
              <a:rPr lang="en-US" dirty="0" err="1" smtClean="0"/>
              <a:t>nox</a:t>
            </a:r>
            <a:r>
              <a:rPr lang="en-US" dirty="0" smtClean="0"/>
              <a:t>, etc)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4419600" y="3276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876800" y="1676400"/>
            <a:ext cx="34182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4. Firewall, virtual network, TE, etc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876800" y="2438400"/>
            <a:ext cx="37367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Northbound API, not standardized yet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Contrast between SDN and conventional network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209800"/>
          <a:ext cx="7620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482028">
                <a:tc>
                  <a:txBody>
                    <a:bodyPr/>
                    <a:lstStyle/>
                    <a:p>
                      <a:r>
                        <a:rPr lang="en-US" dirty="0" smtClean="0"/>
                        <a:t>SDN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Conventional</a:t>
                      </a:r>
                      <a:endParaRPr lang="en-US" dirty="0"/>
                    </a:p>
                  </a:txBody>
                  <a:tcPr/>
                </a:tc>
              </a:tr>
              <a:tr h="831993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Controller</a:t>
                      </a:r>
                      <a:r>
                        <a:rPr lang="en-US" baseline="0" dirty="0" smtClean="0"/>
                        <a:t> may not be in the same box as the forwarding hardware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Forwarding</a:t>
                      </a:r>
                      <a:r>
                        <a:rPr lang="en-US" baseline="0" dirty="0" smtClean="0"/>
                        <a:t> hardware and its control are in the same box</a:t>
                      </a:r>
                      <a:endParaRPr lang="en-US" dirty="0"/>
                    </a:p>
                  </a:txBody>
                  <a:tcPr/>
                </a:tc>
              </a:tr>
              <a:tr h="831993">
                <a:tc>
                  <a:txBody>
                    <a:bodyPr/>
                    <a:lstStyle/>
                    <a:p>
                      <a:r>
                        <a:rPr lang="en-US" dirty="0" smtClean="0"/>
                        <a:t>Centralized routing algorithm with logically global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Distributed routing algorithm</a:t>
                      </a:r>
                      <a:endParaRPr lang="en-US" dirty="0"/>
                    </a:p>
                  </a:txBody>
                  <a:tcPr/>
                </a:tc>
              </a:tr>
              <a:tr h="831993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function</a:t>
                      </a:r>
                      <a:r>
                        <a:rPr lang="en-US" baseline="0" dirty="0" smtClean="0"/>
                        <a:t>s are realized with a global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functions must be realized in a distributed manner, error-prone</a:t>
                      </a:r>
                      <a:endParaRPr lang="en-US" dirty="0"/>
                    </a:p>
                  </a:txBody>
                  <a:tcPr/>
                </a:tc>
              </a:tr>
              <a:tr h="831993">
                <a:tc>
                  <a:txBody>
                    <a:bodyPr/>
                    <a:lstStyle/>
                    <a:p>
                      <a:r>
                        <a:rPr lang="en-US" dirty="0" smtClean="0"/>
                        <a:t>New abstraction must be developed for the centralized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abstraction is embedded</a:t>
                      </a:r>
                      <a:r>
                        <a:rPr lang="en-US" baseline="0" dirty="0" smtClean="0"/>
                        <a:t> in the distributed algorithms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10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Major paradigm shift with SDN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5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No longer use distributed control protocols</a:t>
            </a:r>
          </a:p>
          <a:p>
            <a:pPr lvl="1"/>
            <a:r>
              <a:rPr lang="en-US" dirty="0" smtClean="0"/>
              <a:t>Design one distributed system (NOS) with the global view of the network</a:t>
            </a:r>
          </a:p>
          <a:p>
            <a:pPr lvl="1"/>
            <a:r>
              <a:rPr lang="en-US" dirty="0" smtClean="0"/>
              <a:t>Use for all control functions</a:t>
            </a:r>
          </a:p>
          <a:p>
            <a:r>
              <a:rPr lang="en-US" dirty="0" smtClean="0"/>
              <a:t>Now just defining a centralized control </a:t>
            </a:r>
            <a:r>
              <a:rPr lang="en-US" b="1" i="1" dirty="0" smtClean="0"/>
              <a:t>function</a:t>
            </a:r>
            <a:r>
              <a:rPr lang="en-US" b="1" dirty="0" smtClean="0"/>
              <a:t>        </a:t>
            </a:r>
          </a:p>
          <a:p>
            <a:pPr marL="457200" lvl="1" indent="0" algn="ctr">
              <a:buNone/>
            </a:pPr>
            <a:r>
              <a:rPr lang="pl-PL" sz="3600" b="1" dirty="0" smtClean="0"/>
              <a:t>Configuration = Function(</a:t>
            </a:r>
            <a:r>
              <a:rPr lang="en-US" sz="3600" b="1" dirty="0" smtClean="0"/>
              <a:t>global </a:t>
            </a:r>
            <a:r>
              <a:rPr lang="pl-PL" sz="3600" b="1" dirty="0" smtClean="0"/>
              <a:t>view)</a:t>
            </a:r>
            <a:endParaRPr lang="en-US" sz="3600" b="1" dirty="0" smtClean="0"/>
          </a:p>
          <a:p>
            <a:pPr marL="57150" indent="0"/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This may look easier, but this is not how it used to work, everything is new – innovation at all levels for this to happen.</a:t>
            </a:r>
          </a:p>
          <a:p>
            <a:pPr marL="457200" lvl="1" indent="0"/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/>
              <a:t>High level programming </a:t>
            </a:r>
            <a:r>
              <a:rPr lang="en-US" sz="3600" dirty="0" smtClean="0"/>
              <a:t>languages </a:t>
            </a:r>
            <a:r>
              <a:rPr lang="en-US" sz="3600" dirty="0" smtClean="0"/>
              <a:t>to describe </a:t>
            </a:r>
            <a:r>
              <a:rPr lang="en-US" sz="3600" dirty="0" smtClean="0"/>
              <a:t>network configuration</a:t>
            </a:r>
            <a:endParaRPr lang="en-US" sz="3600" dirty="0" smtClean="0"/>
          </a:p>
          <a:p>
            <a:pPr marL="457200" lvl="1" indent="0"/>
            <a:r>
              <a:rPr lang="en-US" sz="3600" dirty="0" smtClean="0"/>
              <a:t> Compiling and runtime system to realize the program efficiently, correctly, and safely.</a:t>
            </a:r>
          </a:p>
          <a:p>
            <a:pPr marL="457200" lvl="1" indent="0"/>
            <a:r>
              <a:rPr lang="en-US" sz="3600" dirty="0" smtClean="0"/>
              <a:t> Abstraction design</a:t>
            </a:r>
          </a:p>
          <a:p>
            <a:pPr marL="457200" lvl="1" indent="0"/>
            <a:r>
              <a:rPr lang="en-US" sz="3600" dirty="0" smtClean="0"/>
              <a:t>Debugging infrastructure</a:t>
            </a:r>
          </a:p>
          <a:p>
            <a:pPr marL="457200" lvl="1" indent="0"/>
            <a:r>
              <a:rPr lang="en-US" sz="3600" dirty="0" smtClean="0"/>
              <a:t> network OS design</a:t>
            </a:r>
          </a:p>
          <a:p>
            <a:pPr marL="457200" lvl="1" indent="0"/>
            <a:r>
              <a:rPr lang="en-US" sz="3600" dirty="0" smtClean="0"/>
              <a:t> etc.</a:t>
            </a:r>
            <a:endParaRPr lang="pl-PL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2118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How an SDN operates?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Network applications specification the network functions (not the detailed implementation on the physical devices):</a:t>
            </a:r>
          </a:p>
          <a:p>
            <a:pPr lvl="1"/>
            <a:r>
              <a:rPr lang="en-US" dirty="0" smtClean="0"/>
              <a:t>Access control: who can talk to who</a:t>
            </a:r>
          </a:p>
          <a:p>
            <a:pPr lvl="1"/>
            <a:r>
              <a:rPr lang="en-US" dirty="0" smtClean="0"/>
              <a:t>Isolation: who can hear my broadcasts</a:t>
            </a:r>
          </a:p>
          <a:p>
            <a:pPr lvl="1"/>
            <a:r>
              <a:rPr lang="en-US" dirty="0" smtClean="0"/>
              <a:t>Routing: only specify routing to the degree you care</a:t>
            </a:r>
          </a:p>
          <a:p>
            <a:pPr lvl="2"/>
            <a:r>
              <a:rPr lang="en-US" dirty="0" smtClean="0"/>
              <a:t>Some flows over satellite, others over landline</a:t>
            </a:r>
          </a:p>
          <a:p>
            <a:pPr lvl="1"/>
            <a:r>
              <a:rPr lang="en-US" dirty="0" smtClean="0"/>
              <a:t>TE: specify in terms of quality of service, not routes</a:t>
            </a:r>
          </a:p>
          <a:p>
            <a:r>
              <a:rPr lang="en-US" dirty="0" smtClean="0"/>
              <a:t>Network OS (or something like a compiler) compiles the network application and computes the configurations on physical devices based on the global view</a:t>
            </a:r>
          </a:p>
          <a:p>
            <a:r>
              <a:rPr lang="en-US" dirty="0" smtClean="0"/>
              <a:t>Network OS distributes the configuration to physical devices through </a:t>
            </a:r>
            <a:r>
              <a:rPr lang="en-US" dirty="0" err="1" smtClean="0"/>
              <a:t>OpenFlow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44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SDN promises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lower-entry point for innovation in the network control.</a:t>
            </a:r>
          </a:p>
          <a:p>
            <a:r>
              <a:rPr lang="en-US" dirty="0" smtClean="0"/>
              <a:t>Solve the issues in the current network configuration challenges.</a:t>
            </a:r>
          </a:p>
          <a:p>
            <a:pPr lvl="1"/>
            <a:r>
              <a:rPr lang="en-US" dirty="0" smtClean="0"/>
              <a:t>data plane interacts with many control entities</a:t>
            </a:r>
          </a:p>
          <a:p>
            <a:pPr lvl="1"/>
            <a:r>
              <a:rPr lang="en-US" dirty="0" smtClean="0"/>
              <a:t>Configure locally to achieve a global network function.</a:t>
            </a:r>
          </a:p>
        </p:txBody>
      </p:sp>
    </p:spTree>
    <p:extLst>
      <p:ext uri="{BB962C8B-B14F-4D97-AF65-F5344CB8AC3E}">
        <p14:creationId xmlns="" xmlns:p14="http://schemas.microsoft.com/office/powerpoint/2010/main" val="2544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Some SDN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Abstraction</a:t>
            </a:r>
          </a:p>
          <a:p>
            <a:pPr lvl="1"/>
            <a:r>
              <a:rPr lang="en-US" dirty="0" smtClean="0"/>
              <a:t>A new programming system to specify network functions (programming SDN)</a:t>
            </a:r>
          </a:p>
          <a:p>
            <a:pPr lvl="1"/>
            <a:r>
              <a:rPr lang="en-US" dirty="0" smtClean="0"/>
              <a:t>An API that provides network abstraction to network application (SDN controller design)</a:t>
            </a:r>
          </a:p>
          <a:p>
            <a:r>
              <a:rPr lang="en-US" dirty="0" smtClean="0"/>
              <a:t>Performance (scalability)</a:t>
            </a:r>
          </a:p>
          <a:p>
            <a:pPr lvl="1"/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Communication between controller and devices</a:t>
            </a:r>
          </a:p>
          <a:p>
            <a:pPr lvl="1"/>
            <a:r>
              <a:rPr lang="en-US" dirty="0" smtClean="0"/>
              <a:t>Forwarding</a:t>
            </a:r>
          </a:p>
          <a:p>
            <a:r>
              <a:rPr lang="en-US" dirty="0" smtClean="0"/>
              <a:t>Correctness and debugging – A SDN program has a higher bar than a typical program, multiple levels</a:t>
            </a:r>
          </a:p>
          <a:p>
            <a:r>
              <a:rPr lang="en-US" dirty="0" smtClean="0"/>
              <a:t>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and Why “software defined?”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“Software defined” </a:t>
            </a:r>
            <a:r>
              <a:rPr lang="en-US" dirty="0" smtClean="0"/>
              <a:t>becomes </a:t>
            </a:r>
            <a:r>
              <a:rPr lang="en-US" dirty="0" smtClean="0"/>
              <a:t>very popular words</a:t>
            </a:r>
          </a:p>
          <a:p>
            <a:pPr lvl="1"/>
            <a:r>
              <a:rPr lang="en-US" dirty="0" smtClean="0"/>
              <a:t>Software defined networking, software defined storage, software defined radio, etc.</a:t>
            </a:r>
          </a:p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Underlying system feature is exposed to the upper layer application </a:t>
            </a:r>
            <a:r>
              <a:rPr lang="en-US" dirty="0" smtClean="0"/>
              <a:t>developer </a:t>
            </a:r>
            <a:r>
              <a:rPr lang="en-US" dirty="0" smtClean="0"/>
              <a:t>through an </a:t>
            </a:r>
            <a:r>
              <a:rPr lang="en-US" dirty="0" smtClean="0"/>
              <a:t>API.</a:t>
            </a:r>
            <a:endParaRPr lang="en-US" dirty="0" smtClean="0"/>
          </a:p>
          <a:p>
            <a:pPr lvl="1"/>
            <a:r>
              <a:rPr lang="en-US" dirty="0" smtClean="0"/>
              <a:t>System functionality is implemented over the API as an </a:t>
            </a:r>
            <a:r>
              <a:rPr lang="en-US" dirty="0" smtClean="0"/>
              <a:t>app.</a:t>
            </a:r>
            <a:endParaRPr lang="en-US" dirty="0" smtClean="0"/>
          </a:p>
          <a:p>
            <a:r>
              <a:rPr lang="en-US" dirty="0" smtClean="0"/>
              <a:t>Another word for “Software defined” is “Programmable.”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defined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9530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Basic network functions: allowing nodes in the network to communicate with one another.</a:t>
            </a:r>
          </a:p>
          <a:p>
            <a:pPr lvl="1"/>
            <a:r>
              <a:rPr lang="en-US" dirty="0" smtClean="0"/>
              <a:t>Network elements connected by links form a topology</a:t>
            </a:r>
          </a:p>
          <a:p>
            <a:pPr lvl="1"/>
            <a:r>
              <a:rPr lang="en-US" dirty="0" smtClean="0"/>
              <a:t>Each node runs some kind of distributed algorithm, e.g. OSPF, to figure out the path from A to B.</a:t>
            </a:r>
          </a:p>
          <a:p>
            <a:pPr lvl="1"/>
            <a:r>
              <a:rPr lang="en-US" dirty="0" smtClean="0"/>
              <a:t>Network administrator can change network parameters to achieve </a:t>
            </a:r>
            <a:r>
              <a:rPr lang="en-US" dirty="0" smtClean="0"/>
              <a:t>certain</a:t>
            </a:r>
            <a:r>
              <a:rPr lang="en-US" dirty="0" smtClean="0"/>
              <a:t> </a:t>
            </a:r>
            <a:r>
              <a:rPr lang="en-US" dirty="0" smtClean="0"/>
              <a:t>objective: e.g. changing routes</a:t>
            </a:r>
          </a:p>
          <a:p>
            <a:pPr lvl="2"/>
            <a:r>
              <a:rPr lang="en-US" dirty="0" smtClean="0"/>
              <a:t>Limited programmability</a:t>
            </a:r>
          </a:p>
          <a:p>
            <a:pPr lvl="1"/>
            <a:r>
              <a:rPr lang="en-US" dirty="0" smtClean="0"/>
              <a:t>Equipment vendors provide a set of routing (network control) choices: OSPF, ISIS, BGP, etc</a:t>
            </a:r>
          </a:p>
          <a:p>
            <a:pPr lvl="2"/>
            <a:r>
              <a:rPr lang="en-US" dirty="0" smtClean="0"/>
              <a:t>If one wants something beyond this set, he is out of luck.</a:t>
            </a:r>
          </a:p>
          <a:p>
            <a:pPr lvl="2"/>
            <a:r>
              <a:rPr lang="en-US" dirty="0" smtClean="0"/>
              <a:t>This is what SDN tries to overcome: making the network control like an APP that user can develop by themselves.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SDN is to make network control programmable.</a:t>
            </a:r>
          </a:p>
        </p:txBody>
      </p:sp>
      <p:pic>
        <p:nvPicPr>
          <p:cNvPr id="4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15000" y="3810000"/>
            <a:ext cx="571347" cy="644861"/>
          </a:xfrm>
          <a:prstGeom prst="rect">
            <a:avLst/>
          </a:prstGeom>
          <a:noFill/>
        </p:spPr>
      </p:pic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477000" y="28194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15200" y="36576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477000" y="44196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229600" y="2971800"/>
            <a:ext cx="571347" cy="644861"/>
          </a:xfrm>
          <a:prstGeom prst="rect">
            <a:avLst/>
          </a:prstGeom>
          <a:noFill/>
        </p:spPr>
      </p:pic>
      <p:cxnSp>
        <p:nvCxnSpPr>
          <p:cNvPr id="9" name="Straight Connector 8"/>
          <p:cNvCxnSpPr>
            <a:stCxn id="4" idx="0"/>
            <a:endCxn id="5" idx="3"/>
          </p:cNvCxnSpPr>
          <p:nvPr/>
        </p:nvCxnSpPr>
        <p:spPr>
          <a:xfrm flipV="1">
            <a:off x="6000673" y="31418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  <a:endCxn id="7" idx="3"/>
          </p:cNvCxnSpPr>
          <p:nvPr/>
        </p:nvCxnSpPr>
        <p:spPr>
          <a:xfrm>
            <a:off x="6000673" y="44548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1"/>
            <a:endCxn id="6" idx="0"/>
          </p:cNvCxnSpPr>
          <p:nvPr/>
        </p:nvCxnSpPr>
        <p:spPr>
          <a:xfrm>
            <a:off x="7048347" y="31418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2"/>
          </p:cNvCxnSpPr>
          <p:nvPr/>
        </p:nvCxnSpPr>
        <p:spPr>
          <a:xfrm flipV="1">
            <a:off x="7086600" y="43024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  <a:endCxn id="8" idx="2"/>
          </p:cNvCxnSpPr>
          <p:nvPr/>
        </p:nvCxnSpPr>
        <p:spPr>
          <a:xfrm flipV="1">
            <a:off x="7886547" y="36166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864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25908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5105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24800" y="4114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82000" y="25146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Why do we want to make network control programmable?</a:t>
            </a:r>
          </a:p>
          <a:p>
            <a:pPr lvl="1"/>
            <a:r>
              <a:rPr lang="en-US" dirty="0" smtClean="0"/>
              <a:t>Short term:</a:t>
            </a:r>
          </a:p>
          <a:p>
            <a:pPr lvl="2"/>
            <a:r>
              <a:rPr lang="en-US" dirty="0" smtClean="0"/>
              <a:t>Existing network control is no longer sufficient in several important areas, need innovation here!</a:t>
            </a:r>
          </a:p>
          <a:p>
            <a:pPr lvl="3"/>
            <a:r>
              <a:rPr lang="en-US" dirty="0" smtClean="0"/>
              <a:t>Data centers, Wireless, network security</a:t>
            </a:r>
          </a:p>
          <a:p>
            <a:pPr lvl="2"/>
            <a:r>
              <a:rPr lang="en-US" dirty="0" smtClean="0"/>
              <a:t>Existing network control is getting too complicated.</a:t>
            </a:r>
          </a:p>
          <a:p>
            <a:pPr lvl="3"/>
            <a:r>
              <a:rPr lang="en-US" dirty="0" smtClean="0"/>
              <a:t>A lot of different </a:t>
            </a:r>
            <a:r>
              <a:rPr lang="en-US" dirty="0" err="1" smtClean="0"/>
              <a:t>middleboxes</a:t>
            </a:r>
            <a:r>
              <a:rPr lang="en-US" dirty="0" smtClean="0"/>
              <a:t>, each speaks its own language, and interferences with one another</a:t>
            </a:r>
          </a:p>
          <a:p>
            <a:pPr lvl="4"/>
            <a:r>
              <a:rPr lang="en-US" dirty="0" smtClean="0"/>
              <a:t>NAT, firewall, IDS, WAN optimizer, load balancer, traffic shapers, transparent web proxy, application accelerators</a:t>
            </a:r>
          </a:p>
          <a:p>
            <a:pPr lvl="3"/>
            <a:r>
              <a:rPr lang="en-US" dirty="0" smtClean="0"/>
              <a:t>Would be nice to provide a unified mechanism to deploy and manage these </a:t>
            </a:r>
            <a:r>
              <a:rPr lang="en-US" dirty="0" err="1" smtClean="0"/>
              <a:t>middleboxes</a:t>
            </a:r>
            <a:endParaRPr lang="en-US" dirty="0" smtClean="0"/>
          </a:p>
          <a:p>
            <a:pPr lvl="3"/>
            <a:r>
              <a:rPr lang="en-US" dirty="0" smtClean="0"/>
              <a:t>SDN promises this.</a:t>
            </a:r>
          </a:p>
          <a:p>
            <a:pPr lvl="1"/>
            <a:r>
              <a:rPr lang="en-US" dirty="0" smtClean="0"/>
              <a:t>Long term: innovation is good for the networking industry.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systems once upon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524000"/>
            <a:ext cx="43434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Vertically integrated systems</a:t>
            </a:r>
          </a:p>
          <a:p>
            <a:pPr lvl="1"/>
            <a:r>
              <a:rPr lang="en-US" dirty="0" smtClean="0"/>
              <a:t>Proprietary hardware</a:t>
            </a:r>
          </a:p>
          <a:p>
            <a:pPr lvl="1"/>
            <a:r>
              <a:rPr lang="en-US" dirty="0" smtClean="0"/>
              <a:t>Proprietary OS</a:t>
            </a:r>
          </a:p>
          <a:p>
            <a:pPr lvl="1"/>
            <a:r>
              <a:rPr lang="en-US" dirty="0" smtClean="0"/>
              <a:t>Proprietary applications</a:t>
            </a:r>
          </a:p>
          <a:p>
            <a:pPr lvl="1"/>
            <a:r>
              <a:rPr lang="en-US" dirty="0" smtClean="0"/>
              <a:t>Highly reliable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you picture </a:t>
            </a:r>
            <a:r>
              <a:rPr lang="en-US" dirty="0" err="1" smtClean="0"/>
              <a:t>google</a:t>
            </a:r>
            <a:r>
              <a:rPr lang="en-US" dirty="0" smtClean="0"/>
              <a:t>, yahoo, </a:t>
            </a:r>
            <a:r>
              <a:rPr lang="en-US" dirty="0" err="1" smtClean="0"/>
              <a:t>facebook</a:t>
            </a:r>
            <a:r>
              <a:rPr lang="en-US" dirty="0" smtClean="0"/>
              <a:t> on such a platform?</a:t>
            </a:r>
          </a:p>
          <a:p>
            <a:pPr lvl="2"/>
            <a:r>
              <a:rPr lang="en-US" dirty="0" smtClean="0"/>
              <a:t>Slow software innovation</a:t>
            </a:r>
          </a:p>
          <a:p>
            <a:pPr lvl="3"/>
            <a:r>
              <a:rPr lang="en-US" dirty="0" smtClean="0"/>
              <a:t>Proprietary development</a:t>
            </a:r>
          </a:p>
          <a:p>
            <a:pPr lvl="2"/>
            <a:r>
              <a:rPr lang="en-US" dirty="0" smtClean="0"/>
              <a:t>Small industry</a:t>
            </a:r>
          </a:p>
        </p:txBody>
      </p:sp>
      <p:pic>
        <p:nvPicPr>
          <p:cNvPr id="10242" name="Picture 2" descr="http://images.techhive.com/images/idge/imported/imageapi/2014/05/slide_image_033114-mainframe-12-100282826-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81200"/>
            <a:ext cx="3400425" cy="3762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731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systems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1905000"/>
            <a:ext cx="3276600" cy="25907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762000" y="1905000"/>
            <a:ext cx="3657600" cy="685800"/>
            <a:chOff x="5334000" y="1371600"/>
            <a:chExt cx="3657600" cy="6858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8382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8077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7772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7467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7162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858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553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6248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943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638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334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App</a:t>
              </a:r>
            </a:p>
          </p:txBody>
        </p:sp>
      </p:grpSp>
      <p:grpSp>
        <p:nvGrpSpPr>
          <p:cNvPr id="16" name="Group 56"/>
          <p:cNvGrpSpPr>
            <a:grpSpLocks/>
          </p:cNvGrpSpPr>
          <p:nvPr/>
        </p:nvGrpSpPr>
        <p:grpSpPr bwMode="auto">
          <a:xfrm>
            <a:off x="914400" y="4267200"/>
            <a:ext cx="2895600" cy="990604"/>
            <a:chOff x="5410200" y="3212068"/>
            <a:chExt cx="3124200" cy="990303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5410200" y="3592956"/>
              <a:ext cx="2137611" cy="609415"/>
            </a:xfrm>
            <a:prstGeom prst="roundRect">
              <a:avLst/>
            </a:prstGeom>
            <a:solidFill>
              <a:srgbClr val="00009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dirty="0">
                  <a:solidFill>
                    <a:schemeClr val="bg1"/>
                  </a:solidFill>
                </a:rPr>
                <a:t>Microprocessor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grpSp>
          <p:nvGrpSpPr>
            <p:cNvPr id="19" name="Group 51"/>
            <p:cNvGrpSpPr>
              <a:grpSpLocks/>
            </p:cNvGrpSpPr>
            <p:nvPr/>
          </p:nvGrpSpPr>
          <p:grpSpPr bwMode="auto">
            <a:xfrm>
              <a:off x="5943600" y="3212068"/>
              <a:ext cx="2590800" cy="369332"/>
              <a:chOff x="6019800" y="3200400"/>
              <a:chExt cx="2590800" cy="369332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6019800" y="3427343"/>
                <a:ext cx="2590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3"/>
              <p:cNvSpPr txBox="1">
                <a:spLocks noChangeArrowheads="1"/>
              </p:cNvSpPr>
              <p:nvPr/>
            </p:nvSpPr>
            <p:spPr bwMode="auto">
              <a:xfrm>
                <a:off x="6453791" y="3200400"/>
                <a:ext cx="1775809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/>
                  <a:t>Open Interface</a:t>
                </a:r>
              </a:p>
            </p:txBody>
          </p:sp>
        </p:grpSp>
      </p:grpSp>
      <p:grpSp>
        <p:nvGrpSpPr>
          <p:cNvPr id="22" name="Group 57"/>
          <p:cNvGrpSpPr>
            <a:grpSpLocks/>
          </p:cNvGrpSpPr>
          <p:nvPr/>
        </p:nvGrpSpPr>
        <p:grpSpPr bwMode="auto">
          <a:xfrm>
            <a:off x="762000" y="2819400"/>
            <a:ext cx="3505200" cy="1295400"/>
            <a:chOff x="5334000" y="1828800"/>
            <a:chExt cx="3505200" cy="1295400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934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rgbClr val="00C362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>
                  <a:solidFill>
                    <a:srgbClr val="FFFFFF"/>
                  </a:solidFill>
                </a:rPr>
                <a:t>Linux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8077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FF00FF"/>
                </a:gs>
                <a:gs pos="100000">
                  <a:srgbClr val="FF99C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>
                  <a:solidFill>
                    <a:srgbClr val="FFFFFF"/>
                  </a:solidFill>
                </a:rPr>
                <a:t>Mac</a:t>
              </a:r>
            </a:p>
            <a:p>
              <a:pPr algn="ctr">
                <a:defRPr/>
              </a:pPr>
              <a:r>
                <a:rPr lang="en-US" sz="1600">
                  <a:solidFill>
                    <a:srgbClr val="FFFFFF"/>
                  </a:solidFill>
                </a:rPr>
                <a:t>OS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5334000" y="2286000"/>
              <a:ext cx="1219200" cy="838200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FFFF"/>
                  </a:solidFill>
                </a:rPr>
                <a:t>Windows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FFFFFF"/>
                  </a:solidFill>
                </a:rPr>
                <a:t>(OS)</a:t>
              </a:r>
            </a:p>
          </p:txBody>
        </p:sp>
        <p:sp>
          <p:nvSpPr>
            <p:cNvPr id="26" name="TextBox 23"/>
            <p:cNvSpPr txBox="1">
              <a:spLocks noChangeArrowheads="1"/>
            </p:cNvSpPr>
            <p:nvPr/>
          </p:nvSpPr>
          <p:spPr bwMode="auto">
            <a:xfrm>
              <a:off x="6553200" y="2526268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or</a:t>
              </a:r>
            </a:p>
          </p:txBody>
        </p:sp>
        <p:sp>
          <p:nvSpPr>
            <p:cNvPr id="27" name="TextBox 2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/>
                <a:t>or</a:t>
              </a:r>
            </a:p>
          </p:txBody>
        </p:sp>
        <p:grpSp>
          <p:nvGrpSpPr>
            <p:cNvPr id="28" name="Group 52"/>
            <p:cNvGrpSpPr>
              <a:grpSpLocks/>
            </p:cNvGrpSpPr>
            <p:nvPr/>
          </p:nvGrpSpPr>
          <p:grpSpPr bwMode="auto">
            <a:xfrm>
              <a:off x="5943600" y="1828800"/>
              <a:ext cx="2590800" cy="369332"/>
              <a:chOff x="6019800" y="3200400"/>
              <a:chExt cx="2590800" cy="36933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6019800" y="3427413"/>
                <a:ext cx="25908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3"/>
              <p:cNvSpPr txBox="1">
                <a:spLocks noChangeArrowheads="1"/>
              </p:cNvSpPr>
              <p:nvPr/>
            </p:nvSpPr>
            <p:spPr bwMode="auto">
              <a:xfrm>
                <a:off x="6453791" y="3200400"/>
                <a:ext cx="1775809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/>
                  <a:t>Open Interface</a:t>
                </a:r>
              </a:p>
            </p:txBody>
          </p:sp>
        </p:grpSp>
      </p:grpSp>
      <p:sp>
        <p:nvSpPr>
          <p:cNvPr id="31" name="Rounded Rectangle 30"/>
          <p:cNvSpPr/>
          <p:nvPr/>
        </p:nvSpPr>
        <p:spPr bwMode="auto">
          <a:xfrm>
            <a:off x="2971800" y="4648200"/>
            <a:ext cx="1981200" cy="609600"/>
          </a:xfrm>
          <a:prstGeom prst="roundRect">
            <a:avLst/>
          </a:prstGeom>
          <a:solidFill>
            <a:srgbClr val="00009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solidFill>
                  <a:schemeClr val="bg1"/>
                </a:solidFill>
              </a:rPr>
              <a:t>Microprocessor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2133600"/>
            <a:ext cx="3505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Open interfaces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Fast innovation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 Everyone can  </a:t>
            </a:r>
          </a:p>
          <a:p>
            <a:pPr lvl="1"/>
            <a:r>
              <a:rPr lang="en-US" sz="2400" dirty="0" smtClean="0"/>
              <a:t>participate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Hugh industry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Software is now part of everything.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459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Conventional networking system today (before SDN)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600200"/>
            <a:ext cx="43434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Mainframe mindset: software for the control plane cannot be separated from the forwarding hardware in the data plane.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Calibri" charset="0"/>
              </a:rPr>
              <a:t>Vertically integrated, complex, closed, proprietary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Calibri" charset="0"/>
              </a:rPr>
              <a:t>Innovation is only possible if one has access to the router box.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latin typeface="Calibri" charset="0"/>
              </a:rPr>
              <a:t>No significant innovation in the past 40 years.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8194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81000" y="3581400"/>
            <a:ext cx="571347" cy="644861"/>
          </a:xfrm>
          <a:prstGeom prst="rect">
            <a:avLst/>
          </a:prstGeom>
          <a:noFill/>
        </p:spPr>
      </p:pic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43000" y="25908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81200" y="34290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43000" y="41910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895600" y="2743200"/>
            <a:ext cx="571347" cy="64486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>
            <a:stCxn id="8194" idx="0"/>
            <a:endCxn id="5" idx="3"/>
          </p:cNvCxnSpPr>
          <p:nvPr/>
        </p:nvCxnSpPr>
        <p:spPr>
          <a:xfrm flipV="1">
            <a:off x="666673" y="29132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194" idx="2"/>
            <a:endCxn id="7" idx="3"/>
          </p:cNvCxnSpPr>
          <p:nvPr/>
        </p:nvCxnSpPr>
        <p:spPr>
          <a:xfrm>
            <a:off x="666673" y="42262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1"/>
            <a:endCxn id="6" idx="0"/>
          </p:cNvCxnSpPr>
          <p:nvPr/>
        </p:nvCxnSpPr>
        <p:spPr>
          <a:xfrm>
            <a:off x="1714347" y="29132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2"/>
          </p:cNvCxnSpPr>
          <p:nvPr/>
        </p:nvCxnSpPr>
        <p:spPr>
          <a:xfrm flipV="1">
            <a:off x="1752600" y="40738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1"/>
            <a:endCxn id="8" idx="2"/>
          </p:cNvCxnSpPr>
          <p:nvPr/>
        </p:nvCxnSpPr>
        <p:spPr>
          <a:xfrm flipV="1">
            <a:off x="2552547" y="33880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76400" y="5410200"/>
            <a:ext cx="21459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Custom hardware</a:t>
            </a:r>
          </a:p>
          <a:p>
            <a:r>
              <a:rPr lang="en-US" dirty="0" smtClean="0"/>
              <a:t>OS</a:t>
            </a:r>
          </a:p>
          <a:p>
            <a:r>
              <a:rPr lang="en-US" dirty="0" smtClean="0"/>
              <a:t>Bundled applications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600200" y="4800600"/>
            <a:ext cx="304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Ideal networking system for innovation</a:t>
            </a:r>
            <a:endParaRPr lang="en-US" dirty="0"/>
          </a:p>
        </p:txBody>
      </p:sp>
      <p:pic>
        <p:nvPicPr>
          <p:cNvPr id="8194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90600" y="5181600"/>
            <a:ext cx="571347" cy="644861"/>
          </a:xfrm>
          <a:prstGeom prst="rect">
            <a:avLst/>
          </a:prstGeom>
          <a:noFill/>
        </p:spPr>
      </p:pic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41910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90800" y="50292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57912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505200" y="4343400"/>
            <a:ext cx="571347" cy="64486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>
            <a:stCxn id="8194" idx="0"/>
            <a:endCxn id="5" idx="3"/>
          </p:cNvCxnSpPr>
          <p:nvPr/>
        </p:nvCxnSpPr>
        <p:spPr>
          <a:xfrm flipV="1">
            <a:off x="1276273" y="45134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194" idx="2"/>
            <a:endCxn id="7" idx="3"/>
          </p:cNvCxnSpPr>
          <p:nvPr/>
        </p:nvCxnSpPr>
        <p:spPr>
          <a:xfrm>
            <a:off x="1276273" y="58264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1"/>
            <a:endCxn id="6" idx="0"/>
          </p:cNvCxnSpPr>
          <p:nvPr/>
        </p:nvCxnSpPr>
        <p:spPr>
          <a:xfrm>
            <a:off x="2323947" y="45134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2"/>
          </p:cNvCxnSpPr>
          <p:nvPr/>
        </p:nvCxnSpPr>
        <p:spPr>
          <a:xfrm flipV="1">
            <a:off x="2362200" y="56740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1"/>
            <a:endCxn id="8" idx="2"/>
          </p:cNvCxnSpPr>
          <p:nvPr/>
        </p:nvCxnSpPr>
        <p:spPr>
          <a:xfrm flipV="1">
            <a:off x="3162147" y="49882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762000" y="1524000"/>
            <a:ext cx="3657600" cy="685800"/>
            <a:chOff x="5334000" y="1371600"/>
            <a:chExt cx="3657600" cy="6858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8382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8077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7772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7467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7162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858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553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6248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5943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638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334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App</a:t>
              </a:r>
            </a:p>
          </p:txBody>
        </p:sp>
      </p:grpSp>
      <p:grpSp>
        <p:nvGrpSpPr>
          <p:cNvPr id="32" name="Group 57"/>
          <p:cNvGrpSpPr>
            <a:grpSpLocks/>
          </p:cNvGrpSpPr>
          <p:nvPr/>
        </p:nvGrpSpPr>
        <p:grpSpPr bwMode="auto">
          <a:xfrm>
            <a:off x="762000" y="2438400"/>
            <a:ext cx="3505200" cy="1295400"/>
            <a:chOff x="5334000" y="1828800"/>
            <a:chExt cx="3505200" cy="1295400"/>
          </a:xfrm>
        </p:grpSpPr>
        <p:sp>
          <p:nvSpPr>
            <p:cNvPr id="33" name="Rounded Rectangle 32"/>
            <p:cNvSpPr/>
            <p:nvPr/>
          </p:nvSpPr>
          <p:spPr bwMode="auto">
            <a:xfrm>
              <a:off x="6934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rgbClr val="00C362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Linux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8077200" y="2286000"/>
              <a:ext cx="762000" cy="838200"/>
            </a:xfrm>
            <a:prstGeom prst="roundRect">
              <a:avLst/>
            </a:prstGeom>
            <a:gradFill>
              <a:gsLst>
                <a:gs pos="0">
                  <a:srgbClr val="FF00FF"/>
                </a:gs>
                <a:gs pos="100000">
                  <a:srgbClr val="FF99C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rgbClr val="FFFFFF"/>
                  </a:solidFill>
                </a:rPr>
                <a:t>Net Mac</a:t>
              </a:r>
              <a:endParaRPr lang="en-US" sz="1600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r>
                <a:rPr lang="en-US" sz="1600" dirty="0">
                  <a:solidFill>
                    <a:srgbClr val="FFFFFF"/>
                  </a:solidFill>
                </a:rPr>
                <a:t>OS</a:t>
              </a: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5334000" y="2286000"/>
              <a:ext cx="1219200" cy="838200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rgbClr val="FFFFFF"/>
                  </a:solidFill>
                </a:rPr>
                <a:t>Net Windows</a:t>
              </a:r>
              <a:endParaRPr lang="en-US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6" name="TextBox 23"/>
            <p:cNvSpPr txBox="1">
              <a:spLocks noChangeArrowheads="1"/>
            </p:cNvSpPr>
            <p:nvPr/>
          </p:nvSpPr>
          <p:spPr bwMode="auto">
            <a:xfrm>
              <a:off x="6553200" y="2526268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or</a:t>
              </a:r>
            </a:p>
          </p:txBody>
        </p:sp>
        <p:sp>
          <p:nvSpPr>
            <p:cNvPr id="37" name="TextBox 2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9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/>
                <a:t>or</a:t>
              </a:r>
            </a:p>
          </p:txBody>
        </p:sp>
        <p:grpSp>
          <p:nvGrpSpPr>
            <p:cNvPr id="38" name="Group 52"/>
            <p:cNvGrpSpPr>
              <a:grpSpLocks/>
            </p:cNvGrpSpPr>
            <p:nvPr/>
          </p:nvGrpSpPr>
          <p:grpSpPr bwMode="auto">
            <a:xfrm>
              <a:off x="5943600" y="1828800"/>
              <a:ext cx="2590800" cy="369332"/>
              <a:chOff x="6019800" y="3200400"/>
              <a:chExt cx="2590800" cy="3693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6019800" y="3427413"/>
                <a:ext cx="25908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23"/>
              <p:cNvSpPr txBox="1">
                <a:spLocks noChangeArrowheads="1"/>
              </p:cNvSpPr>
              <p:nvPr/>
            </p:nvSpPr>
            <p:spPr bwMode="auto">
              <a:xfrm>
                <a:off x="6453791" y="3200400"/>
                <a:ext cx="1775809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/>
                  <a:t>Open Interface</a:t>
                </a:r>
              </a:p>
            </p:txBody>
          </p:sp>
        </p:grpSp>
      </p:grpSp>
      <p:cxnSp>
        <p:nvCxnSpPr>
          <p:cNvPr id="42" name="Straight Connector 41"/>
          <p:cNvCxnSpPr/>
          <p:nvPr/>
        </p:nvCxnSpPr>
        <p:spPr>
          <a:xfrm>
            <a:off x="1371600" y="39624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28800" y="3810000"/>
            <a:ext cx="1773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Open Interface</a:t>
            </a:r>
            <a:endParaRPr lang="en-US" sz="2000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657600" y="40386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57800" y="5181600"/>
            <a:ext cx="1943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hardware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181600" y="3886200"/>
            <a:ext cx="1943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API for controlling</a:t>
            </a:r>
          </a:p>
          <a:p>
            <a:r>
              <a:rPr lang="en-US" dirty="0" smtClean="0"/>
              <a:t>Network hardware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181600" y="3124200"/>
            <a:ext cx="279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Operating Systems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181600" y="2438400"/>
            <a:ext cx="144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API of Net OS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600200"/>
            <a:ext cx="148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apps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plane and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Control plane of a network</a:t>
            </a:r>
          </a:p>
          <a:p>
            <a:pPr lvl="1"/>
            <a:r>
              <a:rPr lang="en-US" dirty="0" smtClean="0"/>
              <a:t>The functions of a network that control the behavior of the network</a:t>
            </a:r>
          </a:p>
          <a:p>
            <a:pPr lvl="2"/>
            <a:r>
              <a:rPr lang="en-US" dirty="0" smtClean="0"/>
              <a:t>E.g.: Which path to take for a packet? Which port to forward a packet? Should the packet be dropped?</a:t>
            </a:r>
          </a:p>
          <a:p>
            <a:pPr lvl="1"/>
            <a:r>
              <a:rPr lang="en-US" dirty="0" smtClean="0"/>
              <a:t>Control plane functions are typically realized by software such as routing protocols, firewall code, etc.</a:t>
            </a:r>
          </a:p>
          <a:p>
            <a:r>
              <a:rPr lang="en-US" dirty="0" smtClean="0"/>
              <a:t>Data plane of a network</a:t>
            </a:r>
          </a:p>
          <a:p>
            <a:pPr lvl="1"/>
            <a:r>
              <a:rPr lang="en-US" dirty="0" smtClean="0"/>
              <a:t>The functions of a network that actually forward or drop packets.</a:t>
            </a:r>
          </a:p>
          <a:p>
            <a:pPr lvl="1"/>
            <a:r>
              <a:rPr lang="en-US" dirty="0" smtClean="0"/>
              <a:t>Data plane functions are typically realized by hardware</a:t>
            </a:r>
          </a:p>
          <a:p>
            <a:r>
              <a:rPr lang="en-US" dirty="0" smtClean="0"/>
              <a:t>Control plane and data plane are vertically integrated in traditional networking equipment</a:t>
            </a:r>
          </a:p>
          <a:p>
            <a:pPr lvl="1"/>
            <a:r>
              <a:rPr lang="en-US" dirty="0" smtClean="0"/>
              <a:t>Separating software from hardware </a:t>
            </a:r>
            <a:r>
              <a:rPr lang="en-US" dirty="0" smtClean="0">
                <a:sym typeface="Wingdings" pitchFamily="2" charset="2"/>
              </a:rPr>
              <a:t> separating control plane from data plane.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1174</Words>
  <Application>Microsoft Office PowerPoint</Application>
  <PresentationFormat>On-screen Show (4:3)</PresentationFormat>
  <Paragraphs>225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Software Defined Networking (SDN)</vt:lpstr>
      <vt:lpstr>What and Why “software defined?”</vt:lpstr>
      <vt:lpstr>Software defined networking</vt:lpstr>
      <vt:lpstr>SDN motivation</vt:lpstr>
      <vt:lpstr>Computing systems once upon a time</vt:lpstr>
      <vt:lpstr>Computing systems now</vt:lpstr>
      <vt:lpstr>Conventional networking system today (before SDN)</vt:lpstr>
      <vt:lpstr>Ideal networking system for innovation</vt:lpstr>
      <vt:lpstr>Control plane and data plane</vt:lpstr>
      <vt:lpstr>Ideal networking system for innovation</vt:lpstr>
      <vt:lpstr>SDN now: separate forwarding hardware from controlling software</vt:lpstr>
      <vt:lpstr>Contrast between SDN and conventional network</vt:lpstr>
      <vt:lpstr>Major paradigm shift with SDN</vt:lpstr>
      <vt:lpstr>How an SDN operates?</vt:lpstr>
      <vt:lpstr>SDN promises</vt:lpstr>
      <vt:lpstr>Some SDN issues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Xin Yuan</dc:creator>
  <cp:lastModifiedBy>Xin Yuan</cp:lastModifiedBy>
  <cp:revision>50</cp:revision>
  <dcterms:created xsi:type="dcterms:W3CDTF">2013-11-25T21:03:49Z</dcterms:created>
  <dcterms:modified xsi:type="dcterms:W3CDTF">2016-08-29T12:49:35Z</dcterms:modified>
</cp:coreProperties>
</file>