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/>
    <p:restoredTop sz="94630"/>
  </p:normalViewPr>
  <p:slideViewPr>
    <p:cSldViewPr>
      <p:cViewPr varScale="1">
        <p:scale>
          <a:sx n="139" d="100"/>
          <a:sy n="139" d="100"/>
        </p:scale>
        <p:origin x="184" y="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BFE5E-9BF1-43DB-BD7B-EF5949DA1337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4E9DB-718C-453B-A5D1-5422E9A36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897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6C13E-F135-469B-BBAE-2F60FB69471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7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F05A-2655-42E5-BD29-40712D94F61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F38E-2741-4C88-A587-D4BFF12E4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F05A-2655-42E5-BD29-40712D94F61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F38E-2741-4C88-A587-D4BFF12E4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F05A-2655-42E5-BD29-40712D94F61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F38E-2741-4C88-A587-D4BFF12E4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F05A-2655-42E5-BD29-40712D94F61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F38E-2741-4C88-A587-D4BFF12E4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F05A-2655-42E5-BD29-40712D94F61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F38E-2741-4C88-A587-D4BFF12E4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F05A-2655-42E5-BD29-40712D94F61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F38E-2741-4C88-A587-D4BFF12E4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F05A-2655-42E5-BD29-40712D94F61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F38E-2741-4C88-A587-D4BFF12E4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F05A-2655-42E5-BD29-40712D94F61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F38E-2741-4C88-A587-D4BFF12E4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F05A-2655-42E5-BD29-40712D94F61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F38E-2741-4C88-A587-D4BFF12E4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F05A-2655-42E5-BD29-40712D94F61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F38E-2741-4C88-A587-D4BFF12E4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0F05A-2655-42E5-BD29-40712D94F61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1F38E-2741-4C88-A587-D4BFF12E4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0F05A-2655-42E5-BD29-40712D94F61E}" type="datetimeFigureOut">
              <a:rPr lang="en-US" smtClean="0"/>
              <a:t>11/28/16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1F38E-2741-4C88-A587-D4BFF12E420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and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Security as a service in the cloud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CloudWatcher</a:t>
            </a:r>
            <a:r>
              <a:rPr lang="en-US" dirty="0"/>
              <a:t>: Network Security </a:t>
            </a:r>
            <a:r>
              <a:rPr lang="en-US" dirty="0" smtClean="0"/>
              <a:t>Monitoring Using </a:t>
            </a:r>
            <a:r>
              <a:rPr lang="en-US" dirty="0" err="1"/>
              <a:t>OpenFlow</a:t>
            </a:r>
            <a:r>
              <a:rPr lang="en-US" dirty="0"/>
              <a:t> in Dynamic Cloud </a:t>
            </a:r>
            <a:r>
              <a:rPr lang="en-US" dirty="0" smtClean="0"/>
              <a:t>Networks”, </a:t>
            </a:r>
            <a:r>
              <a:rPr lang="en-US" dirty="0" err="1" smtClean="0"/>
              <a:t>NPSec</a:t>
            </a:r>
            <a:r>
              <a:rPr lang="en-US" dirty="0" smtClean="0"/>
              <a:t> 2012</a:t>
            </a:r>
          </a:p>
          <a:p>
            <a:r>
              <a:rPr lang="en-US" dirty="0" smtClean="0"/>
              <a:t>Security extension to </a:t>
            </a:r>
            <a:r>
              <a:rPr lang="en-US" dirty="0" err="1" smtClean="0"/>
              <a:t>OpenFlow</a:t>
            </a:r>
            <a:r>
              <a:rPr lang="en-US" dirty="0" smtClean="0"/>
              <a:t> data plane</a:t>
            </a:r>
          </a:p>
          <a:p>
            <a:pPr lvl="1"/>
            <a:r>
              <a:rPr lang="en-US" dirty="0" smtClean="0"/>
              <a:t>“AVANT-GUARD: scalable and vigilant switch flow management in software-defined networks.” the ACM SIGSAC Conference on Computer &amp; Communications Security (CCS '13), Berlin, Germany.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Summary for Flow Control Methods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95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981200"/>
                <a:gridCol w="1828800"/>
                <a:gridCol w="2971800"/>
              </a:tblGrid>
              <a:tr h="5032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When to use</a:t>
                      </a:r>
                      <a:endParaRPr lang="en-US" dirty="0"/>
                    </a:p>
                  </a:txBody>
                  <a:tcPr/>
                </a:tc>
              </a:tr>
              <a:tr h="98974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Multipath</a:t>
                      </a:r>
                      <a:r>
                        <a:rPr lang="en-US" b="1" baseline="0" dirty="0" smtClean="0"/>
                        <a:t> Naïve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Simple</a:t>
                      </a:r>
                      <a:r>
                        <a:rPr lang="en-US" baseline="0" dirty="0" smtClean="0"/>
                        <a:t> and f</a:t>
                      </a:r>
                      <a:r>
                        <a:rPr lang="en-US" dirty="0" smtClean="0"/>
                        <a:t>ast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Redundant</a:t>
                      </a:r>
                      <a:r>
                        <a:rPr lang="en-US" baseline="0" dirty="0" smtClean="0"/>
                        <a:t> flows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Enough network capacity, delay is important</a:t>
                      </a:r>
                      <a:endParaRPr lang="en-US" dirty="0"/>
                    </a:p>
                  </a:txBody>
                  <a:tcPr/>
                </a:tc>
              </a:tr>
              <a:tr h="100652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Shortest Through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Efficient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Computation</a:t>
                      </a:r>
                      <a:r>
                        <a:rPr lang="en-US" baseline="0" dirty="0" smtClean="0"/>
                        <a:t> overhead, when multiple devices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enough network</a:t>
                      </a:r>
                      <a:r>
                        <a:rPr lang="en-US" baseline="0" dirty="0" smtClean="0"/>
                        <a:t> capacity</a:t>
                      </a:r>
                      <a:r>
                        <a:rPr lang="en-US" dirty="0" smtClean="0"/>
                        <a:t>,</a:t>
                      </a:r>
                    </a:p>
                    <a:p>
                      <a:r>
                        <a:rPr lang="en-US" dirty="0" smtClean="0"/>
                        <a:t>delay is not so important</a:t>
                      </a:r>
                      <a:endParaRPr lang="en-US" dirty="0"/>
                    </a:p>
                  </a:txBody>
                  <a:tcPr/>
                </a:tc>
              </a:tr>
              <a:tr h="98974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Multipath Shortest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Efficient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Computation</a:t>
                      </a:r>
                      <a:r>
                        <a:rPr lang="en-US" baseline="0" dirty="0" smtClean="0"/>
                        <a:t> overhead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many hops (e.g., communication between inside VMs)</a:t>
                      </a:r>
                      <a:endParaRPr lang="en-US" dirty="0"/>
                    </a:p>
                  </a:txBody>
                  <a:tcPr/>
                </a:tc>
              </a:tr>
              <a:tr h="100652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Shortest Inline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Guarantee passing through a specific link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Computation overhead,</a:t>
                      </a:r>
                      <a:r>
                        <a:rPr lang="en-US" baseline="0" dirty="0" smtClean="0"/>
                        <a:t> when multiple devices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 an inline security</a:t>
                      </a:r>
                      <a:r>
                        <a:rPr lang="en-US" baseline="0" dirty="0" smtClean="0"/>
                        <a:t> device (e.g., IPS)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Implementation and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CloudWatcher</a:t>
            </a:r>
            <a:r>
              <a:rPr lang="en-US" dirty="0" smtClean="0"/>
              <a:t> is implemented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s an </a:t>
            </a:r>
            <a:r>
              <a:rPr lang="en-US" dirty="0" err="1" smtClean="0"/>
              <a:t>OpenFlow</a:t>
            </a:r>
            <a:r>
              <a:rPr lang="en-US" dirty="0" smtClean="0"/>
              <a:t> application</a:t>
            </a:r>
          </a:p>
          <a:p>
            <a:pPr lvl="2"/>
            <a:r>
              <a:rPr lang="en-US" dirty="0" smtClean="0"/>
              <a:t>Running on </a:t>
            </a:r>
            <a:r>
              <a:rPr lang="en-US" b="1" dirty="0" smtClean="0"/>
              <a:t>NOX</a:t>
            </a:r>
            <a:r>
              <a:rPr lang="en-US" dirty="0" smtClean="0"/>
              <a:t> controller</a:t>
            </a:r>
          </a:p>
          <a:p>
            <a:pPr lvl="2"/>
            <a:r>
              <a:rPr lang="en-US" dirty="0" smtClean="0"/>
              <a:t>Implemented in Python</a:t>
            </a:r>
          </a:p>
          <a:p>
            <a:pPr lvl="2"/>
            <a:endParaRPr lang="en-US" dirty="0"/>
          </a:p>
          <a:p>
            <a:r>
              <a:rPr lang="en-US" dirty="0" smtClean="0"/>
              <a:t>Verify each algorithm on emulated networks</a:t>
            </a:r>
          </a:p>
          <a:p>
            <a:pPr lvl="1"/>
            <a:r>
              <a:rPr lang="en-US" dirty="0" smtClean="0"/>
              <a:t>Use </a:t>
            </a:r>
            <a:r>
              <a:rPr lang="en-US" b="1" dirty="0" err="1" smtClean="0"/>
              <a:t>Mininet</a:t>
            </a:r>
            <a:r>
              <a:rPr lang="en-US" dirty="0" smtClean="0"/>
              <a:t> to emulate networks supporting </a:t>
            </a:r>
            <a:r>
              <a:rPr lang="en-US" dirty="0" err="1" smtClean="0"/>
              <a:t>OpenFlow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CloudWacther</a:t>
            </a:r>
            <a:r>
              <a:rPr lang="en-US" dirty="0" smtClean="0"/>
              <a:t> provides a new framework to monitor cloud networks </a:t>
            </a:r>
          </a:p>
          <a:p>
            <a:pPr lvl="1"/>
            <a:r>
              <a:rPr lang="en-US" dirty="0" smtClean="0"/>
              <a:t>With the help of the SDN technology</a:t>
            </a:r>
          </a:p>
          <a:p>
            <a:pPr lvl="1"/>
            <a:endParaRPr lang="en-US" dirty="0"/>
          </a:p>
          <a:p>
            <a:r>
              <a:rPr lang="en-US" dirty="0" smtClean="0"/>
              <a:t>A cloud administrator can select algorithms based on network status</a:t>
            </a:r>
          </a:p>
          <a:p>
            <a:endParaRPr lang="en-US" dirty="0"/>
          </a:p>
          <a:p>
            <a:r>
              <a:rPr lang="en-US" dirty="0" smtClean="0"/>
              <a:t>A cloud administrator can monitor his network by writing simple scripts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Avant</a:t>
            </a:r>
            <a:r>
              <a:rPr lang="en-US" dirty="0" smtClean="0"/>
              <a:t>-Guard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“AVANT-GUARD: scalable and vigilant switch flow management in software-defined networks.” the ACM SIGSAC Conference on Computer &amp; Communications Security (CCS '13), Berlin, Germany.</a:t>
            </a:r>
          </a:p>
          <a:p>
            <a:pPr lvl="1"/>
            <a:r>
              <a:rPr lang="en-US" dirty="0" smtClean="0"/>
              <a:t>Address two challenges</a:t>
            </a:r>
          </a:p>
          <a:p>
            <a:pPr lvl="2"/>
            <a:r>
              <a:rPr lang="en-US" dirty="0" smtClean="0"/>
              <a:t>Speed mismatch between data and control plane makes </a:t>
            </a:r>
            <a:r>
              <a:rPr lang="en-US" dirty="0" err="1" smtClean="0"/>
              <a:t>OpenFlow</a:t>
            </a:r>
            <a:r>
              <a:rPr lang="en-US" dirty="0" smtClean="0"/>
              <a:t> network vulnerable to control plane saturation attack (DDOS) – </a:t>
            </a:r>
            <a:r>
              <a:rPr lang="en-US" dirty="0" smtClean="0">
                <a:solidFill>
                  <a:srgbClr val="FF0000"/>
                </a:solidFill>
              </a:rPr>
              <a:t>connection migration </a:t>
            </a:r>
            <a:r>
              <a:rPr lang="en-US" dirty="0" smtClean="0"/>
              <a:t>to reduce the interaction between data plane and control plane</a:t>
            </a:r>
          </a:p>
          <a:p>
            <a:pPr lvl="2"/>
            <a:r>
              <a:rPr lang="en-US" dirty="0" smtClean="0"/>
              <a:t>Expedite the detection and responses to the changing network dynamics – </a:t>
            </a:r>
            <a:r>
              <a:rPr lang="en-US" dirty="0" smtClean="0">
                <a:solidFill>
                  <a:srgbClr val="FF0000"/>
                </a:solidFill>
              </a:rPr>
              <a:t>actuating triggers </a:t>
            </a:r>
            <a:r>
              <a:rPr lang="en-US" dirty="0" smtClean="0"/>
              <a:t>over data </a:t>
            </a:r>
            <a:r>
              <a:rPr lang="en-US" dirty="0" err="1" smtClean="0"/>
              <a:t>plance’s</a:t>
            </a:r>
            <a:r>
              <a:rPr lang="en-US" dirty="0" smtClean="0"/>
              <a:t> existing statistics collection services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 of </a:t>
            </a:r>
            <a:r>
              <a:rPr lang="en-US" dirty="0" err="1" smtClean="0"/>
              <a:t>Avant</a:t>
            </a:r>
            <a:r>
              <a:rPr lang="en-US" dirty="0" smtClean="0"/>
              <a:t>-Guard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38489" y="1806222"/>
            <a:ext cx="5715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396521"/>
            <a:ext cx="7886700" cy="1325563"/>
          </a:xfrm>
        </p:spPr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Connection Migration - Idea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2" y="2142067"/>
            <a:ext cx="8324848" cy="2406550"/>
          </a:xfrm>
        </p:spPr>
        <p:txBody>
          <a:bodyPr>
            <a:normAutofit fontScale="62500" lnSpcReduction="20000"/>
          </a:bodyPr>
          <a:lstStyle/>
          <a:p>
            <a:r>
              <a:rPr lang="en-US" altLang="ko-KR" dirty="0">
                <a:latin typeface="Calibri" panose="020F0502020204030204" pitchFamily="34" charset="0"/>
              </a:rPr>
              <a:t>Inspired by TCP SYN Cookie</a:t>
            </a:r>
          </a:p>
          <a:p>
            <a:endParaRPr lang="en-US" altLang="ko-KR" dirty="0">
              <a:latin typeface="Calibri" panose="020F0502020204030204" pitchFamily="34" charset="0"/>
            </a:endParaRPr>
          </a:p>
          <a:p>
            <a:r>
              <a:rPr lang="en-US" altLang="ko-KR" dirty="0" smtClean="0">
                <a:latin typeface="Calibri" panose="020F0502020204030204" pitchFamily="34" charset="0"/>
              </a:rPr>
              <a:t>Concept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TCP </a:t>
            </a:r>
            <a:r>
              <a:rPr lang="en-US" altLang="ko-KR" dirty="0">
                <a:latin typeface="Calibri" panose="020F0502020204030204" pitchFamily="34" charset="0"/>
              </a:rPr>
              <a:t>connection will stat from a</a:t>
            </a:r>
            <a:r>
              <a:rPr lang="en-US" altLang="ko-KR" dirty="0" smtClean="0">
                <a:latin typeface="Calibri" panose="020F0502020204030204" pitchFamily="34" charset="0"/>
              </a:rPr>
              <a:t> </a:t>
            </a:r>
            <a:r>
              <a:rPr lang="en-US" altLang="ko-KR" dirty="0">
                <a:latin typeface="Calibri" panose="020F0502020204030204" pitchFamily="34" charset="0"/>
              </a:rPr>
              <a:t>SYN packet, and an initiator will wait for TCP SYN/ACK packet</a:t>
            </a:r>
          </a:p>
          <a:p>
            <a:pPr lvl="1"/>
            <a:r>
              <a:rPr lang="en-US" altLang="ko-KR" dirty="0">
                <a:latin typeface="Calibri" panose="020F0502020204030204" pitchFamily="34" charset="0"/>
              </a:rPr>
              <a:t>TCP-handshake does not issue any kind of data delivery</a:t>
            </a:r>
          </a:p>
          <a:p>
            <a:pPr lvl="1"/>
            <a:r>
              <a:rPr lang="en-US" altLang="ko-KR" dirty="0">
                <a:latin typeface="Calibri" panose="020F0502020204030204" pitchFamily="34" charset="0"/>
              </a:rPr>
              <a:t>Then, how about treating this TCP-handshake at </a:t>
            </a:r>
            <a:r>
              <a:rPr lang="en-US" altLang="ko-KR" b="1" dirty="0">
                <a:latin typeface="Calibri" panose="020F0502020204030204" pitchFamily="34" charset="0"/>
              </a:rPr>
              <a:t>network devices </a:t>
            </a:r>
            <a:endParaRPr lang="en-US" altLang="ko-KR" b="1" dirty="0" smtClean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n-US" altLang="ko-KR" b="1" dirty="0" smtClean="0">
                <a:latin typeface="Calibri" panose="020F0502020204030204" pitchFamily="34" charset="0"/>
              </a:rPr>
              <a:t>instead </a:t>
            </a:r>
            <a:r>
              <a:rPr lang="en-US" altLang="ko-KR" b="1" dirty="0">
                <a:latin typeface="Calibri" panose="020F0502020204030204" pitchFamily="34" charset="0"/>
              </a:rPr>
              <a:t>of target hosts</a:t>
            </a:r>
          </a:p>
          <a:p>
            <a:pPr lvl="1"/>
            <a:endParaRPr lang="ko-KR" altLang="en-US" dirty="0"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39809" y="5197206"/>
            <a:ext cx="707231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3708" y="5197203"/>
            <a:ext cx="514350" cy="96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67758" y="5197203"/>
            <a:ext cx="514350" cy="96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8"/>
          <p:cNvCxnSpPr/>
          <p:nvPr/>
        </p:nvCxnSpPr>
        <p:spPr>
          <a:xfrm>
            <a:off x="2096408" y="5425803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427227" y="5121003"/>
            <a:ext cx="55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</a:rPr>
              <a:t>SYN</a:t>
            </a:r>
            <a:endParaRPr 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9" name="Straight Arrow Connector 10"/>
          <p:cNvCxnSpPr/>
          <p:nvPr/>
        </p:nvCxnSpPr>
        <p:spPr>
          <a:xfrm flipH="1">
            <a:off x="2096408" y="5806803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13"/>
          <p:cNvCxnSpPr/>
          <p:nvPr/>
        </p:nvCxnSpPr>
        <p:spPr>
          <a:xfrm>
            <a:off x="2096408" y="6187803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67859" y="551367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mtClean="0">
                <a:solidFill>
                  <a:prstClr val="black"/>
                </a:solidFill>
                <a:latin typeface="Calibri" panose="020F0502020204030204" pitchFamily="34" charset="0"/>
              </a:rPr>
              <a:t>SYN/ACK</a:t>
            </a:r>
            <a:endParaRPr 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39308" y="5894671"/>
            <a:ext cx="561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</a:rPr>
              <a:t>ACK</a:t>
            </a:r>
            <a:endParaRPr 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11008" y="5121003"/>
            <a:ext cx="514350" cy="96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Arrow Connector 18"/>
          <p:cNvCxnSpPr/>
          <p:nvPr/>
        </p:nvCxnSpPr>
        <p:spPr>
          <a:xfrm>
            <a:off x="5239658" y="5349603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570477" y="5044803"/>
            <a:ext cx="55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</a:rPr>
              <a:t>SYN</a:t>
            </a:r>
            <a:endParaRPr 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16" name="Straight Arrow Connector 20"/>
          <p:cNvCxnSpPr/>
          <p:nvPr/>
        </p:nvCxnSpPr>
        <p:spPr>
          <a:xfrm flipH="1">
            <a:off x="5239658" y="5730603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21"/>
          <p:cNvCxnSpPr/>
          <p:nvPr/>
        </p:nvCxnSpPr>
        <p:spPr>
          <a:xfrm>
            <a:off x="5239658" y="6111603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411109" y="543747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</a:rPr>
              <a:t>SYN/ACK</a:t>
            </a:r>
            <a:endParaRPr 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82558" y="5818471"/>
            <a:ext cx="561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 smtClean="0">
                <a:solidFill>
                  <a:prstClr val="black"/>
                </a:solidFill>
                <a:latin typeface="Calibri" panose="020F0502020204030204" pitchFamily="34" charset="0"/>
              </a:rPr>
              <a:t>ACK</a:t>
            </a:r>
            <a:endParaRPr 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20" name="Straight Connector 25"/>
          <p:cNvCxnSpPr/>
          <p:nvPr/>
        </p:nvCxnSpPr>
        <p:spPr>
          <a:xfrm flipH="1">
            <a:off x="1924958" y="4968603"/>
            <a:ext cx="1428750" cy="15240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7"/>
          <p:cNvCxnSpPr/>
          <p:nvPr/>
        </p:nvCxnSpPr>
        <p:spPr>
          <a:xfrm>
            <a:off x="2267858" y="4892403"/>
            <a:ext cx="914400" cy="1676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Oval 30"/>
          <p:cNvSpPr/>
          <p:nvPr/>
        </p:nvSpPr>
        <p:spPr>
          <a:xfrm>
            <a:off x="4920681" y="4892403"/>
            <a:ext cx="1828800" cy="151903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Date Placeholder 5"/>
          <p:cNvSpPr txBox="1">
            <a:spLocks/>
          </p:cNvSpPr>
          <p:nvPr/>
        </p:nvSpPr>
        <p:spPr>
          <a:xfrm>
            <a:off x="64770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S. Shin,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21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45504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Connection Migration – Access </a:t>
            </a:r>
            <a:br>
              <a:rPr lang="en-US" altLang="ko-KR" dirty="0" smtClean="0">
                <a:latin typeface="Calibri" panose="020F0502020204030204" pitchFamily="34" charset="0"/>
              </a:rPr>
            </a:br>
            <a:r>
              <a:rPr lang="en-US" altLang="ko-KR" dirty="0" smtClean="0">
                <a:latin typeface="Calibri" panose="020F0502020204030204" pitchFamily="34" charset="0"/>
              </a:rPr>
              <a:t>Table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33450" y="1828800"/>
            <a:ext cx="8210550" cy="3352800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List </a:t>
            </a:r>
            <a:r>
              <a:rPr lang="en-US" altLang="ko-KR" dirty="0">
                <a:latin typeface="Calibri" panose="020F0502020204030204" pitchFamily="34" charset="0"/>
              </a:rPr>
              <a:t>of visiting clients</a:t>
            </a:r>
          </a:p>
          <a:p>
            <a:pPr lvl="1"/>
            <a:r>
              <a:rPr lang="en-US" altLang="ko-KR" dirty="0">
                <a:latin typeface="Calibri" panose="020F0502020204030204" pitchFamily="34" charset="0"/>
              </a:rPr>
              <a:t>Format </a:t>
            </a:r>
          </a:p>
          <a:p>
            <a:pPr lvl="2"/>
            <a:r>
              <a:rPr lang="en-US" altLang="ko-KR" dirty="0">
                <a:latin typeface="Calibri" panose="020F0502020204030204" pitchFamily="34" charset="0"/>
              </a:rPr>
              <a:t>Client IP address: # of TCP connection trials</a:t>
            </a:r>
          </a:p>
          <a:p>
            <a:pPr lvl="3"/>
            <a:r>
              <a:rPr lang="en-US" altLang="ko-KR" dirty="0">
                <a:latin typeface="Calibri" panose="020F0502020204030204" pitchFamily="34" charset="0"/>
              </a:rPr>
              <a:t># of TCP connection trials include wrong trials (ACK, FIN, and RST</a:t>
            </a:r>
            <a:r>
              <a:rPr lang="en-US" altLang="ko-KR" dirty="0" smtClean="0">
                <a:latin typeface="Calibri" panose="020F0502020204030204" pitchFamily="34" charset="0"/>
              </a:rPr>
              <a:t>)</a:t>
            </a:r>
            <a:endParaRPr lang="en-US" altLang="ko-KR" dirty="0">
              <a:latin typeface="Calibri" panose="020F0502020204030204" pitchFamily="34" charset="0"/>
            </a:endParaRPr>
          </a:p>
          <a:p>
            <a:pPr lvl="2"/>
            <a:r>
              <a:rPr lang="en-US" altLang="ko-KR" dirty="0">
                <a:latin typeface="Calibri" panose="020F0502020204030204" pitchFamily="34" charset="0"/>
              </a:rPr>
              <a:t>Simple data </a:t>
            </a:r>
            <a:r>
              <a:rPr lang="en-US" altLang="ko-KR" dirty="0" smtClean="0">
                <a:latin typeface="Calibri" panose="020F0502020204030204" pitchFamily="34" charset="0"/>
              </a:rPr>
              <a:t>structure : 6 </a:t>
            </a:r>
            <a:r>
              <a:rPr lang="en-US" altLang="ko-KR" dirty="0">
                <a:latin typeface="Calibri" panose="020F0502020204030204" pitchFamily="34" charset="0"/>
              </a:rPr>
              <a:t>bytes (4 bytes for IP and 2 bytes for </a:t>
            </a:r>
            <a:endParaRPr lang="en-US" altLang="ko-KR" dirty="0" smtClean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r>
              <a:rPr lang="en-US" altLang="ko-KR" dirty="0" smtClean="0">
                <a:latin typeface="Calibri" panose="020F0502020204030204" pitchFamily="34" charset="0"/>
              </a:rPr>
              <a:t>counter</a:t>
            </a:r>
            <a:r>
              <a:rPr lang="en-US" altLang="ko-KR" dirty="0">
                <a:latin typeface="Calibri" panose="020F0502020204030204" pitchFamily="34" charset="0"/>
              </a:rPr>
              <a:t>)</a:t>
            </a:r>
          </a:p>
          <a:p>
            <a:r>
              <a:rPr lang="en-US" altLang="ko-KR" dirty="0">
                <a:latin typeface="Calibri" panose="020F0502020204030204" pitchFamily="34" charset="0"/>
              </a:rPr>
              <a:t>Overhead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1,000,000 </a:t>
            </a:r>
            <a:r>
              <a:rPr lang="en-US" altLang="ko-KR" dirty="0">
                <a:latin typeface="Calibri" panose="020F0502020204030204" pitchFamily="34" charset="0"/>
              </a:rPr>
              <a:t>client IP </a:t>
            </a:r>
            <a:r>
              <a:rPr lang="en-US" altLang="ko-KR" dirty="0" smtClean="0">
                <a:latin typeface="Calibri" panose="020F0502020204030204" pitchFamily="34" charset="0"/>
              </a:rPr>
              <a:t>addresses </a:t>
            </a:r>
            <a:r>
              <a:rPr lang="en-US" altLang="ko-KR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altLang="ko-KR" dirty="0" smtClean="0">
                <a:latin typeface="Calibri" panose="020F0502020204030204" pitchFamily="34" charset="0"/>
              </a:rPr>
              <a:t>less </a:t>
            </a:r>
            <a:r>
              <a:rPr lang="en-US" altLang="ko-KR" dirty="0">
                <a:latin typeface="Calibri" panose="020F0502020204030204" pitchFamily="34" charset="0"/>
              </a:rPr>
              <a:t>than 6 MB of memory</a:t>
            </a:r>
          </a:p>
          <a:p>
            <a:r>
              <a:rPr lang="en-US" altLang="ko-KR" dirty="0">
                <a:latin typeface="Calibri" panose="020F0502020204030204" pitchFamily="34" charset="0"/>
              </a:rPr>
              <a:t>A controller application can read this table  </a:t>
            </a:r>
          </a:p>
          <a:p>
            <a:pPr lvl="1"/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487467" y="5357084"/>
            <a:ext cx="1085850" cy="3048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10.0.0.1</a:t>
            </a:r>
            <a:endParaRPr lang="ko-KR" altLang="en-US" sz="1400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872360" y="5357084"/>
            <a:ext cx="857250" cy="304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15</a:t>
            </a:r>
            <a:endParaRPr lang="ko-KR" altLang="en-US" sz="1400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cxnSp>
        <p:nvCxnSpPr>
          <p:cNvPr id="6" name="직선 연결선 5"/>
          <p:cNvCxnSpPr>
            <a:stCxn id="4" idx="3"/>
            <a:endCxn id="5" idx="1"/>
          </p:cNvCxnSpPr>
          <p:nvPr/>
        </p:nvCxnSpPr>
        <p:spPr>
          <a:xfrm>
            <a:off x="3573319" y="5509484"/>
            <a:ext cx="2990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직사각형 6"/>
          <p:cNvSpPr/>
          <p:nvPr/>
        </p:nvSpPr>
        <p:spPr>
          <a:xfrm>
            <a:off x="2487467" y="5661884"/>
            <a:ext cx="1085850" cy="3048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12.2.0.1</a:t>
            </a:r>
            <a:endParaRPr lang="ko-KR" altLang="en-US" sz="1400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3872360" y="5661884"/>
            <a:ext cx="857250" cy="304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1</a:t>
            </a:r>
            <a:endParaRPr lang="ko-KR" altLang="en-US" sz="1400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cxnSp>
        <p:nvCxnSpPr>
          <p:cNvPr id="9" name="직선 연결선 8"/>
          <p:cNvCxnSpPr>
            <a:stCxn id="7" idx="3"/>
            <a:endCxn id="8" idx="1"/>
          </p:cNvCxnSpPr>
          <p:nvPr/>
        </p:nvCxnSpPr>
        <p:spPr>
          <a:xfrm>
            <a:off x="3573319" y="5814284"/>
            <a:ext cx="2990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2487467" y="5966684"/>
            <a:ext cx="1085850" cy="3048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40.0.0.4</a:t>
            </a:r>
            <a:endParaRPr lang="ko-KR" altLang="en-US" sz="1400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872360" y="5966684"/>
            <a:ext cx="857250" cy="304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100</a:t>
            </a:r>
            <a:endParaRPr lang="ko-KR" altLang="en-US" sz="1400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cxnSp>
        <p:nvCxnSpPr>
          <p:cNvPr id="12" name="직선 연결선 11"/>
          <p:cNvCxnSpPr>
            <a:stCxn id="10" idx="3"/>
            <a:endCxn id="11" idx="1"/>
          </p:cNvCxnSpPr>
          <p:nvPr/>
        </p:nvCxnSpPr>
        <p:spPr>
          <a:xfrm>
            <a:off x="3573319" y="6119084"/>
            <a:ext cx="29904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636304" y="6251006"/>
            <a:ext cx="9675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400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IP</a:t>
            </a:r>
            <a:r>
              <a:rPr lang="ko-KR" altLang="en-US" sz="1400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 </a:t>
            </a:r>
            <a:r>
              <a:rPr lang="en-US" altLang="ko-KR" sz="1400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Address</a:t>
            </a:r>
            <a:endParaRPr lang="ko-KR" altLang="en-US" sz="1400" b="1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72002" y="6252935"/>
            <a:ext cx="787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400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Counter</a:t>
            </a:r>
            <a:endParaRPr lang="ko-KR" altLang="en-US" sz="1400" b="1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18" name="Date Placeholder 5"/>
          <p:cNvSpPr txBox="1">
            <a:spLocks/>
          </p:cNvSpPr>
          <p:nvPr/>
        </p:nvSpPr>
        <p:spPr>
          <a:xfrm>
            <a:off x="64008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S. Shin,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63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64854" y="365128"/>
            <a:ext cx="7950497" cy="1325563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Connection Migration – State </a:t>
            </a:r>
            <a:br>
              <a:rPr lang="en-US" altLang="ko-KR" dirty="0" smtClean="0">
                <a:latin typeface="Calibri" panose="020F0502020204030204" pitchFamily="34" charset="0"/>
              </a:rPr>
            </a:br>
            <a:r>
              <a:rPr lang="en-US" altLang="ko-KR" dirty="0" smtClean="0">
                <a:latin typeface="Calibri" panose="020F0502020204030204" pitchFamily="34" charset="0"/>
              </a:rPr>
              <a:t>Diagram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6933" y="1828800"/>
            <a:ext cx="4936067" cy="4351338"/>
          </a:xfrm>
        </p:spPr>
        <p:txBody>
          <a:bodyPr>
            <a:normAutofit fontScale="70000" lnSpcReduction="20000"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Distinguish between TCP connections that will complete (good) and not complete (bad)</a:t>
            </a:r>
          </a:p>
          <a:p>
            <a:r>
              <a:rPr lang="en-US" altLang="ko-KR" dirty="0" smtClean="0">
                <a:latin typeface="Calibri" panose="020F0502020204030204" pitchFamily="34" charset="0"/>
              </a:rPr>
              <a:t>4 state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Classification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Distinguish useful TCP connections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Report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Report to a controller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Migration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Migrate a TCP connection</a:t>
            </a:r>
          </a:p>
          <a:p>
            <a:pPr marL="914400" lvl="2" indent="0">
              <a:buNone/>
            </a:pPr>
            <a:r>
              <a:rPr lang="en-US" altLang="ko-KR" dirty="0">
                <a:latin typeface="Calibri" panose="020F0502020204030204" pitchFamily="34" charset="0"/>
              </a:rPr>
              <a:t>i</a:t>
            </a:r>
            <a:r>
              <a:rPr lang="en-US" altLang="ko-KR" dirty="0" smtClean="0">
                <a:latin typeface="Calibri" panose="020F0502020204030204" pitchFamily="34" charset="0"/>
              </a:rPr>
              <a:t>f it is a useful (or valid) connection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Relay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Relay all TCP packets between a </a:t>
            </a:r>
          </a:p>
          <a:p>
            <a:pPr marL="914400" lvl="2" indent="0">
              <a:buNone/>
            </a:pPr>
            <a:r>
              <a:rPr lang="en-US" altLang="ko-KR" dirty="0" smtClean="0">
                <a:latin typeface="Calibri" panose="020F0502020204030204" pitchFamily="34" charset="0"/>
              </a:rPr>
              <a:t>connection source and a destination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4808578" y="4043826"/>
            <a:ext cx="1363622" cy="48909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Classification stage</a:t>
            </a:r>
            <a:endParaRPr lang="ko-KR" altLang="en-US" sz="1400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5797407" y="2606760"/>
            <a:ext cx="1180214" cy="48909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Report </a:t>
            </a:r>
          </a:p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stage</a:t>
            </a:r>
            <a:endParaRPr lang="ko-KR" altLang="en-US" sz="1400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6810157" y="4043826"/>
            <a:ext cx="1180214" cy="48909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Migration</a:t>
            </a:r>
          </a:p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stage</a:t>
            </a:r>
            <a:endParaRPr lang="ko-KR" altLang="en-US" sz="1400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7759114" y="2606760"/>
            <a:ext cx="1180214" cy="48909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Replay</a:t>
            </a:r>
          </a:p>
          <a:p>
            <a:pPr algn="ctr" defTabSz="457200"/>
            <a:r>
              <a:rPr lang="en-US" altLang="ko-KR" sz="1400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stage</a:t>
            </a:r>
            <a:endParaRPr lang="ko-KR" altLang="en-US" sz="1400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cxnSp>
        <p:nvCxnSpPr>
          <p:cNvPr id="10" name="직선 화살표 연결선 9"/>
          <p:cNvCxnSpPr>
            <a:endCxn id="5" idx="1"/>
          </p:cNvCxnSpPr>
          <p:nvPr/>
        </p:nvCxnSpPr>
        <p:spPr>
          <a:xfrm flipV="1">
            <a:off x="4393908" y="4288375"/>
            <a:ext cx="414670" cy="7180"/>
          </a:xfrm>
          <a:prstGeom prst="straightConnector1">
            <a:avLst/>
          </a:prstGeom>
          <a:ln w="25400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47297" y="4043829"/>
            <a:ext cx="985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TCP sessions</a:t>
            </a:r>
            <a:endParaRPr lang="ko-KR" altLang="en-US" sz="12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cxnSp>
        <p:nvCxnSpPr>
          <p:cNvPr id="14" name="직선 화살표 연결선 13"/>
          <p:cNvCxnSpPr>
            <a:stCxn id="5" idx="0"/>
            <a:endCxn id="6" idx="2"/>
          </p:cNvCxnSpPr>
          <p:nvPr/>
        </p:nvCxnSpPr>
        <p:spPr>
          <a:xfrm flipV="1">
            <a:off x="5490389" y="3095858"/>
            <a:ext cx="897125" cy="947968"/>
          </a:xfrm>
          <a:prstGeom prst="straightConnector1">
            <a:avLst/>
          </a:prstGeom>
          <a:ln w="25400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>
            <a:off x="6525737" y="3120853"/>
            <a:ext cx="643270" cy="922975"/>
          </a:xfrm>
          <a:prstGeom prst="straightConnector1">
            <a:avLst/>
          </a:prstGeom>
          <a:ln w="25400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>
            <a:stCxn id="7" idx="0"/>
          </p:cNvCxnSpPr>
          <p:nvPr/>
        </p:nvCxnSpPr>
        <p:spPr>
          <a:xfrm flipH="1" flipV="1">
            <a:off x="6725106" y="3099494"/>
            <a:ext cx="675160" cy="944332"/>
          </a:xfrm>
          <a:prstGeom prst="straightConnector1">
            <a:avLst/>
          </a:prstGeom>
          <a:ln w="25400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/>
          <p:cNvCxnSpPr>
            <a:stCxn id="5" idx="2"/>
          </p:cNvCxnSpPr>
          <p:nvPr/>
        </p:nvCxnSpPr>
        <p:spPr>
          <a:xfrm flipH="1">
            <a:off x="5398687" y="4532924"/>
            <a:ext cx="91702" cy="628994"/>
          </a:xfrm>
          <a:prstGeom prst="straightConnector1">
            <a:avLst/>
          </a:prstGeom>
          <a:ln w="25400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>
            <a:stCxn id="6" idx="3"/>
            <a:endCxn id="8" idx="1"/>
          </p:cNvCxnSpPr>
          <p:nvPr/>
        </p:nvCxnSpPr>
        <p:spPr>
          <a:xfrm>
            <a:off x="6977621" y="2851309"/>
            <a:ext cx="781493" cy="0"/>
          </a:xfrm>
          <a:prstGeom prst="straightConnector1">
            <a:avLst/>
          </a:prstGeom>
          <a:ln w="25400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877036" y="5155013"/>
            <a:ext cx="9894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altLang="ko-K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Failed</a:t>
            </a:r>
          </a:p>
          <a:p>
            <a:pPr algn="ctr" defTabSz="457200"/>
            <a:r>
              <a:rPr lang="en-US" altLang="ko-K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TCP sessions</a:t>
            </a:r>
          </a:p>
          <a:p>
            <a:pPr algn="ctr" defTabSz="457200"/>
            <a:endParaRPr lang="en-US" altLang="ko-KR" sz="12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  <a:p>
            <a:pPr algn="ctr" defTabSz="457200"/>
            <a:r>
              <a:rPr lang="en-US" altLang="ko-K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Then, Ignore</a:t>
            </a:r>
            <a:endParaRPr lang="ko-KR" altLang="en-US" sz="12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900315" y="3367546"/>
            <a:ext cx="985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altLang="ko-K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Established</a:t>
            </a:r>
          </a:p>
          <a:p>
            <a:pPr algn="ctr" defTabSz="457200"/>
            <a:r>
              <a:rPr lang="en-US" altLang="ko-K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TCP sessions</a:t>
            </a:r>
            <a:endParaRPr lang="ko-KR" altLang="en-US" sz="12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239539" y="3426170"/>
            <a:ext cx="815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altLang="ko-K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Allow</a:t>
            </a:r>
          </a:p>
          <a:p>
            <a:pPr algn="ctr" defTabSz="457200"/>
            <a:r>
              <a:rPr lang="en-US" altLang="ko-K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Migration</a:t>
            </a:r>
            <a:endParaRPr lang="ko-KR" altLang="en-US" sz="12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78078" y="3419873"/>
            <a:ext cx="8412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altLang="ko-K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Success or</a:t>
            </a:r>
          </a:p>
          <a:p>
            <a:pPr algn="ctr" defTabSz="457200"/>
            <a:r>
              <a:rPr lang="en-US" altLang="ko-K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Failure</a:t>
            </a:r>
            <a:endParaRPr lang="ko-KR" altLang="en-US" sz="12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70395" y="2429477"/>
            <a:ext cx="5565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altLang="ko-K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Allow</a:t>
            </a:r>
          </a:p>
          <a:p>
            <a:pPr algn="ctr" defTabSz="457200"/>
            <a:r>
              <a:rPr lang="en-US" altLang="ko-KR" sz="12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Relay</a:t>
            </a:r>
            <a:endParaRPr lang="ko-KR" altLang="en-US" sz="12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24" name="Date Placeholder 5"/>
          <p:cNvSpPr txBox="1">
            <a:spLocks/>
          </p:cNvSpPr>
          <p:nvPr/>
        </p:nvSpPr>
        <p:spPr>
          <a:xfrm>
            <a:off x="64770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S. Shin,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52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26312" y="365128"/>
            <a:ext cx="8312888" cy="1325563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Connection Migration : classification stage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064" y="1795743"/>
            <a:ext cx="7196536" cy="39192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00400" y="5791200"/>
            <a:ext cx="31705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altLang="ko-KR" sz="1600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Flow chart</a:t>
            </a:r>
          </a:p>
          <a:p>
            <a:pPr algn="ctr" defTabSz="457200"/>
            <a:r>
              <a:rPr lang="en-US" altLang="ko-KR" sz="1600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- The case of receiving TCP SYN/RST/FIN packet</a:t>
            </a:r>
            <a:endParaRPr lang="ko-KR" altLang="en-US" sz="1600" b="1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1008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26312" y="365128"/>
            <a:ext cx="8312888" cy="1325563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Connection Migration: classification stage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600200"/>
            <a:ext cx="6991351" cy="404862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76600" y="5791200"/>
            <a:ext cx="2600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altLang="ko-KR" sz="1600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Flow chart</a:t>
            </a:r>
          </a:p>
          <a:p>
            <a:pPr algn="ctr" defTabSz="457200"/>
            <a:r>
              <a:rPr lang="en-US" altLang="ko-KR" sz="1600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- The case of receiving TCP ACK packet</a:t>
            </a:r>
            <a:endParaRPr lang="ko-KR" altLang="en-US" sz="1600" b="1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1008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CloudWatcher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 new framework</a:t>
            </a:r>
          </a:p>
          <a:p>
            <a:pPr lvl="1"/>
            <a:r>
              <a:rPr lang="en-US" dirty="0" smtClean="0"/>
              <a:t>Provide monitoring services for large and dynamic cloud networks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utomatically detours network packets to be inspected by pre-installed network security devices</a:t>
            </a:r>
          </a:p>
          <a:p>
            <a:pPr lvl="2"/>
            <a:r>
              <a:rPr lang="en-US" b="1" dirty="0" err="1" smtClean="0"/>
              <a:t>OpenFlow</a:t>
            </a:r>
            <a:endParaRPr lang="en-US" b="1" dirty="0" smtClean="0"/>
          </a:p>
          <a:p>
            <a:pPr lvl="1"/>
            <a:r>
              <a:rPr lang="en-US" dirty="0" smtClean="0"/>
              <a:t>Provide a script to operate this framework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Connection Migration – Packet </a:t>
            </a:r>
            <a:br>
              <a:rPr lang="en-US" altLang="ko-KR" dirty="0" smtClean="0">
                <a:latin typeface="Calibri" panose="020F0502020204030204" pitchFamily="34" charset="0"/>
              </a:rPr>
            </a:br>
            <a:r>
              <a:rPr lang="en-US" altLang="ko-KR" dirty="0" smtClean="0">
                <a:latin typeface="Calibri" panose="020F0502020204030204" pitchFamily="34" charset="0"/>
              </a:rPr>
              <a:t>Diagram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885411" y="3891516"/>
            <a:ext cx="3389129" cy="215841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04358" y="3891516"/>
            <a:ext cx="604727" cy="21584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2000" b="1" dirty="0" smtClean="0">
                <a:solidFill>
                  <a:prstClr val="white"/>
                </a:solidFill>
                <a:latin typeface="맑은 고딕"/>
                <a:ea typeface="맑은 고딕"/>
              </a:rPr>
              <a:t>A</a:t>
            </a:r>
            <a:endParaRPr lang="ko-KR" altLang="en-US" b="1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8250866" y="3891516"/>
            <a:ext cx="604727" cy="21584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2000" b="1" dirty="0" smtClean="0">
                <a:solidFill>
                  <a:prstClr val="white"/>
                </a:solidFill>
                <a:latin typeface="맑은 고딕"/>
                <a:ea typeface="맑은 고딕"/>
              </a:rPr>
              <a:t>B</a:t>
            </a:r>
            <a:endParaRPr lang="ko-KR" altLang="en-US" b="1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888069" y="2126623"/>
            <a:ext cx="3389129" cy="74416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맑은 고딕"/>
                <a:ea typeface="맑은 고딕"/>
              </a:rPr>
              <a:t>Control Plane</a:t>
            </a:r>
            <a:endParaRPr lang="ko-KR" altLang="en-US" b="1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cxnSp>
        <p:nvCxnSpPr>
          <p:cNvPr id="9" name="직선 화살표 연결선 8"/>
          <p:cNvCxnSpPr/>
          <p:nvPr/>
        </p:nvCxnSpPr>
        <p:spPr>
          <a:xfrm>
            <a:off x="1012752" y="4157331"/>
            <a:ext cx="178627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59319" y="3912784"/>
            <a:ext cx="1079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(1) TCP SYN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11" name="직선 화살표 연결선 10"/>
          <p:cNvCxnSpPr/>
          <p:nvPr/>
        </p:nvCxnSpPr>
        <p:spPr>
          <a:xfrm flipH="1">
            <a:off x="1012753" y="4445513"/>
            <a:ext cx="176588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06477" y="4189783"/>
            <a:ext cx="1455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(2) TCP SYN/ACK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16" name="직선 화살표 연결선 15"/>
          <p:cNvCxnSpPr/>
          <p:nvPr/>
        </p:nvCxnSpPr>
        <p:spPr>
          <a:xfrm>
            <a:off x="1015410" y="4713766"/>
            <a:ext cx="178627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61977" y="4469219"/>
            <a:ext cx="1090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(3) TCP ACK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18" name="직선 화살표 연결선 17"/>
          <p:cNvCxnSpPr/>
          <p:nvPr/>
        </p:nvCxnSpPr>
        <p:spPr>
          <a:xfrm>
            <a:off x="6381318" y="4136066"/>
            <a:ext cx="178627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827885" y="3891516"/>
            <a:ext cx="1079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(6) TCP SYN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20" name="직선 화살표 연결선 19"/>
          <p:cNvCxnSpPr/>
          <p:nvPr/>
        </p:nvCxnSpPr>
        <p:spPr>
          <a:xfrm flipH="1">
            <a:off x="6381319" y="4424248"/>
            <a:ext cx="176588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675042" y="4168518"/>
            <a:ext cx="1455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(7) TCP SYN/ACK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22" name="직선 화살표 연결선 21"/>
          <p:cNvCxnSpPr/>
          <p:nvPr/>
        </p:nvCxnSpPr>
        <p:spPr>
          <a:xfrm>
            <a:off x="6383976" y="4692501"/>
            <a:ext cx="178627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830545" y="4447954"/>
            <a:ext cx="1090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(8) TCP ACK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24" name="직선 화살표 연결선 23"/>
          <p:cNvCxnSpPr/>
          <p:nvPr/>
        </p:nvCxnSpPr>
        <p:spPr>
          <a:xfrm>
            <a:off x="1010091" y="5695502"/>
            <a:ext cx="178627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274724" y="5238303"/>
            <a:ext cx="1168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(11) TCP ACK</a:t>
            </a:r>
          </a:p>
          <a:p>
            <a:pPr algn="ctr"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TCP Data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26" name="직선 화살표 연결선 25"/>
          <p:cNvCxnSpPr/>
          <p:nvPr/>
        </p:nvCxnSpPr>
        <p:spPr>
          <a:xfrm>
            <a:off x="6378207" y="5691039"/>
            <a:ext cx="1786270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638593" y="5233840"/>
            <a:ext cx="1176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altLang="ko-KR" sz="1200" b="1" smtClean="0">
                <a:solidFill>
                  <a:prstClr val="black"/>
                </a:solidFill>
                <a:latin typeface="맑은 고딕"/>
                <a:ea typeface="맑은 고딕"/>
              </a:rPr>
              <a:t>(12) </a:t>
            </a:r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TCP ACK</a:t>
            </a:r>
          </a:p>
          <a:p>
            <a:pPr algn="ctr"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TCP Data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28" name="직선 화살표 연결선 27"/>
          <p:cNvCxnSpPr/>
          <p:nvPr/>
        </p:nvCxnSpPr>
        <p:spPr>
          <a:xfrm flipV="1">
            <a:off x="3247943" y="2991394"/>
            <a:ext cx="0" cy="78276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/>
          <p:nvPr/>
        </p:nvCxnSpPr>
        <p:spPr>
          <a:xfrm flipH="1">
            <a:off x="3536770" y="3029873"/>
            <a:ext cx="1" cy="78276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005636" y="3244277"/>
            <a:ext cx="37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</a:t>
            </a:r>
            <a:r>
              <a:rPr lang="en-US" altLang="ko-KR" sz="1200" b="1" dirty="0">
                <a:solidFill>
                  <a:prstClr val="black"/>
                </a:solidFill>
                <a:latin typeface="맑은 고딕"/>
                <a:ea typeface="맑은 고딕"/>
              </a:rPr>
              <a:t>4</a:t>
            </a:r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)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306084" y="3239921"/>
            <a:ext cx="37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(5)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34" name="직선 화살표 연결선 33"/>
          <p:cNvCxnSpPr/>
          <p:nvPr/>
        </p:nvCxnSpPr>
        <p:spPr>
          <a:xfrm flipV="1">
            <a:off x="5449035" y="3000938"/>
            <a:ext cx="0" cy="78276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화살표 연결선 34"/>
          <p:cNvCxnSpPr/>
          <p:nvPr/>
        </p:nvCxnSpPr>
        <p:spPr>
          <a:xfrm flipH="1">
            <a:off x="5737861" y="3039417"/>
            <a:ext cx="1" cy="78276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206728" y="3253821"/>
            <a:ext cx="37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(9)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467987" y="3249465"/>
            <a:ext cx="4583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(10)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93663" y="4285748"/>
            <a:ext cx="2392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b="1" dirty="0">
                <a:solidFill>
                  <a:prstClr val="black"/>
                </a:solidFill>
                <a:latin typeface="맑은 고딕"/>
                <a:ea typeface="맑은 고딕"/>
              </a:rPr>
              <a:t>A-1: A --&gt; B: Migrate</a:t>
            </a:r>
            <a:endParaRPr lang="ko-KR" altLang="en-US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593662" y="4877970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b="1" dirty="0" smtClean="0">
                <a:solidFill>
                  <a:prstClr val="black"/>
                </a:solidFill>
                <a:latin typeface="맑은 고딕"/>
                <a:ea typeface="맑은 고딕"/>
              </a:rPr>
              <a:t>A-2: </a:t>
            </a:r>
            <a:r>
              <a:rPr lang="en-US" altLang="ko-KR" b="1" dirty="0">
                <a:solidFill>
                  <a:prstClr val="black"/>
                </a:solidFill>
                <a:latin typeface="맑은 고딕"/>
                <a:ea typeface="맑은 고딕"/>
              </a:rPr>
              <a:t>A --&gt; B: </a:t>
            </a:r>
            <a:r>
              <a:rPr lang="en-US" altLang="ko-KR" b="1" dirty="0" smtClean="0">
                <a:solidFill>
                  <a:prstClr val="black"/>
                </a:solidFill>
                <a:latin typeface="맑은 고딕"/>
                <a:ea typeface="맑은 고딕"/>
              </a:rPr>
              <a:t>Relay</a:t>
            </a:r>
            <a:endParaRPr lang="ko-KR" altLang="en-US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0600" y="5715000"/>
            <a:ext cx="1223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Data Plane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15" name="모서리가 둥근 직사각형 14"/>
          <p:cNvSpPr/>
          <p:nvPr/>
        </p:nvSpPr>
        <p:spPr>
          <a:xfrm>
            <a:off x="1010092" y="3812636"/>
            <a:ext cx="1768541" cy="1065337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40" name="모서리가 둥근 직사각형 39"/>
          <p:cNvSpPr/>
          <p:nvPr/>
        </p:nvSpPr>
        <p:spPr>
          <a:xfrm>
            <a:off x="995902" y="5247302"/>
            <a:ext cx="1768541" cy="617958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41" name="모서리가 둥근 직사각형 40"/>
          <p:cNvSpPr/>
          <p:nvPr/>
        </p:nvSpPr>
        <p:spPr>
          <a:xfrm>
            <a:off x="6378208" y="3823350"/>
            <a:ext cx="1768541" cy="1065337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42" name="모서리가 둥근 직사각형 41"/>
          <p:cNvSpPr/>
          <p:nvPr/>
        </p:nvSpPr>
        <p:spPr>
          <a:xfrm>
            <a:off x="6378207" y="5247302"/>
            <a:ext cx="1768541" cy="617958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43" name="모서리가 둥근 직사각형 42"/>
          <p:cNvSpPr/>
          <p:nvPr/>
        </p:nvSpPr>
        <p:spPr>
          <a:xfrm>
            <a:off x="3005636" y="2977344"/>
            <a:ext cx="690403" cy="821239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48" name="모서리가 둥근 직사각형 47"/>
          <p:cNvSpPr/>
          <p:nvPr/>
        </p:nvSpPr>
        <p:spPr>
          <a:xfrm>
            <a:off x="5232855" y="2972157"/>
            <a:ext cx="619429" cy="821239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175239" y="3515701"/>
            <a:ext cx="1801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Classification stage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451292" y="4968159"/>
            <a:ext cx="1159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Relay stage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638823" y="3536962"/>
            <a:ext cx="1531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Migration stage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777968" y="4964264"/>
            <a:ext cx="1159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Relay stage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696037" y="3212637"/>
            <a:ext cx="1274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Report stage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805145" y="3177147"/>
            <a:ext cx="1274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Report stage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54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S. Shin,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18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Delayed Connection Migration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1734183"/>
            <a:ext cx="7886700" cy="1790412"/>
          </a:xfrm>
        </p:spPr>
        <p:txBody>
          <a:bodyPr>
            <a:normAutofit fontScale="62500" lnSpcReduction="20000"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Concept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Delay Connection Migration until the data plane receives (a) data </a:t>
            </a:r>
          </a:p>
          <a:p>
            <a:pPr marL="457200" lvl="1" indent="0">
              <a:buNone/>
            </a:pPr>
            <a:r>
              <a:rPr lang="en-US" altLang="ko-KR" dirty="0" smtClean="0">
                <a:latin typeface="Calibri" panose="020F0502020204030204" pitchFamily="34" charset="0"/>
              </a:rPr>
              <a:t>packet(s)</a:t>
            </a:r>
          </a:p>
          <a:p>
            <a:r>
              <a:rPr lang="en-US" altLang="ko-KR" dirty="0" smtClean="0">
                <a:latin typeface="Calibri" panose="020F0502020204030204" pitchFamily="34" charset="0"/>
              </a:rPr>
              <a:t>Why?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Good for reducing the effects of some advanced attacks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E.g., fake TCP connection setup 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085375" y="4925809"/>
            <a:ext cx="3012731" cy="182317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90975" y="4925809"/>
            <a:ext cx="537566" cy="182317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2000" b="1" dirty="0" smtClean="0">
                <a:solidFill>
                  <a:prstClr val="white"/>
                </a:solidFill>
                <a:latin typeface="맑은 고딕"/>
                <a:ea typeface="맑은 고딕"/>
              </a:rPr>
              <a:t>A</a:t>
            </a:r>
            <a:endParaRPr lang="ko-KR" altLang="en-US" b="1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7854940" y="4925809"/>
            <a:ext cx="537566" cy="182317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sz="2000" b="1" dirty="0" smtClean="0">
                <a:solidFill>
                  <a:prstClr val="white"/>
                </a:solidFill>
                <a:latin typeface="맑은 고딕"/>
                <a:ea typeface="맑은 고딕"/>
              </a:rPr>
              <a:t>B</a:t>
            </a:r>
            <a:endParaRPr lang="ko-KR" altLang="en-US" b="1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3087738" y="3476261"/>
            <a:ext cx="3012731" cy="63960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맑은 고딕"/>
                <a:ea typeface="맑은 고딕"/>
              </a:rPr>
              <a:t>Control Plane</a:t>
            </a:r>
            <a:endParaRPr lang="ko-KR" altLang="en-US" b="1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cxnSp>
        <p:nvCxnSpPr>
          <p:cNvPr id="9" name="직선 화살표 연결선 8"/>
          <p:cNvCxnSpPr/>
          <p:nvPr/>
        </p:nvCxnSpPr>
        <p:spPr>
          <a:xfrm>
            <a:off x="1420695" y="5150336"/>
            <a:ext cx="1587886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17666" y="4943771"/>
            <a:ext cx="1079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(1) TCP SYN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11" name="직선 화살표 연결선 10"/>
          <p:cNvCxnSpPr/>
          <p:nvPr/>
        </p:nvCxnSpPr>
        <p:spPr>
          <a:xfrm flipH="1">
            <a:off x="1420694" y="5393759"/>
            <a:ext cx="1569761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681797" y="5177748"/>
            <a:ext cx="1455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(2) TCP SYN/ACK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13" name="직선 화살표 연결선 12"/>
          <p:cNvCxnSpPr/>
          <p:nvPr/>
        </p:nvCxnSpPr>
        <p:spPr>
          <a:xfrm>
            <a:off x="1423056" y="5620348"/>
            <a:ext cx="1587886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820029" y="5413783"/>
            <a:ext cx="1090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(3) TCP ACK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15" name="직선 화살표 연결선 14"/>
          <p:cNvCxnSpPr/>
          <p:nvPr/>
        </p:nvCxnSpPr>
        <p:spPr>
          <a:xfrm>
            <a:off x="6193026" y="5132373"/>
            <a:ext cx="1587886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589997" y="4925809"/>
            <a:ext cx="1079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(7) TCP SYN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17" name="직선 화살표 연결선 16"/>
          <p:cNvCxnSpPr/>
          <p:nvPr/>
        </p:nvCxnSpPr>
        <p:spPr>
          <a:xfrm flipH="1">
            <a:off x="6193025" y="5375797"/>
            <a:ext cx="1569761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454129" y="5159786"/>
            <a:ext cx="1455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(8) TCP SYN/ACK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19" name="직선 화살표 연결선 18"/>
          <p:cNvCxnSpPr/>
          <p:nvPr/>
        </p:nvCxnSpPr>
        <p:spPr>
          <a:xfrm>
            <a:off x="6195387" y="5602386"/>
            <a:ext cx="1587886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592360" y="5395821"/>
            <a:ext cx="1090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(9) TCP ACK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21" name="직선 화살표 연결선 20"/>
          <p:cNvCxnSpPr/>
          <p:nvPr/>
        </p:nvCxnSpPr>
        <p:spPr>
          <a:xfrm>
            <a:off x="1418328" y="6031590"/>
            <a:ext cx="1587886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627258" y="5645401"/>
            <a:ext cx="1090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</a:t>
            </a:r>
            <a:r>
              <a:rPr lang="en-US" altLang="ko-KR" sz="1200" b="1" dirty="0">
                <a:solidFill>
                  <a:prstClr val="black"/>
                </a:solidFill>
                <a:latin typeface="맑은 고딕"/>
                <a:ea typeface="맑은 고딕"/>
              </a:rPr>
              <a:t>4</a:t>
            </a:r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) TCP ACK</a:t>
            </a:r>
          </a:p>
          <a:p>
            <a:pPr algn="ctr"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TCP Data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23" name="직선 화살표 연결선 22"/>
          <p:cNvCxnSpPr/>
          <p:nvPr/>
        </p:nvCxnSpPr>
        <p:spPr>
          <a:xfrm>
            <a:off x="6190260" y="6445836"/>
            <a:ext cx="1587886" cy="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356394" y="6059647"/>
            <a:ext cx="1176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US" altLang="ko-KR" sz="1200" b="1" smtClean="0">
                <a:solidFill>
                  <a:prstClr val="black"/>
                </a:solidFill>
                <a:latin typeface="맑은 고딕"/>
                <a:ea typeface="맑은 고딕"/>
              </a:rPr>
              <a:t>(12) </a:t>
            </a:r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TCP ACK</a:t>
            </a:r>
          </a:p>
          <a:p>
            <a:pPr algn="ctr"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TCP Data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25" name="직선 화살표 연결선 24"/>
          <p:cNvCxnSpPr/>
          <p:nvPr/>
        </p:nvCxnSpPr>
        <p:spPr>
          <a:xfrm flipV="1">
            <a:off x="3407644" y="4165486"/>
            <a:ext cx="0" cy="661186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/>
          <p:nvPr/>
        </p:nvCxnSpPr>
        <p:spPr>
          <a:xfrm flipH="1">
            <a:off x="3664393" y="4197988"/>
            <a:ext cx="1" cy="661186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192248" y="4379093"/>
            <a:ext cx="37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(5)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59328" y="4375413"/>
            <a:ext cx="3727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(6)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cxnSp>
        <p:nvCxnSpPr>
          <p:cNvPr id="29" name="직선 화살표 연결선 28"/>
          <p:cNvCxnSpPr/>
          <p:nvPr/>
        </p:nvCxnSpPr>
        <p:spPr>
          <a:xfrm flipV="1">
            <a:off x="5364281" y="4173547"/>
            <a:ext cx="0" cy="661186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화살표 연결선 29"/>
          <p:cNvCxnSpPr/>
          <p:nvPr/>
        </p:nvCxnSpPr>
        <p:spPr>
          <a:xfrm flipH="1">
            <a:off x="5621031" y="4206050"/>
            <a:ext cx="1" cy="661186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099899" y="4387154"/>
            <a:ext cx="4583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(10)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51736" y="4383475"/>
            <a:ext cx="4498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200" b="1" dirty="0" smtClean="0">
                <a:solidFill>
                  <a:prstClr val="black"/>
                </a:solidFill>
                <a:latin typeface="맑은 고딕"/>
                <a:ea typeface="맑은 고딕"/>
              </a:rPr>
              <a:t>(11)</a:t>
            </a:r>
            <a:endParaRPr lang="ko-KR" altLang="en-US" sz="1200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714967" y="5258809"/>
            <a:ext cx="2392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b="1" dirty="0">
                <a:solidFill>
                  <a:prstClr val="black"/>
                </a:solidFill>
                <a:latin typeface="맑은 고딕"/>
                <a:ea typeface="맑은 고딕"/>
              </a:rPr>
              <a:t>A-1: A --&gt; B: Migrate</a:t>
            </a:r>
            <a:endParaRPr lang="ko-KR" altLang="en-US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14967" y="5759050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b="1" dirty="0" smtClean="0">
                <a:solidFill>
                  <a:prstClr val="black"/>
                </a:solidFill>
                <a:latin typeface="맑은 고딕"/>
                <a:ea typeface="맑은 고딕"/>
              </a:rPr>
              <a:t>A-2: </a:t>
            </a:r>
            <a:r>
              <a:rPr lang="en-US" altLang="ko-KR" b="1" dirty="0">
                <a:solidFill>
                  <a:prstClr val="black"/>
                </a:solidFill>
                <a:latin typeface="맑은 고딕"/>
                <a:ea typeface="맑은 고딕"/>
              </a:rPr>
              <a:t>A --&gt; B: </a:t>
            </a:r>
            <a:r>
              <a:rPr lang="en-US" altLang="ko-KR" b="1" dirty="0" smtClean="0">
                <a:solidFill>
                  <a:prstClr val="black"/>
                </a:solidFill>
                <a:latin typeface="맑은 고딕"/>
                <a:ea typeface="맑은 고딕"/>
              </a:rPr>
              <a:t>Relay</a:t>
            </a:r>
            <a:endParaRPr lang="ko-KR" altLang="en-US" b="1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76800" y="6454801"/>
            <a:ext cx="1223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Data Plane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36" name="모서리가 둥근 직사각형 35"/>
          <p:cNvSpPr/>
          <p:nvPr/>
        </p:nvSpPr>
        <p:spPr>
          <a:xfrm>
            <a:off x="1418328" y="4859174"/>
            <a:ext cx="1572126" cy="1395452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38" name="모서리가 둥근 직사각형 37"/>
          <p:cNvSpPr/>
          <p:nvPr/>
        </p:nvSpPr>
        <p:spPr>
          <a:xfrm>
            <a:off x="6190259" y="4868227"/>
            <a:ext cx="1572126" cy="899875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39" name="모서리가 둥근 직사각형 38"/>
          <p:cNvSpPr/>
          <p:nvPr/>
        </p:nvSpPr>
        <p:spPr>
          <a:xfrm>
            <a:off x="6190258" y="6071018"/>
            <a:ext cx="1572126" cy="521980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40" name="모서리가 둥근 직사각형 39"/>
          <p:cNvSpPr/>
          <p:nvPr/>
        </p:nvSpPr>
        <p:spPr>
          <a:xfrm>
            <a:off x="3192247" y="4153618"/>
            <a:ext cx="613727" cy="693689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41" name="모서리가 둥근 직사각형 40"/>
          <p:cNvSpPr/>
          <p:nvPr/>
        </p:nvSpPr>
        <p:spPr>
          <a:xfrm>
            <a:off x="5172110" y="4149237"/>
            <a:ext cx="550635" cy="693689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565135" y="4608360"/>
            <a:ext cx="1801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Classification stage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421931" y="4626319"/>
            <a:ext cx="1531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Migration stage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545623" y="5831940"/>
            <a:ext cx="1159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Relay stage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05972" y="4352366"/>
            <a:ext cx="1274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Report stage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680841" y="4322389"/>
            <a:ext cx="1274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Report stage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26198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Actuating Trigger - Idea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1825625"/>
            <a:ext cx="790575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Two functions</a:t>
            </a:r>
          </a:p>
          <a:p>
            <a:pPr lvl="1"/>
            <a:r>
              <a:rPr lang="en-US" altLang="ko-KR" dirty="0">
                <a:latin typeface="Calibri" panose="020F0502020204030204" pitchFamily="34" charset="0"/>
              </a:rPr>
              <a:t>R</a:t>
            </a:r>
            <a:r>
              <a:rPr lang="en-US" altLang="ko-KR" dirty="0" smtClean="0">
                <a:latin typeface="Calibri" panose="020F0502020204030204" pitchFamily="34" charset="0"/>
              </a:rPr>
              <a:t>eport the following items to the control plane </a:t>
            </a:r>
          </a:p>
          <a:p>
            <a:pPr marL="457200" lvl="1" indent="0">
              <a:buNone/>
            </a:pPr>
            <a:r>
              <a:rPr lang="en-US" altLang="ko-KR" dirty="0" smtClean="0">
                <a:latin typeface="Calibri" panose="020F0502020204030204" pitchFamily="34" charset="0"/>
              </a:rPr>
              <a:t>asynchronously</a:t>
            </a:r>
          </a:p>
          <a:p>
            <a:pPr lvl="2"/>
            <a:r>
              <a:rPr lang="en-US" altLang="ko-KR" dirty="0">
                <a:latin typeface="Calibri" panose="020F0502020204030204" pitchFamily="34" charset="0"/>
              </a:rPr>
              <a:t>N</a:t>
            </a:r>
            <a:r>
              <a:rPr lang="en-US" altLang="ko-KR" dirty="0" smtClean="0">
                <a:latin typeface="Calibri" panose="020F0502020204030204" pitchFamily="34" charset="0"/>
              </a:rPr>
              <a:t>etwork status</a:t>
            </a:r>
          </a:p>
          <a:p>
            <a:pPr lvl="2"/>
            <a:r>
              <a:rPr lang="en-US" altLang="ko-KR" dirty="0">
                <a:latin typeface="Calibri" panose="020F0502020204030204" pitchFamily="34" charset="0"/>
              </a:rPr>
              <a:t>P</a:t>
            </a:r>
            <a:r>
              <a:rPr lang="en-US" altLang="ko-KR" dirty="0" smtClean="0">
                <a:latin typeface="Calibri" panose="020F0502020204030204" pitchFamily="34" charset="0"/>
              </a:rPr>
              <a:t>ayload information</a:t>
            </a:r>
          </a:p>
          <a:p>
            <a:pPr lvl="1"/>
            <a:endParaRPr lang="en-US" altLang="ko-KR" dirty="0" smtClean="0">
              <a:latin typeface="Calibri" panose="020F0502020204030204" pitchFamily="34" charset="0"/>
            </a:endParaRP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Activate flow rules based on some predefined conditions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Security application can use this feature to turn on security </a:t>
            </a:r>
            <a:r>
              <a:rPr lang="en-US" altLang="ko-KR" dirty="0" smtClean="0">
                <a:latin typeface="Calibri" panose="020F0502020204030204" pitchFamily="34" charset="0"/>
              </a:rPr>
              <a:t>policies </a:t>
            </a:r>
            <a:r>
              <a:rPr lang="en-US" altLang="ko-KR" dirty="0" smtClean="0">
                <a:latin typeface="Calibri" panose="020F0502020204030204" pitchFamily="34" charset="0"/>
              </a:rPr>
              <a:t>without delay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7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S. Shin,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23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Activating Trigger – Operations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28600" y="1825625"/>
            <a:ext cx="3677855" cy="4351338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4 main operations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In the control plane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Define a condition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Register the condition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In the data plane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Check the condition</a:t>
            </a:r>
          </a:p>
          <a:p>
            <a:pPr lvl="2"/>
            <a:r>
              <a:rPr lang="en-US" altLang="ko-KR" dirty="0">
                <a:latin typeface="Calibri" panose="020F0502020204030204" pitchFamily="34" charset="0"/>
              </a:rPr>
              <a:t>W</a:t>
            </a:r>
            <a:r>
              <a:rPr lang="en-US" altLang="ko-KR" dirty="0" smtClean="0">
                <a:latin typeface="Calibri" panose="020F0502020204030204" pitchFamily="34" charset="0"/>
              </a:rPr>
              <a:t>hen the condition is satisfied,</a:t>
            </a:r>
          </a:p>
          <a:p>
            <a:pPr lvl="3"/>
            <a:r>
              <a:rPr lang="en-US" altLang="ko-KR" dirty="0" smtClean="0">
                <a:latin typeface="Calibri" panose="020F0502020204030204" pitchFamily="34" charset="0"/>
              </a:rPr>
              <a:t>Report a network </a:t>
            </a:r>
          </a:p>
          <a:p>
            <a:pPr marL="1371600" lvl="3" indent="0">
              <a:buNone/>
            </a:pPr>
            <a:r>
              <a:rPr lang="en-US" altLang="ko-KR" dirty="0" smtClean="0">
                <a:latin typeface="Calibri" panose="020F0502020204030204" pitchFamily="34" charset="0"/>
              </a:rPr>
              <a:t>status or payload</a:t>
            </a:r>
          </a:p>
          <a:p>
            <a:pPr lvl="3"/>
            <a:r>
              <a:rPr lang="en-US" altLang="ko-KR" dirty="0" smtClean="0">
                <a:latin typeface="Calibri" panose="020F0502020204030204" pitchFamily="34" charset="0"/>
              </a:rPr>
              <a:t>Activate a flow rule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5104313" y="2978332"/>
            <a:ext cx="3860073" cy="2939142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endParaRPr lang="ko-KR" altLang="en-US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363936" y="3592286"/>
            <a:ext cx="1205049" cy="5747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Flow Rule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6849836" y="3592286"/>
            <a:ext cx="1859825" cy="5747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Condition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6849836" y="4931231"/>
            <a:ext cx="1859825" cy="561703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Predefined Flow Rule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5104313" y="1854927"/>
            <a:ext cx="3860073" cy="600893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defTabSz="457200"/>
            <a:r>
              <a:rPr lang="en-US" altLang="ko-KR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Control Plane</a:t>
            </a:r>
            <a:endParaRPr lang="ko-KR" altLang="en-US" b="1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cxnSp>
        <p:nvCxnSpPr>
          <p:cNvPr id="11" name="직선 연결선 10"/>
          <p:cNvCxnSpPr>
            <a:stCxn id="9" idx="2"/>
            <a:endCxn id="5" idx="0"/>
          </p:cNvCxnSpPr>
          <p:nvPr/>
        </p:nvCxnSpPr>
        <p:spPr>
          <a:xfrm>
            <a:off x="7034349" y="2455820"/>
            <a:ext cx="0" cy="5225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3925391" y="4389120"/>
            <a:ext cx="787036" cy="1528354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dirty="0" smtClean="0">
                <a:solidFill>
                  <a:prstClr val="white"/>
                </a:solidFill>
                <a:latin typeface="맑은 고딕"/>
                <a:ea typeface="맑은 고딕"/>
              </a:rPr>
              <a:t>Host</a:t>
            </a:r>
            <a:endParaRPr lang="ko-KR" altLang="en-US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cxnSp>
        <p:nvCxnSpPr>
          <p:cNvPr id="14" name="꺾인 연결선 13"/>
          <p:cNvCxnSpPr>
            <a:stCxn id="12" idx="3"/>
            <a:endCxn id="6" idx="2"/>
          </p:cNvCxnSpPr>
          <p:nvPr/>
        </p:nvCxnSpPr>
        <p:spPr>
          <a:xfrm flipV="1">
            <a:off x="4712426" y="4167055"/>
            <a:ext cx="1254035" cy="986245"/>
          </a:xfrm>
          <a:prstGeom prst="bentConnector2">
            <a:avLst/>
          </a:prstGeom>
          <a:ln w="28575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직선 화살표 연결선 15"/>
          <p:cNvCxnSpPr/>
          <p:nvPr/>
        </p:nvCxnSpPr>
        <p:spPr>
          <a:xfrm>
            <a:off x="7338060" y="2455820"/>
            <a:ext cx="0" cy="1136469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 flipV="1">
            <a:off x="8082644" y="2455820"/>
            <a:ext cx="0" cy="1136469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/>
          <p:nvPr/>
        </p:nvCxnSpPr>
        <p:spPr>
          <a:xfrm>
            <a:off x="8082644" y="4167052"/>
            <a:ext cx="0" cy="764176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직선 연결선 24"/>
          <p:cNvCxnSpPr>
            <a:stCxn id="6" idx="3"/>
            <a:endCxn id="7" idx="1"/>
          </p:cNvCxnSpPr>
          <p:nvPr/>
        </p:nvCxnSpPr>
        <p:spPr>
          <a:xfrm>
            <a:off x="6568985" y="3879669"/>
            <a:ext cx="2808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034350" y="1986093"/>
            <a:ext cx="1876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(1) Define condition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841278" y="2547797"/>
            <a:ext cx="2012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(2) Register condition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93096" y="4109350"/>
            <a:ext cx="18229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(3) Check condition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07155" y="4464226"/>
            <a:ext cx="2287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(4-2) Activate a flow rule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432811" y="3009895"/>
            <a:ext cx="17767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(4-1) Report status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985812" y="5548142"/>
            <a:ext cx="1223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Data Plane</a:t>
            </a:r>
            <a:endParaRPr lang="ko-KR" altLang="en-US" b="1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421754" y="4402183"/>
            <a:ext cx="847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b="1" i="1" dirty="0" smtClean="0">
                <a:solidFill>
                  <a:srgbClr val="0070C0"/>
                </a:solidFill>
                <a:latin typeface="Calibri" panose="020F0502020204030204" pitchFamily="34" charset="0"/>
                <a:ea typeface="맑은 고딕"/>
              </a:rPr>
              <a:t>match</a:t>
            </a:r>
            <a:endParaRPr lang="ko-KR" altLang="en-US" b="1" i="1" dirty="0">
              <a:solidFill>
                <a:srgbClr val="0070C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27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S. Shin,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23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Activating Trigger - Example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1825628"/>
            <a:ext cx="7886700" cy="1797251"/>
          </a:xfrm>
        </p:spPr>
        <p:txBody>
          <a:bodyPr>
            <a:normAutofit fontScale="62500" lnSpcReduction="20000"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Example of reporting payload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1) defined a condition : want to see payloads of packet from 10.0.0.1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2) register this condition to the data plane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3) packet is delivered from 10.0.0.1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4) payload is delivered to the control plane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755195" y="4898572"/>
            <a:ext cx="3860073" cy="1658984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endParaRPr lang="ko-KR" altLang="en-US" dirty="0">
              <a:solidFill>
                <a:prstClr val="black"/>
              </a:solidFill>
              <a:latin typeface="맑은 고딕"/>
              <a:ea typeface="맑은 고딕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014818" y="5505996"/>
            <a:ext cx="1205049" cy="5747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10.0.0.1 </a:t>
            </a:r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  <a:sym typeface="Wingdings" panose="05000000000000000000" pitchFamily="2" charset="2"/>
              </a:rPr>
              <a:t>*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500718" y="5505996"/>
            <a:ext cx="1859825" cy="57476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1: Condition for payload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759489" y="3918861"/>
            <a:ext cx="3860073" cy="600893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Control Plane</a:t>
            </a:r>
            <a:endParaRPr lang="ko-KR" altLang="en-US" b="1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cxnSp>
        <p:nvCxnSpPr>
          <p:cNvPr id="10" name="직선 연결선 9"/>
          <p:cNvCxnSpPr>
            <a:stCxn id="9" idx="2"/>
            <a:endCxn id="5" idx="0"/>
          </p:cNvCxnSpPr>
          <p:nvPr/>
        </p:nvCxnSpPr>
        <p:spPr>
          <a:xfrm flipH="1">
            <a:off x="4685232" y="4519754"/>
            <a:ext cx="4295" cy="3788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/>
          <p:cNvSpPr/>
          <p:nvPr/>
        </p:nvSpPr>
        <p:spPr>
          <a:xfrm>
            <a:off x="1576272" y="5029202"/>
            <a:ext cx="787036" cy="1528354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dirty="0" smtClean="0">
                <a:solidFill>
                  <a:prstClr val="white"/>
                </a:solidFill>
                <a:latin typeface="맑은 고딕"/>
                <a:ea typeface="맑은 고딕"/>
              </a:rPr>
              <a:t>10.0.0.1</a:t>
            </a:r>
            <a:endParaRPr lang="ko-KR" altLang="en-US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cxnSp>
        <p:nvCxnSpPr>
          <p:cNvPr id="14" name="직선 화살표 연결선 13"/>
          <p:cNvCxnSpPr>
            <a:stCxn id="11" idx="3"/>
            <a:endCxn id="6" idx="1"/>
          </p:cNvCxnSpPr>
          <p:nvPr/>
        </p:nvCxnSpPr>
        <p:spPr>
          <a:xfrm>
            <a:off x="2363307" y="5793379"/>
            <a:ext cx="651510" cy="0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직선 연결선 15"/>
          <p:cNvCxnSpPr>
            <a:stCxn id="6" idx="3"/>
            <a:endCxn id="7" idx="1"/>
          </p:cNvCxnSpPr>
          <p:nvPr/>
        </p:nvCxnSpPr>
        <p:spPr>
          <a:xfrm>
            <a:off x="4219867" y="5793379"/>
            <a:ext cx="2808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12393" y="4519751"/>
            <a:ext cx="4165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(1)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34000" y="6172200"/>
            <a:ext cx="1223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b="1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Data Plane</a:t>
            </a:r>
            <a:endParaRPr lang="ko-KR" altLang="en-US" b="1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7255350" y="5029202"/>
            <a:ext cx="787036" cy="1528354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dirty="0" smtClean="0">
                <a:solidFill>
                  <a:prstClr val="white"/>
                </a:solidFill>
                <a:latin typeface="맑은 고딕"/>
                <a:ea typeface="맑은 고딕"/>
              </a:rPr>
              <a:t>10.0.0.2</a:t>
            </a:r>
            <a:endParaRPr lang="ko-KR" altLang="en-US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cxnSp>
        <p:nvCxnSpPr>
          <p:cNvPr id="32" name="직선 화살표 연결선 31"/>
          <p:cNvCxnSpPr/>
          <p:nvPr/>
        </p:nvCxnSpPr>
        <p:spPr>
          <a:xfrm>
            <a:off x="3212393" y="4519754"/>
            <a:ext cx="0" cy="378821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직선 화살표 연결선 33"/>
          <p:cNvCxnSpPr/>
          <p:nvPr/>
        </p:nvCxnSpPr>
        <p:spPr>
          <a:xfrm flipV="1">
            <a:off x="5746587" y="4519754"/>
            <a:ext cx="0" cy="378821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533112" y="5189216"/>
            <a:ext cx="4165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(2)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701991" y="5805349"/>
            <a:ext cx="4165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(3)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746587" y="4539884"/>
            <a:ext cx="4165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/>
              </a:rPr>
              <a:t>(4)</a:t>
            </a:r>
            <a:endParaRPr lang="ko-KR" altLang="en-US" sz="1600" b="1" dirty="0">
              <a:solidFill>
                <a:srgbClr val="FF0000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23" name="Date Placeholder 5"/>
          <p:cNvSpPr txBox="1">
            <a:spLocks/>
          </p:cNvSpPr>
          <p:nvPr/>
        </p:nvSpPr>
        <p:spPr>
          <a:xfrm>
            <a:off x="6172200" y="6492875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Source: S. Shin,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44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Implementation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Data plane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Implemented in the Software-based </a:t>
            </a:r>
            <a:r>
              <a:rPr lang="en-US" altLang="ko-KR" dirty="0" err="1" smtClean="0">
                <a:latin typeface="Calibri" panose="020F0502020204030204" pitchFamily="34" charset="0"/>
              </a:rPr>
              <a:t>OpenFlow</a:t>
            </a:r>
            <a:r>
              <a:rPr lang="en-US" altLang="ko-KR" dirty="0" smtClean="0">
                <a:latin typeface="Calibri" panose="020F0502020204030204" pitchFamily="34" charset="0"/>
              </a:rPr>
              <a:t> reference switch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Covers </a:t>
            </a:r>
            <a:r>
              <a:rPr lang="en-US" altLang="ko-KR" dirty="0" err="1" smtClean="0">
                <a:latin typeface="Calibri" panose="020F0502020204030204" pitchFamily="34" charset="0"/>
              </a:rPr>
              <a:t>OpenFlow</a:t>
            </a:r>
            <a:r>
              <a:rPr lang="en-US" altLang="ko-KR" dirty="0" smtClean="0">
                <a:latin typeface="Calibri" panose="020F0502020204030204" pitchFamily="34" charset="0"/>
              </a:rPr>
              <a:t> spec. 1.0.0</a:t>
            </a:r>
          </a:p>
          <a:p>
            <a:r>
              <a:rPr lang="en-US" altLang="ko-KR" dirty="0" smtClean="0">
                <a:latin typeface="Calibri" panose="020F0502020204030204" pitchFamily="34" charset="0"/>
              </a:rPr>
              <a:t>Control plane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Implemented in the POX controller</a:t>
            </a:r>
          </a:p>
          <a:p>
            <a:pPr lvl="1"/>
            <a:endParaRPr lang="en-US" altLang="ko-KR" dirty="0">
              <a:latin typeface="Calibri" panose="020F0502020204030204" pitchFamily="34" charset="0"/>
            </a:endParaRPr>
          </a:p>
          <a:p>
            <a:r>
              <a:rPr lang="en-US" altLang="ko-KR" dirty="0" smtClean="0">
                <a:latin typeface="Calibri" panose="020F0502020204030204" pitchFamily="34" charset="0"/>
              </a:rPr>
              <a:t>Extend </a:t>
            </a:r>
            <a:r>
              <a:rPr lang="en-US" altLang="ko-KR" dirty="0" err="1" smtClean="0">
                <a:latin typeface="Calibri" panose="020F0502020204030204" pitchFamily="34" charset="0"/>
              </a:rPr>
              <a:t>OpenFlow</a:t>
            </a:r>
            <a:r>
              <a:rPr lang="en-US" altLang="ko-KR" dirty="0" smtClean="0">
                <a:latin typeface="Calibri" panose="020F0502020204030204" pitchFamily="34" charset="0"/>
              </a:rPr>
              <a:t> protocols for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Connection migration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E.g., OFPFC_MIGRATE, …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Actuating trigger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E.g., OFPFC_REG_PAYLOAD, …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More in the paper (Table 1)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7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smtClean="0"/>
              <a:t>Source: S. Shin, et al.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6267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Evaluation – Use Case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1652000"/>
            <a:ext cx="7886700" cy="1195368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Network saturation attack case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A normal client sends HTTP requests to a web server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An attacker tries a SYN flooding attack to a web server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2685" y="2835204"/>
            <a:ext cx="4213185" cy="36435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61908" y="6385558"/>
            <a:ext cx="1437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Test Scenario</a:t>
            </a:r>
            <a:endParaRPr lang="ko-KR" altLang="en-US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90496" y="6385558"/>
            <a:ext cx="3679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altLang="ko-KR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Packet delivered rate to a web server</a:t>
            </a:r>
            <a:endParaRPr lang="ko-KR" altLang="en-US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930815" y="3419760"/>
            <a:ext cx="3819646" cy="335666"/>
          </a:xfrm>
          <a:prstGeom prst="rect">
            <a:avLst/>
          </a:prstGeom>
          <a:noFill/>
          <a:ln w="41275">
            <a:solidFill>
              <a:srgbClr val="7030A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ko-KR" altLang="en-US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9" name="사각형 설명선 8"/>
          <p:cNvSpPr/>
          <p:nvPr/>
        </p:nvSpPr>
        <p:spPr>
          <a:xfrm>
            <a:off x="8037871" y="2133600"/>
            <a:ext cx="1106129" cy="604684"/>
          </a:xfrm>
          <a:prstGeom prst="wedgeRectCallout">
            <a:avLst>
              <a:gd name="adj1" fmla="val -64583"/>
              <a:gd name="adj2" fmla="val 16737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en-US" altLang="ko-KR" dirty="0" smtClean="0">
                <a:solidFill>
                  <a:prstClr val="black"/>
                </a:solidFill>
                <a:latin typeface="Calibri" panose="020F0502020204030204" pitchFamily="34" charset="0"/>
                <a:ea typeface="맑은 고딕"/>
              </a:rPr>
              <a:t>Nearly 0 loss</a:t>
            </a:r>
            <a:endParaRPr lang="ko-KR" altLang="en-US" dirty="0">
              <a:solidFill>
                <a:prstClr val="black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01684" y="2947343"/>
            <a:ext cx="969916" cy="67089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Normal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04800" y="3831601"/>
            <a:ext cx="1066799" cy="670898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Attacker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867193" y="3663985"/>
            <a:ext cx="1279319" cy="4241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OF switch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867194" y="3155253"/>
            <a:ext cx="1279319" cy="42418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POX Controller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cxnSp>
        <p:nvCxnSpPr>
          <p:cNvPr id="16" name="직선 화살표 연결선 15"/>
          <p:cNvCxnSpPr>
            <a:stCxn id="11" idx="3"/>
            <a:endCxn id="13" idx="1"/>
          </p:cNvCxnSpPr>
          <p:nvPr/>
        </p:nvCxnSpPr>
        <p:spPr>
          <a:xfrm flipV="1">
            <a:off x="1371599" y="3876075"/>
            <a:ext cx="495594" cy="290975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>
            <a:stCxn id="10" idx="3"/>
            <a:endCxn id="13" idx="1"/>
          </p:cNvCxnSpPr>
          <p:nvPr/>
        </p:nvCxnSpPr>
        <p:spPr>
          <a:xfrm>
            <a:off x="1371600" y="3282792"/>
            <a:ext cx="495593" cy="593283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3602082" y="3539736"/>
            <a:ext cx="817517" cy="670898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Web Server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cxnSp>
        <p:nvCxnSpPr>
          <p:cNvPr id="23" name="직선 연결선 22"/>
          <p:cNvCxnSpPr>
            <a:stCxn id="13" idx="3"/>
            <a:endCxn id="21" idx="1"/>
          </p:cNvCxnSpPr>
          <p:nvPr/>
        </p:nvCxnSpPr>
        <p:spPr>
          <a:xfrm flipV="1">
            <a:off x="3146512" y="3875185"/>
            <a:ext cx="455570" cy="89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직사각형 25"/>
          <p:cNvSpPr/>
          <p:nvPr/>
        </p:nvSpPr>
        <p:spPr>
          <a:xfrm>
            <a:off x="387414" y="4843464"/>
            <a:ext cx="907986" cy="67089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Normal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304800" y="5727722"/>
            <a:ext cx="990600" cy="670898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Attacker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1852923" y="5560106"/>
            <a:ext cx="1279319" cy="64022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OF switch</a:t>
            </a:r>
          </a:p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(Avant-Guard)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1852924" y="4843464"/>
            <a:ext cx="1279319" cy="63209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Modified</a:t>
            </a:r>
          </a:p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POX Controller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cxnSp>
        <p:nvCxnSpPr>
          <p:cNvPr id="30" name="직선 화살표 연결선 29"/>
          <p:cNvCxnSpPr>
            <a:stCxn id="27" idx="3"/>
            <a:endCxn id="28" idx="1"/>
          </p:cNvCxnSpPr>
          <p:nvPr/>
        </p:nvCxnSpPr>
        <p:spPr>
          <a:xfrm flipV="1">
            <a:off x="1295400" y="5880217"/>
            <a:ext cx="557523" cy="182954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직선 화살표 연결선 30"/>
          <p:cNvCxnSpPr>
            <a:stCxn id="26" idx="3"/>
            <a:endCxn id="28" idx="1"/>
          </p:cNvCxnSpPr>
          <p:nvPr/>
        </p:nvCxnSpPr>
        <p:spPr>
          <a:xfrm>
            <a:off x="1295400" y="5178913"/>
            <a:ext cx="557523" cy="701304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직사각형 31"/>
          <p:cNvSpPr/>
          <p:nvPr/>
        </p:nvSpPr>
        <p:spPr>
          <a:xfrm>
            <a:off x="3602082" y="5547043"/>
            <a:ext cx="969917" cy="670898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altLang="ko-KR" b="1" dirty="0" smtClean="0">
                <a:solidFill>
                  <a:prstClr val="white"/>
                </a:solidFill>
                <a:latin typeface="Calibri" panose="020F0502020204030204" pitchFamily="34" charset="0"/>
                <a:ea typeface="맑은 고딕"/>
              </a:rPr>
              <a:t>Web Server</a:t>
            </a:r>
            <a:endParaRPr lang="ko-KR" altLang="en-US" b="1" dirty="0">
              <a:solidFill>
                <a:prstClr val="white"/>
              </a:solidFill>
              <a:latin typeface="Calibri" panose="020F0502020204030204" pitchFamily="34" charset="0"/>
              <a:ea typeface="맑은 고딕"/>
            </a:endParaRPr>
          </a:p>
        </p:txBody>
      </p:sp>
      <p:cxnSp>
        <p:nvCxnSpPr>
          <p:cNvPr id="33" name="직선 연결선 32"/>
          <p:cNvCxnSpPr>
            <a:stCxn id="28" idx="3"/>
            <a:endCxn id="32" idx="1"/>
          </p:cNvCxnSpPr>
          <p:nvPr/>
        </p:nvCxnSpPr>
        <p:spPr>
          <a:xfrm>
            <a:off x="3132242" y="5880217"/>
            <a:ext cx="469840" cy="2275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>
            <a:off x="137161" y="4656975"/>
            <a:ext cx="4496888" cy="0"/>
          </a:xfrm>
          <a:prstGeom prst="line">
            <a:avLst/>
          </a:prstGeom>
          <a:ln w="28575"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직선 화살표 연결선 50"/>
          <p:cNvCxnSpPr/>
          <p:nvPr/>
        </p:nvCxnSpPr>
        <p:spPr>
          <a:xfrm>
            <a:off x="4536079" y="4021562"/>
            <a:ext cx="793568" cy="1033764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2" name="직선 화살표 연결선 51"/>
          <p:cNvCxnSpPr/>
          <p:nvPr/>
        </p:nvCxnSpPr>
        <p:spPr>
          <a:xfrm flipV="1">
            <a:off x="4438106" y="3618244"/>
            <a:ext cx="1005840" cy="1928803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t>11/17/14</a:t>
            </a:r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맑은 고딕"/>
              </a:rPr>
              <a:pPr/>
              <a:t>26</a:t>
            </a:fld>
            <a:endParaRPr lang="en-US" dirty="0">
              <a:solidFill>
                <a:prstClr val="black">
                  <a:tint val="75000"/>
                </a:prstClr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6918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Evaluation – Use Case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6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362950" cy="2362200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>
                <a:latin typeface="Calibri" panose="020F0502020204030204" pitchFamily="34" charset="0"/>
              </a:rPr>
              <a:t>Detecting SYN flooding/scanning</a:t>
            </a:r>
            <a:endParaRPr lang="en-US" dirty="0" smtClean="0">
              <a:latin typeface="Calibri" panose="020F0502020204030204" pitchFamily="34" charset="0"/>
            </a:endParaRP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Approach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SYN flooding packets are automatically rejected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Network scanning attackers will be confused by our response </a:t>
            </a:r>
          </a:p>
          <a:p>
            <a:pPr marL="914400" lvl="2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packets</a:t>
            </a:r>
          </a:p>
          <a:p>
            <a:pPr lvl="3"/>
            <a:r>
              <a:rPr lang="en-US" dirty="0" smtClean="0">
                <a:latin typeface="Calibri" panose="020F0502020204030204" pitchFamily="34" charset="0"/>
              </a:rPr>
              <a:t>They may think that all network hosts are alive and all network ports </a:t>
            </a:r>
          </a:p>
          <a:p>
            <a:pPr marL="1371600" lvl="3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are open (a kind of </a:t>
            </a:r>
            <a:r>
              <a:rPr lang="en-US" b="1" dirty="0" smtClean="0">
                <a:latin typeface="Calibri" panose="020F0502020204030204" pitchFamily="34" charset="0"/>
              </a:rPr>
              <a:t>White hole</a:t>
            </a:r>
            <a:r>
              <a:rPr lang="en-US" dirty="0" smtClean="0">
                <a:latin typeface="Calibri" panose="020F0502020204030204" pitchFamily="34" charset="0"/>
              </a:rPr>
              <a:t>)</a:t>
            </a:r>
          </a:p>
        </p:txBody>
      </p:sp>
      <p:pic>
        <p:nvPicPr>
          <p:cNvPr id="35" name="Picture 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9505" y="4001869"/>
            <a:ext cx="6286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7" name="Straight Arrow Connector 36"/>
          <p:cNvCxnSpPr/>
          <p:nvPr/>
        </p:nvCxnSpPr>
        <p:spPr>
          <a:xfrm>
            <a:off x="2999354" y="4101819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330173" y="3849469"/>
            <a:ext cx="5234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SYN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2999354" y="4447401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170804" y="4154269"/>
            <a:ext cx="9567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SYN/ACK</a:t>
            </a:r>
          </a:p>
        </p:txBody>
      </p:sp>
      <p:pic>
        <p:nvPicPr>
          <p:cNvPr id="43" name="Picture 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56906" y="4001869"/>
            <a:ext cx="44903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TextBox 49"/>
          <p:cNvSpPr txBox="1"/>
          <p:nvPr/>
        </p:nvSpPr>
        <p:spPr>
          <a:xfrm>
            <a:off x="3715229" y="3815715"/>
            <a:ext cx="465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(1)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772379" y="4154269"/>
            <a:ext cx="465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(2)</a:t>
            </a:r>
          </a:p>
        </p:txBody>
      </p:sp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14552" y="5206425"/>
            <a:ext cx="89962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" name="TextBox 56"/>
          <p:cNvSpPr txBox="1"/>
          <p:nvPr/>
        </p:nvSpPr>
        <p:spPr>
          <a:xfrm>
            <a:off x="4899602" y="4242137"/>
            <a:ext cx="1932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</a:rPr>
              <a:t>No packet delivery</a:t>
            </a:r>
          </a:p>
        </p:txBody>
      </p:sp>
      <p:pic>
        <p:nvPicPr>
          <p:cNvPr id="59" name="Picture 5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37265" y="5240179"/>
            <a:ext cx="6286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1" name="Straight Arrow Connector 60"/>
          <p:cNvCxnSpPr/>
          <p:nvPr/>
        </p:nvCxnSpPr>
        <p:spPr>
          <a:xfrm>
            <a:off x="3037114" y="5340129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367932" y="5087779"/>
            <a:ext cx="5234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SYN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 flipH="1">
            <a:off x="3037114" y="5685711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3208564" y="5392579"/>
            <a:ext cx="9567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SYN/ACK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752989" y="5054025"/>
            <a:ext cx="465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(1)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810139" y="5392579"/>
            <a:ext cx="465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(2)</a:t>
            </a:r>
          </a:p>
        </p:txBody>
      </p:sp>
      <p:pic>
        <p:nvPicPr>
          <p:cNvPr id="8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14552" y="3849469"/>
            <a:ext cx="89962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" name="TextBox 96"/>
          <p:cNvSpPr txBox="1"/>
          <p:nvPr/>
        </p:nvSpPr>
        <p:spPr>
          <a:xfrm>
            <a:off x="2085508" y="4611469"/>
            <a:ext cx="1411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</a:rPr>
              <a:t>SYN Flooding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828802" y="6123801"/>
            <a:ext cx="1802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</a:rPr>
              <a:t>Network Scanner</a:t>
            </a:r>
          </a:p>
        </p:txBody>
      </p:sp>
      <p:cxnSp>
        <p:nvCxnSpPr>
          <p:cNvPr id="103" name="Straight Connector 102"/>
          <p:cNvCxnSpPr/>
          <p:nvPr/>
        </p:nvCxnSpPr>
        <p:spPr>
          <a:xfrm>
            <a:off x="1543050" y="5057001"/>
            <a:ext cx="5943600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07" name="Picture 1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72205" y="5127249"/>
            <a:ext cx="44903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" name="TextBox 107"/>
          <p:cNvSpPr txBox="1"/>
          <p:nvPr/>
        </p:nvSpPr>
        <p:spPr>
          <a:xfrm>
            <a:off x="4914901" y="5367517"/>
            <a:ext cx="1932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</a:rPr>
              <a:t>No packet delivery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3233986" y="6044628"/>
            <a:ext cx="43669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600" b="1" i="1" dirty="0">
                <a:solidFill>
                  <a:prstClr val="black"/>
                </a:solidFill>
                <a:latin typeface="Calibri" panose="020F0502020204030204" pitchFamily="34" charset="0"/>
              </a:rPr>
              <a:t>Attacker receives SYN/ACK packets even though there are no hosts</a:t>
            </a:r>
          </a:p>
          <a:p>
            <a:pPr defTabSz="457200"/>
            <a:r>
              <a:rPr lang="en-US" sz="1600" b="1" i="1" dirty="0">
                <a:solidFill>
                  <a:prstClr val="black"/>
                </a:solidFill>
                <a:latin typeface="Calibri" panose="020F0502020204030204" pitchFamily="34" charset="0"/>
                <a:sym typeface="Wingdings" pitchFamily="2" charset="2"/>
              </a:rPr>
              <a:t> </a:t>
            </a:r>
            <a:r>
              <a:rPr lang="en-US" sz="1600" b="1" i="1" dirty="0">
                <a:solidFill>
                  <a:prstClr val="black"/>
                </a:solidFill>
                <a:latin typeface="Calibri" panose="020F0502020204030204" pitchFamily="34" charset="0"/>
              </a:rPr>
              <a:t>White hole</a:t>
            </a:r>
          </a:p>
        </p:txBody>
      </p:sp>
    </p:spTree>
    <p:extLst>
      <p:ext uri="{BB962C8B-B14F-4D97-AF65-F5344CB8AC3E}">
        <p14:creationId xmlns:p14="http://schemas.microsoft.com/office/powerpoint/2010/main" val="219865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atin typeface="Calibri" panose="020F0502020204030204" pitchFamily="34" charset="0"/>
              </a:rPr>
              <a:t>Evaluation – Use Case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9" name="Content Placeholder 2"/>
          <p:cNvSpPr>
            <a:spLocks noGrp="1"/>
          </p:cNvSpPr>
          <p:nvPr>
            <p:ph idx="1"/>
          </p:nvPr>
        </p:nvSpPr>
        <p:spPr>
          <a:xfrm>
            <a:off x="628650" y="1512514"/>
            <a:ext cx="7886700" cy="2819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Intelligent </a:t>
            </a:r>
            <a:r>
              <a:rPr lang="en-US" dirty="0" err="1" smtClean="0">
                <a:latin typeface="Calibri" panose="020F0502020204030204" pitchFamily="34" charset="0"/>
              </a:rPr>
              <a:t>Honeynet</a:t>
            </a:r>
            <a:endParaRPr lang="en-US" dirty="0" smtClean="0">
              <a:latin typeface="Calibri" panose="020F0502020204030204" pitchFamily="34" charset="0"/>
            </a:endParaRP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Approach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When we try to do connection migration, </a:t>
            </a:r>
          </a:p>
          <a:p>
            <a:pPr lvl="3"/>
            <a:r>
              <a:rPr lang="en-US" dirty="0">
                <a:latin typeface="Calibri" panose="020F0502020204030204" pitchFamily="34" charset="0"/>
              </a:rPr>
              <a:t>I</a:t>
            </a:r>
            <a:r>
              <a:rPr lang="en-US" dirty="0" smtClean="0">
                <a:latin typeface="Calibri" panose="020F0502020204030204" pitchFamily="34" charset="0"/>
              </a:rPr>
              <a:t>f we can not find a real target host, we may consider this </a:t>
            </a:r>
          </a:p>
          <a:p>
            <a:pPr marL="1371600" lvl="3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connection as suspicious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Then, a security application can redirect this connection to our </a:t>
            </a:r>
            <a:r>
              <a:rPr lang="en-US" dirty="0" err="1" smtClean="0">
                <a:latin typeface="Calibri" panose="020F0502020204030204" pitchFamily="34" charset="0"/>
              </a:rPr>
              <a:t>honeynet</a:t>
            </a:r>
            <a:r>
              <a:rPr lang="en-US" dirty="0" smtClean="0">
                <a:latin typeface="Calibri" panose="020F0502020204030204" pitchFamily="34" charset="0"/>
              </a:rPr>
              <a:t> automatically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Finally, this attacker will perform malicious operations inside a </a:t>
            </a:r>
            <a:r>
              <a:rPr lang="en-US" dirty="0" err="1" smtClean="0">
                <a:latin typeface="Calibri" panose="020F0502020204030204" pitchFamily="34" charset="0"/>
              </a:rPr>
              <a:t>honenet</a:t>
            </a:r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14550" y="4343400"/>
            <a:ext cx="89962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3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37264" y="4377154"/>
            <a:ext cx="6286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1" name="Straight Arrow Connector 40"/>
          <p:cNvCxnSpPr/>
          <p:nvPr/>
        </p:nvCxnSpPr>
        <p:spPr>
          <a:xfrm>
            <a:off x="3037113" y="4477104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367931" y="4224754"/>
            <a:ext cx="5234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SYN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37113" y="4822686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037113" y="5127486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208563" y="4529554"/>
            <a:ext cx="9567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SYN/ACK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380014" y="4834354"/>
            <a:ext cx="5426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ACK</a:t>
            </a:r>
          </a:p>
        </p:txBody>
      </p:sp>
      <p:pic>
        <p:nvPicPr>
          <p:cNvPr id="47" name="Picture 4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08864" y="5410200"/>
            <a:ext cx="44903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8" name="Straight Arrow Connector 47"/>
          <p:cNvCxnSpPr/>
          <p:nvPr/>
        </p:nvCxnSpPr>
        <p:spPr>
          <a:xfrm>
            <a:off x="5007768" y="4477104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338586" y="4224754"/>
            <a:ext cx="5234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SYN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752988" y="4191000"/>
            <a:ext cx="465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(1)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810138" y="4529554"/>
            <a:ext cx="465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(2)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810138" y="4834354"/>
            <a:ext cx="465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(3)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810388" y="4191000"/>
            <a:ext cx="465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(4)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170792" y="4583668"/>
            <a:ext cx="918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</a:rPr>
              <a:t>No host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4972049" y="4800600"/>
            <a:ext cx="51435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 rot="2339230">
            <a:off x="5056268" y="4869381"/>
            <a:ext cx="5234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SYN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372100" y="4995446"/>
            <a:ext cx="465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(5)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 flipH="1" flipV="1">
            <a:off x="4914899" y="4953000"/>
            <a:ext cx="4572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 rot="2339230">
            <a:off x="4767446" y="5059709"/>
            <a:ext cx="9567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SYN/ACK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4857752" y="5181600"/>
            <a:ext cx="514349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372100" y="5300246"/>
            <a:ext cx="465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(6)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287874" y="5605046"/>
            <a:ext cx="465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(7)</a:t>
            </a:r>
          </a:p>
        </p:txBody>
      </p:sp>
      <p:sp>
        <p:nvSpPr>
          <p:cNvPr id="63" name="TextBox 62"/>
          <p:cNvSpPr txBox="1"/>
          <p:nvPr/>
        </p:nvSpPr>
        <p:spPr>
          <a:xfrm rot="2339230">
            <a:off x="4875201" y="5231465"/>
            <a:ext cx="5426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sz="1600" b="1" dirty="0">
                <a:solidFill>
                  <a:prstClr val="black"/>
                </a:solidFill>
                <a:latin typeface="Calibri" panose="020F0502020204030204" pitchFamily="34" charset="0"/>
              </a:rPr>
              <a:t>ACK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208399" y="5181600"/>
            <a:ext cx="950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  <a:latin typeface="Calibri" panose="020F0502020204030204" pitchFamily="34" charset="0"/>
              </a:rPr>
              <a:t>attacker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57899" y="5779532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US" dirty="0" err="1">
                <a:solidFill>
                  <a:prstClr val="black"/>
                </a:solidFill>
                <a:latin typeface="Calibri" panose="020F0502020204030204" pitchFamily="34" charset="0"/>
              </a:rPr>
              <a:t>honeynet</a:t>
            </a:r>
            <a:endParaRPr lang="en-US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Date Placeholder 5"/>
          <p:cNvSpPr txBox="1">
            <a:spLocks/>
          </p:cNvSpPr>
          <p:nvPr/>
        </p:nvSpPr>
        <p:spPr>
          <a:xfrm>
            <a:off x="6477000" y="6467475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smtClean="0"/>
              <a:t>Source: S. Shin, et al.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12664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Evaluation - Overhead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2" y="1825625"/>
            <a:ext cx="7267847" cy="499564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Connection migration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268393"/>
              </p:ext>
            </p:extLst>
          </p:nvPr>
        </p:nvGraphicFramePr>
        <p:xfrm>
          <a:off x="930730" y="2397516"/>
          <a:ext cx="637794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5980"/>
                <a:gridCol w="2125980"/>
                <a:gridCol w="212598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normal</a:t>
                      </a:r>
                      <a:endParaRPr lang="ko-KR" alt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connection </a:t>
                      </a:r>
                    </a:p>
                    <a:p>
                      <a:pPr algn="ctr" latinLnBrk="1"/>
                      <a:r>
                        <a:rPr lang="en-US" altLang="ko-KR" b="1" dirty="0" smtClean="0"/>
                        <a:t>migration</a:t>
                      </a:r>
                      <a:endParaRPr lang="ko-KR" alt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overhead</a:t>
                      </a:r>
                      <a:endParaRPr lang="ko-KR" altLang="en-US" b="1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1608.6 us</a:t>
                      </a:r>
                      <a:endParaRPr lang="ko-KR" alt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1618.74 us</a:t>
                      </a:r>
                      <a:endParaRPr lang="ko-KR" alt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0,626 %</a:t>
                      </a:r>
                      <a:endParaRPr lang="ko-KR" altLang="en-US" b="1" dirty="0"/>
                    </a:p>
                  </a:txBody>
                  <a:tcPr marL="68580" marR="68580"/>
                </a:tc>
              </a:tr>
            </a:tbl>
          </a:graphicData>
        </a:graphic>
      </p:graphicFrame>
      <p:sp>
        <p:nvSpPr>
          <p:cNvPr id="5" name="내용 개체 틀 2"/>
          <p:cNvSpPr txBox="1">
            <a:spLocks/>
          </p:cNvSpPr>
          <p:nvPr/>
        </p:nvSpPr>
        <p:spPr>
          <a:xfrm>
            <a:off x="654776" y="3480254"/>
            <a:ext cx="7267847" cy="499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>
                <a:solidFill>
                  <a:prstClr val="black"/>
                </a:solidFill>
                <a:latin typeface="맑은 고딕"/>
                <a:ea typeface="맑은 고딕"/>
              </a:rPr>
              <a:t>Actuating trigger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408347"/>
              </p:ext>
            </p:extLst>
          </p:nvPr>
        </p:nvGraphicFramePr>
        <p:xfrm>
          <a:off x="955766" y="4153989"/>
          <a:ext cx="6096000" cy="2023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277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item</a:t>
                      </a:r>
                      <a:endParaRPr lang="ko-KR" alt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time</a:t>
                      </a:r>
                      <a:endParaRPr lang="ko-KR" altLang="en-US" b="1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Traffic-rate based </a:t>
                      </a:r>
                    </a:p>
                    <a:p>
                      <a:pPr algn="ctr" latinLnBrk="1"/>
                      <a:r>
                        <a:rPr lang="en-US" altLang="ko-KR" b="1" dirty="0" smtClean="0"/>
                        <a:t>condition check</a:t>
                      </a:r>
                      <a:endParaRPr lang="ko-KR" alt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0.322 us</a:t>
                      </a:r>
                      <a:endParaRPr lang="ko-KR" altLang="en-US" b="1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Payload based condition </a:t>
                      </a:r>
                    </a:p>
                    <a:p>
                      <a:pPr algn="ctr" latinLnBrk="1"/>
                      <a:r>
                        <a:rPr lang="en-US" altLang="ko-KR" b="1" dirty="0" smtClean="0"/>
                        <a:t>check</a:t>
                      </a:r>
                      <a:endParaRPr lang="ko-KR" alt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=</a:t>
                      </a:r>
                      <a:r>
                        <a:rPr lang="en-US" altLang="ko-KR" b="1" baseline="0" dirty="0" smtClean="0"/>
                        <a:t> 0</a:t>
                      </a:r>
                      <a:endParaRPr lang="ko-KR" altLang="en-US" b="1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Rule activation</a:t>
                      </a:r>
                      <a:endParaRPr lang="ko-KR" altLang="en-US" b="1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1.697 us</a:t>
                      </a:r>
                      <a:endParaRPr lang="ko-KR" altLang="en-US" b="1" dirty="0"/>
                    </a:p>
                  </a:txBody>
                  <a:tcPr marL="68580" marR="68580"/>
                </a:tc>
              </a:tr>
            </a:tbl>
          </a:graphicData>
        </a:graphic>
      </p:graphicFrame>
      <p:sp>
        <p:nvSpPr>
          <p:cNvPr id="10" name="Date Placeholder 5"/>
          <p:cNvSpPr txBox="1">
            <a:spLocks/>
          </p:cNvSpPr>
          <p:nvPr/>
        </p:nvSpPr>
        <p:spPr>
          <a:xfrm>
            <a:off x="6172200" y="63246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smtClean="0"/>
              <a:t>Source: S. Shin, et al.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17827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/>
          <p:cNvSpPr/>
          <p:nvPr/>
        </p:nvSpPr>
        <p:spPr>
          <a:xfrm>
            <a:off x="5562600" y="2895600"/>
            <a:ext cx="2971800" cy="685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b="1"/>
          </a:p>
        </p:txBody>
      </p:sp>
      <p:sp>
        <p:nvSpPr>
          <p:cNvPr id="62" name="Rectangle 61"/>
          <p:cNvSpPr/>
          <p:nvPr/>
        </p:nvSpPr>
        <p:spPr>
          <a:xfrm>
            <a:off x="5562600" y="1981200"/>
            <a:ext cx="3200400" cy="685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b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Scenario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514600" y="2057400"/>
            <a:ext cx="2895600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Register Security Devices</a:t>
            </a:r>
            <a:endParaRPr lang="en-US" sz="16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2514600" y="2895600"/>
            <a:ext cx="2895600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Create Security Policies</a:t>
            </a:r>
            <a:endParaRPr lang="en-US" sz="16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2514600" y="3657600"/>
            <a:ext cx="2895600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Parse Security Policies</a:t>
            </a:r>
            <a:endParaRPr lang="en-US" sz="16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2514600" y="4419600"/>
            <a:ext cx="2895600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Create Routing Rules</a:t>
            </a:r>
            <a:endParaRPr lang="en-US" sz="16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2514600" y="5943600"/>
            <a:ext cx="2895600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Enforce Flow Rules into Routers</a:t>
            </a:r>
            <a:endParaRPr lang="en-US" sz="16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2514600" y="5181600"/>
            <a:ext cx="2895600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Translate Routing Rules into </a:t>
            </a:r>
            <a:r>
              <a:rPr lang="en-US" sz="1600" b="1" dirty="0" err="1" smtClean="0"/>
              <a:t>OpenFow</a:t>
            </a:r>
            <a:r>
              <a:rPr lang="en-US" sz="1600" b="1" dirty="0" smtClean="0"/>
              <a:t> Rules</a:t>
            </a:r>
            <a:endParaRPr lang="en-US" sz="1600" b="1" dirty="0"/>
          </a:p>
        </p:txBody>
      </p:sp>
      <p:cxnSp>
        <p:nvCxnSpPr>
          <p:cNvPr id="11" name="Straight Arrow Connector 10"/>
          <p:cNvCxnSpPr>
            <a:stCxn id="4" idx="2"/>
            <a:endCxn id="5" idx="0"/>
          </p:cNvCxnSpPr>
          <p:nvPr/>
        </p:nvCxnSpPr>
        <p:spPr>
          <a:xfrm>
            <a:off x="3962400" y="25146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2"/>
            <a:endCxn id="6" idx="0"/>
          </p:cNvCxnSpPr>
          <p:nvPr/>
        </p:nvCxnSpPr>
        <p:spPr>
          <a:xfrm>
            <a:off x="3962400" y="3352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2"/>
            <a:endCxn id="7" idx="0"/>
          </p:cNvCxnSpPr>
          <p:nvPr/>
        </p:nvCxnSpPr>
        <p:spPr>
          <a:xfrm>
            <a:off x="3962400" y="4114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2"/>
            <a:endCxn id="9" idx="0"/>
          </p:cNvCxnSpPr>
          <p:nvPr/>
        </p:nvCxnSpPr>
        <p:spPr>
          <a:xfrm>
            <a:off x="3962400" y="4876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2"/>
            <a:endCxn id="8" idx="0"/>
          </p:cNvCxnSpPr>
          <p:nvPr/>
        </p:nvCxnSpPr>
        <p:spPr>
          <a:xfrm>
            <a:off x="3962400" y="5638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209800"/>
            <a:ext cx="609600" cy="799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6" name="Straight Arrow Connector 25"/>
          <p:cNvCxnSpPr>
            <a:stCxn id="17410" idx="3"/>
            <a:endCxn id="4" idx="1"/>
          </p:cNvCxnSpPr>
          <p:nvPr/>
        </p:nvCxnSpPr>
        <p:spPr>
          <a:xfrm flipV="1">
            <a:off x="1676400" y="2286000"/>
            <a:ext cx="838200" cy="3234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7410" idx="3"/>
            <a:endCxn id="5" idx="1"/>
          </p:cNvCxnSpPr>
          <p:nvPr/>
        </p:nvCxnSpPr>
        <p:spPr>
          <a:xfrm>
            <a:off x="1676400" y="2609427"/>
            <a:ext cx="838200" cy="5147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13249" y="2971800"/>
            <a:ext cx="13681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A</a:t>
            </a:r>
            <a:r>
              <a:rPr lang="en-US" sz="1600" b="1" dirty="0" smtClean="0"/>
              <a:t>dministrator</a:t>
            </a:r>
            <a:endParaRPr lang="en-US" b="1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4724400"/>
            <a:ext cx="838200" cy="702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Box 31"/>
          <p:cNvSpPr txBox="1"/>
          <p:nvPr/>
        </p:nvSpPr>
        <p:spPr>
          <a:xfrm>
            <a:off x="7010400" y="5410200"/>
            <a:ext cx="20819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Router (Device ID = 8) </a:t>
            </a:r>
            <a:endParaRPr lang="en-US" b="1" dirty="0"/>
          </a:p>
        </p:txBody>
      </p:sp>
      <p:cxnSp>
        <p:nvCxnSpPr>
          <p:cNvPr id="33" name="Straight Arrow Connector 32"/>
          <p:cNvCxnSpPr>
            <a:stCxn id="17411" idx="1"/>
            <a:endCxn id="7" idx="3"/>
          </p:cNvCxnSpPr>
          <p:nvPr/>
        </p:nvCxnSpPr>
        <p:spPr>
          <a:xfrm flipH="1" flipV="1">
            <a:off x="5410200" y="4648200"/>
            <a:ext cx="1371600" cy="4273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3"/>
            <a:endCxn id="17411" idx="2"/>
          </p:cNvCxnSpPr>
          <p:nvPr/>
        </p:nvCxnSpPr>
        <p:spPr>
          <a:xfrm flipV="1">
            <a:off x="5410200" y="5426676"/>
            <a:ext cx="1790700" cy="7455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65153" y="1992868"/>
            <a:ext cx="31405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{ID, TYPE, LOCATION, MODE, </a:t>
            </a:r>
            <a:r>
              <a:rPr lang="en-US" sz="1600" b="1" dirty="0" err="1" smtClean="0"/>
              <a:t>Func</a:t>
            </a:r>
            <a:r>
              <a:rPr lang="en-US" sz="1600" b="1" dirty="0" smtClean="0"/>
              <a:t>}</a:t>
            </a:r>
            <a:endParaRPr lang="en-US" sz="16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5562600" y="2297668"/>
            <a:ext cx="30884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{1, NIDS, 8, PASSIVE, Detect HTTP}</a:t>
            </a:r>
            <a:endParaRPr lang="en-US" sz="1600" b="1" dirty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4038600"/>
            <a:ext cx="67159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5" name="Straight Connector 54"/>
          <p:cNvCxnSpPr>
            <a:stCxn id="17412" idx="1"/>
            <a:endCxn id="17411" idx="3"/>
          </p:cNvCxnSpPr>
          <p:nvPr/>
        </p:nvCxnSpPr>
        <p:spPr>
          <a:xfrm flipH="1">
            <a:off x="7620000" y="4533900"/>
            <a:ext cx="381000" cy="5416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696200" y="4919246"/>
            <a:ext cx="12602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NIDS (ID = 1)</a:t>
            </a:r>
            <a:endParaRPr lang="en-US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5624127" y="2895600"/>
            <a:ext cx="28662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{FLOW CONDITON, DEVICE SET}</a:t>
            </a:r>
            <a:endParaRPr lang="en-US" sz="16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5900974" y="3212068"/>
            <a:ext cx="23326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{10.0.0.1 </a:t>
            </a:r>
            <a:r>
              <a:rPr lang="en-US" sz="1600" b="1" dirty="0" smtClean="0">
                <a:sym typeface="Wingdings" pitchFamily="2" charset="2"/>
              </a:rPr>
              <a:t> 20.0.0.2, {1}}</a:t>
            </a:r>
            <a:endParaRPr lang="en-US" sz="1600" b="1" dirty="0"/>
          </a:p>
        </p:txBody>
      </p:sp>
      <p:cxnSp>
        <p:nvCxnSpPr>
          <p:cNvPr id="65" name="Straight Connector 64"/>
          <p:cNvCxnSpPr>
            <a:stCxn id="4" idx="3"/>
          </p:cNvCxnSpPr>
          <p:nvPr/>
        </p:nvCxnSpPr>
        <p:spPr>
          <a:xfrm>
            <a:off x="5410200" y="2286000"/>
            <a:ext cx="152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5410200" y="3124200"/>
            <a:ext cx="152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Summary</a:t>
            </a:r>
            <a:endParaRPr lang="ko-KR" altLang="en-US" dirty="0">
              <a:latin typeface="Calibri" panose="020F0502020204030204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25625"/>
            <a:ext cx="85344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>
                <a:latin typeface="Calibri" panose="020F0502020204030204" pitchFamily="34" charset="0"/>
              </a:rPr>
              <a:t>Avant-Guard</a:t>
            </a: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New data plane architecture for addressing the problems of </a:t>
            </a:r>
            <a:r>
              <a:rPr lang="en-US" altLang="ko-KR" dirty="0" err="1" smtClean="0">
                <a:latin typeface="Calibri" panose="020F0502020204030204" pitchFamily="34" charset="0"/>
              </a:rPr>
              <a:t>OpenFlow</a:t>
            </a:r>
            <a:r>
              <a:rPr lang="en-US" altLang="ko-KR" dirty="0" smtClean="0">
                <a:latin typeface="Calibri" panose="020F0502020204030204" pitchFamily="34" charset="0"/>
              </a:rPr>
              <a:t>, when devising network security </a:t>
            </a:r>
            <a:r>
              <a:rPr lang="en-US" altLang="ko-KR" dirty="0" smtClean="0">
                <a:latin typeface="Calibri" panose="020F0502020204030204" pitchFamily="34" charset="0"/>
              </a:rPr>
              <a:t>applications</a:t>
            </a:r>
            <a:endParaRPr lang="en-US" altLang="ko-KR" dirty="0" smtClean="0">
              <a:latin typeface="Calibri" panose="020F0502020204030204" pitchFamily="34" charset="0"/>
            </a:endParaRP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Address the scalability issue with the connection migration scheme</a:t>
            </a:r>
          </a:p>
          <a:p>
            <a:pPr lvl="2"/>
            <a:r>
              <a:rPr lang="en-US" altLang="ko-KR" dirty="0" smtClean="0">
                <a:latin typeface="Calibri" panose="020F0502020204030204" pitchFamily="34" charset="0"/>
              </a:rPr>
              <a:t>Address the responsiveness issue with the actuating trigger scheme</a:t>
            </a:r>
          </a:p>
          <a:p>
            <a:pPr lvl="2"/>
            <a:endParaRPr lang="en-US" altLang="ko-KR" dirty="0">
              <a:latin typeface="Calibri" panose="020F0502020204030204" pitchFamily="34" charset="0"/>
            </a:endParaRPr>
          </a:p>
          <a:p>
            <a:pPr lvl="1"/>
            <a:r>
              <a:rPr lang="en-US" altLang="ko-KR" dirty="0" smtClean="0">
                <a:latin typeface="Calibri" panose="020F0502020204030204" pitchFamily="34" charset="0"/>
              </a:rPr>
              <a:t>Can be a new candidate architecture of the future data plane for SDN</a:t>
            </a:r>
          </a:p>
        </p:txBody>
      </p:sp>
      <p:sp>
        <p:nvSpPr>
          <p:cNvPr id="7" name="Date Placeholder 5"/>
          <p:cNvSpPr txBox="1">
            <a:spLocks/>
          </p:cNvSpPr>
          <p:nvPr/>
        </p:nvSpPr>
        <p:spPr>
          <a:xfrm>
            <a:off x="6477000" y="6400800"/>
            <a:ext cx="2438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l" defTabSz="91429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9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44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92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40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88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36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83" algn="l" defTabSz="91429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smtClean="0"/>
              <a:t>Source: S. Shin, et al.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81638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Control 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95600"/>
          </a:xfrm>
        </p:spPr>
        <p:txBody>
          <a:bodyPr>
            <a:normAutofit/>
          </a:bodyPr>
          <a:lstStyle/>
          <a:p>
            <a:r>
              <a:rPr lang="en-US" dirty="0" smtClean="0"/>
              <a:t>4 approaches</a:t>
            </a:r>
          </a:p>
          <a:p>
            <a:pPr lvl="1"/>
            <a:r>
              <a:rPr lang="en-US" dirty="0" smtClean="0"/>
              <a:t>Multipath naïve</a:t>
            </a:r>
          </a:p>
          <a:p>
            <a:pPr lvl="1"/>
            <a:r>
              <a:rPr lang="en-US" dirty="0" smtClean="0"/>
              <a:t>Shortest through</a:t>
            </a:r>
          </a:p>
          <a:p>
            <a:pPr lvl="1"/>
            <a:r>
              <a:rPr lang="en-US" dirty="0" smtClean="0"/>
              <a:t>Multipath shortest</a:t>
            </a:r>
          </a:p>
          <a:p>
            <a:pPr lvl="1"/>
            <a:r>
              <a:rPr lang="en-US" dirty="0" smtClean="0"/>
              <a:t>Shortest inline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4362450"/>
            <a:ext cx="52292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537940" y="5858470"/>
            <a:ext cx="2786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- Sample network -</a:t>
            </a:r>
          </a:p>
          <a:p>
            <a:r>
              <a:rPr lang="en-US" b="1" dirty="0" smtClean="0"/>
              <a:t>S: start node, E: end node</a:t>
            </a:r>
          </a:p>
          <a:p>
            <a:r>
              <a:rPr lang="en-US" b="1" dirty="0" smtClean="0"/>
              <a:t>R: router, C: security device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Shortest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Basic routing scheme </a:t>
            </a:r>
            <a:r>
              <a:rPr lang="en-US" sz="2600" b="1" i="1" dirty="0" smtClean="0"/>
              <a:t>(NOT </a:t>
            </a:r>
            <a:r>
              <a:rPr lang="en-US" sz="2600" b="1" i="1" dirty="0" err="1" smtClean="0"/>
              <a:t>CloudWatcher’s</a:t>
            </a:r>
            <a:r>
              <a:rPr lang="en-US" sz="2600" b="1" i="1" dirty="0" smtClean="0"/>
              <a:t> idea)</a:t>
            </a:r>
            <a:endParaRPr lang="en-US" b="1" i="1" dirty="0" smtClean="0"/>
          </a:p>
          <a:p>
            <a:pPr lvl="1"/>
            <a:r>
              <a:rPr lang="en-US" dirty="0" smtClean="0"/>
              <a:t>Find the shortest path between a start host and an end host</a:t>
            </a:r>
          </a:p>
          <a:p>
            <a:pPr lvl="1"/>
            <a:r>
              <a:rPr lang="en-US" dirty="0" smtClean="0"/>
              <a:t>Path: S </a:t>
            </a:r>
            <a:r>
              <a:rPr lang="en-US" dirty="0" smtClean="0">
                <a:sym typeface="Wingdings" pitchFamily="2" charset="2"/>
              </a:rPr>
              <a:t> R1  R5  R6  E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4191000"/>
            <a:ext cx="52292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Multipath Naïve (algorithm 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3657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Find multiple paths</a:t>
            </a:r>
          </a:p>
          <a:p>
            <a:pPr lvl="1"/>
            <a:r>
              <a:rPr lang="en-US" dirty="0" smtClean="0"/>
              <a:t>Shortest path between S and E</a:t>
            </a:r>
          </a:p>
          <a:p>
            <a:pPr lvl="1"/>
            <a:r>
              <a:rPr lang="en-US" dirty="0" smtClean="0"/>
              <a:t>Shortest path between S and C</a:t>
            </a:r>
          </a:p>
          <a:p>
            <a:pPr lvl="1"/>
            <a:r>
              <a:rPr lang="en-US" dirty="0" smtClean="0"/>
              <a:t>Path</a:t>
            </a:r>
          </a:p>
          <a:p>
            <a:pPr lvl="2"/>
            <a:r>
              <a:rPr lang="en-US" dirty="0" smtClean="0"/>
              <a:t>S </a:t>
            </a:r>
            <a:r>
              <a:rPr lang="en-US" dirty="0" smtClean="0">
                <a:sym typeface="Wingdings" pitchFamily="2" charset="2"/>
              </a:rPr>
              <a:t> R1  R5  R6  E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S  R1  R2  R3  R4</a:t>
            </a:r>
            <a:endParaRPr lang="en-US" dirty="0" smtClean="0"/>
          </a:p>
          <a:p>
            <a:r>
              <a:rPr lang="en-US" dirty="0" err="1" smtClean="0"/>
              <a:t>OpenFlow</a:t>
            </a:r>
            <a:r>
              <a:rPr lang="en-US" dirty="0" smtClean="0"/>
              <a:t> provides a function to send packets to multiple outputs</a:t>
            </a:r>
          </a:p>
          <a:p>
            <a:pPr lvl="1"/>
            <a:r>
              <a:rPr lang="en-US" dirty="0" smtClean="0"/>
              <a:t>E.g., R1 </a:t>
            </a:r>
            <a:r>
              <a:rPr lang="en-US" dirty="0" smtClean="0">
                <a:sym typeface="Wingdings" pitchFamily="2" charset="2"/>
              </a:rPr>
              <a:t> {R2, R5}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5257800"/>
            <a:ext cx="52292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Shortest Through (algorithm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05800" cy="3276599"/>
          </a:xfrm>
        </p:spPr>
        <p:txBody>
          <a:bodyPr>
            <a:normAutofit/>
          </a:bodyPr>
          <a:lstStyle/>
          <a:p>
            <a:r>
              <a:rPr lang="en-US" dirty="0" smtClean="0"/>
              <a:t>Find the shortest path passing through R4</a:t>
            </a:r>
          </a:p>
          <a:p>
            <a:pPr lvl="1"/>
            <a:r>
              <a:rPr lang="en-US" dirty="0" smtClean="0"/>
              <a:t>Shortest path between S and R4</a:t>
            </a:r>
          </a:p>
          <a:p>
            <a:pPr lvl="1"/>
            <a:r>
              <a:rPr lang="en-US" dirty="0" smtClean="0"/>
              <a:t>Shortest path between R4 and E</a:t>
            </a:r>
          </a:p>
          <a:p>
            <a:pPr lvl="1"/>
            <a:r>
              <a:rPr lang="en-US" dirty="0" smtClean="0"/>
              <a:t>Path: S </a:t>
            </a:r>
            <a:r>
              <a:rPr lang="en-US" dirty="0" smtClean="0">
                <a:sym typeface="Wingdings" pitchFamily="2" charset="2"/>
              </a:rPr>
              <a:t> R1  R2  R4  R4  R6  E</a:t>
            </a: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4114800"/>
            <a:ext cx="52292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Multipath Shortest (algorithm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ym typeface="Wingdings" pitchFamily="2" charset="2"/>
              </a:rPr>
              <a:t>Improved version of</a:t>
            </a:r>
            <a:r>
              <a:rPr lang="en-US" dirty="0" smtClean="0"/>
              <a:t> multipath naïve</a:t>
            </a:r>
          </a:p>
          <a:p>
            <a:r>
              <a:rPr lang="en-US" dirty="0" smtClean="0"/>
              <a:t>Two phase</a:t>
            </a:r>
          </a:p>
          <a:p>
            <a:pPr lvl="1"/>
            <a:r>
              <a:rPr lang="en-US" dirty="0" smtClean="0"/>
              <a:t>Find the shortest path (P1) </a:t>
            </a:r>
          </a:p>
          <a:p>
            <a:pPr lvl="2"/>
            <a:r>
              <a:rPr lang="en-US" dirty="0" smtClean="0"/>
              <a:t>S </a:t>
            </a:r>
            <a:r>
              <a:rPr lang="en-US" dirty="0" smtClean="0">
                <a:sym typeface="Wingdings" pitchFamily="2" charset="2"/>
              </a:rPr>
              <a:t> R1  R5  R6  E</a:t>
            </a:r>
            <a:endParaRPr lang="en-US" dirty="0" smtClean="0"/>
          </a:p>
          <a:p>
            <a:pPr lvl="1"/>
            <a:r>
              <a:rPr lang="en-US" dirty="0"/>
              <a:t>F</a:t>
            </a:r>
            <a:r>
              <a:rPr lang="en-US" dirty="0" smtClean="0"/>
              <a:t>ind the shortest path between routers on the path P1 and R4</a:t>
            </a:r>
          </a:p>
          <a:p>
            <a:pPr lvl="2"/>
            <a:r>
              <a:rPr lang="en-US" dirty="0" smtClean="0"/>
              <a:t>R6 </a:t>
            </a:r>
            <a:r>
              <a:rPr lang="en-US" dirty="0" smtClean="0">
                <a:sym typeface="Wingdings" pitchFamily="2" charset="2"/>
              </a:rPr>
              <a:t> R4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R6  {R4, E}</a:t>
            </a:r>
          </a:p>
          <a:p>
            <a:endParaRPr lang="en-US" dirty="0" smtClean="0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5181600"/>
            <a:ext cx="52292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Shortest Inline (algorithm 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800"/>
          </a:xfrm>
        </p:spPr>
        <p:txBody>
          <a:bodyPr>
            <a:normAutofit/>
          </a:bodyPr>
          <a:lstStyle/>
          <a:p>
            <a:r>
              <a:rPr lang="en-US" dirty="0" smtClean="0"/>
              <a:t>Find a path passing through (a) specific link(s) (not node)</a:t>
            </a:r>
          </a:p>
          <a:p>
            <a:r>
              <a:rPr lang="en-US" dirty="0" smtClean="0"/>
              <a:t>Good for delivering network packets to inline devices</a:t>
            </a:r>
          </a:p>
          <a:p>
            <a:pPr lvl="1"/>
            <a:r>
              <a:rPr lang="en-US" dirty="0" smtClean="0"/>
              <a:t>E.g., IPS (intrusion prevention system)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4648200"/>
            <a:ext cx="52292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1791</Words>
  <Application>Microsoft Macintosh PowerPoint</Application>
  <PresentationFormat>On-screen Show (4:3)</PresentationFormat>
  <Paragraphs>405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Calibri</vt:lpstr>
      <vt:lpstr>Wingdings</vt:lpstr>
      <vt:lpstr>맑은 고딕</vt:lpstr>
      <vt:lpstr>Arial</vt:lpstr>
      <vt:lpstr>Office Theme</vt:lpstr>
      <vt:lpstr>SDN and Security</vt:lpstr>
      <vt:lpstr>CloudWatcher</vt:lpstr>
      <vt:lpstr>Operating Scenario</vt:lpstr>
      <vt:lpstr>How to Control Flows</vt:lpstr>
      <vt:lpstr>Simple Shortest Path</vt:lpstr>
      <vt:lpstr>Multipath Naïve (algorithm 1)</vt:lpstr>
      <vt:lpstr>Shortest Through (algorithm 2)</vt:lpstr>
      <vt:lpstr>Multipath Shortest (algorithm 3)</vt:lpstr>
      <vt:lpstr>Shortest Inline (algorithm 4)</vt:lpstr>
      <vt:lpstr>Summary for Flow Control Methods</vt:lpstr>
      <vt:lpstr>Implementation and Evaluation</vt:lpstr>
      <vt:lpstr>Conclusion</vt:lpstr>
      <vt:lpstr>Avant-Guard</vt:lpstr>
      <vt:lpstr>Architecture of Avant-Guard</vt:lpstr>
      <vt:lpstr>Connection Migration - Idea</vt:lpstr>
      <vt:lpstr>Connection Migration – Access  Table</vt:lpstr>
      <vt:lpstr>Connection Migration – State  Diagram</vt:lpstr>
      <vt:lpstr>Connection Migration : classification stage</vt:lpstr>
      <vt:lpstr>Connection Migration: classification stage</vt:lpstr>
      <vt:lpstr>Connection Migration – Packet  Diagram</vt:lpstr>
      <vt:lpstr>Delayed Connection Migration</vt:lpstr>
      <vt:lpstr>Actuating Trigger - Idea</vt:lpstr>
      <vt:lpstr>Activating Trigger – Operations</vt:lpstr>
      <vt:lpstr>Activating Trigger - Example</vt:lpstr>
      <vt:lpstr>Implementation</vt:lpstr>
      <vt:lpstr>Evaluation – Use Case</vt:lpstr>
      <vt:lpstr>Evaluation – Use Case</vt:lpstr>
      <vt:lpstr>Evaluation – Use Case</vt:lpstr>
      <vt:lpstr>Evaluation - Overhead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SDN and Security</dc:title>
  <dc:creator>Surfing</dc:creator>
  <cp:lastModifiedBy>Microsoft Office User</cp:lastModifiedBy>
  <cp:revision>2</cp:revision>
  <dcterms:created xsi:type="dcterms:W3CDTF">2016-11-27T23:00:18Z</dcterms:created>
  <dcterms:modified xsi:type="dcterms:W3CDTF">2016-11-28T13:38:53Z</dcterms:modified>
</cp:coreProperties>
</file>