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7" r:id="rId5"/>
    <p:sldId id="268" r:id="rId6"/>
    <p:sldId id="269" r:id="rId7"/>
    <p:sldId id="270" r:id="rId8"/>
    <p:sldId id="271" r:id="rId9"/>
    <p:sldId id="265" r:id="rId10"/>
    <p:sldId id="266" r:id="rId11"/>
    <p:sldId id="263" r:id="rId12"/>
    <p:sldId id="264" r:id="rId13"/>
    <p:sldId id="272" r:id="rId14"/>
    <p:sldId id="273" r:id="rId15"/>
    <p:sldId id="274" r:id="rId16"/>
    <p:sldId id="275" r:id="rId17"/>
    <p:sldId id="277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58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/>
    <p:restoredTop sz="96882"/>
  </p:normalViewPr>
  <p:slideViewPr>
    <p:cSldViewPr snapToGrid="0" snapToObjects="1">
      <p:cViewPr varScale="1">
        <p:scale>
          <a:sx n="104" d="100"/>
          <a:sy n="104" d="100"/>
        </p:scale>
        <p:origin x="240" y="1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8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1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1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4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5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4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E4937-45E6-E64B-9D45-52F42CD6EF66}" type="datetimeFigureOut">
              <a:rPr lang="en-US" smtClean="0"/>
              <a:pPr/>
              <a:t>10/30/16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B669D-0C4E-C344-8628-CE3EAF3F4D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SDN and Virtualization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“Can the Production Network Be the </a:t>
            </a:r>
            <a:r>
              <a:rPr lang="en-US" dirty="0" err="1" smtClean="0"/>
              <a:t>Testbed</a:t>
            </a:r>
            <a:r>
              <a:rPr lang="en-US" dirty="0" smtClean="0"/>
              <a:t>?” (</a:t>
            </a:r>
            <a:r>
              <a:rPr lang="en-US" dirty="0" err="1" smtClean="0"/>
              <a:t>Flowvisor</a:t>
            </a:r>
            <a:r>
              <a:rPr lang="en-US" dirty="0" smtClean="0"/>
              <a:t>), OSDI, 2010</a:t>
            </a:r>
          </a:p>
          <a:p>
            <a:r>
              <a:rPr lang="en-US" dirty="0" smtClean="0"/>
              <a:t>“Network Virtualization in </a:t>
            </a:r>
            <a:r>
              <a:rPr lang="en-US" dirty="0" err="1" smtClean="0"/>
              <a:t>Muti</a:t>
            </a:r>
            <a:r>
              <a:rPr lang="en-US" dirty="0" smtClean="0"/>
              <a:t>-tenant Datacenters,” NSDI 2014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385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Slicing </a:t>
            </a:r>
            <a:r>
              <a:rPr lang="en-US" dirty="0" err="1" smtClean="0"/>
              <a:t>OpenFlow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25" y="1690688"/>
            <a:ext cx="63817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6846571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1741170" y="251462"/>
            <a:ext cx="6226314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Network Slicing Architecture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49783" y="1623060"/>
            <a:ext cx="7522241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A </a:t>
            </a:r>
            <a:r>
              <a:rPr lang="en-CA" sz="2400" dirty="0">
                <a:solidFill>
                  <a:srgbClr val="0000FF"/>
                </a:solidFill>
                <a:latin typeface="Liberation Sans Narrow"/>
                <a:cs typeface="Liberation Sans Narrow"/>
              </a:rPr>
              <a:t>network slice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is a collection of sliced switches/routers</a:t>
            </a:r>
          </a:p>
          <a:p>
            <a:pPr>
              <a:lnSpc>
                <a:spcPts val="2795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44040" y="2491740"/>
            <a:ext cx="3580908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Data plane is unmodified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52650" y="2914651"/>
            <a:ext cx="6688880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Packets forwarded with </a:t>
            </a: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no performance penalty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52653" y="3337560"/>
            <a:ext cx="3643425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Slicing with existing ASIC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41171" y="4206240"/>
            <a:ext cx="3529061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</a:t>
            </a: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 Transparent 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slicing layer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52650" y="4629151"/>
            <a:ext cx="5697172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each slice believes it owns the data path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52653" y="5052060"/>
            <a:ext cx="4687431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enforces isolation between slices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64130" y="5463540"/>
            <a:ext cx="6864860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i.e., rewrites, drops rules to adhere to slice police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52653" y="5897880"/>
            <a:ext cx="535347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forwards exceptions to correct slice(s)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6846571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741170" y="251462"/>
            <a:ext cx="3335630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Slicing Policies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49783" y="1623060"/>
            <a:ext cx="8143411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The policy 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specifies resource limits for 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each slice:</a:t>
            </a:r>
          </a:p>
          <a:p>
            <a:pPr>
              <a:lnSpc>
                <a:spcPts val="3312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152650" y="2514600"/>
            <a:ext cx="2708236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Link bandwidth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52650" y="3006090"/>
            <a:ext cx="6365644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Maximum number of forwarding rules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52653" y="3497580"/>
            <a:ext cx="1709127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Topology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52650" y="3989070"/>
            <a:ext cx="5083980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Fraction of switch/router CPU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52650" y="4669631"/>
            <a:ext cx="6758260" cy="164147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457200" indent="-457200">
              <a:lnSpc>
                <a:spcPts val="3240"/>
              </a:lnSpc>
            </a:pPr>
            <a:endParaRPr lang="en-CA" sz="2900" dirty="0" smtClean="0">
              <a:latin typeface="Liberation Sans Narrow Italic"/>
              <a:cs typeface="Liberation Sans Narrow Italic"/>
            </a:endParaRPr>
          </a:p>
          <a:p>
            <a:pPr>
              <a:lnSpc>
                <a:spcPts val="3240"/>
              </a:lnSpc>
            </a:pPr>
            <a:r>
              <a:rPr lang="en-CA" sz="2900" i="1" dirty="0" err="1" smtClean="0">
                <a:solidFill>
                  <a:srgbClr val="FF9800"/>
                </a:solidFill>
                <a:latin typeface="Liberation Sans Narrow Italic"/>
                <a:cs typeface="Liberation Sans Narrow Italic"/>
              </a:rPr>
              <a:t>FlowSpace</a:t>
            </a:r>
            <a:r>
              <a:rPr lang="en-CA" sz="2900" i="1" dirty="0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: which packets does the slice</a:t>
            </a:r>
            <a:r>
              <a:rPr lang="en-CA" sz="29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 dirty="0">
                <a:solidFill>
                  <a:srgbClr val="000000"/>
                </a:solidFill>
                <a:latin typeface="Times New Roman"/>
              </a:rPr>
            </a:br>
            <a:r>
              <a:rPr lang="en-CA" sz="2900" i="1" dirty="0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control?</a:t>
            </a:r>
          </a:p>
          <a:p>
            <a:pPr>
              <a:lnSpc>
                <a:spcPts val="3240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4" y="5886450"/>
            <a:ext cx="9652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67" y="5886450"/>
            <a:ext cx="967316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Line 3"/>
          <p:cNvSpPr>
            <a:spLocks noChangeShapeType="1"/>
          </p:cNvSpPr>
          <p:nvPr/>
        </p:nvSpPr>
        <p:spPr bwMode="auto">
          <a:xfrm flipH="1">
            <a:off x="2245777" y="4016376"/>
            <a:ext cx="83820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5403850" y="5659442"/>
            <a:ext cx="387351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114799" y="5157789"/>
            <a:ext cx="1739900" cy="501651"/>
            <a:chOff x="0" y="0"/>
            <a:chExt cx="1169" cy="449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6133" name="AutoShape 7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34" name="Rectangle 8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6131" name="AutoShape 10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32" name="Rectangle 11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6087" name="Rectangle 12"/>
          <p:cNvSpPr>
            <a:spLocks/>
          </p:cNvSpPr>
          <p:nvPr/>
        </p:nvSpPr>
        <p:spPr bwMode="auto">
          <a:xfrm>
            <a:off x="4468545" y="5181599"/>
            <a:ext cx="861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944034" y="5157789"/>
            <a:ext cx="1739900" cy="501651"/>
            <a:chOff x="0" y="0"/>
            <a:chExt cx="1169" cy="449"/>
          </a:xfrm>
        </p:grpSpPr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6127" name="AutoShape 16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8" name="Rectangle 17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6125" name="AutoShape 19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6" name="Rectangle 20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2762250" y="3560764"/>
            <a:ext cx="1739900" cy="501651"/>
            <a:chOff x="0" y="0"/>
            <a:chExt cx="1169" cy="449"/>
          </a:xfrm>
        </p:grpSpPr>
        <p:grpSp>
          <p:nvGrpSpPr>
            <p:cNvPr id="12" name="Group 24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6121" name="AutoShape 25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2" name="Rectangle 26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6119" name="AutoShape 28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0" name="Rectangle 29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6090" name="Line 32"/>
          <p:cNvSpPr>
            <a:spLocks noChangeShapeType="1"/>
          </p:cNvSpPr>
          <p:nvPr/>
        </p:nvSpPr>
        <p:spPr bwMode="auto">
          <a:xfrm>
            <a:off x="4182529" y="4016376"/>
            <a:ext cx="83820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Line 33"/>
          <p:cNvSpPr>
            <a:spLocks noChangeShapeType="1"/>
          </p:cNvSpPr>
          <p:nvPr/>
        </p:nvSpPr>
        <p:spPr bwMode="auto">
          <a:xfrm flipH="1">
            <a:off x="1022345" y="5659442"/>
            <a:ext cx="450851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6802961" y="4551366"/>
            <a:ext cx="957946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2" bIns="0">
            <a:spAutoFit/>
          </a:bodyPr>
          <a:lstStyle/>
          <a:p>
            <a:pPr marL="38095">
              <a:defRPr/>
            </a:pPr>
            <a:r>
              <a:rPr lang="en-US" sz="1500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OpenFlow</a:t>
            </a:r>
          </a:p>
          <a:p>
            <a:pPr marL="38095">
              <a:defRPr/>
            </a:pPr>
            <a:r>
              <a:rPr lang="en-US" sz="1500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Protocol</a:t>
            </a:r>
          </a:p>
        </p:txBody>
      </p:sp>
      <p:sp>
        <p:nvSpPr>
          <p:cNvPr id="46093" name="Line 35"/>
          <p:cNvSpPr>
            <a:spLocks noChangeShapeType="1"/>
          </p:cNvSpPr>
          <p:nvPr/>
        </p:nvSpPr>
        <p:spPr bwMode="auto">
          <a:xfrm rot="10800000" flipH="1">
            <a:off x="5789077" y="4170362"/>
            <a:ext cx="1828800" cy="10668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Line 36"/>
          <p:cNvSpPr>
            <a:spLocks noChangeShapeType="1"/>
          </p:cNvSpPr>
          <p:nvPr/>
        </p:nvSpPr>
        <p:spPr bwMode="auto">
          <a:xfrm rot="10800000" flipH="1">
            <a:off x="4576228" y="3713163"/>
            <a:ext cx="2336800" cy="762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Line 37"/>
          <p:cNvSpPr>
            <a:spLocks noChangeShapeType="1"/>
          </p:cNvSpPr>
          <p:nvPr/>
        </p:nvSpPr>
        <p:spPr bwMode="auto">
          <a:xfrm rot="10800000" flipH="1">
            <a:off x="2741079" y="4094162"/>
            <a:ext cx="4165600" cy="11430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908801" y="3429001"/>
            <a:ext cx="4466167" cy="741363"/>
            <a:chOff x="0" y="0"/>
            <a:chExt cx="3000" cy="664"/>
          </a:xfrm>
        </p:grpSpPr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0" y="0"/>
              <a:ext cx="3000" cy="664"/>
              <a:chOff x="0" y="0"/>
              <a:chExt cx="3000" cy="664"/>
            </a:xfrm>
          </p:grpSpPr>
          <p:sp>
            <p:nvSpPr>
              <p:cNvPr id="22568" name="AutoShape 40"/>
              <p:cNvSpPr>
                <a:spLocks/>
              </p:cNvSpPr>
              <p:nvPr/>
            </p:nvSpPr>
            <p:spPr bwMode="auto">
              <a:xfrm>
                <a:off x="0" y="0"/>
                <a:ext cx="3000" cy="664"/>
              </a:xfrm>
              <a:prstGeom prst="roundRect">
                <a:avLst>
                  <a:gd name="adj" fmla="val 11718"/>
                </a:avLst>
              </a:prstGeom>
              <a:solidFill>
                <a:srgbClr val="FFFFFF"/>
              </a:solidFill>
              <a:ln w="3810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6116" name="Rectangle 41"/>
              <p:cNvSpPr>
                <a:spLocks/>
              </p:cNvSpPr>
              <p:nvPr/>
            </p:nvSpPr>
            <p:spPr bwMode="auto">
              <a:xfrm>
                <a:off x="33" y="224"/>
                <a:ext cx="293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6114" name="Rectangle 42"/>
            <p:cNvSpPr>
              <a:spLocks/>
            </p:cNvSpPr>
            <p:nvPr/>
          </p:nvSpPr>
          <p:spPr bwMode="auto">
            <a:xfrm>
              <a:off x="109" y="88"/>
              <a:ext cx="280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112557" bIns="38100" anchor="ctr"/>
            <a:lstStyle/>
            <a:p>
              <a:pPr algn="ctr"/>
              <a:r>
                <a:rPr lang="en-US" sz="3200">
                  <a:cs typeface="Arial" charset="0"/>
                  <a:sym typeface="Arial" charset="0"/>
                </a:rPr>
                <a:t>FlowVisor</a:t>
              </a:r>
              <a:endParaRPr lang="en-US" sz="1700">
                <a:cs typeface="Arial" charset="0"/>
                <a:sym typeface="Arial" charset="0"/>
              </a:endParaRPr>
            </a:p>
          </p:txBody>
        </p:sp>
      </p:grpSp>
      <p:sp>
        <p:nvSpPr>
          <p:cNvPr id="46097" name="Rectangle 47"/>
          <p:cNvSpPr>
            <a:spLocks/>
          </p:cNvSpPr>
          <p:nvPr/>
        </p:nvSpPr>
        <p:spPr bwMode="auto">
          <a:xfrm>
            <a:off x="7272863" y="992190"/>
            <a:ext cx="968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Bob</a:t>
            </a:r>
            <a:r>
              <a:rPr lang="ja-JP" altLang="en-US" sz="1700">
                <a:cs typeface="Arial" charset="0"/>
                <a:sym typeface="Arial" charset="0"/>
              </a:rPr>
              <a:t>’</a:t>
            </a:r>
            <a:r>
              <a:rPr lang="en-US" sz="1700">
                <a:cs typeface="Arial" charset="0"/>
                <a:sym typeface="Arial" charset="0"/>
              </a:rPr>
              <a:t>s</a:t>
            </a:r>
          </a:p>
          <a:p>
            <a:pPr marL="38095"/>
            <a:r>
              <a:rPr lang="en-US" sz="1700">
                <a:cs typeface="Arial" charset="0"/>
                <a:sym typeface="Arial" charset="0"/>
              </a:rPr>
              <a:t>Controller</a:t>
            </a:r>
          </a:p>
        </p:txBody>
      </p:sp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7217830" y="1598617"/>
            <a:ext cx="1214967" cy="911225"/>
            <a:chOff x="0" y="0"/>
            <a:chExt cx="816" cy="816"/>
          </a:xfrm>
        </p:grpSpPr>
        <p:pic>
          <p:nvPicPr>
            <p:cNvPr id="46112" name="Picture 4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99" name="Line 50"/>
          <p:cNvSpPr>
            <a:spLocks noChangeShapeType="1"/>
          </p:cNvSpPr>
          <p:nvPr/>
        </p:nvSpPr>
        <p:spPr bwMode="auto">
          <a:xfrm rot="10800000">
            <a:off x="7719483" y="2438400"/>
            <a:ext cx="709084" cy="9906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100" name="Rectangle 51"/>
          <p:cNvSpPr>
            <a:spLocks/>
          </p:cNvSpPr>
          <p:nvPr/>
        </p:nvSpPr>
        <p:spPr bwMode="auto">
          <a:xfrm>
            <a:off x="4616445" y="1143000"/>
            <a:ext cx="968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Alice</a:t>
            </a:r>
            <a:r>
              <a:rPr lang="ja-JP" altLang="en-US" sz="1700">
                <a:cs typeface="Arial" charset="0"/>
                <a:sym typeface="Arial" charset="0"/>
              </a:rPr>
              <a:t>’</a:t>
            </a:r>
            <a:r>
              <a:rPr lang="en-US" sz="1700">
                <a:cs typeface="Arial" charset="0"/>
                <a:sym typeface="Arial" charset="0"/>
              </a:rPr>
              <a:t>s</a:t>
            </a:r>
          </a:p>
          <a:p>
            <a:pPr marL="38095"/>
            <a:r>
              <a:rPr lang="en-US" sz="1700">
                <a:cs typeface="Arial" charset="0"/>
                <a:sym typeface="Arial" charset="0"/>
              </a:rPr>
              <a:t>Controller</a:t>
            </a:r>
          </a:p>
        </p:txBody>
      </p:sp>
      <p:grpSp>
        <p:nvGrpSpPr>
          <p:cNvPr id="17" name="Group 52"/>
          <p:cNvGrpSpPr>
            <a:grpSpLocks/>
          </p:cNvGrpSpPr>
          <p:nvPr/>
        </p:nvGrpSpPr>
        <p:grpSpPr bwMode="auto">
          <a:xfrm>
            <a:off x="4718050" y="1751016"/>
            <a:ext cx="1214967" cy="911225"/>
            <a:chOff x="0" y="0"/>
            <a:chExt cx="816" cy="816"/>
          </a:xfrm>
        </p:grpSpPr>
        <p:pic>
          <p:nvPicPr>
            <p:cNvPr id="46111" name="Picture 5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102" name="Line 54"/>
          <p:cNvSpPr>
            <a:spLocks noChangeShapeType="1"/>
          </p:cNvSpPr>
          <p:nvPr/>
        </p:nvSpPr>
        <p:spPr bwMode="auto">
          <a:xfrm rot="10800000">
            <a:off x="5587995" y="2590803"/>
            <a:ext cx="1826683" cy="8366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83" name="Rectangle 55"/>
          <p:cNvSpPr>
            <a:spLocks/>
          </p:cNvSpPr>
          <p:nvPr/>
        </p:nvSpPr>
        <p:spPr bwMode="auto">
          <a:xfrm>
            <a:off x="6587061" y="2662241"/>
            <a:ext cx="957946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2" bIns="0">
            <a:spAutoFit/>
          </a:bodyPr>
          <a:lstStyle/>
          <a:p>
            <a:pPr marL="38095">
              <a:defRPr/>
            </a:pPr>
            <a:r>
              <a:rPr lang="en-US" sz="1500" dirty="0" err="1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OpenFlow</a:t>
            </a:r>
            <a:endParaRPr lang="en-US" sz="1500" dirty="0">
              <a:latin typeface="Arial" pitchFamily="-112" charset="0"/>
              <a:ea typeface="Arial" pitchFamily="-112" charset="0"/>
              <a:cs typeface="Arial" pitchFamily="-112" charset="0"/>
              <a:sym typeface="Arial" pitchFamily="-112" charset="0"/>
            </a:endParaRPr>
          </a:p>
          <a:p>
            <a:pPr marL="38095">
              <a:defRPr/>
            </a:pPr>
            <a:r>
              <a:rPr lang="en-US" sz="1500" dirty="0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Protocol</a:t>
            </a:r>
          </a:p>
        </p:txBody>
      </p:sp>
      <p:sp>
        <p:nvSpPr>
          <p:cNvPr id="46104" name="Rectangle 59"/>
          <p:cNvSpPr>
            <a:spLocks/>
          </p:cNvSpPr>
          <p:nvPr/>
        </p:nvSpPr>
        <p:spPr bwMode="auto">
          <a:xfrm>
            <a:off x="607489" y="241304"/>
            <a:ext cx="1097703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68" bIns="0" anchor="ctr"/>
          <a:lstStyle/>
          <a:p>
            <a:pPr marL="38095" algn="ctr"/>
            <a:r>
              <a:rPr lang="en-US" sz="3600" dirty="0" err="1" smtClean="0">
                <a:cs typeface="Helvetica" charset="0"/>
                <a:sym typeface="Helvetica" charset="0"/>
              </a:rPr>
              <a:t>FlowVisor</a:t>
            </a:r>
            <a:r>
              <a:rPr lang="en-US" sz="3600" dirty="0" smtClean="0">
                <a:cs typeface="Helvetica" charset="0"/>
                <a:sym typeface="Helvetica" charset="0"/>
              </a:rPr>
              <a:t> Slicing Example</a:t>
            </a:r>
            <a:endParaRPr lang="en-US" sz="3600" dirty="0">
              <a:cs typeface="Helvetica" charset="0"/>
              <a:sym typeface="Helvetica" charset="0"/>
            </a:endParaRPr>
          </a:p>
        </p:txBody>
      </p:sp>
      <p:pic>
        <p:nvPicPr>
          <p:cNvPr id="46105" name="Picture 1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77" y="3657599"/>
            <a:ext cx="50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6" name="Picture 1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79" y="5257799"/>
            <a:ext cx="50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7" name="Rectangle 12"/>
          <p:cNvSpPr>
            <a:spLocks/>
          </p:cNvSpPr>
          <p:nvPr/>
        </p:nvSpPr>
        <p:spPr bwMode="auto">
          <a:xfrm>
            <a:off x="3135045" y="3581399"/>
            <a:ext cx="861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46108" name="Rectangle 12"/>
          <p:cNvSpPr>
            <a:spLocks/>
          </p:cNvSpPr>
          <p:nvPr/>
        </p:nvSpPr>
        <p:spPr bwMode="auto">
          <a:xfrm>
            <a:off x="1318945" y="5181599"/>
            <a:ext cx="861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pic>
        <p:nvPicPr>
          <p:cNvPr id="46109" name="Picture 1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7" y="5257799"/>
            <a:ext cx="50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5880" y="5975352"/>
            <a:ext cx="2844800" cy="365125"/>
          </a:xfrm>
        </p:spPr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00801"/>
            <a:ext cx="2844800" cy="365125"/>
          </a:xfrm>
        </p:spPr>
        <p:txBody>
          <a:bodyPr/>
          <a:lstStyle/>
          <a:p>
            <a:fld id="{20342B77-D34C-443A-9BA4-2E8748A6D9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18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7" y="6108702"/>
            <a:ext cx="9652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90" y="6108702"/>
            <a:ext cx="967316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3"/>
          <p:cNvSpPr>
            <a:spLocks noChangeShapeType="1"/>
          </p:cNvSpPr>
          <p:nvPr/>
        </p:nvSpPr>
        <p:spPr bwMode="auto">
          <a:xfrm flipH="1">
            <a:off x="2349500" y="4238628"/>
            <a:ext cx="83820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9" name="Line 4"/>
          <p:cNvSpPr>
            <a:spLocks noChangeShapeType="1"/>
          </p:cNvSpPr>
          <p:nvPr/>
        </p:nvSpPr>
        <p:spPr bwMode="auto">
          <a:xfrm>
            <a:off x="5507573" y="5881690"/>
            <a:ext cx="387351" cy="32067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218522" y="5380040"/>
            <a:ext cx="1739900" cy="501651"/>
            <a:chOff x="0" y="0"/>
            <a:chExt cx="1169" cy="449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7161" name="AutoShape 7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62" name="Rectangle 8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7159" name="AutoShape 10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60" name="Rectangle 11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47111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6" y="5461001"/>
            <a:ext cx="52281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047757" y="5380040"/>
            <a:ext cx="1739900" cy="501651"/>
            <a:chOff x="0" y="0"/>
            <a:chExt cx="1169" cy="449"/>
          </a:xfrm>
        </p:grpSpPr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7155" name="AutoShape 16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56" name="Rectangle 17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7153" name="AutoShape 19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54" name="Rectangle 20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47113" name="Picture 2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5461001"/>
            <a:ext cx="52493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2865973" y="3784604"/>
            <a:ext cx="1739900" cy="500063"/>
            <a:chOff x="0" y="0"/>
            <a:chExt cx="1169" cy="449"/>
          </a:xfrm>
        </p:grpSpPr>
        <p:grpSp>
          <p:nvGrpSpPr>
            <p:cNvPr id="12" name="Group 24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7149" name="AutoShape 25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50" name="Rectangle 26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7147" name="AutoShape 28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48" name="Rectangle 29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47115" name="Picture 3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5" y="3863978"/>
            <a:ext cx="52281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Line 32"/>
          <p:cNvSpPr>
            <a:spLocks noChangeShapeType="1"/>
          </p:cNvSpPr>
          <p:nvPr/>
        </p:nvSpPr>
        <p:spPr bwMode="auto">
          <a:xfrm>
            <a:off x="4286252" y="4238628"/>
            <a:ext cx="83820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7" name="Line 33"/>
          <p:cNvSpPr>
            <a:spLocks noChangeShapeType="1"/>
          </p:cNvSpPr>
          <p:nvPr/>
        </p:nvSpPr>
        <p:spPr bwMode="auto">
          <a:xfrm flipH="1">
            <a:off x="1126068" y="5881690"/>
            <a:ext cx="450851" cy="32067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8" name="Rectangle 34"/>
          <p:cNvSpPr>
            <a:spLocks/>
          </p:cNvSpPr>
          <p:nvPr/>
        </p:nvSpPr>
        <p:spPr bwMode="auto">
          <a:xfrm>
            <a:off x="6906686" y="4773617"/>
            <a:ext cx="875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500">
                <a:cs typeface="Arial" charset="0"/>
                <a:sym typeface="Arial" charset="0"/>
              </a:rPr>
              <a:t>OpenFlow</a:t>
            </a:r>
          </a:p>
          <a:p>
            <a:pPr marL="38095"/>
            <a:r>
              <a:rPr lang="en-US" sz="1500"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47119" name="Line 35"/>
          <p:cNvSpPr>
            <a:spLocks noChangeShapeType="1"/>
          </p:cNvSpPr>
          <p:nvPr/>
        </p:nvSpPr>
        <p:spPr bwMode="auto">
          <a:xfrm rot="10800000" flipH="1">
            <a:off x="5892800" y="4394203"/>
            <a:ext cx="1828800" cy="10652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0" name="Line 36"/>
          <p:cNvSpPr>
            <a:spLocks noChangeShapeType="1"/>
          </p:cNvSpPr>
          <p:nvPr/>
        </p:nvSpPr>
        <p:spPr bwMode="auto">
          <a:xfrm rot="10800000" flipH="1">
            <a:off x="4679951" y="3935415"/>
            <a:ext cx="2336800" cy="762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1" name="Line 37"/>
          <p:cNvSpPr>
            <a:spLocks noChangeShapeType="1"/>
          </p:cNvSpPr>
          <p:nvPr/>
        </p:nvSpPr>
        <p:spPr bwMode="auto">
          <a:xfrm rot="10800000" flipH="1">
            <a:off x="2844801" y="4316413"/>
            <a:ext cx="4165600" cy="11430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7012523" y="3652841"/>
            <a:ext cx="4466167" cy="739775"/>
            <a:chOff x="0" y="0"/>
            <a:chExt cx="3000" cy="664"/>
          </a:xfrm>
        </p:grpSpPr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0" y="0"/>
              <a:ext cx="3000" cy="664"/>
              <a:chOff x="0" y="0"/>
              <a:chExt cx="3000" cy="664"/>
            </a:xfrm>
          </p:grpSpPr>
          <p:sp>
            <p:nvSpPr>
              <p:cNvPr id="47143" name="AutoShape 40"/>
              <p:cNvSpPr>
                <a:spLocks/>
              </p:cNvSpPr>
              <p:nvPr/>
            </p:nvSpPr>
            <p:spPr bwMode="auto">
              <a:xfrm>
                <a:off x="0" y="0"/>
                <a:ext cx="3000" cy="664"/>
              </a:xfrm>
              <a:prstGeom prst="roundRect">
                <a:avLst>
                  <a:gd name="adj" fmla="val 11718"/>
                </a:avLst>
              </a:prstGeom>
              <a:solidFill>
                <a:srgbClr val="FFFFFF"/>
              </a:solidFill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44" name="Rectangle 41"/>
              <p:cNvSpPr>
                <a:spLocks/>
              </p:cNvSpPr>
              <p:nvPr/>
            </p:nvSpPr>
            <p:spPr bwMode="auto">
              <a:xfrm>
                <a:off x="33" y="224"/>
                <a:ext cx="293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7142" name="Rectangle 42"/>
            <p:cNvSpPr>
              <a:spLocks/>
            </p:cNvSpPr>
            <p:nvPr/>
          </p:nvSpPr>
          <p:spPr bwMode="auto">
            <a:xfrm>
              <a:off x="650" y="45"/>
              <a:ext cx="1203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2557" bIns="38100" anchor="ctr">
              <a:spAutoFit/>
            </a:bodyPr>
            <a:lstStyle/>
            <a:p>
              <a:pPr algn="ctr"/>
              <a:r>
                <a:rPr lang="en-US" sz="3200">
                  <a:cs typeface="Arial" charset="0"/>
                  <a:sym typeface="Arial" charset="0"/>
                </a:rPr>
                <a:t>FlowVisor</a:t>
              </a:r>
            </a:p>
          </p:txBody>
        </p:sp>
      </p:grpSp>
      <p:sp>
        <p:nvSpPr>
          <p:cNvPr id="47123" name="Rectangle 43"/>
          <p:cNvSpPr>
            <a:spLocks/>
          </p:cNvSpPr>
          <p:nvPr/>
        </p:nvSpPr>
        <p:spPr bwMode="auto">
          <a:xfrm>
            <a:off x="4654552" y="1660525"/>
            <a:ext cx="95499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Broadcast</a:t>
            </a:r>
          </a:p>
        </p:txBody>
      </p:sp>
      <p:sp>
        <p:nvSpPr>
          <p:cNvPr id="47124" name="Rectangle 44"/>
          <p:cNvSpPr>
            <a:spLocks/>
          </p:cNvSpPr>
          <p:nvPr/>
        </p:nvSpPr>
        <p:spPr bwMode="auto">
          <a:xfrm>
            <a:off x="7287685" y="1535116"/>
            <a:ext cx="9040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Multicast</a:t>
            </a:r>
          </a:p>
        </p:txBody>
      </p: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4821773" y="1822451"/>
            <a:ext cx="6548967" cy="1828800"/>
            <a:chOff x="0" y="0"/>
            <a:chExt cx="4399" cy="1639"/>
          </a:xfrm>
        </p:grpSpPr>
        <p:grpSp>
          <p:nvGrpSpPr>
            <p:cNvPr id="17" name="Group 46"/>
            <p:cNvGrpSpPr>
              <a:grpSpLocks/>
            </p:cNvGrpSpPr>
            <p:nvPr/>
          </p:nvGrpSpPr>
          <p:grpSpPr bwMode="auto">
            <a:xfrm>
              <a:off x="0" y="136"/>
              <a:ext cx="816" cy="816"/>
              <a:chOff x="0" y="0"/>
              <a:chExt cx="816" cy="816"/>
            </a:xfrm>
          </p:grpSpPr>
          <p:pic>
            <p:nvPicPr>
              <p:cNvPr id="47140" name="Picture 47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roup 48"/>
            <p:cNvGrpSpPr>
              <a:grpSpLocks/>
            </p:cNvGrpSpPr>
            <p:nvPr/>
          </p:nvGrpSpPr>
          <p:grpSpPr bwMode="auto">
            <a:xfrm>
              <a:off x="1679" y="0"/>
              <a:ext cx="816" cy="816"/>
              <a:chOff x="0" y="0"/>
              <a:chExt cx="816" cy="816"/>
            </a:xfrm>
          </p:grpSpPr>
          <p:pic>
            <p:nvPicPr>
              <p:cNvPr id="47139" name="Picture 49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50"/>
            <p:cNvGrpSpPr>
              <a:grpSpLocks/>
            </p:cNvGrpSpPr>
            <p:nvPr/>
          </p:nvGrpSpPr>
          <p:grpSpPr bwMode="auto">
            <a:xfrm>
              <a:off x="3583" y="136"/>
              <a:ext cx="816" cy="816"/>
              <a:chOff x="0" y="0"/>
              <a:chExt cx="816" cy="816"/>
            </a:xfrm>
          </p:grpSpPr>
          <p:pic>
            <p:nvPicPr>
              <p:cNvPr id="47138" name="Picture 51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134" name="Line 52"/>
            <p:cNvSpPr>
              <a:spLocks noChangeShapeType="1"/>
            </p:cNvSpPr>
            <p:nvPr/>
          </p:nvSpPr>
          <p:spPr bwMode="auto">
            <a:xfrm rot="10800000">
              <a:off x="583" y="887"/>
              <a:ext cx="1228" cy="751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5" name="Line 53"/>
            <p:cNvSpPr>
              <a:spLocks noChangeShapeType="1"/>
            </p:cNvSpPr>
            <p:nvPr/>
          </p:nvSpPr>
          <p:spPr bwMode="auto">
            <a:xfrm rot="10800000">
              <a:off x="2015" y="752"/>
              <a:ext cx="477" cy="887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6" name="Line 54"/>
            <p:cNvSpPr>
              <a:spLocks noChangeShapeType="1"/>
            </p:cNvSpPr>
            <p:nvPr/>
          </p:nvSpPr>
          <p:spPr bwMode="auto">
            <a:xfrm rot="10800000" flipH="1">
              <a:off x="3519" y="888"/>
              <a:ext cx="409" cy="75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7" name="Rectangle 55"/>
            <p:cNvSpPr>
              <a:spLocks/>
            </p:cNvSpPr>
            <p:nvPr/>
          </p:nvSpPr>
          <p:spPr bwMode="auto">
            <a:xfrm>
              <a:off x="2331" y="1026"/>
              <a:ext cx="600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7" bIns="0">
              <a:spAutoFit/>
            </a:bodyPr>
            <a:lstStyle/>
            <a:p>
              <a:pPr marL="38095"/>
              <a:r>
                <a:rPr lang="en-US" sz="1500">
                  <a:cs typeface="Arial" charset="0"/>
                  <a:sym typeface="Arial" charset="0"/>
                </a:rPr>
                <a:t>OpenFlow</a:t>
              </a:r>
            </a:p>
            <a:p>
              <a:pPr marL="38095"/>
              <a:r>
                <a:rPr lang="en-US" sz="1500">
                  <a:cs typeface="Arial" charset="0"/>
                  <a:sym typeface="Arial" charset="0"/>
                </a:rPr>
                <a:t>Protocol</a:t>
              </a:r>
            </a:p>
          </p:txBody>
        </p:sp>
      </p:grpSp>
      <p:sp>
        <p:nvSpPr>
          <p:cNvPr id="47126" name="Rectangle 56"/>
          <p:cNvSpPr>
            <a:spLocks/>
          </p:cNvSpPr>
          <p:nvPr/>
        </p:nvSpPr>
        <p:spPr bwMode="auto">
          <a:xfrm>
            <a:off x="9497487" y="1285876"/>
            <a:ext cx="1334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http</a:t>
            </a:r>
          </a:p>
          <a:p>
            <a:pPr marL="38095"/>
            <a:r>
              <a:rPr lang="en-US" sz="1700">
                <a:cs typeface="Arial" charset="0"/>
                <a:sym typeface="Arial" charset="0"/>
              </a:rPr>
              <a:t>Load-balancer</a:t>
            </a:r>
          </a:p>
        </p:txBody>
      </p:sp>
      <p:sp>
        <p:nvSpPr>
          <p:cNvPr id="47127" name="Rectangle 57"/>
          <p:cNvSpPr>
            <a:spLocks/>
          </p:cNvSpPr>
          <p:nvPr/>
        </p:nvSpPr>
        <p:spPr bwMode="auto">
          <a:xfrm>
            <a:off x="607489" y="241304"/>
            <a:ext cx="1097703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68" bIns="0" anchor="ctr"/>
          <a:lstStyle/>
          <a:p>
            <a:pPr marL="38095" algn="ctr"/>
            <a:r>
              <a:rPr lang="en-US" sz="3600" dirty="0" err="1">
                <a:cs typeface="Helvetica" charset="0"/>
                <a:sym typeface="Helvetica" charset="0"/>
              </a:rPr>
              <a:t>FlowVisor</a:t>
            </a:r>
            <a:r>
              <a:rPr lang="en-US" sz="3600" dirty="0">
                <a:cs typeface="Helvetica" charset="0"/>
                <a:sym typeface="Helvetica" charset="0"/>
              </a:rPr>
              <a:t> Slicing </a:t>
            </a:r>
            <a:r>
              <a:rPr lang="en-US" sz="3600" dirty="0" smtClean="0">
                <a:cs typeface="Helvetica" charset="0"/>
                <a:sym typeface="Helvetica" charset="0"/>
              </a:rPr>
              <a:t>Example (Cont’d)</a:t>
            </a:r>
            <a:endParaRPr lang="en-US" sz="3600" dirty="0">
              <a:cs typeface="Helvetica" charset="0"/>
              <a:sym typeface="Helvetica" charset="0"/>
            </a:endParaRPr>
          </a:p>
        </p:txBody>
      </p:sp>
      <p:sp>
        <p:nvSpPr>
          <p:cNvPr id="47128" name="Rectangle 12"/>
          <p:cNvSpPr>
            <a:spLocks/>
          </p:cNvSpPr>
          <p:nvPr/>
        </p:nvSpPr>
        <p:spPr bwMode="auto">
          <a:xfrm>
            <a:off x="1409968" y="5410200"/>
            <a:ext cx="861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47129" name="Rectangle 12"/>
          <p:cNvSpPr>
            <a:spLocks/>
          </p:cNvSpPr>
          <p:nvPr/>
        </p:nvSpPr>
        <p:spPr bwMode="auto">
          <a:xfrm>
            <a:off x="3251468" y="3810000"/>
            <a:ext cx="861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47130" name="Rectangle 12"/>
          <p:cNvSpPr>
            <a:spLocks/>
          </p:cNvSpPr>
          <p:nvPr/>
        </p:nvSpPr>
        <p:spPr bwMode="auto">
          <a:xfrm>
            <a:off x="4572268" y="5410200"/>
            <a:ext cx="861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41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/>
          <p:cNvCxnSpPr>
            <a:stCxn id="48156" idx="2"/>
          </p:cNvCxnSpPr>
          <p:nvPr/>
        </p:nvCxnSpPr>
        <p:spPr>
          <a:xfrm rot="5400000">
            <a:off x="6475149" y="4251591"/>
            <a:ext cx="509587" cy="6582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1" name="Rectangle 34"/>
          <p:cNvSpPr>
            <a:spLocks/>
          </p:cNvSpPr>
          <p:nvPr/>
        </p:nvSpPr>
        <p:spPr bwMode="auto">
          <a:xfrm>
            <a:off x="4368798" y="4454523"/>
            <a:ext cx="15726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500">
                <a:solidFill>
                  <a:srgbClr val="333399"/>
                </a:solidFill>
                <a:cs typeface="Arial" charset="0"/>
                <a:sym typeface="Arial" charset="0"/>
              </a:rPr>
              <a:t>OpenFlow Protocol</a:t>
            </a:r>
          </a:p>
        </p:txBody>
      </p:sp>
      <p:sp>
        <p:nvSpPr>
          <p:cNvPr id="48132" name="Rectangle 57"/>
          <p:cNvSpPr>
            <a:spLocks/>
          </p:cNvSpPr>
          <p:nvPr/>
        </p:nvSpPr>
        <p:spPr bwMode="auto">
          <a:xfrm>
            <a:off x="406405" y="-76197"/>
            <a:ext cx="1097703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68" bIns="0" anchor="ctr"/>
          <a:lstStyle/>
          <a:p>
            <a:pPr marL="38095" algn="ctr"/>
            <a:r>
              <a:rPr lang="en-US" sz="3600" dirty="0" err="1">
                <a:cs typeface="Helvetica" charset="0"/>
                <a:sym typeface="Helvetica" charset="0"/>
              </a:rPr>
              <a:t>FlowVisor</a:t>
            </a:r>
            <a:r>
              <a:rPr lang="en-US" sz="3600" dirty="0">
                <a:cs typeface="Helvetica" charset="0"/>
                <a:sym typeface="Helvetica" charset="0"/>
              </a:rPr>
              <a:t> Slicing Example (Cont’d)</a:t>
            </a:r>
          </a:p>
        </p:txBody>
      </p: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1422399" y="5978523"/>
            <a:ext cx="2194984" cy="501651"/>
            <a:chOff x="444500" y="5380038"/>
            <a:chExt cx="1646238" cy="501650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785813" y="5380038"/>
              <a:ext cx="1304925" cy="501650"/>
              <a:chOff x="0" y="0"/>
              <a:chExt cx="1169" cy="449"/>
            </a:xfrm>
          </p:grpSpPr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449"/>
                <a:chOff x="0" y="0"/>
                <a:chExt cx="1169" cy="449"/>
              </a:xfrm>
            </p:grpSpPr>
            <p:sp>
              <p:nvSpPr>
                <p:cNvPr id="48194" name="AutoShape 16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4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BE0E3"/>
                    </a:gs>
                    <a:gs pos="100000">
                      <a:srgbClr val="56676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95" name="Rectangle 17"/>
                <p:cNvSpPr>
                  <a:spLocks/>
                </p:cNvSpPr>
                <p:nvPr/>
              </p:nvSpPr>
              <p:spPr bwMode="auto">
                <a:xfrm>
                  <a:off x="0" y="116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224"/>
                <a:chOff x="0" y="0"/>
                <a:chExt cx="1169" cy="224"/>
              </a:xfrm>
            </p:grpSpPr>
            <p:sp>
              <p:nvSpPr>
                <p:cNvPr id="48192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22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C8E6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93" name="Rectangle 20"/>
                <p:cNvSpPr>
                  <a:spLocks/>
                </p:cNvSpPr>
                <p:nvPr/>
              </p:nvSpPr>
              <p:spPr bwMode="auto">
                <a:xfrm>
                  <a:off x="0" y="4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48188" name="Picture 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5461000"/>
              <a:ext cx="3937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89" name="Rectangle 12"/>
            <p:cNvSpPr>
              <a:spLocks/>
            </p:cNvSpPr>
            <p:nvPr/>
          </p:nvSpPr>
          <p:spPr bwMode="auto">
            <a:xfrm>
              <a:off x="1057471" y="5410201"/>
              <a:ext cx="64632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7" bIns="0">
              <a:spAutoFit/>
            </a:bodyPr>
            <a:lstStyle/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OpenFlow </a:t>
              </a:r>
            </a:p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Switch</a:t>
              </a: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3901018" y="5978523"/>
            <a:ext cx="2194983" cy="501651"/>
            <a:chOff x="444500" y="5380038"/>
            <a:chExt cx="1646238" cy="501650"/>
          </a:xfrm>
        </p:grpSpPr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785813" y="5380038"/>
              <a:ext cx="1304925" cy="501650"/>
              <a:chOff x="0" y="0"/>
              <a:chExt cx="1169" cy="449"/>
            </a:xfrm>
          </p:grpSpPr>
          <p:grpSp>
            <p:nvGrpSpPr>
              <p:cNvPr id="11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449"/>
                <a:chOff x="0" y="0"/>
                <a:chExt cx="1169" cy="449"/>
              </a:xfrm>
            </p:grpSpPr>
            <p:sp>
              <p:nvSpPr>
                <p:cNvPr id="48185" name="AutoShape 16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4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BE0E3"/>
                    </a:gs>
                    <a:gs pos="100000">
                      <a:srgbClr val="56676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86" name="Rectangle 17"/>
                <p:cNvSpPr>
                  <a:spLocks/>
                </p:cNvSpPr>
                <p:nvPr/>
              </p:nvSpPr>
              <p:spPr bwMode="auto">
                <a:xfrm>
                  <a:off x="0" y="116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224"/>
                <a:chOff x="0" y="0"/>
                <a:chExt cx="1169" cy="224"/>
              </a:xfrm>
            </p:grpSpPr>
            <p:sp>
              <p:nvSpPr>
                <p:cNvPr id="48183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22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C8E6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84" name="Rectangle 20"/>
                <p:cNvSpPr>
                  <a:spLocks/>
                </p:cNvSpPr>
                <p:nvPr/>
              </p:nvSpPr>
              <p:spPr bwMode="auto">
                <a:xfrm>
                  <a:off x="0" y="4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48179" name="Picture 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5461000"/>
              <a:ext cx="3937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80" name="Rectangle 12"/>
            <p:cNvSpPr>
              <a:spLocks/>
            </p:cNvSpPr>
            <p:nvPr/>
          </p:nvSpPr>
          <p:spPr bwMode="auto">
            <a:xfrm>
              <a:off x="1057471" y="5410201"/>
              <a:ext cx="646329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7" bIns="0">
              <a:spAutoFit/>
            </a:bodyPr>
            <a:lstStyle/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OpenFlow </a:t>
              </a:r>
            </a:p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Switch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6379632" y="5978523"/>
            <a:ext cx="2194984" cy="501651"/>
            <a:chOff x="444500" y="5380038"/>
            <a:chExt cx="1646238" cy="501650"/>
          </a:xfrm>
        </p:grpSpPr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785813" y="5380038"/>
              <a:ext cx="1304925" cy="501650"/>
              <a:chOff x="0" y="0"/>
              <a:chExt cx="1169" cy="449"/>
            </a:xfrm>
          </p:grpSpPr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449"/>
                <a:chOff x="0" y="0"/>
                <a:chExt cx="1169" cy="449"/>
              </a:xfrm>
            </p:grpSpPr>
            <p:sp>
              <p:nvSpPr>
                <p:cNvPr id="48176" name="AutoShape 16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4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BE0E3"/>
                    </a:gs>
                    <a:gs pos="100000">
                      <a:srgbClr val="56676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77" name="Rectangle 17"/>
                <p:cNvSpPr>
                  <a:spLocks/>
                </p:cNvSpPr>
                <p:nvPr/>
              </p:nvSpPr>
              <p:spPr bwMode="auto">
                <a:xfrm>
                  <a:off x="0" y="116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224"/>
                <a:chOff x="0" y="0"/>
                <a:chExt cx="1169" cy="224"/>
              </a:xfrm>
            </p:grpSpPr>
            <p:sp>
              <p:nvSpPr>
                <p:cNvPr id="48174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22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C8E6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75" name="Rectangle 20"/>
                <p:cNvSpPr>
                  <a:spLocks/>
                </p:cNvSpPr>
                <p:nvPr/>
              </p:nvSpPr>
              <p:spPr bwMode="auto">
                <a:xfrm>
                  <a:off x="0" y="4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48170" name="Picture 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5461000"/>
              <a:ext cx="3937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71" name="Rectangle 12"/>
            <p:cNvSpPr>
              <a:spLocks/>
            </p:cNvSpPr>
            <p:nvPr/>
          </p:nvSpPr>
          <p:spPr bwMode="auto">
            <a:xfrm>
              <a:off x="1057471" y="5410201"/>
              <a:ext cx="64632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7" bIns="0">
              <a:spAutoFit/>
            </a:bodyPr>
            <a:lstStyle/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OpenFlow </a:t>
              </a:r>
            </a:p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Switch</a:t>
              </a:r>
            </a:p>
          </p:txBody>
        </p:sp>
      </p:grpSp>
      <p:cxnSp>
        <p:nvCxnSpPr>
          <p:cNvPr id="88" name="Straight Connector 87"/>
          <p:cNvCxnSpPr/>
          <p:nvPr/>
        </p:nvCxnSpPr>
        <p:spPr>
          <a:xfrm rot="10800000" flipV="1">
            <a:off x="2753783" y="5521326"/>
            <a:ext cx="700616" cy="487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4969406" y="5745694"/>
            <a:ext cx="504825" cy="21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908804" y="5521326"/>
            <a:ext cx="802217" cy="487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8155" idx="2"/>
          </p:cNvCxnSpPr>
          <p:nvPr/>
        </p:nvCxnSpPr>
        <p:spPr>
          <a:xfrm rot="16200000" flipH="1">
            <a:off x="3953141" y="4115065"/>
            <a:ext cx="509587" cy="931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2810677" y="4794941"/>
            <a:ext cx="4801497" cy="709339"/>
            <a:chOff x="0" y="0"/>
            <a:chExt cx="3000" cy="664"/>
          </a:xfrm>
          <a:solidFill>
            <a:srgbClr val="FFFFFF"/>
          </a:solidFill>
        </p:grpSpPr>
        <p:sp>
          <p:nvSpPr>
            <p:cNvPr id="94248" name="Rectangle 41"/>
            <p:cNvSpPr>
              <a:spLocks/>
            </p:cNvSpPr>
            <p:nvPr/>
          </p:nvSpPr>
          <p:spPr bwMode="auto">
            <a:xfrm>
              <a:off x="33" y="224"/>
              <a:ext cx="2936" cy="21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94247" name="AutoShape 40"/>
            <p:cNvSpPr>
              <a:spLocks/>
            </p:cNvSpPr>
            <p:nvPr/>
          </p:nvSpPr>
          <p:spPr bwMode="auto">
            <a:xfrm>
              <a:off x="0" y="0"/>
              <a:ext cx="3000" cy="664"/>
            </a:xfrm>
            <a:prstGeom prst="roundRect">
              <a:avLst>
                <a:gd name="adj" fmla="val 11718"/>
              </a:avLst>
            </a:prstGeom>
            <a:grp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dirty="0">
                  <a:latin typeface="Arial" pitchFamily="-112" charset="0"/>
                  <a:ea typeface="+mn-ea"/>
                  <a:cs typeface="+mn-cs"/>
                </a:rPr>
                <a:t>Network Administrator’s</a:t>
              </a:r>
            </a:p>
            <a:p>
              <a:pPr algn="ctr">
                <a:defRPr/>
              </a:pPr>
              <a:r>
                <a:rPr lang="en-US" dirty="0" err="1">
                  <a:latin typeface="Arial" pitchFamily="-112" charset="0"/>
                  <a:ea typeface="+mn-ea"/>
                  <a:cs typeface="+mn-cs"/>
                </a:rPr>
                <a:t>FlowVisor</a:t>
              </a:r>
              <a:endParaRPr lang="en-US" dirty="0">
                <a:latin typeface="Arial" pitchFamily="-112" charset="0"/>
                <a:ea typeface="+mn-ea"/>
                <a:cs typeface="+mn-cs"/>
              </a:endParaRPr>
            </a:p>
          </p:txBody>
        </p:sp>
      </p:grpSp>
      <p:sp>
        <p:nvSpPr>
          <p:cNvPr id="48141" name="Rectangle 34"/>
          <p:cNvSpPr>
            <a:spLocks/>
          </p:cNvSpPr>
          <p:nvPr/>
        </p:nvSpPr>
        <p:spPr bwMode="auto">
          <a:xfrm>
            <a:off x="4165599" y="5595935"/>
            <a:ext cx="15726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500">
                <a:solidFill>
                  <a:srgbClr val="333399"/>
                </a:solidFill>
                <a:cs typeface="Arial" charset="0"/>
                <a:sym typeface="Arial" charset="0"/>
              </a:rPr>
              <a:t>OpenFlow Protocol</a:t>
            </a:r>
          </a:p>
        </p:txBody>
      </p:sp>
      <p:pic>
        <p:nvPicPr>
          <p:cNvPr id="48142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3540126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Straight Connector 114"/>
          <p:cNvCxnSpPr/>
          <p:nvPr/>
        </p:nvCxnSpPr>
        <p:spPr>
          <a:xfrm>
            <a:off x="1625599" y="4302125"/>
            <a:ext cx="1185333" cy="847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4" name="TextBox 112"/>
          <p:cNvSpPr txBox="1">
            <a:spLocks noChangeArrowheads="1"/>
          </p:cNvSpPr>
          <p:nvPr/>
        </p:nvSpPr>
        <p:spPr bwMode="auto">
          <a:xfrm>
            <a:off x="711213" y="4302123"/>
            <a:ext cx="1040647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Production</a:t>
            </a:r>
          </a:p>
          <a:p>
            <a:pPr algn="ctr" eaLnBrk="1" hangingPunct="1"/>
            <a:r>
              <a:rPr lang="en-US" sz="1400"/>
              <a:t>Network</a:t>
            </a:r>
          </a:p>
          <a:p>
            <a:pPr algn="ctr" eaLnBrk="1" hangingPunct="1"/>
            <a:r>
              <a:rPr lang="en-US" sz="1400"/>
              <a:t>Controller</a:t>
            </a:r>
          </a:p>
        </p:txBody>
      </p:sp>
      <p:cxnSp>
        <p:nvCxnSpPr>
          <p:cNvPr id="123" name="Straight Connector 122"/>
          <p:cNvCxnSpPr/>
          <p:nvPr/>
        </p:nvCxnSpPr>
        <p:spPr>
          <a:xfrm>
            <a:off x="2235197" y="3006723"/>
            <a:ext cx="10160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48155" idx="0"/>
          </p:cNvCxnSpPr>
          <p:nvPr/>
        </p:nvCxnSpPr>
        <p:spPr>
          <a:xfrm rot="16200000" flipH="1">
            <a:off x="3293532" y="3167590"/>
            <a:ext cx="609600" cy="287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16200000" flipH="1">
            <a:off x="5841999" y="2955923"/>
            <a:ext cx="609600" cy="711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48156" idx="0"/>
            <a:endCxn id="48158" idx="2"/>
          </p:cNvCxnSpPr>
          <p:nvPr/>
        </p:nvCxnSpPr>
        <p:spPr>
          <a:xfrm rot="5400000" flipH="1" flipV="1">
            <a:off x="6961984" y="2975242"/>
            <a:ext cx="738187" cy="5439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16200000" flipV="1">
            <a:off x="6769099" y="1825623"/>
            <a:ext cx="38100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150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5" y="2320926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037" y="2324101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2320926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101726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4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2" y="1025526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5" name="AutoShape 40"/>
          <p:cNvSpPr>
            <a:spLocks/>
          </p:cNvSpPr>
          <p:nvPr/>
        </p:nvSpPr>
        <p:spPr bwMode="auto">
          <a:xfrm>
            <a:off x="2709331" y="3616324"/>
            <a:ext cx="2065867" cy="709613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/>
              <a:t>Alices</a:t>
            </a:r>
            <a:r>
              <a:rPr lang="ja-JP" altLang="en-US"/>
              <a:t>’</a:t>
            </a:r>
            <a:r>
              <a:rPr lang="en-US"/>
              <a:t>s </a:t>
            </a:r>
          </a:p>
          <a:p>
            <a:pPr algn="ctr"/>
            <a:r>
              <a:rPr lang="en-US"/>
              <a:t>FlowVisor</a:t>
            </a:r>
          </a:p>
        </p:txBody>
      </p:sp>
      <p:sp>
        <p:nvSpPr>
          <p:cNvPr id="48156" name="AutoShape 40"/>
          <p:cNvSpPr>
            <a:spLocks/>
          </p:cNvSpPr>
          <p:nvPr/>
        </p:nvSpPr>
        <p:spPr bwMode="auto">
          <a:xfrm>
            <a:off x="6026148" y="3616324"/>
            <a:ext cx="2065867" cy="709613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/>
              <a:t>GENI</a:t>
            </a:r>
            <a:r>
              <a:rPr lang="ja-JP" altLang="en-US"/>
              <a:t>’</a:t>
            </a:r>
            <a:r>
              <a:rPr lang="en-US"/>
              <a:t>s </a:t>
            </a:r>
          </a:p>
          <a:p>
            <a:pPr algn="ctr"/>
            <a:r>
              <a:rPr lang="en-US"/>
              <a:t>FlowVisor</a:t>
            </a:r>
          </a:p>
        </p:txBody>
      </p:sp>
      <p:sp>
        <p:nvSpPr>
          <p:cNvPr id="48158" name="AutoShape 40"/>
          <p:cNvSpPr>
            <a:spLocks/>
          </p:cNvSpPr>
          <p:nvPr/>
        </p:nvSpPr>
        <p:spPr bwMode="auto">
          <a:xfrm>
            <a:off x="6570131" y="2168525"/>
            <a:ext cx="2065867" cy="709613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/>
              <a:t>Bob</a:t>
            </a:r>
            <a:r>
              <a:rPr lang="ja-JP" altLang="en-US"/>
              <a:t>’</a:t>
            </a:r>
            <a:r>
              <a:rPr lang="en-US"/>
              <a:t>s </a:t>
            </a:r>
          </a:p>
          <a:p>
            <a:pPr algn="ctr"/>
            <a:r>
              <a:rPr lang="en-US"/>
              <a:t>FlowVisor</a:t>
            </a:r>
          </a:p>
        </p:txBody>
      </p:sp>
      <p:sp>
        <p:nvSpPr>
          <p:cNvPr id="48159" name="TextBox 136"/>
          <p:cNvSpPr txBox="1">
            <a:spLocks noChangeArrowheads="1"/>
          </p:cNvSpPr>
          <p:nvPr/>
        </p:nvSpPr>
        <p:spPr bwMode="auto">
          <a:xfrm>
            <a:off x="1523490" y="1863724"/>
            <a:ext cx="930041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Learning </a:t>
            </a:r>
          </a:p>
          <a:p>
            <a:pPr algn="ctr" eaLnBrk="1" hangingPunct="1"/>
            <a:r>
              <a:rPr lang="en-US" sz="1400"/>
              <a:t>switch</a:t>
            </a:r>
          </a:p>
        </p:txBody>
      </p:sp>
      <p:sp>
        <p:nvSpPr>
          <p:cNvPr id="48160" name="TextBox 137"/>
          <p:cNvSpPr txBox="1">
            <a:spLocks noChangeArrowheads="1"/>
          </p:cNvSpPr>
          <p:nvPr/>
        </p:nvSpPr>
        <p:spPr bwMode="auto">
          <a:xfrm>
            <a:off x="2743200" y="1981200"/>
            <a:ext cx="1120797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Mobile VMs</a:t>
            </a:r>
          </a:p>
        </p:txBody>
      </p:sp>
      <p:sp>
        <p:nvSpPr>
          <p:cNvPr id="48161" name="TextBox 138"/>
          <p:cNvSpPr txBox="1">
            <a:spLocks noChangeArrowheads="1"/>
          </p:cNvSpPr>
          <p:nvPr/>
        </p:nvSpPr>
        <p:spPr bwMode="auto">
          <a:xfrm>
            <a:off x="5107518" y="1984375"/>
            <a:ext cx="973321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New BGP</a:t>
            </a:r>
          </a:p>
        </p:txBody>
      </p:sp>
      <p:sp>
        <p:nvSpPr>
          <p:cNvPr id="48162" name="TextBox 139"/>
          <p:cNvSpPr txBox="1">
            <a:spLocks noChangeArrowheads="1"/>
          </p:cNvSpPr>
          <p:nvPr/>
        </p:nvSpPr>
        <p:spPr bwMode="auto">
          <a:xfrm>
            <a:off x="6016545" y="612772"/>
            <a:ext cx="960497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LTE-</a:t>
            </a:r>
            <a:r>
              <a:rPr lang="en-US" sz="1400" dirty="0" err="1"/>
              <a:t>WiFi</a:t>
            </a:r>
            <a:endParaRPr lang="en-US" sz="1400" dirty="0"/>
          </a:p>
          <a:p>
            <a:pPr algn="ctr" eaLnBrk="1" hangingPunct="1"/>
            <a:r>
              <a:rPr lang="en-US" sz="1400" dirty="0"/>
              <a:t>Handover</a:t>
            </a:r>
          </a:p>
        </p:txBody>
      </p:sp>
      <p:sp>
        <p:nvSpPr>
          <p:cNvPr id="48163" name="TextBox 140"/>
          <p:cNvSpPr txBox="1">
            <a:spLocks noChangeArrowheads="1"/>
          </p:cNvSpPr>
          <p:nvPr/>
        </p:nvSpPr>
        <p:spPr bwMode="auto">
          <a:xfrm>
            <a:off x="7292104" y="536575"/>
            <a:ext cx="1461980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Tricast Lossless</a:t>
            </a:r>
          </a:p>
          <a:p>
            <a:pPr algn="ctr" eaLnBrk="1" hangingPunct="1"/>
            <a:r>
              <a:rPr lang="en-US" sz="1400"/>
              <a:t>Handover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8000" y="6130925"/>
            <a:ext cx="2844800" cy="365125"/>
          </a:xfrm>
        </p:spPr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5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46571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289563" y="251462"/>
            <a:ext cx="8342605" cy="11541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FlowVisor Implemented on OpenFlow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1922" y="1474471"/>
            <a:ext cx="973023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Custom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1923" y="1805943"/>
            <a:ext cx="910506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4323" y="2125983"/>
            <a:ext cx="721351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4" y="3051812"/>
            <a:ext cx="1035540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Network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26724" y="3851912"/>
            <a:ext cx="580287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Stub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8123" y="4171952"/>
            <a:ext cx="910506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0523" y="4503423"/>
            <a:ext cx="721351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1963" y="4983483"/>
            <a:ext cx="596317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1003" y="5314952"/>
            <a:ext cx="721351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29843" y="971552"/>
            <a:ext cx="831959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Server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70760" y="1691643"/>
            <a:ext cx="1287212" cy="100027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  <a:r>
              <a:rPr lang="en-CA" sz="22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200">
                <a:solidFill>
                  <a:srgbClr val="000000"/>
                </a:solidFill>
                <a:latin typeface="Times New Roman"/>
              </a:rPr>
            </a:b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</a:t>
            </a:r>
          </a:p>
          <a:p>
            <a:pPr>
              <a:lnSpc>
                <a:spcPts val="2592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82240" y="3074672"/>
            <a:ext cx="128721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834640" y="3394711"/>
            <a:ext cx="1035540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Protocol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179320" y="4251963"/>
            <a:ext cx="128721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40280" y="4572003"/>
            <a:ext cx="1178208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Firmware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40280" y="5349243"/>
            <a:ext cx="125515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 Path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407920" y="6023612"/>
            <a:ext cx="908903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Switch/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468884" y="6355083"/>
            <a:ext cx="847989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Router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488683" y="971552"/>
            <a:ext cx="973023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Servers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019804" y="1634492"/>
            <a:ext cx="4622740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657350" algn="l"/>
                <a:tab pos="330327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	OpenFlow	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019803" y="1965962"/>
            <a:ext cx="4560223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657350" algn="l"/>
                <a:tab pos="330327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	Controller	Controller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45680" y="2503172"/>
            <a:ext cx="128721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863843" y="3108960"/>
            <a:ext cx="1628331" cy="84638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0"/>
              </a:lnSpc>
            </a:pPr>
            <a:r>
              <a:rPr lang="en-CA" sz="2900">
                <a:solidFill>
                  <a:srgbClr val="FFFFFF"/>
                </a:solidFill>
                <a:latin typeface="Liberation Sans Narrow"/>
                <a:cs typeface="Liberation Sans Narrow"/>
              </a:rPr>
              <a:t>FlowVisor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260080" y="3691891"/>
            <a:ext cx="128721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138160" y="4251963"/>
            <a:ext cx="128721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199120" y="4572003"/>
            <a:ext cx="1178208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Firmware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199120" y="5349243"/>
            <a:ext cx="125515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 Path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66760" y="6023612"/>
            <a:ext cx="908903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Switch/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427724" y="6355083"/>
            <a:ext cx="847989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Router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46571"/>
          </a:xfrm>
          <a:prstGeom prst="rect">
            <a:avLst/>
          </a:prstGeom>
        </p:spPr>
      </p:pic>
      <p:sp>
        <p:nvSpPr>
          <p:cNvPr id="21" name="TextBox 2"/>
          <p:cNvSpPr txBox="1"/>
          <p:nvPr/>
        </p:nvSpPr>
        <p:spPr>
          <a:xfrm>
            <a:off x="2057403" y="868680"/>
            <a:ext cx="6633547" cy="11798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54"/>
              </a:lnSpc>
            </a:pPr>
            <a:r>
              <a:rPr lang="en-CA" sz="4000">
                <a:solidFill>
                  <a:srgbClr val="000000"/>
                </a:solidFill>
                <a:latin typeface="Liberation Sans Narrow"/>
                <a:cs typeface="Liberation Sans Narrow"/>
              </a:rPr>
              <a:t>FlowVisor Message Handling</a:t>
            </a:r>
          </a:p>
          <a:p>
            <a:pPr>
              <a:lnSpc>
                <a:spcPts val="4554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89960" y="1920243"/>
            <a:ext cx="2232984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71450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Alice	Bob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24204" y="2240283"/>
            <a:ext cx="2898229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65735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	Controller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34840" y="2777492"/>
            <a:ext cx="128721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25004" y="1794512"/>
            <a:ext cx="580287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Rule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48600" y="2000249"/>
            <a:ext cx="737381" cy="4360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Cathy</a:t>
            </a:r>
          </a:p>
          <a:p>
            <a:pPr>
              <a:lnSpc>
                <a:spcPts val="1728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43800" y="2297432"/>
            <a:ext cx="1224694" cy="48731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9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</a:t>
            </a:r>
          </a:p>
          <a:p>
            <a:pPr>
              <a:lnSpc>
                <a:spcPts val="194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3006092"/>
            <a:ext cx="2253822" cy="6668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2900">
                <a:solidFill>
                  <a:srgbClr val="FF0000"/>
                </a:solidFill>
                <a:latin typeface="Liberation Sans Narrow"/>
                <a:cs typeface="Liberation Sans Narrow"/>
              </a:rPr>
              <a:t>Policy Check:</a:t>
            </a:r>
          </a:p>
          <a:p>
            <a:pPr>
              <a:lnSpc>
                <a:spcPts val="259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1003" y="3383282"/>
            <a:ext cx="1692771" cy="123110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50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Is this rule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allowed?</a:t>
            </a:r>
          </a:p>
          <a:p>
            <a:pPr>
              <a:lnSpc>
                <a:spcPts val="3191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63043" y="4354832"/>
            <a:ext cx="2295500" cy="132087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20"/>
              </a:lnSpc>
              <a:tabLst>
                <a:tab pos="205740" algn="l"/>
              </a:tabLst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Full Line Rate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	Forwarding</a:t>
            </a:r>
          </a:p>
          <a:p>
            <a:pPr>
              <a:lnSpc>
                <a:spcPts val="345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59483" y="5577843"/>
            <a:ext cx="862416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FFFFFF"/>
                </a:solidFill>
                <a:latin typeface="Liberation Sans Narrow"/>
                <a:cs typeface="Liberation Sans Narrow"/>
              </a:rPr>
              <a:t>Packet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53003" y="3394709"/>
            <a:ext cx="1628331" cy="84638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0"/>
              </a:lnSpc>
            </a:pPr>
            <a:r>
              <a:rPr lang="en-CA" sz="2900">
                <a:solidFill>
                  <a:srgbClr val="FFFFFF"/>
                </a:solidFill>
                <a:latin typeface="Liberation Sans Narrow"/>
                <a:cs typeface="Liberation Sans Narrow"/>
              </a:rPr>
              <a:t>FlowVisor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34000" y="3977643"/>
            <a:ext cx="128721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208520" y="4297680"/>
            <a:ext cx="1239122" cy="57708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5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Exception</a:t>
            </a:r>
          </a:p>
          <a:p>
            <a:pPr>
              <a:lnSpc>
                <a:spcPts val="2228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27320" y="4572003"/>
            <a:ext cx="1287212" cy="51296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8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025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288280" y="4857752"/>
            <a:ext cx="1178208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Firmware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288280" y="5634992"/>
            <a:ext cx="1255152" cy="6283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 Path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281160" y="3006092"/>
            <a:ext cx="2253822" cy="6668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2900">
                <a:solidFill>
                  <a:srgbClr val="FF0000"/>
                </a:solidFill>
                <a:latin typeface="Liberation Sans Narrow"/>
                <a:cs typeface="Liberation Sans Narrow"/>
              </a:rPr>
              <a:t>Policy Check:</a:t>
            </a:r>
          </a:p>
          <a:p>
            <a:pPr>
              <a:lnSpc>
                <a:spcPts val="259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281160" y="3383280"/>
            <a:ext cx="2168863" cy="123110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50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Who controls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this packet?</a:t>
            </a:r>
          </a:p>
          <a:p>
            <a:pPr>
              <a:lnSpc>
                <a:spcPts val="3195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7620000" y="6324602"/>
            <a:ext cx="42672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Flowvisor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Message to control plane</a:t>
            </a:r>
          </a:p>
          <a:p>
            <a:r>
              <a:rPr lang="en-US" dirty="0" smtClean="0"/>
              <a:t>Message to forwarding plane</a:t>
            </a:r>
          </a:p>
          <a:p>
            <a:r>
              <a:rPr lang="en-US" dirty="0" smtClean="0"/>
              <a:t>Bandwidth isolation</a:t>
            </a:r>
          </a:p>
          <a:p>
            <a:r>
              <a:rPr lang="en-US" dirty="0" smtClean="0"/>
              <a:t>Device CPU isolation</a:t>
            </a:r>
          </a:p>
          <a:p>
            <a:r>
              <a:rPr lang="en-US" dirty="0" smtClean="0"/>
              <a:t>Flow entry isolation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Flowvisor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Message to control plane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Rewrites message from </a:t>
            </a:r>
            <a:r>
              <a:rPr lang="en-US" dirty="0" err="1" smtClean="0"/>
              <a:t>OpenFlow</a:t>
            </a:r>
            <a:r>
              <a:rPr lang="en-US" dirty="0" smtClean="0"/>
              <a:t> switch to slice controller for transparency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only send message when switch is in slice topology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slice controller only sees the ports that appears in the slice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port up/down message only to affected slices</a:t>
            </a:r>
          </a:p>
          <a:p>
            <a:r>
              <a:rPr lang="en-US" dirty="0" smtClean="0"/>
              <a:t>Message to forwarding plane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rewrite the insert and delete flow table messages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only to the switches in the slice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/>
          <p:cNvSpPr/>
          <p:nvPr/>
        </p:nvSpPr>
        <p:spPr>
          <a:xfrm>
            <a:off x="6096002" y="1143000"/>
            <a:ext cx="3962400" cy="3429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905000" y="1219203"/>
            <a:ext cx="3733800" cy="3352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339009" y="2100539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Windows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(OS)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274404" y="2166504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Windows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(OS)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66492" y="2100539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Linux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06349" y="2100539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Mac</a:t>
            </a:r>
          </a:p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OS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985055" y="3617767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x86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(Computer)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209800" y="2232471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Windows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(OS)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406349" y="1440874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403615" y="1440874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501888" y="2166504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Linux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437284" y="2232471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Linux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341745" y="2166504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Mac</a:t>
            </a:r>
          </a:p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OS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277139" y="2232471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Mac</a:t>
            </a:r>
          </a:p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OS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209800" y="3024070"/>
            <a:ext cx="29718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Virtualization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501888" y="1440874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31790" name="TextBox 47"/>
          <p:cNvSpPr txBox="1">
            <a:spLocks noChangeArrowheads="1"/>
          </p:cNvSpPr>
          <p:nvPr/>
        </p:nvSpPr>
        <p:spPr bwMode="auto">
          <a:xfrm>
            <a:off x="1943101" y="5132166"/>
            <a:ext cx="8610600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Simple, common, stable, hardware substrate below</a:t>
            </a:r>
          </a:p>
          <a:p>
            <a:pPr eaLnBrk="1" hangingPunct="1"/>
            <a:r>
              <a:rPr lang="en-US" dirty="0"/>
              <a:t>+ Programmability </a:t>
            </a:r>
            <a:br>
              <a:rPr lang="en-US" dirty="0"/>
            </a:br>
            <a:r>
              <a:rPr lang="en-US" dirty="0"/>
              <a:t>+ Strong isolation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6400801" y="1967663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 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749749" y="1219202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47015" y="1219202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458201" y="1981201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</a:t>
            </a:r>
          </a:p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553200" y="2954798"/>
            <a:ext cx="31242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Virtualization (FlowVisor)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845288" y="1219202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766895" y="3617768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OpenFlow</a:t>
            </a:r>
            <a:endParaRPr lang="en-US" sz="1400" b="1">
              <a:solidFill>
                <a:schemeClr val="bg1"/>
              </a:solidFill>
            </a:endParaRPr>
          </a:p>
        </p:txBody>
      </p:sp>
      <p:grpSp>
        <p:nvGrpSpPr>
          <p:cNvPr id="31812" name="Group 71"/>
          <p:cNvGrpSpPr>
            <a:grpSpLocks/>
          </p:cNvGrpSpPr>
          <p:nvPr/>
        </p:nvGrpSpPr>
        <p:grpSpPr bwMode="auto">
          <a:xfrm>
            <a:off x="8001000" y="3657604"/>
            <a:ext cx="2009076" cy="1036081"/>
            <a:chOff x="3419475" y="3048000"/>
            <a:chExt cx="4590736" cy="4144325"/>
          </a:xfrm>
        </p:grpSpPr>
        <p:sp>
          <p:nvSpPr>
            <p:cNvPr id="31826" name="Line 16"/>
            <p:cNvSpPr>
              <a:spLocks noChangeShapeType="1"/>
            </p:cNvSpPr>
            <p:nvPr/>
          </p:nvSpPr>
          <p:spPr bwMode="auto">
            <a:xfrm flipV="1">
              <a:off x="4181475" y="3505200"/>
              <a:ext cx="1752600" cy="10668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7" name="Line 17"/>
            <p:cNvSpPr>
              <a:spLocks noChangeShapeType="1"/>
            </p:cNvSpPr>
            <p:nvPr/>
          </p:nvSpPr>
          <p:spPr bwMode="auto">
            <a:xfrm>
              <a:off x="4105275" y="4876800"/>
              <a:ext cx="990600" cy="12954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8" name="Line 18"/>
            <p:cNvSpPr>
              <a:spLocks noChangeShapeType="1"/>
            </p:cNvSpPr>
            <p:nvPr/>
          </p:nvSpPr>
          <p:spPr bwMode="auto">
            <a:xfrm flipV="1">
              <a:off x="5476875" y="4876800"/>
              <a:ext cx="1295400" cy="11430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9" name="Line 19"/>
            <p:cNvSpPr>
              <a:spLocks noChangeShapeType="1"/>
            </p:cNvSpPr>
            <p:nvPr/>
          </p:nvSpPr>
          <p:spPr bwMode="auto">
            <a:xfrm>
              <a:off x="5934075" y="3657600"/>
              <a:ext cx="762000" cy="9906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0" name="Line 20"/>
            <p:cNvSpPr>
              <a:spLocks noChangeShapeType="1"/>
            </p:cNvSpPr>
            <p:nvPr/>
          </p:nvSpPr>
          <p:spPr bwMode="auto">
            <a:xfrm>
              <a:off x="4486275" y="4953000"/>
              <a:ext cx="19050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7"/>
            <p:cNvSpPr>
              <a:spLocks noChangeArrowheads="1"/>
            </p:cNvSpPr>
            <p:nvPr/>
          </p:nvSpPr>
          <p:spPr bwMode="auto">
            <a:xfrm>
              <a:off x="341947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</a:endParaRPr>
            </a:p>
          </p:txBody>
        </p:sp>
        <p:sp>
          <p:nvSpPr>
            <p:cNvPr id="68" name="AutoShape 8"/>
            <p:cNvSpPr>
              <a:spLocks noChangeArrowheads="1"/>
            </p:cNvSpPr>
            <p:nvPr/>
          </p:nvSpPr>
          <p:spPr bwMode="auto">
            <a:xfrm>
              <a:off x="5248815" y="30480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</a:endParaRPr>
            </a:p>
          </p:txBody>
        </p:sp>
        <p:sp>
          <p:nvSpPr>
            <p:cNvPr id="69" name="AutoShape 9"/>
            <p:cNvSpPr>
              <a:spLocks noChangeArrowheads="1"/>
            </p:cNvSpPr>
            <p:nvPr/>
          </p:nvSpPr>
          <p:spPr bwMode="auto">
            <a:xfrm>
              <a:off x="623811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</a:endParaRPr>
            </a:p>
          </p:txBody>
        </p:sp>
        <p:sp>
          <p:nvSpPr>
            <p:cNvPr id="70" name="AutoShape 10"/>
            <p:cNvSpPr>
              <a:spLocks noChangeArrowheads="1"/>
            </p:cNvSpPr>
            <p:nvPr/>
          </p:nvSpPr>
          <p:spPr bwMode="auto">
            <a:xfrm>
              <a:off x="4561511" y="59436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</a:endParaRPr>
            </a:p>
          </p:txBody>
        </p:sp>
        <p:sp>
          <p:nvSpPr>
            <p:cNvPr id="31835" name="Text Box 28"/>
            <p:cNvSpPr txBox="1">
              <a:spLocks noChangeArrowheads="1"/>
            </p:cNvSpPr>
            <p:nvPr/>
          </p:nvSpPr>
          <p:spPr bwMode="auto">
            <a:xfrm>
              <a:off x="7588249" y="5714997"/>
              <a:ext cx="42196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6324600" y="2050632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 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248401" y="2133600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 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382001" y="20574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</a:t>
            </a:r>
          </a:p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305800" y="21336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</a:t>
            </a:r>
          </a:p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7543802" y="2497142"/>
            <a:ext cx="762000" cy="1587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pPr algn="ctr"/>
            <a:r>
              <a:rPr lang="en-US" dirty="0" err="1" smtClean="0"/>
              <a:t>Flowvisor</a:t>
            </a:r>
            <a:r>
              <a:rPr lang="en-US" dirty="0" smtClean="0"/>
              <a:t>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Flowvisor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Bandwidth isolation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 per-port queues in switch hardware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dirty="0" err="1" smtClean="0"/>
              <a:t>Flowvisor</a:t>
            </a:r>
            <a:r>
              <a:rPr lang="en-US" dirty="0" smtClean="0"/>
              <a:t> creates a per-slice queue on each port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queue is configured for a certain bandwidth as defined in slice definition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 rewrite rules from “send out port X” to “send out queue Y on X”.</a:t>
            </a:r>
          </a:p>
          <a:p>
            <a:pPr lvl="1">
              <a:buFont typeface="Wingdings" pitchFamily="2" charset="2"/>
              <a:buChar char="v"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Flowvisor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CPU isolation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 Device CPU on commodity network hardware are low-power embedded processors, easily overloaded, no isolation mechanism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Work around: no slice monopolizes device CPU</a:t>
            </a:r>
          </a:p>
          <a:p>
            <a:pPr lvl="1">
              <a:buFont typeface="Wingdings" pitchFamily="2" charset="2"/>
              <a:buChar char="v"/>
            </a:pPr>
            <a:endParaRPr lang="en-US" dirty="0" smtClean="0"/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Limiting rule insertion rate from controller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Use periodic drop rules to throttle exceptions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Flow table entry isolation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Enforce what is defined by the slice</a:t>
            </a:r>
          </a:p>
          <a:p>
            <a:pPr lvl="1">
              <a:buFont typeface="Wingdings" pitchFamily="2" charset="2"/>
              <a:buChar char="v"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/>
          <p:nvPr/>
        </p:nvSpPr>
        <p:spPr>
          <a:xfrm>
            <a:off x="289560" y="251460"/>
            <a:ext cx="10581640" cy="57569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Conclusion</a:t>
            </a:r>
            <a:endParaRPr lang="en-CA" sz="39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09600" y="1371600"/>
            <a:ext cx="7938071" cy="11926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Network slicing can help perform more realistic</a:t>
            </a:r>
            <a:r>
              <a:rPr lang="en-CA" sz="29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 dirty="0">
                <a:solidFill>
                  <a:srgbClr val="000000"/>
                </a:solidFill>
                <a:latin typeface="Times New Roman"/>
              </a:rPr>
            </a:b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evaluations and support multiple tenants</a:t>
            </a:r>
            <a:endParaRPr lang="en-CA" sz="2900" dirty="0">
              <a:solidFill>
                <a:srgbClr val="000000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060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2537460"/>
            <a:ext cx="8304838" cy="11926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</a:t>
            </a:r>
            <a:r>
              <a:rPr lang="en-CA" sz="2900" dirty="0" err="1">
                <a:solidFill>
                  <a:srgbClr val="000000"/>
                </a:solidFill>
                <a:latin typeface="Liberation Sans Narrow"/>
                <a:cs typeface="Liberation Sans Narrow"/>
              </a:rPr>
              <a:t>FlowVisor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allows experiments to run concurrently</a:t>
            </a:r>
            <a:r>
              <a:rPr lang="en-CA" sz="29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 dirty="0">
                <a:solidFill>
                  <a:srgbClr val="000000"/>
                </a:solidFill>
                <a:latin typeface="Times New Roman"/>
              </a:rPr>
            </a:b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but safely on the production network</a:t>
            </a:r>
          </a:p>
          <a:p>
            <a:pPr>
              <a:lnSpc>
                <a:spcPts val="3060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609600" y="3657600"/>
            <a:ext cx="7729680" cy="84638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Currently limited to subsets of actual 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topology</a:t>
            </a:r>
          </a:p>
          <a:p>
            <a:pPr lvl="1">
              <a:lnSpc>
                <a:spcPts val="3312"/>
              </a:lnSpc>
            </a:pP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- Add 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virtual links, nodes 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support</a:t>
            </a:r>
            <a:endParaRPr lang="en-CA" sz="2900" dirty="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SDN and Virtualization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“Can the Production Network Be the </a:t>
            </a:r>
            <a:r>
              <a:rPr lang="en-US" dirty="0" err="1" smtClean="0"/>
              <a:t>Testbed</a:t>
            </a:r>
            <a:r>
              <a:rPr lang="en-US" dirty="0" smtClean="0"/>
              <a:t>?” (</a:t>
            </a:r>
            <a:r>
              <a:rPr lang="en-US" dirty="0" err="1" smtClean="0"/>
              <a:t>Flowvisor</a:t>
            </a:r>
            <a:r>
              <a:rPr lang="en-US" dirty="0" smtClean="0"/>
              <a:t>), OSDI, 2010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“Network Virtualization in </a:t>
            </a:r>
            <a:r>
              <a:rPr lang="en-US" dirty="0" smtClean="0">
                <a:solidFill>
                  <a:srgbClr val="FF0000"/>
                </a:solidFill>
              </a:rPr>
              <a:t>Multi-tenant </a:t>
            </a:r>
            <a:r>
              <a:rPr lang="en-US" dirty="0" smtClean="0">
                <a:solidFill>
                  <a:srgbClr val="FF0000"/>
                </a:solidFill>
              </a:rPr>
              <a:t>Datacenters,” NSDI 2014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385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Multi-tenant datacenter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Tenants want to move their code from their </a:t>
            </a:r>
            <a:r>
              <a:rPr lang="en-US" dirty="0" smtClean="0"/>
              <a:t>enterprises </a:t>
            </a:r>
            <a:r>
              <a:rPr lang="en-US" dirty="0" smtClean="0"/>
              <a:t>directly to datacenters without modification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dirty="0" smtClean="0"/>
              <a:t>Different services </a:t>
            </a:r>
            <a:r>
              <a:rPr lang="en-US" dirty="0" smtClean="0"/>
              <a:t>require </a:t>
            </a:r>
            <a:r>
              <a:rPr lang="en-US" dirty="0" smtClean="0"/>
              <a:t>different topologies – flat L2, some L3, multiple levels of services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dirty="0" smtClean="0"/>
              <a:t>Address space: virtualized workload </a:t>
            </a:r>
            <a:r>
              <a:rPr lang="en-US" dirty="0" smtClean="0"/>
              <a:t>should </a:t>
            </a:r>
            <a:r>
              <a:rPr lang="en-US" dirty="0" smtClean="0"/>
              <a:t>not operate in the same address space as the physical network (</a:t>
            </a:r>
            <a:r>
              <a:rPr lang="en-US" dirty="0" smtClean="0">
                <a:solidFill>
                  <a:srgbClr val="FF0000"/>
                </a:solidFill>
              </a:rPr>
              <a:t>VM’s IP is learned from the first L3 router</a:t>
            </a:r>
            <a:r>
              <a:rPr lang="en-US" dirty="0" smtClean="0"/>
              <a:t>!)</a:t>
            </a:r>
          </a:p>
          <a:p>
            <a:pPr marL="1371600" lvl="2" indent="-457200">
              <a:buFont typeface="Wingdings" pitchFamily="2" charset="2"/>
              <a:buChar char="q"/>
            </a:pPr>
            <a:r>
              <a:rPr lang="en-US" dirty="0" smtClean="0"/>
              <a:t>Cannot move MV to arbitrary locations</a:t>
            </a:r>
          </a:p>
          <a:p>
            <a:pPr marL="1371600" lvl="2" indent="-457200">
              <a:buFont typeface="Wingdings" pitchFamily="2" charset="2"/>
              <a:buChar char="q"/>
            </a:pPr>
            <a:r>
              <a:rPr lang="en-US" dirty="0" smtClean="0"/>
              <a:t> Tenant cannot manage its own IP</a:t>
            </a:r>
          </a:p>
          <a:p>
            <a:pPr marL="1371600" lvl="2" indent="-457200">
              <a:buFont typeface="Wingdings" pitchFamily="2" charset="2"/>
              <a:buChar char="q"/>
            </a:pPr>
            <a:r>
              <a:rPr lang="en-US" dirty="0" smtClean="0"/>
              <a:t>Operator cannot change the addressing type.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Multi-tenant datacenter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Ideal multi-tenant datacenter: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Arbitrary network topologies and addressing architectures could be </a:t>
            </a:r>
            <a:r>
              <a:rPr lang="en-US" dirty="0" err="1" smtClean="0"/>
              <a:t>overlayed</a:t>
            </a:r>
            <a:r>
              <a:rPr lang="en-US" dirty="0" smtClean="0"/>
              <a:t> over the same physical network.</a:t>
            </a:r>
          </a:p>
          <a:p>
            <a:pPr lvl="1">
              <a:buFont typeface="Wingdings" pitchFamily="2" charset="2"/>
              <a:buChar char="v"/>
            </a:pPr>
            <a:endParaRPr lang="en-US" dirty="0" smtClean="0"/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Network virtualization: not clear what it is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 a network virtualization layer allows for the creation of virtual networks, each with independent service models, topologies, and addressing architectures, over the same physical network. Tenants can configure its virtual network</a:t>
            </a:r>
          </a:p>
          <a:p>
            <a:pPr lvl="2">
              <a:buFont typeface="Wingdings" pitchFamily="2" charset="2"/>
              <a:buChar char="q"/>
            </a:pPr>
            <a:endParaRPr lang="en-US" dirty="0" smtClean="0"/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 Existing mechanisms all fall short: VLAN, NAT, MPLS, VRB (Virtualized L3 FIB), 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Network hypervisor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81877"/>
          </a:xfrm>
        </p:spPr>
        <p:txBody>
          <a:bodyPr>
            <a:normAutofit/>
          </a:bodyPr>
          <a:lstStyle/>
          <a:p>
            <a:r>
              <a:rPr lang="en-US" dirty="0" smtClean="0"/>
              <a:t> Network virtualization platform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Control abstraction: allow tenants to define logical network elements that can be configured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Packet abstraction: Packets from the end hosts to have the same switching, forwarding, and filtering behavior as configured by the tenant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7652" y="4371975"/>
            <a:ext cx="68770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0359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235200" y="0"/>
            <a:ext cx="16626619" cy="6858000"/>
          </a:xfrm>
        </p:spPr>
      </p:pic>
    </p:spTree>
    <p:extLst>
      <p:ext uri="{BB962C8B-B14F-4D97-AF65-F5344CB8AC3E}">
        <p14:creationId xmlns:p14="http://schemas.microsoft.com/office/powerpoint/2010/main" val="42053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235200" y="0"/>
            <a:ext cx="16626619" cy="6858000"/>
          </a:xfrm>
          <a:noFill/>
        </p:spPr>
      </p:pic>
      <p:sp>
        <p:nvSpPr>
          <p:cNvPr id="8" name="Oval 7"/>
          <p:cNvSpPr/>
          <p:nvPr/>
        </p:nvSpPr>
        <p:spPr>
          <a:xfrm>
            <a:off x="0" y="3642610"/>
            <a:ext cx="8184630" cy="22635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Virtualization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118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Implement the logical data path in the host </a:t>
            </a:r>
            <a:r>
              <a:rPr lang="en-US" dirty="0" err="1" smtClean="0"/>
              <a:t>vswitch</a:t>
            </a:r>
            <a:r>
              <a:rPr lang="en-US" dirty="0" smtClean="0"/>
              <a:t> inside the host hypervisor for point-to-point traffic – tunnel between hypervisor</a:t>
            </a:r>
          </a:p>
          <a:p>
            <a:pPr lvl="1"/>
            <a:r>
              <a:rPr lang="en-US" dirty="0" smtClean="0"/>
              <a:t>Use SDN controller to set the first-hop </a:t>
            </a:r>
            <a:r>
              <a:rPr lang="en-US" dirty="0" err="1" smtClean="0"/>
              <a:t>vswitch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Use service node to support broadcast/multicast</a:t>
            </a:r>
          </a:p>
          <a:p>
            <a:r>
              <a:rPr lang="en-US" dirty="0" smtClean="0"/>
              <a:t>Use gateway node to support communication with outside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5964" y="3837481"/>
            <a:ext cx="7802185" cy="260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6846571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143765" y="209920"/>
            <a:ext cx="8698227" cy="57825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451"/>
              </a:lnSpc>
            </a:pPr>
            <a:r>
              <a:rPr lang="en-US" sz="4000" dirty="0" err="1"/>
              <a:t>Flowvisor</a:t>
            </a:r>
            <a:r>
              <a:rPr lang="en-US" sz="4000" dirty="0"/>
              <a:t> Overview (Cont’d)</a:t>
            </a:r>
            <a:endParaRPr lang="en-CA" sz="39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44041" y="1623060"/>
            <a:ext cx="670258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Divide the production network into logical </a:t>
            </a:r>
            <a:r>
              <a:rPr lang="en-CA" sz="2400" i="1" dirty="0">
                <a:solidFill>
                  <a:srgbClr val="FF9800"/>
                </a:solidFill>
                <a:latin typeface="Liberation Sans Narrow Italic"/>
                <a:cs typeface="Liberation Sans Narrow Italic"/>
              </a:rPr>
              <a:t>slices</a:t>
            </a:r>
          </a:p>
          <a:p>
            <a:pPr>
              <a:lnSpc>
                <a:spcPts val="2795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55523" y="1977393"/>
            <a:ext cx="7371415" cy="164025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47"/>
              </a:lnSpc>
              <a:tabLst>
                <a:tab pos="411480" algn="l"/>
              </a:tabLst>
            </a:pPr>
            <a:r>
              <a:rPr lang="en-CA" sz="1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each slice/service controls its own packet forwarding</a:t>
            </a:r>
            <a:r>
              <a:rPr lang="en-CA" sz="2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dirty="0">
                <a:solidFill>
                  <a:srgbClr val="000000"/>
                </a:solidFill>
                <a:latin typeface="Times New Roman"/>
              </a:rPr>
            </a:br>
            <a:r>
              <a:rPr lang="en-CA" sz="1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users pick which slice controls their traffic: </a:t>
            </a:r>
            <a:r>
              <a:rPr lang="en-CA" sz="2400" dirty="0">
                <a:solidFill>
                  <a:srgbClr val="0000FF"/>
                </a:solidFill>
                <a:latin typeface="Liberation Sans Narrow"/>
                <a:cs typeface="Liberation Sans Narrow"/>
              </a:rPr>
              <a:t>opt-in</a:t>
            </a:r>
            <a:r>
              <a:rPr lang="en-CA" sz="2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dirty="0">
                <a:solidFill>
                  <a:srgbClr val="000000"/>
                </a:solidFill>
                <a:latin typeface="Times New Roman"/>
              </a:rPr>
            </a:br>
            <a:r>
              <a:rPr lang="en-CA" sz="1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existing production services run in their own slice</a:t>
            </a:r>
            <a:r>
              <a:rPr lang="en-CA" sz="2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dirty="0">
                <a:solidFill>
                  <a:srgbClr val="000000"/>
                </a:solidFill>
                <a:latin typeface="Times New Roman"/>
              </a:rPr>
            </a:br>
            <a:r>
              <a:rPr lang="en-CA" sz="2400" dirty="0">
                <a:solidFill>
                  <a:srgbClr val="000000"/>
                </a:solidFill>
                <a:latin typeface="Arial Unicode MS"/>
                <a:cs typeface="Arial Unicode MS"/>
              </a:rPr>
              <a:t>	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e.g., Spanning tree, OSPF/BGP</a:t>
            </a:r>
          </a:p>
          <a:p>
            <a:pPr>
              <a:lnSpc>
                <a:spcPts val="2547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44041" y="3703320"/>
            <a:ext cx="551382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Enforce </a:t>
            </a:r>
            <a:r>
              <a:rPr lang="en-CA" sz="2400">
                <a:solidFill>
                  <a:srgbClr val="FF0000"/>
                </a:solidFill>
                <a:latin typeface="Liberation Sans Narrow"/>
                <a:cs typeface="Liberation Sans Narrow"/>
              </a:rPr>
              <a:t>strong isolation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between slices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55520" y="4057652"/>
            <a:ext cx="5724780" cy="66578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70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actions in one slice do not affect another</a:t>
            </a:r>
          </a:p>
          <a:p>
            <a:pPr>
              <a:lnSpc>
                <a:spcPts val="257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44041" y="4709160"/>
            <a:ext cx="7873950" cy="100989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  <a:tabLst>
                <a:tab pos="411480" algn="l"/>
              </a:tabLst>
            </a:pP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Allows the (logical) slice to </a:t>
            </a:r>
            <a:r>
              <a:rPr lang="en-CA" sz="2400" dirty="0">
                <a:solidFill>
                  <a:srgbClr val="0000FF"/>
                </a:solidFill>
                <a:latin typeface="Liberation Sans Narrow"/>
                <a:cs typeface="Liberation Sans Narrow"/>
              </a:rPr>
              <a:t>mirror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the production network</a:t>
            </a:r>
            <a:r>
              <a:rPr lang="en-CA" sz="2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dirty="0">
                <a:solidFill>
                  <a:srgbClr val="000000"/>
                </a:solidFill>
                <a:latin typeface="Times New Roman"/>
              </a:rPr>
            </a:br>
            <a:r>
              <a:rPr lang="en-CA" sz="1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	o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real hardware, performance, topologies, scale, users</a:t>
            </a:r>
          </a:p>
          <a:p>
            <a:pPr>
              <a:lnSpc>
                <a:spcPts val="2610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235200" y="16934"/>
            <a:ext cx="16764000" cy="684106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Computation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Most maintain O(N^2) flows for N end-points with frequent dynamic changes.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Controllers learn the location of VMs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Controllers proactively compute and push all forwarding state required to connect the VMs</a:t>
            </a:r>
          </a:p>
          <a:p>
            <a:pPr lvl="1">
              <a:buFont typeface="Wingdings" pitchFamily="2" charset="2"/>
              <a:buChar char="v"/>
            </a:pPr>
            <a:endParaRPr lang="en-US" dirty="0" smtClean="0"/>
          </a:p>
          <a:p>
            <a:pPr lvl="2">
              <a:buNone/>
            </a:pPr>
            <a:r>
              <a:rPr lang="en-US" dirty="0" smtClean="0"/>
              <a:t>Forwarding State = F(configuration, VM locations)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Solution to computation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Incremental computation and pushing for quick updates. 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Share the computation across controller cluster.</a:t>
            </a:r>
          </a:p>
          <a:p>
            <a:r>
              <a:rPr lang="en-US" dirty="0" smtClean="0"/>
              <a:t> Use a language to program F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 avoid handwritten finite state machines, all are generated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336799" y="0"/>
            <a:ext cx="16996100" cy="7010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235200" y="8467"/>
            <a:ext cx="16662400" cy="684953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235200" y="0"/>
            <a:ext cx="16764000" cy="6858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Openflow</a:t>
            </a:r>
            <a:r>
              <a:rPr lang="en-US" dirty="0" smtClean="0"/>
              <a:t> can facilitate network virtualization</a:t>
            </a:r>
          </a:p>
          <a:p>
            <a:endParaRPr lang="en-US" dirty="0" smtClean="0"/>
          </a:p>
          <a:p>
            <a:r>
              <a:rPr lang="en-US" dirty="0" smtClean="0"/>
              <a:t>The current practice of network virtualization is </a:t>
            </a:r>
            <a:r>
              <a:rPr lang="en-US" dirty="0" smtClean="0"/>
              <a:t>not </a:t>
            </a:r>
            <a:r>
              <a:rPr lang="en-US" dirty="0" smtClean="0"/>
              <a:t>ideal. This paper presents a limited form of network virtualization for special cases.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Network slice and </a:t>
            </a:r>
            <a:r>
              <a:rPr lang="en-US" dirty="0" err="1" smtClean="0"/>
              <a:t>flowspace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 network slice controls a subset of traffic</a:t>
            </a:r>
          </a:p>
          <a:p>
            <a:r>
              <a:rPr lang="en-US" dirty="0" smtClean="0"/>
              <a:t>The subset is defined by a collection of packet headers.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n-bit headers has n-dimension space – </a:t>
            </a:r>
            <a:r>
              <a:rPr lang="en-US" dirty="0" err="1" smtClean="0"/>
              <a:t>flowspace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Example: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HTTP traffic – TCP port = 80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All traffic from node 127.2.1.12 – </a:t>
            </a:r>
            <a:r>
              <a:rPr lang="en-US" dirty="0" smtClean="0"/>
              <a:t>IP_SRC=127.2.1.12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 subset of </a:t>
            </a:r>
            <a:r>
              <a:rPr lang="en-US" dirty="0" err="1" smtClean="0">
                <a:solidFill>
                  <a:srgbClr val="FF0000"/>
                </a:solidFill>
              </a:rPr>
              <a:t>flowspace</a:t>
            </a:r>
            <a:r>
              <a:rPr lang="en-US" dirty="0" smtClean="0">
                <a:solidFill>
                  <a:srgbClr val="FF0000"/>
                </a:solidFill>
              </a:rPr>
              <a:t> + a subset of topology = network slice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Substrate: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Flowspace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1524001"/>
            <a:ext cx="4876800" cy="60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3" y="1524001"/>
            <a:ext cx="2235200" cy="609600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b="1">
                <a:solidFill>
                  <a:srgbClr val="333399"/>
                </a:solidFill>
              </a:rPr>
              <a:t>Ethernet</a:t>
            </a:r>
          </a:p>
          <a:p>
            <a:pPr algn="ctr">
              <a:defRPr/>
            </a:pPr>
            <a:r>
              <a:rPr lang="en-US">
                <a:solidFill>
                  <a:srgbClr val="333399"/>
                </a:solidFill>
              </a:rPr>
              <a:t>DA, SA, etc</a:t>
            </a:r>
          </a:p>
        </p:txBody>
      </p:sp>
      <p:sp>
        <p:nvSpPr>
          <p:cNvPr id="7" name="Rectangle 6"/>
          <p:cNvSpPr/>
          <p:nvPr/>
        </p:nvSpPr>
        <p:spPr>
          <a:xfrm>
            <a:off x="2540003" y="1524001"/>
            <a:ext cx="2235200" cy="609600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b="1">
                <a:solidFill>
                  <a:srgbClr val="333399"/>
                </a:solidFill>
              </a:rPr>
              <a:t>IP</a:t>
            </a:r>
          </a:p>
          <a:p>
            <a:pPr algn="ctr">
              <a:defRPr/>
            </a:pPr>
            <a:r>
              <a:rPr lang="en-US">
                <a:solidFill>
                  <a:srgbClr val="333399"/>
                </a:solidFill>
              </a:rPr>
              <a:t>DA, SA, etc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5200" y="1524001"/>
            <a:ext cx="2235200" cy="609600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b="1">
                <a:solidFill>
                  <a:srgbClr val="333399"/>
                </a:solidFill>
              </a:rPr>
              <a:t>TCP</a:t>
            </a:r>
          </a:p>
          <a:p>
            <a:pPr algn="ctr">
              <a:defRPr/>
            </a:pPr>
            <a:r>
              <a:rPr lang="en-US">
                <a:solidFill>
                  <a:srgbClr val="333399"/>
                </a:solidFill>
              </a:rPr>
              <a:t>DP, SP, etc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3429001" y="-838200"/>
            <a:ext cx="457200" cy="67056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0" name="TextBox 9"/>
          <p:cNvSpPr txBox="1">
            <a:spLocks noChangeArrowheads="1"/>
          </p:cNvSpPr>
          <p:nvPr/>
        </p:nvSpPr>
        <p:spPr bwMode="auto">
          <a:xfrm>
            <a:off x="202807" y="2743200"/>
            <a:ext cx="5320665" cy="13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Collection of bits to plumb flows </a:t>
            </a:r>
          </a:p>
          <a:p>
            <a:pPr algn="ctr" eaLnBrk="1" hangingPunct="1"/>
            <a:r>
              <a:rPr lang="en-US" sz="2800"/>
              <a:t>(of different granularities)</a:t>
            </a:r>
          </a:p>
          <a:p>
            <a:pPr algn="ctr" eaLnBrk="1" hangingPunct="1"/>
            <a:r>
              <a:rPr lang="en-US" sz="2800"/>
              <a:t>between end points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04800" y="4876801"/>
            <a:ext cx="11582400" cy="609600"/>
            <a:chOff x="228600" y="4876800"/>
            <a:chExt cx="8686800" cy="609600"/>
          </a:xfrm>
        </p:grpSpPr>
        <p:sp>
          <p:nvSpPr>
            <p:cNvPr id="11" name="Rectangle 10"/>
            <p:cNvSpPr/>
            <p:nvPr/>
          </p:nvSpPr>
          <p:spPr>
            <a:xfrm>
              <a:off x="5257800" y="4876800"/>
              <a:ext cx="3657600" cy="609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Payload</a:t>
              </a:r>
              <a:endPara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600" y="4876800"/>
              <a:ext cx="5029200" cy="609600"/>
            </a:xfrm>
            <a:prstGeom prst="rect">
              <a:avLst/>
            </a:prstGeom>
            <a:solidFill>
              <a:srgbClr val="FF99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333399"/>
                  </a:solidFill>
                </a:rPr>
                <a:t>Header</a:t>
              </a:r>
            </a:p>
            <a:p>
              <a:pPr algn="ctr">
                <a:defRPr/>
              </a:pPr>
              <a:r>
                <a:rPr lang="en-US">
                  <a:solidFill>
                    <a:srgbClr val="333399"/>
                  </a:solidFill>
                </a:rPr>
                <a:t>User-defined flowspace</a:t>
              </a:r>
            </a:p>
          </p:txBody>
        </p:sp>
      </p:grpSp>
      <p:sp>
        <p:nvSpPr>
          <p:cNvPr id="14" name="Right Brace 13"/>
          <p:cNvSpPr/>
          <p:nvPr/>
        </p:nvSpPr>
        <p:spPr>
          <a:xfrm rot="16200000" flipV="1">
            <a:off x="3429001" y="1219200"/>
            <a:ext cx="457200" cy="67056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01904" y="5573714"/>
            <a:ext cx="1736351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 dirty="0"/>
              <a:t>“</a:t>
            </a:r>
            <a:r>
              <a:rPr lang="en-US" sz="1800" dirty="0" err="1" smtClean="0"/>
              <a:t>OpenFlow</a:t>
            </a:r>
            <a:r>
              <a:rPr lang="en-US" sz="1800" dirty="0" smtClean="0"/>
              <a:t>++</a:t>
            </a:r>
            <a:r>
              <a:rPr lang="ja-JP" altLang="en-US" sz="1800" dirty="0" smtClean="0"/>
              <a:t>”</a:t>
            </a:r>
            <a:endParaRPr lang="en-US" sz="1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Properties of Flowspace</a:t>
            </a:r>
          </a:p>
        </p:txBody>
      </p:sp>
      <p:sp>
        <p:nvSpPr>
          <p:cNvPr id="41987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Backwards compatible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Current layers are a special case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No end points need to change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Easily implemented in hardware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e.g. TCAM flow-table in each switch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Strong isolation of flows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Simple geometric construction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Can prove which flows can/cannot communicate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46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" y="251462"/>
            <a:ext cx="7931658" cy="11541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FlowSpace: Maps Packets to Slices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289563" y="251462"/>
            <a:ext cx="5391156" cy="11541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Real User Traffic: Opt-In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01043" y="2160271"/>
            <a:ext cx="6197851" cy="7181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Allow users to Opt-In to services in real-time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49683" y="2503171"/>
            <a:ext cx="6727804" cy="100027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Users can delegate control of individual flows to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Slices</a:t>
            </a:r>
          </a:p>
          <a:p>
            <a:pPr>
              <a:lnSpc>
                <a:spcPts val="261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9680" y="3177542"/>
            <a:ext cx="5896486" cy="64120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62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Add new FlowSpace to each slice's policy</a:t>
            </a:r>
          </a:p>
          <a:p>
            <a:pPr>
              <a:lnSpc>
                <a:spcPts val="2462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1043" y="3806191"/>
            <a:ext cx="1476366" cy="7181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Example: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49683" y="4149092"/>
            <a:ext cx="5098960" cy="13336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 "Slice 1 will handle my HTTP traffic"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 "Slice 2 will handle my VoIP traffic"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 "Slice 3 will handle everything else"</a:t>
            </a:r>
          </a:p>
          <a:p>
            <a:pPr>
              <a:lnSpc>
                <a:spcPts val="256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1043" y="5440680"/>
            <a:ext cx="7197483" cy="7181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Creates incentives for building high-quality services</a:t>
            </a:r>
          </a:p>
          <a:p>
            <a:pPr>
              <a:lnSpc>
                <a:spcPts val="2795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Slicing control &amp; data planes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6569" y="2034591"/>
            <a:ext cx="69246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1279</Words>
  <Application>Microsoft Macintosh PowerPoint</Application>
  <PresentationFormat>Widescreen</PresentationFormat>
  <Paragraphs>322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 Unicode MS</vt:lpstr>
      <vt:lpstr>Calibri</vt:lpstr>
      <vt:lpstr>Calibri Light</vt:lpstr>
      <vt:lpstr>Courier New</vt:lpstr>
      <vt:lpstr>Helvetica</vt:lpstr>
      <vt:lpstr>Liberation Sans Narrow</vt:lpstr>
      <vt:lpstr>Liberation Sans Narrow Italic</vt:lpstr>
      <vt:lpstr>ＭＳ Ｐゴシック</vt:lpstr>
      <vt:lpstr>Tahoma</vt:lpstr>
      <vt:lpstr>Times New Roman</vt:lpstr>
      <vt:lpstr>Wingdings</vt:lpstr>
      <vt:lpstr>Arial</vt:lpstr>
      <vt:lpstr>Office Theme</vt:lpstr>
      <vt:lpstr>SDN and Virtualization</vt:lpstr>
      <vt:lpstr>Flowvisor Overview</vt:lpstr>
      <vt:lpstr>PowerPoint Presentation</vt:lpstr>
      <vt:lpstr>Network slice and flowspace</vt:lpstr>
      <vt:lpstr>Substrate: “Flowspace”</vt:lpstr>
      <vt:lpstr>Properties of Flowspace</vt:lpstr>
      <vt:lpstr>PowerPoint Presentation</vt:lpstr>
      <vt:lpstr>PowerPoint Presentation</vt:lpstr>
      <vt:lpstr>Slicing control &amp; data planes</vt:lpstr>
      <vt:lpstr>Slicing OpenFlow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Flowvisor implementation</vt:lpstr>
      <vt:lpstr>Flowvisor implementation</vt:lpstr>
      <vt:lpstr>Flowvisor implementation</vt:lpstr>
      <vt:lpstr>Flowvisor implementation</vt:lpstr>
      <vt:lpstr>PowerPoint Presentation</vt:lpstr>
      <vt:lpstr>SDN and Virtualization</vt:lpstr>
      <vt:lpstr>Multi-tenant datacenter challenges</vt:lpstr>
      <vt:lpstr>Multi-tenant datacenter challenges</vt:lpstr>
      <vt:lpstr>Network hypervisor</vt:lpstr>
      <vt:lpstr>PowerPoint Presentation</vt:lpstr>
      <vt:lpstr>PowerPoint Presentation</vt:lpstr>
      <vt:lpstr>Virtualization architecture</vt:lpstr>
      <vt:lpstr>PowerPoint Presentation</vt:lpstr>
      <vt:lpstr>Computation challenges</vt:lpstr>
      <vt:lpstr>Solution to computation challenges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SDN and Virtualization</dc:title>
  <dc:creator>Microsoft Office User</dc:creator>
  <cp:lastModifiedBy>Microsoft Office User</cp:lastModifiedBy>
  <cp:revision>7</cp:revision>
  <dcterms:created xsi:type="dcterms:W3CDTF">2016-10-28T17:58:19Z</dcterms:created>
  <dcterms:modified xsi:type="dcterms:W3CDTF">2016-10-30T20:56:20Z</dcterms:modified>
</cp:coreProperties>
</file>