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5" r:id="rId10"/>
    <p:sldId id="266" r:id="rId11"/>
    <p:sldId id="290" r:id="rId12"/>
    <p:sldId id="291" r:id="rId13"/>
    <p:sldId id="267" r:id="rId14"/>
    <p:sldId id="269" r:id="rId15"/>
    <p:sldId id="270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09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20"/>
    <p:restoredTop sz="96621"/>
  </p:normalViewPr>
  <p:slideViewPr>
    <p:cSldViewPr snapToGrid="0" snapToObjects="1">
      <p:cViewPr varScale="1">
        <p:scale>
          <a:sx n="86" d="100"/>
          <a:sy n="86" d="100"/>
        </p:scale>
        <p:origin x="-102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0DA45-CE67-490A-904D-C9A495E1391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F0C90-9981-4AA2-841A-5F1ADD489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1.4 did stop for lack of wanting more,</a:t>
            </a:r>
            <a:r>
              <a:rPr lang="en-US" baseline="0" dirty="0" smtClean="0"/>
              <a:t> but just to put on the breaks.</a:t>
            </a:r>
            <a:endParaRPr lang="en-US" dirty="0" smtClean="0"/>
          </a:p>
          <a:p>
            <a:r>
              <a:rPr lang="en-US" dirty="0" smtClean="0"/>
              <a:t>This is natural and a sign of success of </a:t>
            </a:r>
            <a:r>
              <a:rPr lang="en-US" dirty="0" err="1" smtClean="0"/>
              <a:t>OpenFlow</a:t>
            </a:r>
            <a:r>
              <a:rPr lang="en-US" dirty="0" smtClean="0"/>
              <a:t>: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enable a wider range of controller apps</a:t>
            </a:r>
          </a:p>
          <a:p>
            <a:pPr marL="171435" indent="-171435">
              <a:buFontTx/>
              <a:buChar char="-"/>
            </a:pPr>
            <a:r>
              <a:rPr lang="en-US" dirty="0" smtClean="0"/>
              <a:t>expose more of the capabilities</a:t>
            </a:r>
            <a:r>
              <a:rPr lang="en-US" baseline="0" dirty="0" smtClean="0"/>
              <a:t> of the switch</a:t>
            </a:r>
          </a:p>
          <a:p>
            <a:r>
              <a:rPr lang="en-US" baseline="0" dirty="0" smtClean="0"/>
              <a:t>E.g., a</a:t>
            </a:r>
            <a:r>
              <a:rPr lang="en-US" dirty="0" smtClean="0"/>
              <a:t>dding support for MPLS, inter-table meta-data, ARP/ICMP, IPv6,</a:t>
            </a:r>
            <a:r>
              <a:rPr lang="en-US" baseline="0" dirty="0" smtClean="0"/>
              <a:t> etc.</a:t>
            </a:r>
          </a:p>
          <a:p>
            <a:r>
              <a:rPr lang="en-US" baseline="0" dirty="0" smtClean="0"/>
              <a:t>New </a:t>
            </a:r>
            <a:r>
              <a:rPr lang="en-US" baseline="0" dirty="0" err="1" smtClean="0"/>
              <a:t>encap</a:t>
            </a:r>
            <a:r>
              <a:rPr lang="en-US" baseline="0" dirty="0" smtClean="0"/>
              <a:t> formats arising much faster than vendors spin new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892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Parser: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Programmable parser: translate parser description into a state machine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Fixed parser: verify that the parser description is consistent with the target processor</a:t>
            </a:r>
          </a:p>
          <a:p>
            <a:r>
              <a:rPr lang="en-US" baseline="0" dirty="0" smtClean="0"/>
              <a:t>Control program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Table graph: dependencies  on processing order, opportunities for parallelism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Mapping to switch resources: physical tables, types of memory, sizes, combining tables</a:t>
            </a:r>
          </a:p>
          <a:p>
            <a:r>
              <a:rPr lang="en-US" baseline="0" dirty="0" smtClean="0"/>
              <a:t>Rule translation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Verify rules agree with the types</a:t>
            </a:r>
          </a:p>
          <a:p>
            <a:pPr marL="171435" indent="-171435">
              <a:buFontTx/>
              <a:buChar char="-"/>
            </a:pPr>
            <a:r>
              <a:rPr lang="en-US" baseline="0" dirty="0" smtClean="0"/>
              <a:t>Translate rules into the physical tables</a:t>
            </a:r>
          </a:p>
          <a:p>
            <a:pPr marL="171435" indent="-17143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04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may sound like a pipe dream, and certainty this won’t happen overnight.</a:t>
            </a:r>
          </a:p>
          <a:p>
            <a:r>
              <a:rPr lang="en-US" dirty="0" smtClean="0"/>
              <a:t>But, there are promising</a:t>
            </a:r>
            <a:r>
              <a:rPr lang="en-US" baseline="0" dirty="0" smtClean="0"/>
              <a:t> signs of progress in this direction…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6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Offering</a:t>
            </a:r>
            <a:r>
              <a:rPr lang="en-US" baseline="0" dirty="0" smtClean="0"/>
              <a:t> this kind of functionality at reasonable cost…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952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modes: (</a:t>
            </a:r>
            <a:r>
              <a:rPr lang="en-US" dirty="0" err="1" smtClean="0"/>
              <a:t>i</a:t>
            </a:r>
            <a:r>
              <a:rPr lang="en-US" dirty="0" smtClean="0"/>
              <a:t>) configuration and (ii)</a:t>
            </a:r>
            <a:r>
              <a:rPr lang="en-US" baseline="0" dirty="0" smtClean="0"/>
              <a:t> populating</a:t>
            </a:r>
          </a:p>
          <a:p>
            <a:r>
              <a:rPr lang="en-US" baseline="0" dirty="0" smtClean="0"/>
              <a:t>Compiler configures the parser, lays out the tables (cognizant of switch resources and capabilities), and translates the rules to map to the hardware tables</a:t>
            </a:r>
          </a:p>
          <a:p>
            <a:r>
              <a:rPr lang="en-US" baseline="0" dirty="0" smtClean="0"/>
              <a:t>The compiler could run directly on the switch (or at least some backend portion of the compiler would do so)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44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r>
              <a:rPr lang="en-US" baseline="0" dirty="0" smtClean="0"/>
              <a:t> uses this to </a:t>
            </a:r>
          </a:p>
          <a:p>
            <a:r>
              <a:rPr lang="en-US" baseline="0" dirty="0" smtClean="0"/>
              <a:t>- determine what kind of memory (width, height), and what kind (TCAM, SRAM)</a:t>
            </a:r>
          </a:p>
          <a:p>
            <a:r>
              <a:rPr lang="en-US" baseline="0" dirty="0" smtClean="0"/>
              <a:t>- reject rules that violate the type</a:t>
            </a:r>
          </a:p>
          <a:p>
            <a:r>
              <a:rPr lang="en-US" baseline="0" dirty="0" smtClean="0"/>
              <a:t>The “</a:t>
            </a:r>
            <a:r>
              <a:rPr lang="en-US" baseline="0" dirty="0" err="1" smtClean="0"/>
              <a:t>add_mTag</a:t>
            </a:r>
            <a:r>
              <a:rPr lang="en-US" baseline="0" dirty="0" smtClean="0"/>
              <a:t>” is an “action function”.</a:t>
            </a:r>
          </a:p>
          <a:p>
            <a:r>
              <a:rPr lang="en-US" baseline="0" dirty="0" smtClean="0"/>
              <a:t>In other kinds of tables, multiple different action functions may be allowed.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65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</a:t>
            </a:r>
            <a:r>
              <a:rPr lang="en-US" dirty="0" err="1" smtClean="0"/>
              <a:t>mTag</a:t>
            </a:r>
            <a:r>
              <a:rPr lang="en-US" dirty="0" smtClean="0"/>
              <a:t> on the packet</a:t>
            </a:r>
          </a:p>
          <a:p>
            <a:r>
              <a:rPr lang="en-US" dirty="0" smtClean="0"/>
              <a:t>Copy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ethertype</a:t>
            </a:r>
            <a:r>
              <a:rPr lang="en-US" baseline="0" dirty="0" smtClean="0"/>
              <a:t> of the VLAN header to correctly identify the next level of header</a:t>
            </a:r>
          </a:p>
          <a:p>
            <a:r>
              <a:rPr lang="en-US" baseline="0" dirty="0" smtClean="0"/>
              <a:t>Make the VLAN header point to the </a:t>
            </a:r>
            <a:r>
              <a:rPr lang="en-US" baseline="0" dirty="0" err="1" smtClean="0"/>
              <a:t>mTag</a:t>
            </a:r>
            <a:endParaRPr lang="en-US" baseline="0" dirty="0" smtClean="0"/>
          </a:p>
          <a:p>
            <a:r>
              <a:rPr lang="en-US" baseline="0" dirty="0" smtClean="0"/>
              <a:t>Set the four fields of the </a:t>
            </a:r>
            <a:r>
              <a:rPr lang="en-US" baseline="0" dirty="0" err="1" smtClean="0"/>
              <a:t>mTag</a:t>
            </a:r>
            <a:endParaRPr lang="en-US" baseline="0" dirty="0" smtClean="0"/>
          </a:p>
          <a:p>
            <a:r>
              <a:rPr lang="en-US" baseline="0" dirty="0" smtClean="0"/>
              <a:t>Ensure the packet goes to the right </a:t>
            </a:r>
            <a:r>
              <a:rPr lang="en-US" baseline="0" dirty="0" err="1" smtClean="0"/>
              <a:t>egess</a:t>
            </a:r>
            <a:r>
              <a:rPr lang="en-US" baseline="0" dirty="0" smtClean="0"/>
              <a:t>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19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check</a:t>
            </a:r>
            <a:r>
              <a:rPr lang="en-US" baseline="0" dirty="0" smtClean="0"/>
              <a:t> (one rule per port)</a:t>
            </a:r>
            <a:r>
              <a:rPr lang="en-US" dirty="0" smtClean="0"/>
              <a:t>: verify </a:t>
            </a:r>
            <a:r>
              <a:rPr lang="en-US" dirty="0" err="1" smtClean="0"/>
              <a:t>mTag</a:t>
            </a:r>
            <a:r>
              <a:rPr lang="en-US" dirty="0" smtClean="0"/>
              <a:t> only on ports to the core (actions: fault,</a:t>
            </a:r>
            <a:r>
              <a:rPr lang="en-US" baseline="0" dirty="0" smtClean="0"/>
              <a:t> strip and record metadata, pass)</a:t>
            </a:r>
            <a:endParaRPr lang="en-US" dirty="0" smtClean="0"/>
          </a:p>
          <a:p>
            <a:r>
              <a:rPr lang="en-US" dirty="0" smtClean="0"/>
              <a:t>Local switching: checks</a:t>
            </a:r>
            <a:r>
              <a:rPr lang="en-US" baseline="0" dirty="0" smtClean="0"/>
              <a:t> if destination is local, and otherwise goes to </a:t>
            </a:r>
            <a:r>
              <a:rPr lang="en-US" baseline="0" dirty="0" err="1" smtClean="0"/>
              <a:t>mTag</a:t>
            </a:r>
            <a:r>
              <a:rPr lang="en-US" baseline="0" dirty="0" smtClean="0"/>
              <a:t> table</a:t>
            </a:r>
          </a:p>
          <a:p>
            <a:r>
              <a:rPr lang="en-US" baseline="0" dirty="0" err="1" smtClean="0"/>
              <a:t>mTag</a:t>
            </a:r>
            <a:r>
              <a:rPr lang="en-US" baseline="0" dirty="0" smtClean="0"/>
              <a:t> table: add </a:t>
            </a:r>
            <a:r>
              <a:rPr lang="en-US" baseline="0" dirty="0" err="1" smtClean="0"/>
              <a:t>mTag</a:t>
            </a:r>
            <a:endParaRPr lang="en-US" baseline="0" dirty="0" smtClean="0"/>
          </a:p>
          <a:p>
            <a:r>
              <a:rPr lang="en-US" baseline="0" dirty="0" smtClean="0"/>
              <a:t>Egress check: has someone set the </a:t>
            </a:r>
            <a:r>
              <a:rPr lang="en-US" baseline="0" dirty="0" err="1" smtClean="0"/>
              <a:t>outport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25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check</a:t>
            </a:r>
            <a:r>
              <a:rPr lang="en-US" baseline="0" dirty="0" smtClean="0"/>
              <a:t> (one rule per port)</a:t>
            </a:r>
            <a:r>
              <a:rPr lang="en-US" dirty="0" smtClean="0"/>
              <a:t>: verify </a:t>
            </a:r>
            <a:r>
              <a:rPr lang="en-US" dirty="0" err="1" smtClean="0"/>
              <a:t>mTag</a:t>
            </a:r>
            <a:r>
              <a:rPr lang="en-US" dirty="0" smtClean="0"/>
              <a:t> only on ports to the core (actions: fault,</a:t>
            </a:r>
            <a:r>
              <a:rPr lang="en-US" baseline="0" dirty="0" smtClean="0"/>
              <a:t> strip and record metadata, pass)</a:t>
            </a:r>
            <a:endParaRPr lang="en-US" dirty="0" smtClean="0"/>
          </a:p>
          <a:p>
            <a:r>
              <a:rPr lang="en-US" dirty="0" smtClean="0"/>
              <a:t>Local switching: checks</a:t>
            </a:r>
            <a:r>
              <a:rPr lang="en-US" baseline="0" dirty="0" smtClean="0"/>
              <a:t> if destination is local, and otherwise goes to </a:t>
            </a:r>
            <a:r>
              <a:rPr lang="en-US" baseline="0" dirty="0" err="1" smtClean="0"/>
              <a:t>mTag</a:t>
            </a:r>
            <a:r>
              <a:rPr lang="en-US" baseline="0" dirty="0" smtClean="0"/>
              <a:t> table</a:t>
            </a:r>
          </a:p>
          <a:p>
            <a:r>
              <a:rPr lang="en-US" baseline="0" dirty="0" err="1" smtClean="0"/>
              <a:t>mTag</a:t>
            </a:r>
            <a:r>
              <a:rPr lang="en-US" baseline="0" dirty="0" smtClean="0"/>
              <a:t> table: add </a:t>
            </a:r>
            <a:r>
              <a:rPr lang="en-US" baseline="0" dirty="0" err="1" smtClean="0"/>
              <a:t>mTag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Egress check: verify egress is resolved, do not retag packets received with tag, reads egress,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25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rich area</a:t>
            </a:r>
            <a:r>
              <a:rPr lang="en-US" baseline="0" dirty="0" smtClean="0"/>
              <a:t>, and so far we have only touched the surface…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205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2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0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88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9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41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15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0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88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3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04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65B-2944-0341-8247-3647F3B9A1ED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8474-E675-6B48-8F08-1ED4C3CC6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49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SDN Forwarding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data plane</a:t>
            </a:r>
          </a:p>
          <a:p>
            <a:pPr lvl="1"/>
            <a:r>
              <a:rPr lang="en-US" dirty="0" smtClean="0"/>
              <a:t> “Forwarding Metamorphosis: Fast Programmable Match-Action Processing in Hardware for SDN”, SIGCOMM’2013.</a:t>
            </a:r>
          </a:p>
          <a:p>
            <a:pPr lvl="1"/>
            <a:r>
              <a:rPr lang="en-US" dirty="0" smtClean="0"/>
              <a:t>“P4: Programming Protocol-Independent Packet Processors”, SIGCOMM Computer Communications Review, July 2014.</a:t>
            </a:r>
          </a:p>
        </p:txBody>
      </p:sp>
    </p:spTree>
    <p:extLst>
      <p:ext uri="{BB962C8B-B14F-4D97-AF65-F5344CB8AC3E}">
        <p14:creationId xmlns:p14="http://schemas.microsoft.com/office/powerpoint/2010/main" xmlns="" val="12995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RMT model: flexibility in the </a:t>
            </a:r>
            <a:r>
              <a:rPr lang="en-US" dirty="0"/>
              <a:t>number, topology, widths and depths of match tables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812471"/>
            <a:ext cx="4474029" cy="4522227"/>
          </a:xfrm>
        </p:spPr>
        <p:txBody>
          <a:bodyPr>
            <a:normAutofit/>
          </a:bodyPr>
          <a:lstStyle/>
          <a:p>
            <a:r>
              <a:rPr lang="en-US" dirty="0" smtClean="0"/>
              <a:t>More physical stages than logical stages. A logical stages can be mapped to the physical stage.</a:t>
            </a:r>
          </a:p>
          <a:p>
            <a:endParaRPr lang="en-US" dirty="0"/>
          </a:p>
          <a:p>
            <a:r>
              <a:rPr lang="en-US" dirty="0" smtClean="0"/>
              <a:t> Logical stage specified by table graph.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2" y="1466401"/>
            <a:ext cx="5216026" cy="53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59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RMT model: flexibility in the </a:t>
            </a:r>
            <a:r>
              <a:rPr lang="en-US" dirty="0"/>
              <a:t>number, topology, widths and depths of match tables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072" y="1812471"/>
            <a:ext cx="4947558" cy="45222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Restrictions for </a:t>
            </a:r>
            <a:r>
              <a:rPr lang="en-US" dirty="0" err="1" smtClean="0"/>
              <a:t>realizability</a:t>
            </a:r>
            <a:endParaRPr lang="en-US" dirty="0" smtClean="0"/>
          </a:p>
          <a:p>
            <a:pPr lvl="1"/>
            <a:r>
              <a:rPr lang="en-US" dirty="0" smtClean="0"/>
              <a:t>Physical pipeline stage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Match restriction: a fixed number stages (32) </a:t>
            </a:r>
          </a:p>
          <a:p>
            <a:pPr lvl="1"/>
            <a:r>
              <a:rPr lang="en-US" dirty="0" smtClean="0"/>
              <a:t>Packet header limits: the packet header vector has a fixed size (4kb)</a:t>
            </a:r>
          </a:p>
          <a:p>
            <a:pPr lvl="1"/>
            <a:r>
              <a:rPr lang="en-US" dirty="0" smtClean="0"/>
              <a:t>Memory restriction: identical number of entries for all</a:t>
            </a:r>
          </a:p>
          <a:p>
            <a:pPr lvl="1"/>
            <a:r>
              <a:rPr lang="en-US" dirty="0" smtClean="0"/>
              <a:t>Action restrictions: number of complexity of instructions</a:t>
            </a:r>
          </a:p>
          <a:p>
            <a:pPr lvl="2"/>
            <a:r>
              <a:rPr lang="en-US" dirty="0" smtClean="0"/>
              <a:t>Not generic inst., just modify headers.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2" y="1466401"/>
            <a:ext cx="5216026" cy="53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61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RMT model: flexible actions and header update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33" y="1649184"/>
            <a:ext cx="5423223" cy="4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33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RMT abstract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Controlling the configuration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 Parse graph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Table Flow Graph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20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L2/L3 switch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688"/>
            <a:ext cx="3671985" cy="495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8859" y="2060155"/>
            <a:ext cx="6094022" cy="41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RCP and ACL support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58" y="1542361"/>
            <a:ext cx="484155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120" y="1542361"/>
            <a:ext cx="6073209" cy="45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Chip design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62175"/>
            <a:ext cx="11125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Configurable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918" y="1825625"/>
            <a:ext cx="4875882" cy="4351338"/>
          </a:xfrm>
        </p:spPr>
        <p:txBody>
          <a:bodyPr/>
          <a:lstStyle/>
          <a:p>
            <a:r>
              <a:rPr lang="en-US" dirty="0" smtClean="0"/>
              <a:t>Input: packet data, parser graph stored in TCAM</a:t>
            </a:r>
          </a:p>
          <a:p>
            <a:r>
              <a:rPr lang="en-US" dirty="0" smtClean="0"/>
              <a:t>Output 4kb header vector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17" y="2474549"/>
            <a:ext cx="6148519" cy="280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733"/>
            <a:ext cx="10972800" cy="96950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RMT Switch Design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66425" y="2325683"/>
            <a:ext cx="11290300" cy="53687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64 x 10Gb ports</a:t>
            </a:r>
          </a:p>
          <a:p>
            <a:pPr lvl="1"/>
            <a:r>
              <a:rPr lang="en-US" sz="2000" dirty="0"/>
              <a:t>960M packets/second</a:t>
            </a:r>
            <a:endParaRPr lang="en-US" sz="2400" dirty="0"/>
          </a:p>
          <a:p>
            <a:pPr lvl="1"/>
            <a:r>
              <a:rPr lang="en-US" sz="2000" dirty="0" smtClean="0"/>
              <a:t>1GHz </a:t>
            </a:r>
            <a:r>
              <a:rPr lang="en-US" sz="2000" dirty="0"/>
              <a:t>pipeline</a:t>
            </a:r>
          </a:p>
          <a:p>
            <a:r>
              <a:rPr lang="en-US" sz="2400" dirty="0" smtClean="0"/>
              <a:t>Programmable parser</a:t>
            </a:r>
          </a:p>
          <a:p>
            <a:r>
              <a:rPr lang="en-US" sz="2400" dirty="0" smtClean="0"/>
              <a:t>32 Match/action stages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32908" y="2346704"/>
            <a:ext cx="5877953" cy="5368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/>
              <a:t>Huge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/>
              <a:t>TCAM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10x current chips</a:t>
            </a:r>
          </a:p>
          <a:p>
            <a:pPr marL="684213" lvl="1" indent="-227013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64K TCAM words x 640b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SRAM hash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tables for exact matches</a:t>
            </a:r>
          </a:p>
          <a:p>
            <a:pPr marL="684213" lvl="1" indent="-227013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/>
              <a:t>128K words x 640b</a:t>
            </a:r>
          </a:p>
          <a:p>
            <a:pPr marL="227013" indent="-227013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 smtClean="0"/>
              <a:t>224 action processors per stage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7013" indent="-227013" defTabSz="91440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All </a:t>
            </a:r>
            <a:r>
              <a:rPr lang="en-US" sz="2400" kern="0" dirty="0" err="1"/>
              <a:t>OpenFlow</a:t>
            </a:r>
            <a:r>
              <a:rPr lang="en-US" sz="2400" kern="0" dirty="0"/>
              <a:t> statistics counters</a:t>
            </a:r>
          </a:p>
          <a:p>
            <a:pPr marL="227013" marR="0" lvl="0" indent="-227013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5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Cost of Configurability:</a:t>
            </a:r>
            <a:br>
              <a:rPr lang="en-US" dirty="0" smtClean="0"/>
            </a:br>
            <a:r>
              <a:rPr lang="en-US" dirty="0" smtClean="0"/>
              <a:t>Comparison with Conventional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2277"/>
            <a:ext cx="10972800" cy="418388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functions identical:  I/O, data buffer, </a:t>
            </a:r>
            <a:r>
              <a:rPr lang="en-US" sz="2400" dirty="0" err="1" smtClean="0"/>
              <a:t>queueing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Make extra functions optional: statistics</a:t>
            </a:r>
          </a:p>
          <a:p>
            <a:r>
              <a:rPr lang="en-US" sz="2400" dirty="0" smtClean="0"/>
              <a:t>Memory dominates area</a:t>
            </a:r>
          </a:p>
          <a:p>
            <a:pPr lvl="1"/>
            <a:r>
              <a:rPr lang="en-US" sz="2000" dirty="0" smtClean="0"/>
              <a:t>Compare memory area/bit and bit count</a:t>
            </a:r>
          </a:p>
          <a:p>
            <a:r>
              <a:rPr lang="en-US" sz="2400" dirty="0" smtClean="0"/>
              <a:t>RMT must use memory bits efficiently to compete on cost</a:t>
            </a:r>
          </a:p>
          <a:p>
            <a:r>
              <a:rPr lang="en-US" sz="2400" dirty="0" smtClean="0"/>
              <a:t>Techniques for flexibility</a:t>
            </a:r>
          </a:p>
          <a:p>
            <a:pPr lvl="1"/>
            <a:r>
              <a:rPr lang="en-US" sz="2000" dirty="0" smtClean="0"/>
              <a:t>Match stage unit RAM configurability</a:t>
            </a:r>
          </a:p>
          <a:p>
            <a:pPr lvl="1"/>
            <a:r>
              <a:rPr lang="en-US" sz="2000" dirty="0" smtClean="0"/>
              <a:t>Ingress/egress resource sharing</a:t>
            </a:r>
          </a:p>
          <a:p>
            <a:pPr lvl="1"/>
            <a:r>
              <a:rPr lang="en-US" sz="2000" dirty="0" smtClean="0"/>
              <a:t>Table predication allows multiple tables per stage</a:t>
            </a:r>
          </a:p>
          <a:p>
            <a:pPr lvl="1"/>
            <a:r>
              <a:rPr lang="en-US" sz="2000" dirty="0" smtClean="0"/>
              <a:t>Match memory overhead reduction</a:t>
            </a:r>
          </a:p>
          <a:p>
            <a:pPr lvl="1"/>
            <a:r>
              <a:rPr lang="en-US" sz="2000" dirty="0" smtClean="0"/>
              <a:t>Match memory multi-word packing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4870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Forwarding 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The problem addressed in this paper: The current hardware switches are rigid, what is the cost to make them flexible to support </a:t>
            </a:r>
            <a:r>
              <a:rPr lang="en-US" dirty="0" err="1" smtClean="0"/>
              <a:t>OpenFlow</a:t>
            </a:r>
            <a:r>
              <a:rPr lang="en-US" dirty="0" smtClean="0"/>
              <a:t> forwarding abstraction.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/>
              <a:t>Conventional switch chips are inflexible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SDN demands flexibility…sounds expensive…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How do we do it: The Reconfigurable Match Table (RMT) switch model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Flexibility costs less than 15%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91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265"/>
            <a:ext cx="12192000" cy="87792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Chip  Comparison with Fixed Function Switches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0886571"/>
              </p:ext>
            </p:extLst>
          </p:nvPr>
        </p:nvGraphicFramePr>
        <p:xfrm>
          <a:off x="827289" y="1199237"/>
          <a:ext cx="10972800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779904"/>
                <a:gridCol w="2646877"/>
                <a:gridCol w="2546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% of chip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 Cost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IO,</a:t>
                      </a:r>
                      <a:r>
                        <a:rPr lang="en-US" baseline="0" dirty="0" smtClean="0"/>
                        <a:t> buffer, queue, CPU,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Match memory &amp; logic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54.3%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VLIW action</a:t>
                      </a:r>
                      <a:r>
                        <a:rPr lang="en-US" baseline="0" dirty="0" smtClean="0"/>
                        <a:t> engine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Parser + </a:t>
                      </a:r>
                      <a:r>
                        <a:rPr lang="en-US" dirty="0" err="1" smtClean="0"/>
                        <a:t>deparser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0.7%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extra</a:t>
                      </a:r>
                      <a:r>
                        <a:rPr lang="en-US" baseline="0" dirty="0" smtClean="0"/>
                        <a:t> area cost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14.2%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618347"/>
              </p:ext>
            </p:extLst>
          </p:nvPr>
        </p:nvGraphicFramePr>
        <p:xfrm>
          <a:off x="867017" y="3739844"/>
          <a:ext cx="10933072" cy="29667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725948"/>
                <a:gridCol w="2661107"/>
                <a:gridCol w="25460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% of chip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 Cost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I/O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26.0%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leakage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43.7%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4.0%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Logic leakage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RAM active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0.4%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TCAM active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0.0%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Logic active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16.8%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extra power cost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12.4%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0352" y="856212"/>
            <a:ext cx="6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50351" y="3424277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8424" y="1572004"/>
            <a:ext cx="402525" cy="2914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7604" y="2015902"/>
            <a:ext cx="402525" cy="2914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8424" y="2380274"/>
            <a:ext cx="402525" cy="2914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0664" y="4156732"/>
            <a:ext cx="402525" cy="2914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0664" y="4527756"/>
            <a:ext cx="402525" cy="2914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0664" y="6038545"/>
            <a:ext cx="402525" cy="29149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55292" y="3029493"/>
            <a:ext cx="1579763" cy="39478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55291" y="6330044"/>
            <a:ext cx="1579763" cy="39478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3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design a flexible chip?</a:t>
            </a:r>
          </a:p>
          <a:p>
            <a:pPr lvl="1"/>
            <a:r>
              <a:rPr lang="en-US" dirty="0" smtClean="0"/>
              <a:t>The RMT switch model</a:t>
            </a:r>
          </a:p>
          <a:p>
            <a:pPr lvl="1"/>
            <a:r>
              <a:rPr lang="en-US" dirty="0" smtClean="0"/>
              <a:t>Bring processing close to the memories: </a:t>
            </a:r>
          </a:p>
          <a:p>
            <a:pPr lvl="2"/>
            <a:r>
              <a:rPr lang="en-US" dirty="0" smtClean="0"/>
              <a:t>pipeline of many stages</a:t>
            </a:r>
          </a:p>
          <a:p>
            <a:pPr lvl="1"/>
            <a:r>
              <a:rPr lang="en-US" dirty="0" smtClean="0"/>
              <a:t>Bring the processing to the wires: </a:t>
            </a:r>
          </a:p>
          <a:p>
            <a:pPr lvl="2"/>
            <a:r>
              <a:rPr lang="en-US" dirty="0" smtClean="0"/>
              <a:t>224 action CPUs per stage</a:t>
            </a:r>
          </a:p>
          <a:p>
            <a:r>
              <a:rPr lang="en-US" dirty="0" smtClean="0"/>
              <a:t>How much does it cost?</a:t>
            </a:r>
          </a:p>
          <a:p>
            <a:pPr lvl="1"/>
            <a:r>
              <a:rPr lang="en-US" dirty="0" smtClean="0"/>
              <a:t>15%</a:t>
            </a:r>
          </a:p>
          <a:p>
            <a:r>
              <a:rPr lang="en-US" dirty="0" smtClean="0"/>
              <a:t>Lots of the details how this is designed in 28nm CMOS are in the paper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6998-10)</a:t>
            </a:r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7620000" y="6324601"/>
            <a:ext cx="42672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P. </a:t>
            </a:r>
            <a:r>
              <a:rPr lang="en-US" dirty="0" err="1" smtClean="0"/>
              <a:t>Bosshart</a:t>
            </a:r>
            <a:r>
              <a:rPr lang="en-US" dirty="0" smtClean="0"/>
              <a:t>, 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SDN Forwarding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data plane</a:t>
            </a:r>
          </a:p>
          <a:p>
            <a:pPr lvl="1"/>
            <a:r>
              <a:rPr lang="en-US" dirty="0" smtClean="0"/>
              <a:t> “Forwarding Metamorphosis: Fast Programmable Match-Action Processing in Hardware for SDN”, SIGCOMM’2013.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“P4: Programming Protocol-Independent Packet Processors”, SIGCOMM Computer Communications Review, July 2014.</a:t>
            </a:r>
          </a:p>
        </p:txBody>
      </p:sp>
    </p:spTree>
    <p:extLst>
      <p:ext uri="{BB962C8B-B14F-4D97-AF65-F5344CB8AC3E}">
        <p14:creationId xmlns:p14="http://schemas.microsoft.com/office/powerpoint/2010/main" xmlns="" val="12995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was simple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single rule table</a:t>
            </a:r>
          </a:p>
          <a:p>
            <a:pPr lvl="1"/>
            <a:r>
              <a:rPr lang="en-US" dirty="0" smtClean="0"/>
              <a:t>Priority, pattern, actions, counters, timeouts</a:t>
            </a:r>
          </a:p>
          <a:p>
            <a:r>
              <a:rPr lang="en-US" dirty="0" smtClean="0"/>
              <a:t>Matching on any of 12 fields, e.g.,</a:t>
            </a:r>
          </a:p>
          <a:p>
            <a:pPr lvl="1"/>
            <a:r>
              <a:rPr lang="en-US" dirty="0" smtClean="0"/>
              <a:t>MAC addresses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Transport protocol </a:t>
            </a:r>
          </a:p>
          <a:p>
            <a:pPr lvl="1"/>
            <a:r>
              <a:rPr lang="en-US" dirty="0" smtClean="0"/>
              <a:t>Transport port numbers</a:t>
            </a:r>
          </a:p>
        </p:txBody>
      </p:sp>
    </p:spTree>
    <p:extLst>
      <p:ext uri="{BB962C8B-B14F-4D97-AF65-F5344CB8AC3E}">
        <p14:creationId xmlns:p14="http://schemas.microsoft.com/office/powerpoint/2010/main" xmlns="" val="11371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Past Five Years…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18511"/>
              </p:ext>
            </p:extLst>
          </p:nvPr>
        </p:nvGraphicFramePr>
        <p:xfrm>
          <a:off x="1956741" y="2116667"/>
          <a:ext cx="81279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Version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</a:t>
                      </a:r>
                      <a:r>
                        <a:rPr lang="en-US" sz="2400" baseline="0" dirty="0" smtClean="0"/>
                        <a:t> Headers</a:t>
                      </a:r>
                      <a:endParaRPr lang="en-US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1.0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 2009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1.1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Feb 2011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1.2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 2011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 1.3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Jun</a:t>
                      </a:r>
                      <a:r>
                        <a:rPr lang="en-US" sz="2400" baseline="0" dirty="0" smtClean="0"/>
                        <a:t> 2012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OF</a:t>
                      </a:r>
                      <a:r>
                        <a:rPr lang="en-US" sz="2400" baseline="0" dirty="0" smtClean="0"/>
                        <a:t> 1.4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Oct 2013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</a:t>
                      </a:r>
                      <a:endParaRPr lang="en-US" sz="24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1" y="1417638"/>
            <a:ext cx="434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Proliferation of header fields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12800" y="5097815"/>
            <a:ext cx="602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Multiple stages of heterogeneous tables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12800" y="5905676"/>
            <a:ext cx="673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Still not enough (e.g., VXLAN, NVGRE, STT, 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866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SDN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Configurable packet parser</a:t>
            </a:r>
          </a:p>
          <a:p>
            <a:pPr lvl="1"/>
            <a:r>
              <a:rPr lang="en-US" dirty="0" smtClean="0"/>
              <a:t>Not tied to a specific header format</a:t>
            </a:r>
          </a:p>
          <a:p>
            <a:r>
              <a:rPr lang="en-US" dirty="0" smtClean="0"/>
              <a:t>Flexible </a:t>
            </a:r>
            <a:r>
              <a:rPr lang="en-US" dirty="0" err="1" smtClean="0"/>
              <a:t>match+action</a:t>
            </a:r>
            <a:r>
              <a:rPr lang="en-US" dirty="0" smtClean="0"/>
              <a:t> tables</a:t>
            </a:r>
          </a:p>
          <a:p>
            <a:pPr lvl="1"/>
            <a:r>
              <a:rPr lang="en-US" dirty="0" smtClean="0"/>
              <a:t>Multiple tables (in series and/or parallel)</a:t>
            </a:r>
          </a:p>
          <a:p>
            <a:pPr lvl="1"/>
            <a:r>
              <a:rPr lang="en-US" dirty="0" smtClean="0"/>
              <a:t>Able to match on all defined fields</a:t>
            </a:r>
          </a:p>
          <a:p>
            <a:r>
              <a:rPr lang="en-US" dirty="0" smtClean="0"/>
              <a:t>General packet-processing primitives</a:t>
            </a:r>
          </a:p>
          <a:p>
            <a:pPr lvl="1"/>
            <a:r>
              <a:rPr lang="en-US" dirty="0" smtClean="0"/>
              <a:t>Copy, add, remove, and modify</a:t>
            </a:r>
          </a:p>
          <a:p>
            <a:pPr lvl="1"/>
            <a:r>
              <a:rPr lang="en-US" dirty="0" smtClean="0"/>
              <a:t>For both header fields and meta-data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11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061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generation of switch ASICs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 smtClean="0"/>
              <a:t>FlexPipe</a:t>
            </a:r>
            <a:r>
              <a:rPr lang="en-US" dirty="0" smtClean="0"/>
              <a:t>: programmable parser,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RMT </a:t>
            </a:r>
            <a:r>
              <a:rPr lang="en-US" sz="2400" dirty="0" smtClean="0">
                <a:solidFill>
                  <a:srgbClr val="FF0000"/>
                </a:solidFill>
              </a:rPr>
              <a:t>[SIGCOMM’13]</a:t>
            </a:r>
          </a:p>
          <a:p>
            <a:pPr lvl="1"/>
            <a:r>
              <a:rPr lang="en-US" dirty="0" smtClean="0"/>
              <a:t>Cisco Doppler</a:t>
            </a:r>
          </a:p>
          <a:p>
            <a:r>
              <a:rPr lang="en-US" dirty="0" smtClean="0"/>
              <a:t>But, programming these chips is hard</a:t>
            </a:r>
          </a:p>
          <a:p>
            <a:pPr lvl="1"/>
            <a:r>
              <a:rPr lang="en-US" dirty="0" smtClean="0"/>
              <a:t>Custom, vendor-specific interfaces</a:t>
            </a:r>
          </a:p>
          <a:p>
            <a:pPr lvl="1"/>
            <a:r>
              <a:rPr lang="en-US" dirty="0" smtClean="0"/>
              <a:t>Low-level, akin to microcode programming</a:t>
            </a:r>
          </a:p>
        </p:txBody>
      </p:sp>
    </p:spTree>
    <p:extLst>
      <p:ext uri="{BB962C8B-B14F-4D97-AF65-F5344CB8AC3E}">
        <p14:creationId xmlns:p14="http://schemas.microsoft.com/office/powerpoint/2010/main" xmlns="" val="7416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482" y="2130426"/>
            <a:ext cx="11477036" cy="1470025"/>
          </a:xfrm>
        </p:spPr>
        <p:txBody>
          <a:bodyPr/>
          <a:lstStyle/>
          <a:p>
            <a:r>
              <a:rPr lang="en-US" dirty="0" smtClean="0"/>
              <a:t>We need a higher-level interface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8371" y="3886200"/>
            <a:ext cx="10604028" cy="1752600"/>
          </a:xfrm>
        </p:spPr>
        <p:txBody>
          <a:bodyPr/>
          <a:lstStyle/>
          <a:p>
            <a:r>
              <a:rPr lang="en-US" dirty="0" smtClean="0"/>
              <a:t>To tell the programmable switch how we </a:t>
            </a:r>
            <a:r>
              <a:rPr lang="en-US" i="1" dirty="0" smtClean="0"/>
              <a:t>want</a:t>
            </a:r>
            <a:r>
              <a:rPr lang="en-US" dirty="0" smtClean="0"/>
              <a:t> it to behave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2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Goals for the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independence</a:t>
            </a:r>
          </a:p>
          <a:p>
            <a:pPr lvl="1"/>
            <a:r>
              <a:rPr lang="en-US" dirty="0" smtClean="0"/>
              <a:t>Configure a packet parser</a:t>
            </a:r>
          </a:p>
          <a:p>
            <a:pPr lvl="1"/>
            <a:r>
              <a:rPr lang="en-US" dirty="0" smtClean="0"/>
              <a:t>Define a set of typed </a:t>
            </a:r>
            <a:r>
              <a:rPr lang="en-US" dirty="0" err="1" smtClean="0"/>
              <a:t>match+action</a:t>
            </a:r>
            <a:r>
              <a:rPr lang="en-US" dirty="0" smtClean="0"/>
              <a:t> tables</a:t>
            </a:r>
          </a:p>
          <a:p>
            <a:r>
              <a:rPr lang="en-US" dirty="0" smtClean="0"/>
              <a:t>Target independence</a:t>
            </a:r>
          </a:p>
          <a:p>
            <a:pPr lvl="1"/>
            <a:r>
              <a:rPr lang="en-US" dirty="0" smtClean="0"/>
              <a:t>Program without knowledge of switch details</a:t>
            </a:r>
          </a:p>
          <a:p>
            <a:pPr lvl="1"/>
            <a:r>
              <a:rPr lang="en-US" dirty="0" smtClean="0"/>
              <a:t>Rely on compiler to configure the target switch</a:t>
            </a:r>
          </a:p>
          <a:p>
            <a:r>
              <a:rPr lang="en-US" dirty="0" err="1" smtClean="0"/>
              <a:t>Reconfigurability</a:t>
            </a:r>
            <a:endParaRPr lang="en-US" dirty="0"/>
          </a:p>
          <a:p>
            <a:pPr lvl="1"/>
            <a:r>
              <a:rPr lang="en-US" dirty="0"/>
              <a:t>Change </a:t>
            </a:r>
            <a:r>
              <a:rPr lang="en-US" dirty="0" smtClean="0"/>
              <a:t>parsing </a:t>
            </a:r>
            <a:r>
              <a:rPr lang="en-US" dirty="0"/>
              <a:t>and </a:t>
            </a:r>
            <a:r>
              <a:rPr lang="en-US" dirty="0" smtClean="0"/>
              <a:t>processing in the field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6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“Classic” </a:t>
            </a:r>
            <a:r>
              <a:rPr lang="en-US" dirty="0" err="1" smtClean="0"/>
              <a:t>OpenFlow</a:t>
            </a:r>
            <a:r>
              <a:rPr lang="en-US" dirty="0" smtClean="0"/>
              <a:t> (1.x)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03" y="5031483"/>
            <a:ext cx="4345259" cy="935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94666" y="1567998"/>
            <a:ext cx="4265159" cy="8064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5394" y="5966941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 Switch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1110" y="1711995"/>
            <a:ext cx="426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SDN Control Plane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96499" y="2374458"/>
            <a:ext cx="0" cy="28607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0389" y="3255447"/>
            <a:ext cx="293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Installing and querying rules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687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Flexible match-action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1079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Single Match table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All header in one table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To support flexibility, the table needs to store all combination in the header.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Wasteful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Multiple Match Tables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Smaller tables with a subset of headers in a pipeline of stages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Stage j can be made depend on stage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&lt;j.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Existing switches has a small (4-8) number of tables whose widths, depths, and execution order are fixed.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OpenFlow</a:t>
            </a:r>
            <a:r>
              <a:rPr lang="en-US" dirty="0" smtClean="0"/>
              <a:t> 2.0”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03" y="5031483"/>
            <a:ext cx="4567699" cy="93545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94666" y="1567998"/>
            <a:ext cx="4265159" cy="8064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5394" y="5966941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Target Switch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1110" y="1711995"/>
            <a:ext cx="426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SDN Control Plane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39309" y="2372069"/>
            <a:ext cx="0" cy="123212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3107" y="2193595"/>
            <a:ext cx="269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Populating:</a:t>
            </a:r>
          </a:p>
          <a:p>
            <a:pPr algn="ctr"/>
            <a:r>
              <a:rPr lang="en-US" sz="2000" dirty="0" smtClean="0"/>
              <a:t>Installing and querying rules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544499" y="3604189"/>
            <a:ext cx="5193100" cy="911367"/>
          </a:xfrm>
          <a:prstGeom prst="roundRect">
            <a:avLst/>
          </a:prstGeom>
          <a:solidFill>
            <a:schemeClr val="bg1">
              <a:lumMod val="65000"/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32438" y="3781133"/>
            <a:ext cx="241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Compiler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01680" y="4492332"/>
            <a:ext cx="0" cy="7428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27255" y="2372069"/>
            <a:ext cx="0" cy="123212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21328" y="4492332"/>
            <a:ext cx="0" cy="7428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44395" y="2193595"/>
            <a:ext cx="269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Configuring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Parser, tables, and control flow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24538" y="3738801"/>
            <a:ext cx="233017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Parser &amp; Table Configuration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8911" y="3738801"/>
            <a:ext cx="111825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Rule</a:t>
            </a:r>
            <a:br>
              <a:rPr lang="en-US" dirty="0" smtClean="0"/>
            </a:br>
            <a:r>
              <a:rPr lang="en-US" dirty="0" smtClean="0"/>
              <a:t>Translator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  <a:endCxn id="18" idx="1"/>
          </p:cNvCxnSpPr>
          <p:nvPr/>
        </p:nvCxnSpPr>
        <p:spPr>
          <a:xfrm>
            <a:off x="6154713" y="4061967"/>
            <a:ext cx="55419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06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 Language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42815" y="3886200"/>
            <a:ext cx="9539111" cy="1752600"/>
          </a:xfrm>
        </p:spPr>
        <p:txBody>
          <a:bodyPr/>
          <a:lstStyle/>
          <a:p>
            <a:r>
              <a:rPr lang="en-US" dirty="0"/>
              <a:t>Programming Protocol-Independent Packet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Telling programmable switches what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0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Abstract forwarding model (target abstraction)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967" y="1850835"/>
            <a:ext cx="5816707" cy="50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P4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A P4 program contains definitions of the following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Headers</a:t>
            </a:r>
            <a:r>
              <a:rPr lang="en-US" dirty="0" smtClean="0"/>
              <a:t>: describes the sequence and structure of a series of fields (fields width and constraints on field values)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Parsers</a:t>
            </a:r>
            <a:r>
              <a:rPr lang="en-US" dirty="0" smtClean="0"/>
              <a:t>: A parser definition specifies how to identify headers and valid header sequence within packets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Tables</a:t>
            </a:r>
            <a:r>
              <a:rPr lang="en-US" dirty="0" smtClean="0"/>
              <a:t>: </a:t>
            </a:r>
            <a:r>
              <a:rPr lang="en-US" dirty="0" err="1" smtClean="0"/>
              <a:t>Match+action</a:t>
            </a:r>
            <a:r>
              <a:rPr lang="en-US" dirty="0" smtClean="0"/>
              <a:t> tables are the mechanism for performing packet processing. P4 program defines the fields on which a table may match and the actions it may execute.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Actions</a:t>
            </a:r>
            <a:r>
              <a:rPr lang="en-US" dirty="0" smtClean="0"/>
              <a:t>: P4 supports construction of complex actions from simpler protocol-independent primitives. Actions are available within match-action tables.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Control programs</a:t>
            </a:r>
            <a:r>
              <a:rPr lang="en-US" dirty="0" smtClean="0"/>
              <a:t>: the control program determines the order of match-action tables that are applied to a packet, describing the flow of control between </a:t>
            </a:r>
            <a:r>
              <a:rPr lang="en-US" dirty="0" err="1" smtClean="0"/>
              <a:t>match+action</a:t>
            </a:r>
            <a:r>
              <a:rPr lang="en-US" dirty="0" smtClean="0"/>
              <a:t> tables.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P4 language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777" y="1600201"/>
            <a:ext cx="6190075" cy="2082801"/>
          </a:xfrm>
        </p:spPr>
        <p:txBody>
          <a:bodyPr>
            <a:normAutofit/>
          </a:bodyPr>
          <a:lstStyle/>
          <a:p>
            <a:r>
              <a:rPr lang="en-US" dirty="0" smtClean="0"/>
              <a:t>Data-center routing</a:t>
            </a:r>
          </a:p>
          <a:p>
            <a:pPr lvl="1"/>
            <a:r>
              <a:rPr lang="en-US" dirty="0" smtClean="0"/>
              <a:t>Top-of-rack switches</a:t>
            </a:r>
          </a:p>
          <a:p>
            <a:pPr lvl="1"/>
            <a:r>
              <a:rPr lang="en-US" dirty="0" smtClean="0"/>
              <a:t>Two tiers of core switches</a:t>
            </a:r>
          </a:p>
          <a:p>
            <a:pPr lvl="1"/>
            <a:r>
              <a:rPr lang="en-US" dirty="0" smtClean="0"/>
              <a:t>Source routing by </a:t>
            </a:r>
            <a:r>
              <a:rPr lang="en-US" dirty="0" err="1" smtClean="0"/>
              <a:t>ToR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1" cy="20828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ierarchical </a:t>
            </a:r>
            <a:r>
              <a:rPr lang="en-US" dirty="0"/>
              <a:t>tag (</a:t>
            </a:r>
            <a:r>
              <a:rPr lang="en-US" dirty="0" err="1"/>
              <a:t>mTag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Pushed by the </a:t>
            </a:r>
            <a:r>
              <a:rPr lang="en-US" dirty="0" err="1" smtClean="0"/>
              <a:t>ToR</a:t>
            </a:r>
            <a:endParaRPr lang="en-US" dirty="0" smtClean="0"/>
          </a:p>
          <a:p>
            <a:pPr lvl="1"/>
            <a:r>
              <a:rPr lang="en-US" dirty="0" smtClean="0"/>
              <a:t>Four </a:t>
            </a:r>
            <a:r>
              <a:rPr lang="en-US" dirty="0"/>
              <a:t>one-byte fields</a:t>
            </a:r>
          </a:p>
          <a:p>
            <a:pPr lvl="1"/>
            <a:r>
              <a:rPr lang="en-US" dirty="0"/>
              <a:t>Two hops up, two </a:t>
            </a:r>
            <a:r>
              <a:rPr lang="en-US" dirty="0" smtClean="0"/>
              <a:t>down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39" y="5608724"/>
            <a:ext cx="2087940" cy="449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85" y="5608724"/>
            <a:ext cx="2087940" cy="449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17" y="4914458"/>
            <a:ext cx="2087940" cy="449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91" y="4177858"/>
            <a:ext cx="2087940" cy="449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61" y="4914458"/>
            <a:ext cx="2087940" cy="4494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092919" y="5213615"/>
            <a:ext cx="512772" cy="493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83559" y="4505234"/>
            <a:ext cx="512772" cy="493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49662" y="4477012"/>
            <a:ext cx="618249" cy="493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71112" y="5213615"/>
            <a:ext cx="618249" cy="4938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34964" y="52277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03616" y="448480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up2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58457" y="4452793"/>
            <a:ext cx="104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down1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82981" y="5200473"/>
            <a:ext cx="104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down2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12144" y="6064570"/>
            <a:ext cx="5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58456" y="6064570"/>
            <a:ext cx="5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2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Header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393244"/>
          </a:xfrm>
        </p:spPr>
        <p:txBody>
          <a:bodyPr/>
          <a:lstStyle/>
          <a:p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Ordered list of fields</a:t>
            </a:r>
          </a:p>
          <a:p>
            <a:pPr lvl="1"/>
            <a:r>
              <a:rPr lang="en-US" dirty="0" smtClean="0"/>
              <a:t>A field has a name and width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706" y="3429001"/>
            <a:ext cx="2069797" cy="2031325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h</a:t>
            </a:r>
            <a:r>
              <a:rPr lang="en-US" b="1" dirty="0" smtClean="0">
                <a:latin typeface="Courier"/>
                <a:cs typeface="Courier"/>
              </a:rPr>
              <a:t>eader </a:t>
            </a:r>
            <a:r>
              <a:rPr lang="en-US" b="1" dirty="0" err="1" smtClean="0">
                <a:latin typeface="Courier"/>
                <a:cs typeface="Courier"/>
              </a:rPr>
              <a:t>ethernet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fields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dst_addr</a:t>
            </a:r>
            <a:r>
              <a:rPr lang="en-US" b="1" dirty="0" smtClean="0">
                <a:latin typeface="Courier"/>
                <a:cs typeface="Courier"/>
              </a:rPr>
              <a:t> : 48;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src_addr</a:t>
            </a:r>
            <a:r>
              <a:rPr lang="en-US" b="1" dirty="0" smtClean="0">
                <a:latin typeface="Courier"/>
                <a:cs typeface="Courier"/>
              </a:rPr>
              <a:t> : 48;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ethertype</a:t>
            </a:r>
            <a:r>
              <a:rPr lang="en-US" b="1" dirty="0" smtClean="0">
                <a:latin typeface="Courier"/>
                <a:cs typeface="Courier"/>
              </a:rPr>
              <a:t> : 16;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}</a:t>
            </a:r>
          </a:p>
          <a:p>
            <a:r>
              <a:rPr lang="en-US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6495" y="4092223"/>
            <a:ext cx="2018501" cy="2585323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h</a:t>
            </a:r>
            <a:r>
              <a:rPr lang="en-US" b="1" dirty="0" smtClean="0">
                <a:latin typeface="Courier"/>
                <a:cs typeface="Courier"/>
              </a:rPr>
              <a:t>eader </a:t>
            </a:r>
            <a:r>
              <a:rPr lang="en-US" b="1" dirty="0" err="1" smtClean="0">
                <a:latin typeface="Courier"/>
                <a:cs typeface="Courier"/>
              </a:rPr>
              <a:t>mTag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fields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up1 : 8;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up2 : 8;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down1 : 8;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down2 : 8;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ethertype</a:t>
            </a:r>
            <a:r>
              <a:rPr lang="en-US" b="1" dirty="0" smtClean="0">
                <a:latin typeface="Courier"/>
                <a:cs typeface="Courier"/>
              </a:rPr>
              <a:t> : 16;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}</a:t>
            </a:r>
          </a:p>
          <a:p>
            <a:r>
              <a:rPr lang="en-US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372" y="3817796"/>
            <a:ext cx="2018501" cy="2308324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h</a:t>
            </a:r>
            <a:r>
              <a:rPr lang="en-US" b="1" dirty="0" smtClean="0">
                <a:latin typeface="Courier"/>
                <a:cs typeface="Courier"/>
              </a:rPr>
              <a:t>eader </a:t>
            </a:r>
            <a:r>
              <a:rPr lang="en-US" b="1" dirty="0" err="1" smtClean="0">
                <a:latin typeface="Courier"/>
                <a:cs typeface="Courier"/>
              </a:rPr>
              <a:t>vlan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fields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pcp</a:t>
            </a:r>
            <a:r>
              <a:rPr lang="en-US" b="1" dirty="0" smtClean="0">
                <a:latin typeface="Courier"/>
                <a:cs typeface="Courier"/>
              </a:rPr>
              <a:t> : </a:t>
            </a:r>
            <a:r>
              <a:rPr lang="en-US" b="1" dirty="0">
                <a:latin typeface="Courier"/>
                <a:cs typeface="Courier"/>
              </a:rPr>
              <a:t>3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cfi</a:t>
            </a:r>
            <a:r>
              <a:rPr lang="en-US" b="1" dirty="0" smtClean="0">
                <a:latin typeface="Courier"/>
                <a:cs typeface="Courier"/>
              </a:rPr>
              <a:t> : 1;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vid : 12;</a:t>
            </a:r>
          </a:p>
          <a:p>
            <a:r>
              <a:rPr lang="en-US" b="1" dirty="0" smtClean="0">
                <a:latin typeface="Courier"/>
                <a:cs typeface="Courier"/>
              </a:rPr>
              <a:t>    </a:t>
            </a:r>
            <a:r>
              <a:rPr lang="en-US" b="1" dirty="0" err="1" smtClean="0">
                <a:latin typeface="Courier"/>
                <a:cs typeface="Courier"/>
              </a:rPr>
              <a:t>ethertype</a:t>
            </a:r>
            <a:r>
              <a:rPr lang="en-US" b="1" dirty="0" smtClean="0">
                <a:latin typeface="Courier"/>
                <a:cs typeface="Courier"/>
              </a:rPr>
              <a:t> : 16;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}</a:t>
            </a:r>
          </a:p>
          <a:p>
            <a:r>
              <a:rPr lang="en-US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3880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123244"/>
          </a:xfrm>
        </p:spPr>
        <p:txBody>
          <a:bodyPr/>
          <a:lstStyle/>
          <a:p>
            <a:r>
              <a:rPr lang="en-US" dirty="0" smtClean="0"/>
              <a:t>State machine traversing the packet</a:t>
            </a:r>
          </a:p>
          <a:p>
            <a:pPr lvl="1"/>
            <a:r>
              <a:rPr lang="en-US" dirty="0" smtClean="0"/>
              <a:t>Extracting field values as it goes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555" y="2935108"/>
            <a:ext cx="10491141" cy="3693319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arser start {                parser </a:t>
            </a:r>
            <a:r>
              <a:rPr lang="en-US" b="1" dirty="0" err="1" smtClean="0">
                <a:latin typeface="Courier"/>
                <a:cs typeface="Courier"/>
              </a:rPr>
              <a:t>vlan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ethernet</a:t>
            </a:r>
            <a:r>
              <a:rPr lang="en-US" b="1" dirty="0" smtClean="0">
                <a:latin typeface="Courier"/>
                <a:cs typeface="Courier"/>
              </a:rPr>
              <a:t>;                     switch(</a:t>
            </a:r>
            <a:r>
              <a:rPr lang="en-US" b="1" dirty="0" err="1" smtClean="0">
                <a:latin typeface="Courier"/>
                <a:cs typeface="Courier"/>
              </a:rPr>
              <a:t>ethertype</a:t>
            </a:r>
            <a:r>
              <a:rPr lang="en-US" b="1" dirty="0" smtClean="0">
                <a:latin typeface="Courier"/>
                <a:cs typeface="Courier"/>
              </a:rPr>
              <a:t>) {</a:t>
            </a:r>
          </a:p>
          <a:p>
            <a:r>
              <a:rPr lang="en-US" b="1" dirty="0" smtClean="0">
                <a:latin typeface="Courier"/>
                <a:cs typeface="Courier"/>
              </a:rPr>
              <a:t>}                                   case 0xaaaa : </a:t>
            </a:r>
            <a:r>
              <a:rPr lang="en-US" b="1" dirty="0" err="1" smtClean="0">
                <a:latin typeface="Courier"/>
                <a:cs typeface="Courier"/>
              </a:rPr>
              <a:t>mTag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r>
              <a:rPr lang="en-US" b="1" dirty="0" smtClean="0">
                <a:latin typeface="Courier"/>
                <a:cs typeface="Courier"/>
              </a:rPr>
              <a:t>                                    case 0x800 : ipv4;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p</a:t>
            </a:r>
            <a:r>
              <a:rPr lang="en-US" b="1" dirty="0" smtClean="0">
                <a:latin typeface="Courier"/>
                <a:cs typeface="Courier"/>
              </a:rPr>
              <a:t>arser </a:t>
            </a:r>
            <a:r>
              <a:rPr lang="en-US" b="1" dirty="0" err="1" smtClean="0">
                <a:latin typeface="Courier"/>
                <a:cs typeface="Courier"/>
              </a:rPr>
              <a:t>ethernet</a:t>
            </a:r>
            <a:r>
              <a:rPr lang="en-US" b="1" dirty="0" smtClean="0">
                <a:latin typeface="Courier"/>
                <a:cs typeface="Courier"/>
              </a:rPr>
              <a:t> {                   . . .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switch(</a:t>
            </a:r>
            <a:r>
              <a:rPr lang="en-US" b="1" dirty="0" err="1" smtClean="0">
                <a:latin typeface="Courier"/>
                <a:cs typeface="Courier"/>
              </a:rPr>
              <a:t>ethertype</a:t>
            </a:r>
            <a:r>
              <a:rPr lang="en-US" b="1" dirty="0" smtClean="0">
                <a:latin typeface="Courier"/>
                <a:cs typeface="Courier"/>
              </a:rPr>
              <a:t>) {        }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case 0x8100 : </a:t>
            </a:r>
            <a:r>
              <a:rPr lang="en-US" b="1" dirty="0" err="1" smtClean="0">
                <a:latin typeface="Courier"/>
                <a:cs typeface="Courier"/>
              </a:rPr>
              <a:t>vlan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case 0x9100 : </a:t>
            </a:r>
            <a:r>
              <a:rPr lang="en-US" b="1" dirty="0" err="1" smtClean="0">
                <a:latin typeface="Courier"/>
                <a:cs typeface="Courier"/>
              </a:rPr>
              <a:t>vlan</a:t>
            </a:r>
            <a:r>
              <a:rPr lang="en-US" b="1" dirty="0" smtClean="0">
                <a:latin typeface="Courier"/>
                <a:cs typeface="Courier"/>
              </a:rPr>
              <a:t>;     parser </a:t>
            </a:r>
            <a:r>
              <a:rPr lang="en-US" b="1" dirty="0" err="1" smtClean="0">
                <a:latin typeface="Courier"/>
                <a:cs typeface="Courier"/>
              </a:rPr>
              <a:t>mTag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case 0x800 : ipv4;         switch(</a:t>
            </a:r>
            <a:r>
              <a:rPr lang="en-US" b="1" dirty="0" err="1" smtClean="0">
                <a:latin typeface="Courier"/>
                <a:cs typeface="Courier"/>
              </a:rPr>
              <a:t>ethertype</a:t>
            </a:r>
            <a:r>
              <a:rPr lang="en-US" b="1" dirty="0" smtClean="0">
                <a:latin typeface="Courier"/>
                <a:cs typeface="Courier"/>
              </a:rPr>
              <a:t>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. . .                         case 0x800 : ipv4;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}                                . . .</a:t>
            </a:r>
          </a:p>
          <a:p>
            <a:r>
              <a:rPr lang="en-US" b="1" dirty="0" smtClean="0">
                <a:latin typeface="Courier"/>
                <a:cs typeface="Courier"/>
              </a:rPr>
              <a:t>}                                }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                        }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6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Match-action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054578"/>
          </a:xfrm>
        </p:spPr>
        <p:txBody>
          <a:bodyPr>
            <a:normAutofit/>
          </a:bodyPr>
          <a:lstStyle/>
          <a:p>
            <a:r>
              <a:rPr lang="en-US" dirty="0" smtClean="0"/>
              <a:t>Describe each packet-processing stage </a:t>
            </a:r>
          </a:p>
          <a:p>
            <a:pPr lvl="1"/>
            <a:r>
              <a:rPr lang="en-US" dirty="0" smtClean="0"/>
              <a:t>What fields are matched, and in what way</a:t>
            </a:r>
          </a:p>
          <a:p>
            <a:pPr lvl="1"/>
            <a:r>
              <a:rPr lang="en-US" dirty="0" smtClean="0"/>
              <a:t>What action functions are performed</a:t>
            </a:r>
          </a:p>
          <a:p>
            <a:pPr lvl="1"/>
            <a:r>
              <a:rPr lang="en-US" dirty="0" smtClean="0"/>
              <a:t>(Optionally) a hint about max number of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654778"/>
            <a:ext cx="3262432" cy="2862322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t</a:t>
            </a:r>
            <a:r>
              <a:rPr lang="en-US" b="1" dirty="0" smtClean="0">
                <a:latin typeface="Courier"/>
                <a:cs typeface="Courier"/>
              </a:rPr>
              <a:t>able </a:t>
            </a:r>
            <a:r>
              <a:rPr lang="en-US" b="1" dirty="0" err="1" smtClean="0">
                <a:latin typeface="Courier"/>
                <a:cs typeface="Courier"/>
              </a:rPr>
              <a:t>mTag_table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reads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ethernet.dst_addr</a:t>
            </a:r>
            <a:r>
              <a:rPr lang="en-US" b="1" dirty="0" smtClean="0">
                <a:latin typeface="Courier"/>
                <a:cs typeface="Courier"/>
              </a:rPr>
              <a:t> : exact;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vlan.vid</a:t>
            </a:r>
            <a:r>
              <a:rPr lang="en-US" b="1" dirty="0" smtClean="0">
                <a:latin typeface="Courier"/>
                <a:cs typeface="Courier"/>
              </a:rPr>
              <a:t> : exact;</a:t>
            </a:r>
          </a:p>
          <a:p>
            <a:r>
              <a:rPr lang="en-US" b="1" dirty="0" smtClean="0">
                <a:latin typeface="Courier"/>
                <a:cs typeface="Courier"/>
              </a:rPr>
              <a:t>  }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actions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</a:t>
            </a:r>
            <a:r>
              <a:rPr lang="en-US" b="1" dirty="0" err="1" smtClean="0">
                <a:latin typeface="Courier"/>
                <a:cs typeface="Courier"/>
              </a:rPr>
              <a:t>add_mTag</a:t>
            </a:r>
            <a:r>
              <a:rPr lang="en-US" b="1" dirty="0" smtClean="0">
                <a:latin typeface="Courier"/>
                <a:cs typeface="Courier"/>
              </a:rPr>
              <a:t>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}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max_size</a:t>
            </a:r>
            <a:r>
              <a:rPr lang="en-US" b="1" dirty="0" smtClean="0">
                <a:latin typeface="Courier"/>
                <a:cs typeface="Courier"/>
              </a:rPr>
              <a:t> : 20000;</a:t>
            </a:r>
          </a:p>
          <a:p>
            <a:r>
              <a:rPr lang="en-US" b="1" dirty="0" smtClean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882" y="3654778"/>
            <a:ext cx="4403770" cy="1200329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t</a:t>
            </a:r>
            <a:r>
              <a:rPr lang="en-US" b="1" dirty="0" smtClean="0">
                <a:latin typeface="Courier"/>
                <a:cs typeface="Courier"/>
              </a:rPr>
              <a:t>able </a:t>
            </a:r>
            <a:r>
              <a:rPr lang="en-US" b="1" dirty="0" err="1" smtClean="0">
                <a:latin typeface="Courier"/>
                <a:cs typeface="Courier"/>
              </a:rPr>
              <a:t>local_switching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// read destination and checks if local</a:t>
            </a:r>
          </a:p>
          <a:p>
            <a:r>
              <a:rPr lang="en-US" b="1" dirty="0" smtClean="0">
                <a:latin typeface="Courier"/>
                <a:cs typeface="Courier"/>
              </a:rPr>
              <a:t>  // if miss occurs, </a:t>
            </a:r>
            <a:r>
              <a:rPr lang="en-US" b="1" dirty="0" err="1" smtClean="0">
                <a:latin typeface="Courier"/>
                <a:cs typeface="Courier"/>
              </a:rPr>
              <a:t>goto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mtag</a:t>
            </a:r>
            <a:r>
              <a:rPr lang="en-US" b="1" dirty="0" smtClean="0">
                <a:latin typeface="Courier"/>
                <a:cs typeface="Courier"/>
              </a:rPr>
              <a:t> table</a:t>
            </a:r>
          </a:p>
          <a:p>
            <a:r>
              <a:rPr lang="en-US" b="1" dirty="0" smtClean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882" y="5316771"/>
            <a:ext cx="5545108" cy="1477328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t</a:t>
            </a:r>
            <a:r>
              <a:rPr lang="en-US" b="1" dirty="0" smtClean="0">
                <a:latin typeface="Courier"/>
                <a:cs typeface="Courier"/>
              </a:rPr>
              <a:t>able </a:t>
            </a:r>
            <a:r>
              <a:rPr lang="en-US" b="1" dirty="0" err="1" smtClean="0">
                <a:latin typeface="Courier"/>
                <a:cs typeface="Courier"/>
              </a:rPr>
              <a:t>local_switching</a:t>
            </a:r>
            <a:r>
              <a:rPr lang="en-US" b="1" dirty="0" smtClean="0">
                <a:latin typeface="Courier"/>
                <a:cs typeface="Courier"/>
              </a:rPr>
              <a:t>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//verify egress is resolved</a:t>
            </a:r>
          </a:p>
          <a:p>
            <a:r>
              <a:rPr lang="en-US" b="1" dirty="0" smtClean="0">
                <a:latin typeface="Courier"/>
                <a:cs typeface="Courier"/>
              </a:rPr>
              <a:t>  // do not retag packets received with tag</a:t>
            </a:r>
          </a:p>
          <a:p>
            <a:r>
              <a:rPr lang="en-US" b="1" dirty="0" smtClean="0">
                <a:latin typeface="Courier"/>
                <a:cs typeface="Courier"/>
              </a:rPr>
              <a:t>  // read egress and whether packet was </a:t>
            </a:r>
            <a:r>
              <a:rPr lang="en-US" b="1" dirty="0" err="1" smtClean="0">
                <a:latin typeface="Courier"/>
                <a:cs typeface="Courier"/>
              </a:rPr>
              <a:t>mtagged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753" y="822477"/>
            <a:ext cx="4798290" cy="21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304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78467"/>
          </a:xfrm>
        </p:spPr>
        <p:txBody>
          <a:bodyPr/>
          <a:lstStyle/>
          <a:p>
            <a:r>
              <a:rPr lang="en-US" dirty="0" smtClean="0"/>
              <a:t>Custom actions built from primitives</a:t>
            </a:r>
          </a:p>
          <a:p>
            <a:pPr lvl="1"/>
            <a:r>
              <a:rPr lang="en-US" dirty="0" smtClean="0"/>
              <a:t>Add, remove, copy, set, increment, checksum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9259" y="2921002"/>
            <a:ext cx="5976829" cy="3693319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action </a:t>
            </a:r>
            <a:r>
              <a:rPr lang="en-US" b="1" dirty="0" err="1" smtClean="0">
                <a:latin typeface="Courier"/>
                <a:cs typeface="Courier"/>
              </a:rPr>
              <a:t>add_mTag</a:t>
            </a:r>
            <a:r>
              <a:rPr lang="en-US" b="1" dirty="0" smtClean="0">
                <a:latin typeface="Courier"/>
                <a:cs typeface="Courier"/>
              </a:rPr>
              <a:t>(up1, up2, down1, down2, </a:t>
            </a:r>
            <a:r>
              <a:rPr lang="en-US" b="1" dirty="0" err="1" smtClean="0">
                <a:latin typeface="Courier"/>
                <a:cs typeface="Courier"/>
              </a:rPr>
              <a:t>outport</a:t>
            </a:r>
            <a:r>
              <a:rPr lang="en-US" b="1" dirty="0" smtClean="0">
                <a:latin typeface="Courier"/>
                <a:cs typeface="Courier"/>
              </a:rPr>
              <a:t>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add_header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mTag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copy_field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mTag.ethertype</a:t>
            </a:r>
            <a:r>
              <a:rPr lang="en-US" b="1" dirty="0" smtClean="0">
                <a:latin typeface="Courier"/>
                <a:cs typeface="Courier"/>
              </a:rPr>
              <a:t>, </a:t>
            </a:r>
            <a:r>
              <a:rPr lang="en-US" b="1" dirty="0" err="1" smtClean="0">
                <a:latin typeface="Courier"/>
                <a:cs typeface="Courier"/>
              </a:rPr>
              <a:t>vlan.ethertype</a:t>
            </a:r>
            <a:r>
              <a:rPr lang="en-US" b="1" dirty="0" smtClean="0">
                <a:latin typeface="Courier"/>
                <a:cs typeface="Courier"/>
              </a:rPr>
              <a:t>);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set_field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vlan.ethertype</a:t>
            </a:r>
            <a:r>
              <a:rPr lang="en-US" b="1" dirty="0" smtClean="0">
                <a:latin typeface="Courier"/>
                <a:cs typeface="Courier"/>
              </a:rPr>
              <a:t>, 0xaaaa);</a:t>
            </a:r>
          </a:p>
          <a:p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set_field</a:t>
            </a:r>
            <a:r>
              <a:rPr lang="en-US" b="1" dirty="0" smtClean="0">
                <a:latin typeface="Courier"/>
                <a:cs typeface="Courier"/>
              </a:rPr>
              <a:t>(mTag.up1, up1);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set_field</a:t>
            </a:r>
            <a:r>
              <a:rPr lang="en-US" b="1" dirty="0" smtClean="0">
                <a:latin typeface="Courier"/>
                <a:cs typeface="Courier"/>
              </a:rPr>
              <a:t>(mTag.up2, up2);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set_field</a:t>
            </a:r>
            <a:r>
              <a:rPr lang="en-US" b="1" dirty="0" smtClean="0">
                <a:latin typeface="Courier"/>
                <a:cs typeface="Courier"/>
              </a:rPr>
              <a:t>(mTag.down1, down1);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set_field</a:t>
            </a:r>
            <a:r>
              <a:rPr lang="en-US" b="1" dirty="0" smtClean="0">
                <a:latin typeface="Courier"/>
                <a:cs typeface="Courier"/>
              </a:rPr>
              <a:t>(mTag.down2, down2);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set_field</a:t>
            </a:r>
            <a:r>
              <a:rPr lang="en-US" b="1" dirty="0" smtClean="0">
                <a:latin typeface="Courier"/>
                <a:cs typeface="Courier"/>
              </a:rPr>
              <a:t>(</a:t>
            </a:r>
            <a:r>
              <a:rPr lang="en-US" b="1" dirty="0" err="1" smtClean="0">
                <a:latin typeface="Courier"/>
                <a:cs typeface="Courier"/>
              </a:rPr>
              <a:t>metadata.outport</a:t>
            </a:r>
            <a:r>
              <a:rPr lang="en-US" b="1" dirty="0" smtClean="0">
                <a:latin typeface="Courier"/>
                <a:cs typeface="Courier"/>
              </a:rPr>
              <a:t>, </a:t>
            </a:r>
            <a:r>
              <a:rPr lang="en-US" b="1" dirty="0" err="1" smtClean="0">
                <a:latin typeface="Courier"/>
                <a:cs typeface="Courier"/>
              </a:rPr>
              <a:t>outport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40270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5" y="1600201"/>
            <a:ext cx="11130844" cy="1560688"/>
          </a:xfrm>
        </p:spPr>
        <p:txBody>
          <a:bodyPr>
            <a:normAutofit/>
          </a:bodyPr>
          <a:lstStyle/>
          <a:p>
            <a:r>
              <a:rPr lang="en-US" dirty="0" smtClean="0"/>
              <a:t>Flow of control from one table to the next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 of functions, conditionals, and tables</a:t>
            </a:r>
          </a:p>
          <a:p>
            <a:r>
              <a:rPr lang="en-US" dirty="0" smtClean="0"/>
              <a:t>For a </a:t>
            </a:r>
            <a:r>
              <a:rPr lang="en-US" dirty="0" err="1" smtClean="0"/>
              <a:t>ToR</a:t>
            </a:r>
            <a:r>
              <a:rPr lang="en-US" dirty="0" smtClean="0"/>
              <a:t> switch: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5" name="Group 55"/>
          <p:cNvGrpSpPr/>
          <p:nvPr/>
        </p:nvGrpSpPr>
        <p:grpSpPr>
          <a:xfrm>
            <a:off x="159235" y="3337445"/>
            <a:ext cx="3125833" cy="2764102"/>
            <a:chOff x="119426" y="3337445"/>
            <a:chExt cx="2344375" cy="27641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46" y="4550446"/>
              <a:ext cx="1565955" cy="449497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flipV="1">
              <a:off x="914280" y="4880897"/>
              <a:ext cx="384579" cy="4938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680824" y="4109972"/>
              <a:ext cx="384924" cy="53644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914280" y="4109972"/>
              <a:ext cx="463687" cy="4938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680826" y="4880897"/>
              <a:ext cx="280618" cy="4938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9426" y="4573168"/>
              <a:ext cx="477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ToR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059" y="3337445"/>
              <a:ext cx="1056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From </a:t>
              </a:r>
              <a:r>
                <a:rPr lang="en-US" sz="2000" i="1" dirty="0" smtClean="0"/>
                <a:t>core</a:t>
              </a:r>
            </a:p>
            <a:p>
              <a:pPr algn="ctr"/>
              <a:r>
                <a:rPr lang="en-US" sz="2000" dirty="0" smtClean="0"/>
                <a:t>(with </a:t>
              </a:r>
              <a:r>
                <a:rPr lang="en-US" sz="2000" dirty="0" err="1" smtClean="0"/>
                <a:t>mTag</a:t>
              </a:r>
              <a:r>
                <a:rPr lang="en-US" dirty="0"/>
                <a:t>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1301" y="5393661"/>
              <a:ext cx="14048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From local </a:t>
              </a:r>
              <a:r>
                <a:rPr lang="en-US" sz="2000" i="1" dirty="0" smtClean="0"/>
                <a:t>hosts</a:t>
              </a:r>
            </a:p>
            <a:p>
              <a:pPr algn="ctr"/>
              <a:r>
                <a:rPr lang="en-US" sz="2000" dirty="0" smtClean="0"/>
                <a:t>(with no </a:t>
              </a:r>
              <a:r>
                <a:rPr lang="en-US" sz="2000" dirty="0" err="1" smtClean="0"/>
                <a:t>mTag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3936047" y="3503395"/>
            <a:ext cx="7495836" cy="2587596"/>
            <a:chOff x="2952035" y="3503395"/>
            <a:chExt cx="5621877" cy="2587596"/>
          </a:xfrm>
        </p:grpSpPr>
        <p:sp>
          <p:nvSpPr>
            <p:cNvPr id="46" name="Rectangle 45"/>
            <p:cNvSpPr/>
            <p:nvPr/>
          </p:nvSpPr>
          <p:spPr>
            <a:xfrm>
              <a:off x="3326257" y="3507707"/>
              <a:ext cx="1357745" cy="9412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Source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Check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Table</a:t>
              </a:r>
            </a:p>
          </p:txBody>
        </p:sp>
        <p:cxnSp>
          <p:nvCxnSpPr>
            <p:cNvPr id="47" name="Elbow Connector 44"/>
            <p:cNvCxnSpPr>
              <a:stCxn id="49" idx="2"/>
              <a:endCxn id="51" idx="0"/>
            </p:cNvCxnSpPr>
            <p:nvPr/>
          </p:nvCxnSpPr>
          <p:spPr>
            <a:xfrm>
              <a:off x="5737097" y="4444643"/>
              <a:ext cx="0" cy="70510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/>
              <a:tailEnd type="arrow"/>
            </a:ln>
            <a:effectLst>
              <a:outerShdw blurRad="50800" dist="254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26"/>
            <p:cNvCxnSpPr>
              <a:endCxn id="46" idx="1"/>
            </p:cNvCxnSpPr>
            <p:nvPr/>
          </p:nvCxnSpPr>
          <p:spPr>
            <a:xfrm>
              <a:off x="2952035" y="3978331"/>
              <a:ext cx="374222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/>
              <a:tailEnd type="arrow"/>
            </a:ln>
            <a:effectLst>
              <a:outerShdw blurRad="50800" dist="254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058224" y="3503395"/>
              <a:ext cx="1357745" cy="9412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Local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Switching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Table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16167" y="3507707"/>
              <a:ext cx="1357745" cy="9412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Egress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Check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058224" y="5149743"/>
              <a:ext cx="1357745" cy="9412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mTag</a:t>
              </a:r>
              <a:endParaRPr lang="en-US" sz="1400" dirty="0">
                <a:solidFill>
                  <a:schemeClr val="tx1"/>
                </a:solidFill>
                <a:latin typeface="Trebuchet MS" pitchFamily="34" charset="0"/>
                <a:cs typeface="Calibri"/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Trebuchet MS" pitchFamily="34" charset="0"/>
                  <a:cs typeface="Calibri"/>
                </a:rPr>
                <a:t>Table</a:t>
              </a:r>
            </a:p>
          </p:txBody>
        </p:sp>
        <p:cxnSp>
          <p:nvCxnSpPr>
            <p:cNvPr id="52" name="Elbow Connector 26"/>
            <p:cNvCxnSpPr>
              <a:stCxn id="46" idx="3"/>
              <a:endCxn id="49" idx="1"/>
            </p:cNvCxnSpPr>
            <p:nvPr/>
          </p:nvCxnSpPr>
          <p:spPr>
            <a:xfrm flipV="1">
              <a:off x="4684002" y="3974019"/>
              <a:ext cx="374222" cy="431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/>
              <a:tailEnd type="arrow"/>
            </a:ln>
            <a:effectLst>
              <a:outerShdw blurRad="50800" dist="254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785027" y="4638262"/>
              <a:ext cx="940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  <a:latin typeface="Trebuchet MS" pitchFamily="34" charset="0"/>
                </a:rPr>
                <a:t>Miss: Not Local</a:t>
              </a:r>
              <a:endParaRPr lang="en-US" sz="1200" b="1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cxnSp>
          <p:nvCxnSpPr>
            <p:cNvPr id="54" name="Elbow Connector 26"/>
            <p:cNvCxnSpPr>
              <a:stCxn id="49" idx="3"/>
              <a:endCxn id="50" idx="1"/>
            </p:cNvCxnSpPr>
            <p:nvPr/>
          </p:nvCxnSpPr>
          <p:spPr>
            <a:xfrm>
              <a:off x="6415969" y="3974019"/>
              <a:ext cx="800198" cy="4312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/>
              <a:tailEnd type="arrow"/>
            </a:ln>
            <a:effectLst>
              <a:outerShdw blurRad="50800" dist="254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51" idx="3"/>
              <a:endCxn id="50" idx="2"/>
            </p:cNvCxnSpPr>
            <p:nvPr/>
          </p:nvCxnSpPr>
          <p:spPr>
            <a:xfrm flipV="1">
              <a:off x="6415969" y="4448955"/>
              <a:ext cx="1479071" cy="1171412"/>
            </a:xfrm>
            <a:prstGeom prst="bentConnector2">
              <a:avLst/>
            </a:prstGeom>
            <a:ln w="38100">
              <a:solidFill>
                <a:srgbClr val="FFC000"/>
              </a:solidFill>
              <a:headEnd type="none"/>
              <a:tailEnd type="arrow"/>
            </a:ln>
            <a:effectLst>
              <a:outerShdw blurRad="50800" dist="254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08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89" y="-10775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 fixed function switch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43193" y="2648001"/>
            <a:ext cx="310147" cy="3737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42"/>
          <p:cNvGrpSpPr/>
          <p:nvPr/>
        </p:nvGrpSpPr>
        <p:grpSpPr>
          <a:xfrm>
            <a:off x="3528140" y="3573786"/>
            <a:ext cx="4320165" cy="1191330"/>
            <a:chOff x="1707458" y="1778000"/>
            <a:chExt cx="5547033" cy="119133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707458" y="1778000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07458" y="1905818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707458" y="2033636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707458" y="2161454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707458" y="2289272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707458" y="2417090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707458" y="2544908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07458" y="2672726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07458" y="2800544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707458" y="2928362"/>
              <a:ext cx="5547033" cy="409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3528140" y="6110802"/>
            <a:ext cx="4325226" cy="40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717421" y="4136409"/>
            <a:ext cx="596310" cy="371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5"/>
          <p:cNvGrpSpPr/>
          <p:nvPr/>
        </p:nvGrpSpPr>
        <p:grpSpPr>
          <a:xfrm>
            <a:off x="8302509" y="3819663"/>
            <a:ext cx="497165" cy="296604"/>
            <a:chOff x="7660968" y="1751777"/>
            <a:chExt cx="1040580" cy="450645"/>
          </a:xfrm>
        </p:grpSpPr>
        <p:sp>
          <p:nvSpPr>
            <p:cNvPr id="22" name="Freeform 21"/>
            <p:cNvSpPr/>
            <p:nvPr/>
          </p:nvSpPr>
          <p:spPr>
            <a:xfrm>
              <a:off x="7660968" y="1751777"/>
              <a:ext cx="1040580" cy="450645"/>
            </a:xfrm>
            <a:custGeom>
              <a:avLst/>
              <a:gdLst>
                <a:gd name="connsiteX0" fmla="*/ 0 w 1040580"/>
                <a:gd name="connsiteY0" fmla="*/ 0 h 450645"/>
                <a:gd name="connsiteX1" fmla="*/ 1040580 w 1040580"/>
                <a:gd name="connsiteY1" fmla="*/ 8193 h 450645"/>
                <a:gd name="connsiteX2" fmla="*/ 1032387 w 1040580"/>
                <a:gd name="connsiteY2" fmla="*/ 450645 h 450645"/>
                <a:gd name="connsiteX3" fmla="*/ 16387 w 1040580"/>
                <a:gd name="connsiteY3" fmla="*/ 442451 h 45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580" h="450645">
                  <a:moveTo>
                    <a:pt x="0" y="0"/>
                  </a:moveTo>
                  <a:lnTo>
                    <a:pt x="1040580" y="8193"/>
                  </a:lnTo>
                  <a:lnTo>
                    <a:pt x="1032387" y="450645"/>
                  </a:lnTo>
                  <a:lnTo>
                    <a:pt x="16387" y="44245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501629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68933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70"/>
          <p:cNvGrpSpPr/>
          <p:nvPr/>
        </p:nvGrpSpPr>
        <p:grpSpPr>
          <a:xfrm>
            <a:off x="8303178" y="4421066"/>
            <a:ext cx="497165" cy="296604"/>
            <a:chOff x="7660968" y="1751777"/>
            <a:chExt cx="1040580" cy="450645"/>
          </a:xfrm>
        </p:grpSpPr>
        <p:sp>
          <p:nvSpPr>
            <p:cNvPr id="26" name="Freeform 25"/>
            <p:cNvSpPr/>
            <p:nvPr/>
          </p:nvSpPr>
          <p:spPr>
            <a:xfrm>
              <a:off x="7660968" y="1751777"/>
              <a:ext cx="1040580" cy="450645"/>
            </a:xfrm>
            <a:custGeom>
              <a:avLst/>
              <a:gdLst>
                <a:gd name="connsiteX0" fmla="*/ 0 w 1040580"/>
                <a:gd name="connsiteY0" fmla="*/ 0 h 450645"/>
                <a:gd name="connsiteX1" fmla="*/ 1040580 w 1040580"/>
                <a:gd name="connsiteY1" fmla="*/ 8193 h 450645"/>
                <a:gd name="connsiteX2" fmla="*/ 1032387 w 1040580"/>
                <a:gd name="connsiteY2" fmla="*/ 450645 h 450645"/>
                <a:gd name="connsiteX3" fmla="*/ 16387 w 1040580"/>
                <a:gd name="connsiteY3" fmla="*/ 442451 h 45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580" h="450645">
                  <a:moveTo>
                    <a:pt x="0" y="0"/>
                  </a:moveTo>
                  <a:lnTo>
                    <a:pt x="1040580" y="8193"/>
                  </a:lnTo>
                  <a:lnTo>
                    <a:pt x="1032387" y="450645"/>
                  </a:lnTo>
                  <a:lnTo>
                    <a:pt x="16387" y="44245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501629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268933" y="1751777"/>
              <a:ext cx="0" cy="450645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 rot="16200000">
            <a:off x="7474471" y="4707601"/>
            <a:ext cx="1039467" cy="302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Deparser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64323" y="3876309"/>
            <a:ext cx="29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239655" y="3266009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Queues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662830" y="6200039"/>
            <a:ext cx="43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33" name="Right Arrow 32"/>
          <p:cNvSpPr/>
          <p:nvPr/>
        </p:nvSpPr>
        <p:spPr>
          <a:xfrm>
            <a:off x="9202287" y="4136409"/>
            <a:ext cx="562888" cy="371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206383" y="3834309"/>
            <a:ext cx="43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445626" y="2775564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ACL Stage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44010" y="2782559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L3 Stage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62011" y="2775564"/>
            <a:ext cx="1007110" cy="27992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L2 Stage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13731" y="1722404"/>
            <a:ext cx="1406906" cy="4460558"/>
            <a:chOff x="1116631" y="1753760"/>
            <a:chExt cx="1406906" cy="4460558"/>
          </a:xfrm>
        </p:grpSpPr>
        <p:grpSp>
          <p:nvGrpSpPr>
            <p:cNvPr id="39" name="Group 38"/>
            <p:cNvGrpSpPr/>
            <p:nvPr/>
          </p:nvGrpSpPr>
          <p:grpSpPr>
            <a:xfrm>
              <a:off x="1467377" y="2799542"/>
              <a:ext cx="1013401" cy="3414776"/>
              <a:chOff x="1656349" y="3158022"/>
              <a:chExt cx="1239252" cy="196905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56349" y="3158022"/>
                <a:ext cx="1239252" cy="161413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1951125" y="3814520"/>
                <a:ext cx="1353142" cy="28595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Action: set L2D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55959" y="4757749"/>
                <a:ext cx="871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Stage 1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1394124" y="3763655"/>
                <a:ext cx="1254702" cy="45164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L2 Table</a:t>
                </a:r>
                <a:endParaRPr lang="en-US" dirty="0"/>
              </a:p>
            </p:txBody>
          </p:sp>
          <p:sp>
            <p:nvSpPr>
              <p:cNvPr id="45" name="Right Arrow 44"/>
              <p:cNvSpPr/>
              <p:nvPr/>
            </p:nvSpPr>
            <p:spPr>
              <a:xfrm>
                <a:off x="2122659" y="3838088"/>
                <a:ext cx="362059" cy="26052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116631" y="1753760"/>
              <a:ext cx="14069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L2: 128k x 48</a:t>
              </a:r>
            </a:p>
            <a:p>
              <a:r>
                <a:rPr lang="en-US" dirty="0" smtClean="0"/>
                <a:t>Exact match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4280" y="1685786"/>
            <a:ext cx="1506768" cy="4536527"/>
            <a:chOff x="2645937" y="1677792"/>
            <a:chExt cx="1506768" cy="4536527"/>
          </a:xfrm>
        </p:grpSpPr>
        <p:grpSp>
          <p:nvGrpSpPr>
            <p:cNvPr id="47" name="Group 75"/>
            <p:cNvGrpSpPr/>
            <p:nvPr/>
          </p:nvGrpSpPr>
          <p:grpSpPr>
            <a:xfrm>
              <a:off x="2855667" y="2769683"/>
              <a:ext cx="1034534" cy="3444636"/>
              <a:chOff x="1656349" y="3140804"/>
              <a:chExt cx="1265095" cy="198627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656349" y="3140804"/>
                <a:ext cx="1239252" cy="161413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1939781" y="3803174"/>
                <a:ext cx="1375833" cy="28595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Action: set L2D,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dec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TTL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55960" y="4757749"/>
                <a:ext cx="1065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Stage 2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1695681" y="3731676"/>
                <a:ext cx="555322" cy="45164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L3 Table</a:t>
                </a:r>
                <a:endParaRPr lang="en-US" dirty="0"/>
              </a:p>
            </p:txBody>
          </p:sp>
          <p:sp>
            <p:nvSpPr>
              <p:cNvPr id="53" name="Right Arrow 52"/>
              <p:cNvSpPr/>
              <p:nvPr/>
            </p:nvSpPr>
            <p:spPr>
              <a:xfrm>
                <a:off x="2122659" y="3838088"/>
                <a:ext cx="362059" cy="26052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645937" y="1677792"/>
              <a:ext cx="15067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L3: 16k x 32</a:t>
              </a:r>
            </a:p>
            <a:p>
              <a:r>
                <a:rPr lang="en-US" dirty="0" smtClean="0"/>
                <a:t>Longest prefix</a:t>
              </a:r>
            </a:p>
            <a:p>
              <a:r>
                <a:rPr lang="en-US" dirty="0" smtClean="0"/>
                <a:t>match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23721" y="1617835"/>
            <a:ext cx="1552641" cy="4566129"/>
            <a:chOff x="4135378" y="1648189"/>
            <a:chExt cx="1552641" cy="4566129"/>
          </a:xfrm>
        </p:grpSpPr>
        <p:grpSp>
          <p:nvGrpSpPr>
            <p:cNvPr id="55" name="Group 75"/>
            <p:cNvGrpSpPr/>
            <p:nvPr/>
          </p:nvGrpSpPr>
          <p:grpSpPr>
            <a:xfrm>
              <a:off x="4257283" y="2799542"/>
              <a:ext cx="1034535" cy="3414776"/>
              <a:chOff x="1656348" y="3158022"/>
              <a:chExt cx="1265096" cy="196905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656348" y="3158022"/>
                <a:ext cx="1239252" cy="1614130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6200000">
                <a:off x="1951125" y="3814520"/>
                <a:ext cx="1353142" cy="285956"/>
              </a:xfrm>
              <a:prstGeom prst="rect">
                <a:avLst/>
              </a:prstGeom>
              <a:solidFill>
                <a:srgbClr val="D64B7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Action: permit/deny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855960" y="4757749"/>
                <a:ext cx="1065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Stage 3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1637672" y="3747443"/>
                <a:ext cx="671336" cy="451643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ACL Table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ight Arrow 60"/>
              <p:cNvSpPr/>
              <p:nvPr/>
            </p:nvSpPr>
            <p:spPr>
              <a:xfrm>
                <a:off x="2122659" y="3838088"/>
                <a:ext cx="362059" cy="260523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35378" y="1648189"/>
              <a:ext cx="1552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ACL: 4k</a:t>
              </a:r>
            </a:p>
            <a:p>
              <a:r>
                <a:rPr lang="en-US" dirty="0" smtClean="0"/>
                <a:t>Ternary match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 rot="16200000">
            <a:off x="1944222" y="3998330"/>
            <a:ext cx="1164242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1943866" y="2834088"/>
            <a:ext cx="1164242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950034" y="2824278"/>
            <a:ext cx="1144625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?????????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918083" y="2931377"/>
            <a:ext cx="4925110" cy="409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313731" y="2648001"/>
            <a:ext cx="214409" cy="3737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3003074" y="4723120"/>
            <a:ext cx="7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223662" y="2742656"/>
            <a:ext cx="4827773" cy="394537"/>
            <a:chOff x="2283504" y="2755535"/>
            <a:chExt cx="4827773" cy="394537"/>
          </a:xfrm>
        </p:grpSpPr>
        <p:sp>
          <p:nvSpPr>
            <p:cNvPr id="69" name="TextBox 68"/>
            <p:cNvSpPr txBox="1"/>
            <p:nvPr/>
          </p:nvSpPr>
          <p:spPr>
            <a:xfrm>
              <a:off x="2283504" y="2759590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40384" y="2756056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01599" y="2755535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83563" y="2765693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806799" y="2780740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020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748 0.00162 " pathEditMode="relative" ptsTypes="AA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5" y="1600201"/>
            <a:ext cx="11130844" cy="1560688"/>
          </a:xfrm>
        </p:spPr>
        <p:txBody>
          <a:bodyPr>
            <a:normAutofit/>
          </a:bodyPr>
          <a:lstStyle/>
          <a:p>
            <a:r>
              <a:rPr lang="en-US" dirty="0" smtClean="0"/>
              <a:t>Flow of control from one table to the next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 of functions, conditionals, and tables</a:t>
            </a:r>
          </a:p>
          <a:p>
            <a:r>
              <a:rPr lang="en-US" dirty="0" smtClean="0"/>
              <a:t>Simple imperative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82519" y="3084603"/>
            <a:ext cx="8146816" cy="3693319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</a:t>
            </a:r>
            <a:r>
              <a:rPr lang="en-US" b="1" dirty="0" smtClean="0">
                <a:latin typeface="Courier"/>
                <a:cs typeface="Courier"/>
              </a:rPr>
              <a:t>ontrol main()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table(</a:t>
            </a:r>
            <a:r>
              <a:rPr lang="en-US" b="1" dirty="0" err="1" smtClean="0">
                <a:latin typeface="Courier"/>
                <a:cs typeface="Courier"/>
              </a:rPr>
              <a:t>source_check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if (!defined(</a:t>
            </a:r>
            <a:r>
              <a:rPr lang="en-US" b="1" dirty="0" err="1" smtClean="0">
                <a:latin typeface="Courier"/>
                <a:cs typeface="Courier"/>
              </a:rPr>
              <a:t>metadata.ingress_error</a:t>
            </a:r>
            <a:r>
              <a:rPr lang="en-US" b="1" dirty="0" smtClean="0">
                <a:latin typeface="Courier"/>
                <a:cs typeface="Courier"/>
              </a:rPr>
              <a:t>))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table(</a:t>
            </a:r>
            <a:r>
              <a:rPr lang="en-US" b="1" dirty="0" err="1" smtClean="0">
                <a:latin typeface="Courier"/>
                <a:cs typeface="Courier"/>
              </a:rPr>
              <a:t>local_switching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if (!defined(</a:t>
            </a:r>
            <a:r>
              <a:rPr lang="en-US" b="1" dirty="0" err="1" smtClean="0">
                <a:latin typeface="Courier"/>
                <a:cs typeface="Courier"/>
              </a:rPr>
              <a:t>metadata.outport</a:t>
            </a:r>
            <a:r>
              <a:rPr lang="en-US" b="1" dirty="0" smtClean="0">
                <a:latin typeface="Courier"/>
                <a:cs typeface="Courier"/>
              </a:rPr>
              <a:t>))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  table(</a:t>
            </a:r>
            <a:r>
              <a:rPr lang="en-US" b="1" dirty="0" err="1" smtClean="0">
                <a:latin typeface="Courier"/>
                <a:cs typeface="Courier"/>
              </a:rPr>
              <a:t>mTag_table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}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   table(</a:t>
            </a:r>
            <a:r>
              <a:rPr lang="en-US" b="1" dirty="0" err="1" smtClean="0">
                <a:latin typeface="Courier"/>
                <a:cs typeface="Courier"/>
              </a:rPr>
              <a:t>egress_check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}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3710" y="822477"/>
            <a:ext cx="4798290" cy="21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53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Compilation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6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P4 Compiler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11413067" cy="4961467"/>
          </a:xfrm>
        </p:spPr>
        <p:txBody>
          <a:bodyPr>
            <a:normAutofit/>
          </a:bodyPr>
          <a:lstStyle/>
          <a:p>
            <a:r>
              <a:rPr lang="en-US" dirty="0" smtClean="0"/>
              <a:t>Parser</a:t>
            </a:r>
          </a:p>
          <a:p>
            <a:pPr lvl="1"/>
            <a:r>
              <a:rPr lang="en-US" dirty="0" smtClean="0"/>
              <a:t>Programmable parser: translate to state machine</a:t>
            </a:r>
          </a:p>
          <a:p>
            <a:pPr lvl="1"/>
            <a:r>
              <a:rPr lang="en-US" dirty="0" smtClean="0"/>
              <a:t>Fixed parser: verify the description is consistent</a:t>
            </a:r>
          </a:p>
          <a:p>
            <a:r>
              <a:rPr lang="en-US" dirty="0" smtClean="0"/>
              <a:t>Control program</a:t>
            </a:r>
          </a:p>
          <a:p>
            <a:pPr lvl="1"/>
            <a:r>
              <a:rPr lang="en-US" dirty="0" smtClean="0"/>
              <a:t>Target-independent: table graph of dependencies</a:t>
            </a:r>
          </a:p>
          <a:p>
            <a:pPr lvl="1"/>
            <a:r>
              <a:rPr lang="en-US" dirty="0" smtClean="0"/>
              <a:t>Target-dependent: mapping to switch resources</a:t>
            </a:r>
          </a:p>
          <a:p>
            <a:r>
              <a:rPr lang="en-US" dirty="0" smtClean="0"/>
              <a:t>Rule translation</a:t>
            </a:r>
          </a:p>
          <a:p>
            <a:pPr lvl="1"/>
            <a:r>
              <a:rPr lang="en-US" dirty="0" smtClean="0"/>
              <a:t>Verify that rules agree with the (logical) table types</a:t>
            </a:r>
          </a:p>
          <a:p>
            <a:pPr lvl="1"/>
            <a:r>
              <a:rPr lang="en-US" dirty="0" smtClean="0"/>
              <a:t>Translate the rules to the physical tables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6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Compiling packet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762000"/>
          </a:xfrm>
        </p:spPr>
        <p:txBody>
          <a:bodyPr/>
          <a:lstStyle/>
          <a:p>
            <a:r>
              <a:rPr lang="en-US" dirty="0" smtClean="0"/>
              <a:t>Compile into a state machine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1" y="3048001"/>
            <a:ext cx="7785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control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91028"/>
            <a:ext cx="10972800" cy="865322"/>
          </a:xfrm>
        </p:spPr>
        <p:txBody>
          <a:bodyPr/>
          <a:lstStyle/>
          <a:p>
            <a:r>
              <a:rPr lang="en-US" dirty="0" smtClean="0"/>
              <a:t>And then to a target specific back-end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5791200" cy="3693319"/>
          </a:xfrm>
          <a:prstGeom prst="rect">
            <a:avLst/>
          </a:prstGeom>
          <a:solidFill>
            <a:srgbClr val="FFEC7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</a:t>
            </a:r>
            <a:r>
              <a:rPr lang="en-US" b="1" dirty="0" smtClean="0">
                <a:latin typeface="Courier"/>
                <a:cs typeface="Courier"/>
              </a:rPr>
              <a:t>ontrol main()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table(</a:t>
            </a:r>
            <a:r>
              <a:rPr lang="en-US" b="1" dirty="0" err="1" smtClean="0">
                <a:latin typeface="Courier"/>
                <a:cs typeface="Courier"/>
              </a:rPr>
              <a:t>source_check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if (!defined(</a:t>
            </a:r>
            <a:r>
              <a:rPr lang="en-US" b="1" dirty="0" err="1" smtClean="0">
                <a:latin typeface="Courier"/>
                <a:cs typeface="Courier"/>
              </a:rPr>
              <a:t>metadata.ingress_error</a:t>
            </a:r>
            <a:r>
              <a:rPr lang="en-US" b="1" dirty="0" smtClean="0">
                <a:latin typeface="Courier"/>
                <a:cs typeface="Courier"/>
              </a:rPr>
              <a:t>))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table(</a:t>
            </a:r>
            <a:r>
              <a:rPr lang="en-US" b="1" dirty="0" err="1" smtClean="0">
                <a:latin typeface="Courier"/>
                <a:cs typeface="Courier"/>
              </a:rPr>
              <a:t>local_switching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if (!defined(</a:t>
            </a:r>
            <a:r>
              <a:rPr lang="en-US" b="1" dirty="0" err="1" smtClean="0">
                <a:latin typeface="Courier"/>
                <a:cs typeface="Courier"/>
              </a:rPr>
              <a:t>metadata.outport</a:t>
            </a:r>
            <a:r>
              <a:rPr lang="en-US" b="1" dirty="0" smtClean="0">
                <a:latin typeface="Courier"/>
                <a:cs typeface="Courier"/>
              </a:rPr>
              <a:t>)) {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   table(</a:t>
            </a:r>
            <a:r>
              <a:rPr lang="en-US" b="1" dirty="0" err="1" smtClean="0">
                <a:latin typeface="Courier"/>
                <a:cs typeface="Courier"/>
              </a:rPr>
              <a:t>mTag_table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  }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   table(</a:t>
            </a:r>
            <a:r>
              <a:rPr lang="en-US" b="1" dirty="0" err="1" smtClean="0">
                <a:latin typeface="Courier"/>
                <a:cs typeface="Courier"/>
              </a:rPr>
              <a:t>egress_check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}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00800" y="3429000"/>
            <a:ext cx="508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407" y="2347453"/>
            <a:ext cx="4798290" cy="21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971"/>
            <a:ext cx="10972800" cy="5121275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1.x</a:t>
            </a:r>
          </a:p>
          <a:p>
            <a:pPr lvl="1"/>
            <a:r>
              <a:rPr lang="en-US" dirty="0" smtClean="0"/>
              <a:t>Vendor-agnostic API</a:t>
            </a:r>
          </a:p>
          <a:p>
            <a:pPr lvl="1"/>
            <a:r>
              <a:rPr lang="en-US" dirty="0" smtClean="0"/>
              <a:t>But, only for fixed-function switches</a:t>
            </a:r>
          </a:p>
          <a:p>
            <a:r>
              <a:rPr lang="en-US" dirty="0" smtClean="0"/>
              <a:t>An alternate future</a:t>
            </a:r>
          </a:p>
          <a:p>
            <a:pPr lvl="1"/>
            <a:r>
              <a:rPr lang="en-US" dirty="0" smtClean="0"/>
              <a:t>Protocol independence</a:t>
            </a:r>
          </a:p>
          <a:p>
            <a:pPr lvl="1"/>
            <a:r>
              <a:rPr lang="en-US" dirty="0" smtClean="0"/>
              <a:t>Target independence</a:t>
            </a:r>
          </a:p>
          <a:p>
            <a:pPr lvl="1"/>
            <a:r>
              <a:rPr lang="en-US" dirty="0" err="1" smtClean="0"/>
              <a:t>Reconfigurability</a:t>
            </a:r>
            <a:r>
              <a:rPr lang="en-US" dirty="0" smtClean="0"/>
              <a:t> in the field</a:t>
            </a:r>
          </a:p>
          <a:p>
            <a:r>
              <a:rPr lang="en-US" dirty="0" smtClean="0"/>
              <a:t>P4 language: a straw-man proposal</a:t>
            </a:r>
          </a:p>
          <a:p>
            <a:pPr lvl="1"/>
            <a:r>
              <a:rPr lang="en-US" dirty="0" smtClean="0"/>
              <a:t>To trigger discussion and debate</a:t>
            </a:r>
          </a:p>
          <a:p>
            <a:pPr lvl="1"/>
            <a:r>
              <a:rPr lang="en-US" dirty="0" smtClean="0"/>
              <a:t>Much, much more work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2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flexibility does </a:t>
            </a:r>
            <a:r>
              <a:rPr lang="en-US" dirty="0" err="1" smtClean="0"/>
              <a:t>OpenFlow</a:t>
            </a:r>
            <a:r>
              <a:rPr lang="en-US" dirty="0" smtClean="0"/>
              <a:t> need?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1826" y="1690688"/>
            <a:ext cx="104964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charset="0"/>
              <a:buChar char="o"/>
            </a:pPr>
            <a:r>
              <a:rPr lang="en-US" sz="2400" dirty="0" smtClean="0"/>
              <a:t>Multiple stages of match-action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400" dirty="0" smtClean="0"/>
              <a:t>Flexible resource allocation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400" dirty="0" smtClean="0"/>
              <a:t>Flexible header fields</a:t>
            </a:r>
          </a:p>
          <a:p>
            <a:pPr marL="1257300" lvl="2" indent="-342900">
              <a:buFont typeface="Wingdings" charset="2"/>
              <a:buChar char="q"/>
            </a:pPr>
            <a:r>
              <a:rPr lang="en-US" sz="2400" dirty="0" smtClean="0"/>
              <a:t>Flexible actions</a:t>
            </a:r>
          </a:p>
          <a:p>
            <a:pPr marL="1257300" lvl="2" indent="-342900">
              <a:buFont typeface="Courier New" charset="0"/>
              <a:buChar char="o"/>
            </a:pPr>
            <a:endParaRPr lang="en-US" sz="2400" dirty="0" smtClean="0"/>
          </a:p>
          <a:p>
            <a:pPr marL="800100" lvl="1" indent="-342900">
              <a:buFont typeface="Courier New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05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alternatives for SDN to get the flexibility?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256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Software? 100x slower</a:t>
            </a:r>
          </a:p>
          <a:p>
            <a:r>
              <a:rPr lang="en-US" dirty="0" smtClean="0"/>
              <a:t>NPUs? 10x slower, expensive</a:t>
            </a:r>
          </a:p>
          <a:p>
            <a:r>
              <a:rPr lang="en-US" dirty="0" smtClean="0"/>
              <a:t>FPGAs? 10x slower, expensive</a:t>
            </a:r>
          </a:p>
          <a:p>
            <a:endParaRPr lang="en-US" dirty="0"/>
          </a:p>
          <a:p>
            <a:r>
              <a:rPr lang="en-US" dirty="0" smtClean="0"/>
              <a:t>Need to keep up with 1Tb/s speed!!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in this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1620"/>
            <a:ext cx="10515600" cy="306098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 How to design a flexible switch chip?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What does the flexibility cost?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4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Reconfigurable Match Tables (RMT)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0629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Ideal RMT should allow a set of pipeline stages each with a match table of arbitrary depth and width.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RMT goes beyond fixed function MMT in four ways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 field definitions can be changed and new fields can be added.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number, topology, widths and depths of match tables can be specified, subject only to the overall resource limit on the number of matched bits.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New actions can be defined.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Arbitrarily modified packets can be placed in specified queue(s).</a:t>
            </a:r>
          </a:p>
          <a:p>
            <a:pPr lvl="1">
              <a:buFont typeface="Wingdings" charset="2"/>
              <a:buChar char="q"/>
            </a:pPr>
            <a:endParaRPr lang="en-US" dirty="0"/>
          </a:p>
          <a:p>
            <a:pPr lvl="1">
              <a:buFont typeface="Wingdings" charset="2"/>
              <a:buChar char="q"/>
            </a:pPr>
            <a:r>
              <a:rPr lang="en-US" dirty="0" smtClean="0"/>
              <a:t> The configuration should be done by an SDN controller.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52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RMT model, and header field flexibility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57" y="5154515"/>
            <a:ext cx="10515599" cy="1420782"/>
          </a:xfrm>
        </p:spPr>
        <p:txBody>
          <a:bodyPr>
            <a:normAutofit/>
          </a:bodyPr>
          <a:lstStyle/>
          <a:p>
            <a:r>
              <a:rPr lang="en-US" dirty="0" smtClean="0"/>
              <a:t>The parser specifies the header fields of interests, and generates a 4kb header vector (put the fields in a specific location in the vector).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change header field, add new header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3577"/>
            <a:ext cx="10885714" cy="32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80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2572</Words>
  <Application>Microsoft Macintosh PowerPoint</Application>
  <PresentationFormat>Custom</PresentationFormat>
  <Paragraphs>516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SDN Forwarding Abstractions</vt:lpstr>
      <vt:lpstr>Forwarding Metamorphosis</vt:lpstr>
      <vt:lpstr>Flexible match-action </vt:lpstr>
      <vt:lpstr>A fixed function switch</vt:lpstr>
      <vt:lpstr>What flexibility does OpenFlow need?</vt:lpstr>
      <vt:lpstr>Other alternatives for SDN to get the flexibility?</vt:lpstr>
      <vt:lpstr>What is in this paper?</vt:lpstr>
      <vt:lpstr>Reconfigurable Match Tables (RMT)</vt:lpstr>
      <vt:lpstr>RMT model, and header field flexibility </vt:lpstr>
      <vt:lpstr>The RMT model: flexibility in the number, topology, widths and depths of match tables </vt:lpstr>
      <vt:lpstr>The RMT model: flexibility in the number, topology, widths and depths of match tables </vt:lpstr>
      <vt:lpstr>The RMT model: flexible actions and header update </vt:lpstr>
      <vt:lpstr>RMT abstract model </vt:lpstr>
      <vt:lpstr>L2/L3 switch</vt:lpstr>
      <vt:lpstr>RCP and ACL support</vt:lpstr>
      <vt:lpstr>Chip design</vt:lpstr>
      <vt:lpstr>Configurable Parser</vt:lpstr>
      <vt:lpstr>RMT Switch Design</vt:lpstr>
      <vt:lpstr>Cost of Configurability: Comparison with Conventional Switch</vt:lpstr>
      <vt:lpstr>Chip  Comparison with Fixed Function Switches</vt:lpstr>
      <vt:lpstr>Conclusion</vt:lpstr>
      <vt:lpstr>SDN Forwarding Abstractions</vt:lpstr>
      <vt:lpstr>In the Beginning…</vt:lpstr>
      <vt:lpstr>Over the Past Five Years…</vt:lpstr>
      <vt:lpstr>Future SDN Switches</vt:lpstr>
      <vt:lpstr>We Can Do This!</vt:lpstr>
      <vt:lpstr>We need a higher-level interface</vt:lpstr>
      <vt:lpstr>Three Goals for the language</vt:lpstr>
      <vt:lpstr>“Classic” OpenFlow (1.x)</vt:lpstr>
      <vt:lpstr>“OpenFlow 2.0”</vt:lpstr>
      <vt:lpstr>P4 Language</vt:lpstr>
      <vt:lpstr>Abstract forwarding model (target abstraction)</vt:lpstr>
      <vt:lpstr>P4 Concepts</vt:lpstr>
      <vt:lpstr>P4 language by example</vt:lpstr>
      <vt:lpstr>Header Formats</vt:lpstr>
      <vt:lpstr>Parser</vt:lpstr>
      <vt:lpstr>Match-action Tables</vt:lpstr>
      <vt:lpstr>Action Functions</vt:lpstr>
      <vt:lpstr>Control Flow</vt:lpstr>
      <vt:lpstr>Control Flow</vt:lpstr>
      <vt:lpstr>P4 Compilation</vt:lpstr>
      <vt:lpstr>P4 Compiler</vt:lpstr>
      <vt:lpstr>Compiling packet parser</vt:lpstr>
      <vt:lpstr>Compiling control programs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Network Updates</dc:title>
  <dc:creator>Microsoft Office User</dc:creator>
  <cp:lastModifiedBy>Surfing</cp:lastModifiedBy>
  <cp:revision>27</cp:revision>
  <dcterms:created xsi:type="dcterms:W3CDTF">2016-10-13T14:51:25Z</dcterms:created>
  <dcterms:modified xsi:type="dcterms:W3CDTF">2016-10-24T02:03:54Z</dcterms:modified>
</cp:coreProperties>
</file>