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8" r:id="rId7"/>
    <p:sldId id="262" r:id="rId8"/>
    <p:sldId id="263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591"/>
    <p:restoredTop sz="96882"/>
  </p:normalViewPr>
  <p:slideViewPr>
    <p:cSldViewPr snapToGrid="0" snapToObjects="1">
      <p:cViewPr varScale="1">
        <p:scale>
          <a:sx n="86" d="100"/>
          <a:sy n="86" d="100"/>
        </p:scale>
        <p:origin x="-102" y="-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B65B-2944-0341-8247-3647F3B9A1ED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8474-E675-6B48-8F08-1ED4C3CC66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326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B65B-2944-0341-8247-3647F3B9A1ED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8474-E675-6B48-8F08-1ED4C3CC66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405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B65B-2944-0341-8247-3647F3B9A1ED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8474-E675-6B48-8F08-1ED4C3CC66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1885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B65B-2944-0341-8247-3647F3B9A1ED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8474-E675-6B48-8F08-1ED4C3CC66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492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B65B-2944-0341-8247-3647F3B9A1ED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8474-E675-6B48-8F08-1ED4C3CC66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9413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B65B-2944-0341-8247-3647F3B9A1ED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8474-E675-6B48-8F08-1ED4C3CC66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415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B65B-2944-0341-8247-3647F3B9A1ED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8474-E675-6B48-8F08-1ED4C3CC66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307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B65B-2944-0341-8247-3647F3B9A1ED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8474-E675-6B48-8F08-1ED4C3CC66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088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B65B-2944-0341-8247-3647F3B9A1ED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8474-E675-6B48-8F08-1ED4C3CC66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6353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B65B-2944-0341-8247-3647F3B9A1ED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8474-E675-6B48-8F08-1ED4C3CC66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4047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B65B-2944-0341-8247-3647F3B9A1ED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8474-E675-6B48-8F08-1ED4C3CC66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847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6B65B-2944-0341-8247-3647F3B9A1ED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F8474-E675-6B48-8F08-1ED4C3CC66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249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SDN Network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Minimum updates within a single switch</a:t>
            </a:r>
          </a:p>
          <a:p>
            <a:r>
              <a:rPr lang="en-US" dirty="0" smtClean="0"/>
              <a:t>Network-wide Consistent updates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9561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083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The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6401"/>
            <a:ext cx="5188027" cy="4868298"/>
          </a:xfrm>
        </p:spPr>
        <p:txBody>
          <a:bodyPr>
            <a:normAutofit/>
          </a:bodyPr>
          <a:lstStyle/>
          <a:p>
            <a:r>
              <a:rPr lang="en-US" dirty="0" smtClean="0"/>
              <a:t>Building DAG along with policy compilation</a:t>
            </a:r>
          </a:p>
          <a:p>
            <a:pPr lvl="1"/>
            <a:r>
              <a:rPr lang="en-US" dirty="0" smtClean="0"/>
              <a:t>Rule dependency can be recursively inferred from policy composition process</a:t>
            </a:r>
          </a:p>
          <a:p>
            <a:pPr lvl="1"/>
            <a:r>
              <a:rPr lang="en-US" dirty="0" smtClean="0"/>
              <a:t>Incurs little additional overhead over compilation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9063" y="1466401"/>
            <a:ext cx="32861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89595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Priority Value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Discrete priority values</a:t>
            </a:r>
          </a:p>
          <a:p>
            <a:pPr lvl="1"/>
            <a:r>
              <a:rPr lang="en-US" sz="2000" dirty="0"/>
              <a:t>Integers ranging [0-65535] for </a:t>
            </a:r>
            <a:r>
              <a:rPr lang="en-US" sz="2000" dirty="0" err="1"/>
              <a:t>OpenFlow</a:t>
            </a:r>
            <a:endParaRPr lang="en-US" sz="2000" dirty="0"/>
          </a:p>
          <a:p>
            <a:pPr lvl="1"/>
            <a:r>
              <a:rPr lang="en-US" sz="2000" dirty="0"/>
              <a:t>If new rule is inserted between adjacent priority values, we have to shift existing rules to make room for them</a:t>
            </a:r>
          </a:p>
          <a:p>
            <a:r>
              <a:rPr lang="en-US" dirty="0" smtClean="0"/>
              <a:t>How to assign priority values for priority levels</a:t>
            </a:r>
            <a:endParaRPr lang="en-US" sz="2000" dirty="0"/>
          </a:p>
          <a:p>
            <a:pPr lvl="1"/>
            <a:r>
              <a:rPr lang="en-US" sz="2000" dirty="0"/>
              <a:t>M</a:t>
            </a:r>
            <a:r>
              <a:rPr lang="en-US" sz="2000" dirty="0" smtClean="0"/>
              <a:t>inimize </a:t>
            </a:r>
            <a:r>
              <a:rPr lang="en-US" sz="2000" dirty="0"/>
              <a:t>the estimation of priority shifts</a:t>
            </a:r>
          </a:p>
          <a:p>
            <a:r>
              <a:rPr lang="en-US" dirty="0"/>
              <a:t>Online strategy</a:t>
            </a:r>
          </a:p>
          <a:p>
            <a:pPr lvl="1"/>
            <a:r>
              <a:rPr lang="en-US" sz="2000" dirty="0"/>
              <a:t>Unknown future policy update sequence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11204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things unclear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compute exact dependence DAG?</a:t>
            </a:r>
          </a:p>
          <a:p>
            <a:r>
              <a:rPr lang="en-US" dirty="0" smtClean="0"/>
              <a:t>How to allocate priority value for each rules so as to minimize the priority changes?</a:t>
            </a:r>
          </a:p>
          <a:p>
            <a:r>
              <a:rPr lang="en-US" dirty="0" smtClean="0"/>
              <a:t>Is there a way to rewrite the priority values to minimize future changes?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Whole network consistent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“Abstractions for Network Updates”, SIGCOMM 2012.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Network updates happen when the network configuration changes</a:t>
            </a:r>
          </a:p>
          <a:p>
            <a:pPr lvl="1"/>
            <a:r>
              <a:rPr lang="en-US" dirty="0" smtClean="0"/>
              <a:t>Maintenance</a:t>
            </a:r>
          </a:p>
          <a:p>
            <a:pPr lvl="1"/>
            <a:r>
              <a:rPr lang="en-US" dirty="0" smtClean="0"/>
              <a:t>Failures</a:t>
            </a:r>
          </a:p>
          <a:p>
            <a:pPr lvl="1"/>
            <a:r>
              <a:rPr lang="en-US" dirty="0" smtClean="0"/>
              <a:t>ACL updates</a:t>
            </a:r>
          </a:p>
          <a:p>
            <a:pPr lvl="1"/>
            <a:r>
              <a:rPr lang="en-US" dirty="0" smtClean="0"/>
              <a:t>Etc</a:t>
            </a:r>
          </a:p>
          <a:p>
            <a:r>
              <a:rPr lang="en-US" dirty="0" smtClean="0"/>
              <a:t>With traditional distributed protocol – the system will converge to a new stable, consistent state; but the transient state is hard to reason and guarantee</a:t>
            </a:r>
          </a:p>
          <a:p>
            <a:pPr lvl="1"/>
            <a:r>
              <a:rPr lang="en-US" dirty="0" smtClean="0"/>
              <a:t>Black-holes</a:t>
            </a:r>
          </a:p>
          <a:p>
            <a:pPr lvl="1"/>
            <a:r>
              <a:rPr lang="en-US" dirty="0" smtClean="0"/>
              <a:t>Loops</a:t>
            </a:r>
          </a:p>
          <a:p>
            <a:pPr lvl="1"/>
            <a:r>
              <a:rPr lang="en-US" dirty="0" smtClean="0"/>
              <a:t>Security violations</a:t>
            </a:r>
          </a:p>
          <a:p>
            <a:r>
              <a:rPr lang="en-US" dirty="0" smtClean="0"/>
              <a:t>With SDN and a consistent network update abstraction, even the transient state can be managed.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Network Updates challenges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1345"/>
            <a:ext cx="10515600" cy="939609"/>
          </a:xfrm>
        </p:spPr>
        <p:txBody>
          <a:bodyPr/>
          <a:lstStyle/>
          <a:p>
            <a:r>
              <a:rPr lang="en-US" dirty="0" smtClean="0"/>
              <a:t>Global network updates may affect many routers, must define and solve a distributed computing problem.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3741" y="2470954"/>
            <a:ext cx="4285097" cy="366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3840" y="2470954"/>
            <a:ext cx="4085660" cy="339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Arrow 5"/>
          <p:cNvSpPr/>
          <p:nvPr/>
        </p:nvSpPr>
        <p:spPr>
          <a:xfrm>
            <a:off x="5827923" y="3988106"/>
            <a:ext cx="980501" cy="506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 example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1678" y="1690688"/>
            <a:ext cx="7756103" cy="454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 example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3543" y="1690688"/>
            <a:ext cx="8240616" cy="482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6330" y="2804223"/>
            <a:ext cx="1639842" cy="111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7193" y="1690688"/>
            <a:ext cx="1080495" cy="87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7440" y="3224167"/>
            <a:ext cx="1080495" cy="87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9726" y="5152119"/>
            <a:ext cx="934012" cy="78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 example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3543" y="1690688"/>
            <a:ext cx="8240616" cy="482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7193" y="1690688"/>
            <a:ext cx="1080495" cy="87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9726" y="5152119"/>
            <a:ext cx="934012" cy="78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23454" y="2564796"/>
            <a:ext cx="1689324" cy="116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97688" y="3415229"/>
            <a:ext cx="692708" cy="58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Naïve Update: F1-&gt;F2-&gt;F3-&gt;I, security policy failed!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3543" y="1690688"/>
            <a:ext cx="8240616" cy="482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6330" y="2804223"/>
            <a:ext cx="1639842" cy="111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7193" y="1690688"/>
            <a:ext cx="1080495" cy="87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9726" y="5152119"/>
            <a:ext cx="934012" cy="78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97688" y="3415229"/>
            <a:ext cx="692708" cy="58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Updates within a single switch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Current State-of-the-art </a:t>
            </a:r>
            <a:r>
              <a:rPr lang="en-US" dirty="0" err="1" smtClean="0"/>
              <a:t>OpenFlow</a:t>
            </a:r>
            <a:r>
              <a:rPr lang="en-US" dirty="0" smtClean="0"/>
              <a:t> Switches can process tens to a few hundreds of </a:t>
            </a:r>
            <a:r>
              <a:rPr lang="en-US" dirty="0" smtClean="0"/>
              <a:t>flow-mod’s  </a:t>
            </a:r>
            <a:r>
              <a:rPr lang="en-US" dirty="0" smtClean="0"/>
              <a:t>per second</a:t>
            </a:r>
          </a:p>
          <a:p>
            <a:pPr lvl="1">
              <a:buFont typeface="Wingdings" charset="2"/>
              <a:buChar char="q"/>
            </a:pPr>
            <a:r>
              <a:rPr lang="en-US" dirty="0" smtClean="0"/>
              <a:t> Rewriting the whole flow-table will take a while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Minimum update</a:t>
            </a:r>
          </a:p>
          <a:p>
            <a:pPr lvl="1">
              <a:buFont typeface="Wingdings" charset="2"/>
              <a:buChar char="q"/>
            </a:pPr>
            <a:r>
              <a:rPr lang="en-US" dirty="0"/>
              <a:t> </a:t>
            </a:r>
            <a:r>
              <a:rPr lang="en-US" dirty="0" smtClean="0"/>
              <a:t>Given a configuration change (e.g. add and remove flows), how to issue the smallest number of flow-mod to achieve the objective</a:t>
            </a:r>
          </a:p>
          <a:p>
            <a:pPr lvl="1">
              <a:buFont typeface="Wingdings" charset="2"/>
              <a:buChar char="q"/>
            </a:pPr>
            <a:r>
              <a:rPr lang="en-US" dirty="0"/>
              <a:t> </a:t>
            </a:r>
            <a:r>
              <a:rPr lang="en-US" dirty="0" smtClean="0"/>
              <a:t>Should do incremental update, but the current high-level language compiler mostly re-write the whole flow-table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91017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 abstraction: Per-packet consistent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72659"/>
          </a:xfrm>
        </p:spPr>
        <p:txBody>
          <a:bodyPr/>
          <a:lstStyle/>
          <a:p>
            <a:r>
              <a:rPr lang="en-US" dirty="0" smtClean="0"/>
              <a:t>Per-packet consistent update: each packet processed with old or new configuration, but not a mixture of the two.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8898" y="3037482"/>
            <a:ext cx="9073660" cy="304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Universal Property Preservation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Theorem: Per-packet consistent update preserves all trace properties.</a:t>
            </a:r>
          </a:p>
          <a:p>
            <a:endParaRPr lang="en-US" dirty="0" smtClean="0"/>
          </a:p>
          <a:p>
            <a:r>
              <a:rPr lang="en-US" dirty="0" smtClean="0"/>
              <a:t>Trace property of a single packet’s path through the network</a:t>
            </a:r>
          </a:p>
          <a:p>
            <a:endParaRPr lang="en-US" dirty="0" smtClean="0"/>
          </a:p>
          <a:p>
            <a:r>
              <a:rPr lang="en-US" dirty="0" smtClean="0"/>
              <a:t>Example of trace Properties: Loop freedom, access control, etc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Formal 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82051" cy="653170"/>
          </a:xfrm>
        </p:spPr>
        <p:txBody>
          <a:bodyPr/>
          <a:lstStyle/>
          <a:p>
            <a:r>
              <a:rPr lang="en-US" dirty="0" smtClean="0"/>
              <a:t>Corollary: to check an invariant, verify the old and new configurations.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4734" y="2478795"/>
            <a:ext cx="9294448" cy="408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Mechanism: 2-phase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Runtime instruments configurations</a:t>
            </a:r>
          </a:p>
          <a:p>
            <a:r>
              <a:rPr lang="en-US" dirty="0" smtClean="0"/>
              <a:t>Edge rules stamp packets with version</a:t>
            </a:r>
          </a:p>
          <a:p>
            <a:r>
              <a:rPr lang="en-US" dirty="0" smtClean="0"/>
              <a:t>Forwarding rules match on version</a:t>
            </a:r>
          </a:p>
          <a:p>
            <a:endParaRPr lang="en-US" dirty="0" smtClean="0"/>
          </a:p>
          <a:p>
            <a:r>
              <a:rPr lang="en-US" dirty="0" smtClean="0"/>
              <a:t>Algorithm: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Install new rules on internal switches, leave old configuration in place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Install edge rules that stamp with the new version number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2-phase update example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0249" y="1454227"/>
            <a:ext cx="7777093" cy="504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2-phase update example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0321" y="1487277"/>
            <a:ext cx="7756347" cy="517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2-phase update example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3222" y="1690688"/>
            <a:ext cx="6731346" cy="448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2-phase update example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440" y="1454227"/>
            <a:ext cx="7089437" cy="484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2-phase update example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5745" y="1533064"/>
            <a:ext cx="7331898" cy="511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2-phase update example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7420" y="1498294"/>
            <a:ext cx="6894513" cy="486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minimum update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98119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 An example of Flow table (rules) before and after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68961127"/>
              </p:ext>
            </p:extLst>
          </p:nvPr>
        </p:nvGraphicFramePr>
        <p:xfrm>
          <a:off x="1069848" y="2804498"/>
          <a:ext cx="412496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240"/>
                <a:gridCol w="1031240"/>
                <a:gridCol w="1031240"/>
                <a:gridCol w="10312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Pattern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[1, 2, *]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Port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[*, 2, 3]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Port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[1, *, 4]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Port</a:t>
                      </a:r>
                      <a:r>
                        <a:rPr lang="en-US" baseline="0" dirty="0" smtClean="0"/>
                        <a:t>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[1, *,</a:t>
                      </a:r>
                      <a:r>
                        <a:rPr lang="en-US" baseline="0" dirty="0" smtClean="0"/>
                        <a:t> 3]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Port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[*, *, 4]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Port</a:t>
                      </a:r>
                      <a:r>
                        <a:rPr lang="en-US" baseline="0" dirty="0" smtClean="0"/>
                        <a:t> 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[*, *, 3]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Port 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8163787"/>
              </p:ext>
            </p:extLst>
          </p:nvPr>
        </p:nvGraphicFramePr>
        <p:xfrm>
          <a:off x="6537960" y="2741408"/>
          <a:ext cx="4124960" cy="3024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240"/>
                <a:gridCol w="1031240"/>
                <a:gridCol w="1031240"/>
                <a:gridCol w="1031240"/>
              </a:tblGrid>
              <a:tr h="4644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Pattern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29745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[1, 2, *]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Port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</a:tr>
              <a:tr h="329745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[*, 2, 3]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Port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</a:tr>
              <a:tr h="329745"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[*, 2, 4]</a:t>
                      </a:r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Port 7</a:t>
                      </a:r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29745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[1, *, 4]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Port</a:t>
                      </a:r>
                      <a:r>
                        <a:rPr lang="en-US" baseline="0" dirty="0" smtClean="0"/>
                        <a:t> 3</a:t>
                      </a:r>
                      <a:endParaRPr lang="en-US" dirty="0"/>
                    </a:p>
                  </a:txBody>
                  <a:tcPr/>
                </a:tc>
              </a:tr>
              <a:tr h="329745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[1, *,</a:t>
                      </a:r>
                      <a:r>
                        <a:rPr lang="en-US" baseline="0" dirty="0" smtClean="0"/>
                        <a:t> 3]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Port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</a:tr>
              <a:tr h="329745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[*, *,  4]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Port</a:t>
                      </a:r>
                      <a:r>
                        <a:rPr lang="en-US" baseline="0" dirty="0" smtClean="0"/>
                        <a:t> 5</a:t>
                      </a:r>
                      <a:endParaRPr lang="en-US" dirty="0"/>
                    </a:p>
                  </a:txBody>
                  <a:tcPr/>
                </a:tc>
              </a:tr>
              <a:tr h="329745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[*, *, 3]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Port 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triped Right Arrow 7"/>
          <p:cNvSpPr/>
          <p:nvPr/>
        </p:nvSpPr>
        <p:spPr>
          <a:xfrm>
            <a:off x="5377180" y="4102438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6162376"/>
            <a:ext cx="7108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Inserting rule G [*, 2, 4]  in the table with high priority, above all but rule 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05862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a path: install rules internally and then at the edge, no version.</a:t>
            </a:r>
          </a:p>
          <a:p>
            <a:r>
              <a:rPr lang="en-US" dirty="0" smtClean="0"/>
              <a:t>Remove a path: update the edge, wait for all to drain, update the internal</a:t>
            </a:r>
          </a:p>
          <a:p>
            <a:r>
              <a:rPr lang="en-US" dirty="0" smtClean="0"/>
              <a:t>Modify a path: subset optimization to affect the smallest number of paths. 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Correctness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84524"/>
          </a:xfrm>
        </p:spPr>
        <p:txBody>
          <a:bodyPr/>
          <a:lstStyle/>
          <a:p>
            <a:r>
              <a:rPr lang="en-US" dirty="0" smtClean="0"/>
              <a:t>Build an operational semantics, formalize the mechanism and prove them correct.</a:t>
            </a:r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655" y="2710149"/>
            <a:ext cx="9700811" cy="357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 abstractions</a:t>
            </a:r>
          </a:p>
          <a:p>
            <a:pPr lvl="1"/>
            <a:r>
              <a:rPr lang="en-US" dirty="0" smtClean="0"/>
              <a:t>Per-packet consistency</a:t>
            </a:r>
          </a:p>
          <a:p>
            <a:pPr lvl="1"/>
            <a:r>
              <a:rPr lang="en-US" dirty="0" smtClean="0"/>
              <a:t>Per-flow consistency</a:t>
            </a:r>
          </a:p>
          <a:p>
            <a:r>
              <a:rPr lang="en-US" dirty="0" smtClean="0"/>
              <a:t>Mechanisms</a:t>
            </a:r>
          </a:p>
          <a:p>
            <a:pPr lvl="1"/>
            <a:r>
              <a:rPr lang="en-US" dirty="0" smtClean="0"/>
              <a:t>2-phase update</a:t>
            </a:r>
          </a:p>
          <a:p>
            <a:pPr lvl="1"/>
            <a:r>
              <a:rPr lang="en-US" dirty="0" smtClean="0"/>
              <a:t>Optimizations</a:t>
            </a:r>
          </a:p>
          <a:p>
            <a:r>
              <a:rPr lang="en-US" dirty="0" smtClean="0"/>
              <a:t>Formal model</a:t>
            </a:r>
          </a:p>
          <a:p>
            <a:pPr lvl="1"/>
            <a:r>
              <a:rPr lang="en-US" dirty="0" smtClean="0"/>
              <a:t>Network operational semantics</a:t>
            </a:r>
          </a:p>
          <a:p>
            <a:pPr lvl="1"/>
            <a:r>
              <a:rPr lang="en-US" dirty="0" smtClean="0"/>
              <a:t>Universal property preservation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minimum update problem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68961127"/>
              </p:ext>
            </p:extLst>
          </p:nvPr>
        </p:nvGraphicFramePr>
        <p:xfrm>
          <a:off x="1069848" y="2076391"/>
          <a:ext cx="412496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240"/>
                <a:gridCol w="1031240"/>
                <a:gridCol w="1031240"/>
                <a:gridCol w="10312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Pattern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[1, 2, *]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Port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[*, 2, 3]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Port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[1, *, 4]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Port</a:t>
                      </a:r>
                      <a:r>
                        <a:rPr lang="en-US" baseline="0" dirty="0" smtClean="0"/>
                        <a:t>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[1, *,</a:t>
                      </a:r>
                      <a:r>
                        <a:rPr lang="en-US" baseline="0" dirty="0" smtClean="0"/>
                        <a:t> 3]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Port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[*, *, 4]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Port</a:t>
                      </a:r>
                      <a:r>
                        <a:rPr lang="en-US" baseline="0" dirty="0" smtClean="0"/>
                        <a:t> 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[*, *, 3]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Port 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23432" y="1894901"/>
            <a:ext cx="52303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charset="0"/>
              <a:buChar char="o"/>
            </a:pPr>
            <a:r>
              <a:rPr lang="en-US" sz="2400" dirty="0" smtClean="0"/>
              <a:t>Inserting rule G [*, 2, 4]  in the table with high priority, above all but rule A.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400" dirty="0" smtClean="0"/>
              <a:t>Insert the rule with the right priority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400" dirty="0" smtClean="0"/>
              <a:t>Adjust the priority of other rules if necessary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400" dirty="0" smtClean="0"/>
              <a:t>How to set the priority?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02023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minimum update problem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62922341"/>
              </p:ext>
            </p:extLst>
          </p:nvPr>
        </p:nvGraphicFramePr>
        <p:xfrm>
          <a:off x="1069848" y="1916935"/>
          <a:ext cx="412496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240"/>
                <a:gridCol w="1031240"/>
                <a:gridCol w="1031240"/>
                <a:gridCol w="10312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Pattern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[1, 2, *]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Port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[*, 2, 3]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Port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[1, *, 4]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Port</a:t>
                      </a:r>
                      <a:r>
                        <a:rPr lang="en-US" baseline="0" dirty="0" smtClean="0"/>
                        <a:t> 3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[1, *,</a:t>
                      </a:r>
                      <a:r>
                        <a:rPr lang="en-US" baseline="0" dirty="0" smtClean="0"/>
                        <a:t> 3]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Port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[*, *, 4]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Port</a:t>
                      </a:r>
                      <a:r>
                        <a:rPr lang="en-US" baseline="0" dirty="0" smtClean="0"/>
                        <a:t> 5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[*, *, 3]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Port 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65962" y="1690688"/>
            <a:ext cx="57122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Courier New" charset="0"/>
              <a:buChar char="o"/>
            </a:pPr>
            <a:r>
              <a:rPr lang="en-US" sz="2400" dirty="0" smtClean="0"/>
              <a:t>Rule G: Pattern [*, 2, 4] above all but Rule A.</a:t>
            </a:r>
          </a:p>
          <a:p>
            <a:pPr marL="1257300" lvl="2" indent="-342900">
              <a:buFont typeface="Courier New" charset="0"/>
              <a:buChar char="o"/>
            </a:pPr>
            <a:r>
              <a:rPr lang="en-US" sz="2400" dirty="0" smtClean="0"/>
              <a:t>Rules with overlapping patterns have interdependence</a:t>
            </a:r>
          </a:p>
          <a:p>
            <a:pPr marL="1714500" lvl="3" indent="-342900">
              <a:buFont typeface="Wingdings" charset="2"/>
              <a:buChar char="q"/>
            </a:pPr>
            <a:r>
              <a:rPr lang="en-US" sz="2400" dirty="0" smtClean="0"/>
              <a:t>Changing priority would change the dependence</a:t>
            </a:r>
          </a:p>
          <a:p>
            <a:pPr marL="1257300" lvl="2" indent="-342900">
              <a:buFont typeface="Courier New" charset="0"/>
              <a:buChar char="o"/>
            </a:pPr>
            <a:r>
              <a:rPr lang="en-US" sz="2400" dirty="0" smtClean="0"/>
              <a:t>[*, 2, 4] overlaps with  Rule A, C, and E.</a:t>
            </a:r>
          </a:p>
          <a:p>
            <a:pPr marL="1257300" lvl="2" indent="-342900">
              <a:buFont typeface="Courier New" charset="0"/>
              <a:buChar char="o"/>
            </a:pPr>
            <a:endParaRPr lang="en-US" sz="2400" dirty="0" smtClean="0"/>
          </a:p>
          <a:p>
            <a:pPr marL="800100" lvl="1" indent="-342900">
              <a:buFont typeface="Courier New" charset="0"/>
              <a:buChar char="o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72054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Capturing the dependence in the flow table – build the dependence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8255" y="1825625"/>
            <a:ext cx="4902506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Finding the exact dependence can be tricky:</a:t>
            </a:r>
          </a:p>
          <a:p>
            <a:pPr lvl="1"/>
            <a:r>
              <a:rPr lang="en-US" dirty="0" smtClean="0"/>
              <a:t>Two rules may be independent even if their patterns overlap.</a:t>
            </a:r>
          </a:p>
          <a:p>
            <a:pPr lvl="1"/>
            <a:r>
              <a:rPr lang="en-US" dirty="0" smtClean="0"/>
              <a:t>Two rules are directly independent </a:t>
            </a:r>
            <a:r>
              <a:rPr lang="en-US" dirty="0" err="1" smtClean="0"/>
              <a:t>iff</a:t>
            </a:r>
            <a:r>
              <a:rPr lang="en-US" dirty="0" smtClean="0"/>
              <a:t> the patterns are disjoint or if the </a:t>
            </a:r>
            <a:r>
              <a:rPr lang="en-US" dirty="0" err="1" smtClean="0"/>
              <a:t>the</a:t>
            </a:r>
            <a:r>
              <a:rPr lang="en-US" dirty="0" smtClean="0"/>
              <a:t> joint of the pattern is shadowed by other rules they both depend on.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293" y="1825625"/>
            <a:ext cx="580072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minimum update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98119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 Represent the minimum dependency in a flow table with a DAG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62922341"/>
              </p:ext>
            </p:extLst>
          </p:nvPr>
        </p:nvGraphicFramePr>
        <p:xfrm>
          <a:off x="1069848" y="2804498"/>
          <a:ext cx="412496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240"/>
                <a:gridCol w="1031240"/>
                <a:gridCol w="1031240"/>
                <a:gridCol w="10312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Pattern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[1, 2, *]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Port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[*, 2, 3]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Port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[1, *, 4]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Port</a:t>
                      </a:r>
                      <a:r>
                        <a:rPr lang="en-US" baseline="0" dirty="0" smtClean="0"/>
                        <a:t> 3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[1, *,</a:t>
                      </a:r>
                      <a:r>
                        <a:rPr lang="en-US" baseline="0" dirty="0" smtClean="0"/>
                        <a:t> 3]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Port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[*, *, 4]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Port</a:t>
                      </a:r>
                      <a:r>
                        <a:rPr lang="en-US" baseline="0" dirty="0" smtClean="0"/>
                        <a:t> 5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[*, *, 3]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Port 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6817744" y="2804498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817744" y="3490298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427344" y="3490298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817744" y="4176098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427344" y="4176098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817744" y="4861898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6665344" y="3337898"/>
            <a:ext cx="12192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65344" y="4023698"/>
            <a:ext cx="12192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65344" y="4709498"/>
            <a:ext cx="12192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1" idx="0"/>
            <a:endCxn id="10" idx="4"/>
          </p:cNvCxnSpPr>
          <p:nvPr/>
        </p:nvCxnSpPr>
        <p:spPr>
          <a:xfrm flipV="1">
            <a:off x="7008244" y="3185498"/>
            <a:ext cx="0" cy="3048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0"/>
            <a:endCxn id="10" idx="4"/>
          </p:cNvCxnSpPr>
          <p:nvPr/>
        </p:nvCxnSpPr>
        <p:spPr>
          <a:xfrm flipH="1" flipV="1">
            <a:off x="7008244" y="3185498"/>
            <a:ext cx="609600" cy="3048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0"/>
            <a:endCxn id="11" idx="4"/>
          </p:cNvCxnSpPr>
          <p:nvPr/>
        </p:nvCxnSpPr>
        <p:spPr>
          <a:xfrm flipV="1">
            <a:off x="7008244" y="3871298"/>
            <a:ext cx="0" cy="3048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0"/>
            <a:endCxn id="13" idx="4"/>
          </p:cNvCxnSpPr>
          <p:nvPr/>
        </p:nvCxnSpPr>
        <p:spPr>
          <a:xfrm flipV="1">
            <a:off x="7008244" y="4557098"/>
            <a:ext cx="0" cy="3048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4" idx="0"/>
            <a:endCxn id="12" idx="4"/>
          </p:cNvCxnSpPr>
          <p:nvPr/>
        </p:nvCxnSpPr>
        <p:spPr>
          <a:xfrm flipV="1">
            <a:off x="7617844" y="3871298"/>
            <a:ext cx="0" cy="3048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56459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minimum update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98119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 Insert G into the DAG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348597" y="2959774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348597" y="3645574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958197" y="3645574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348597" y="4331374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958197" y="4331374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348597" y="5017174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196197" y="3493174"/>
            <a:ext cx="12192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96197" y="4178974"/>
            <a:ext cx="12192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96197" y="4864774"/>
            <a:ext cx="12192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1" idx="0"/>
            <a:endCxn id="10" idx="4"/>
          </p:cNvCxnSpPr>
          <p:nvPr/>
        </p:nvCxnSpPr>
        <p:spPr>
          <a:xfrm flipV="1">
            <a:off x="1539097" y="3340774"/>
            <a:ext cx="0" cy="3048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0"/>
            <a:endCxn id="10" idx="4"/>
          </p:cNvCxnSpPr>
          <p:nvPr/>
        </p:nvCxnSpPr>
        <p:spPr>
          <a:xfrm flipH="1" flipV="1">
            <a:off x="1539097" y="3340774"/>
            <a:ext cx="609600" cy="3048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0"/>
            <a:endCxn id="11" idx="4"/>
          </p:cNvCxnSpPr>
          <p:nvPr/>
        </p:nvCxnSpPr>
        <p:spPr>
          <a:xfrm flipV="1">
            <a:off x="1539097" y="4026574"/>
            <a:ext cx="0" cy="3048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0"/>
            <a:endCxn id="13" idx="4"/>
          </p:cNvCxnSpPr>
          <p:nvPr/>
        </p:nvCxnSpPr>
        <p:spPr>
          <a:xfrm flipV="1">
            <a:off x="1539097" y="4712374"/>
            <a:ext cx="0" cy="3048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4" idx="0"/>
            <a:endCxn id="12" idx="4"/>
          </p:cNvCxnSpPr>
          <p:nvPr/>
        </p:nvCxnSpPr>
        <p:spPr>
          <a:xfrm flipV="1">
            <a:off x="2148697" y="4026574"/>
            <a:ext cx="0" cy="3048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674080" y="2959774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4674080" y="3645574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5283680" y="4331374"/>
            <a:ext cx="381000" cy="381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674080" y="4331374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283680" y="5017174"/>
            <a:ext cx="381000" cy="381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4674080" y="5017174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283680" y="5702974"/>
            <a:ext cx="381000" cy="381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521680" y="3493174"/>
            <a:ext cx="1371599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521680" y="4178974"/>
            <a:ext cx="1371599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521680" y="4864774"/>
            <a:ext cx="1447799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35" idx="0"/>
            <a:endCxn id="34" idx="4"/>
          </p:cNvCxnSpPr>
          <p:nvPr/>
        </p:nvCxnSpPr>
        <p:spPr>
          <a:xfrm flipV="1">
            <a:off x="4864580" y="3340774"/>
            <a:ext cx="0" cy="3048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7" idx="0"/>
            <a:endCxn id="35" idx="4"/>
          </p:cNvCxnSpPr>
          <p:nvPr/>
        </p:nvCxnSpPr>
        <p:spPr>
          <a:xfrm flipV="1">
            <a:off x="4864580" y="4026574"/>
            <a:ext cx="0" cy="3048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36" idx="4"/>
          </p:cNvCxnSpPr>
          <p:nvPr/>
        </p:nvCxnSpPr>
        <p:spPr>
          <a:xfrm flipV="1">
            <a:off x="5474180" y="4712374"/>
            <a:ext cx="0" cy="3048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37" idx="4"/>
          </p:cNvCxnSpPr>
          <p:nvPr/>
        </p:nvCxnSpPr>
        <p:spPr>
          <a:xfrm flipV="1">
            <a:off x="4864580" y="4712374"/>
            <a:ext cx="0" cy="3048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474180" y="5398174"/>
            <a:ext cx="0" cy="3048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6" idx="0"/>
            <a:endCxn id="34" idx="4"/>
          </p:cNvCxnSpPr>
          <p:nvPr/>
        </p:nvCxnSpPr>
        <p:spPr>
          <a:xfrm flipH="1" flipV="1">
            <a:off x="4864580" y="3340774"/>
            <a:ext cx="609600" cy="9906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521679" y="5550574"/>
            <a:ext cx="1447799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ight Arrow 37"/>
          <p:cNvSpPr/>
          <p:nvPr/>
        </p:nvSpPr>
        <p:spPr>
          <a:xfrm>
            <a:off x="3219810" y="3988474"/>
            <a:ext cx="685800" cy="3810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>
            <a:off x="6168247" y="4005922"/>
            <a:ext cx="685800" cy="3810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8549887"/>
              </p:ext>
            </p:extLst>
          </p:nvPr>
        </p:nvGraphicFramePr>
        <p:xfrm>
          <a:off x="7650193" y="2986567"/>
          <a:ext cx="412496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240"/>
                <a:gridCol w="1031240"/>
                <a:gridCol w="1031240"/>
                <a:gridCol w="1031240"/>
              </a:tblGrid>
              <a:tr h="3407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Pattern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[1, 2, *]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Port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[*, 2, 3]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Port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[1, *, 4]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Port</a:t>
                      </a:r>
                      <a:r>
                        <a:rPr lang="en-US" baseline="0" dirty="0" smtClean="0"/>
                        <a:t> 3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[1, *,</a:t>
                      </a:r>
                      <a:r>
                        <a:rPr lang="en-US" baseline="0" dirty="0" smtClean="0"/>
                        <a:t> 3]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Port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[*, *, 4]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Port</a:t>
                      </a:r>
                      <a:r>
                        <a:rPr lang="en-US" baseline="0" dirty="0" smtClean="0"/>
                        <a:t> 5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[*, *, 3]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Port 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[*,</a:t>
                      </a:r>
                      <a:r>
                        <a:rPr lang="en-US" baseline="0" dirty="0" smtClean="0"/>
                        <a:t> 2, 4]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Port 7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57520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769386" cy="4134500"/>
          </a:xfrm>
        </p:spPr>
        <p:txBody>
          <a:bodyPr>
            <a:normAutofit/>
          </a:bodyPr>
          <a:lstStyle/>
          <a:p>
            <a:r>
              <a:rPr lang="en-US" dirty="0" smtClean="0"/>
              <a:t>Building DAG from prioritized </a:t>
            </a:r>
            <a:r>
              <a:rPr lang="en-US" dirty="0" err="1" smtClean="0"/>
              <a:t>flowtable</a:t>
            </a:r>
            <a:r>
              <a:rPr lang="en-US" dirty="0" smtClean="0"/>
              <a:t> entries </a:t>
            </a:r>
          </a:p>
          <a:p>
            <a:pPr lvl="1"/>
            <a:r>
              <a:rPr lang="en-US" dirty="0" smtClean="0"/>
              <a:t>Incurs complicated header space computation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2394" y="1825625"/>
            <a:ext cx="4192951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53808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1150</Words>
  <Application>Microsoft Macintosh PowerPoint</Application>
  <PresentationFormat>Custom</PresentationFormat>
  <Paragraphs>298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SDN Network Updates</vt:lpstr>
      <vt:lpstr>Updates within a single switch</vt:lpstr>
      <vt:lpstr>The minimum update problem</vt:lpstr>
      <vt:lpstr>The minimum update problem</vt:lpstr>
      <vt:lpstr>The minimum update problem</vt:lpstr>
      <vt:lpstr>Capturing the dependence in the flow table – build the dependence graph</vt:lpstr>
      <vt:lpstr>The minimum update problem</vt:lpstr>
      <vt:lpstr>The minimum update problem</vt:lpstr>
      <vt:lpstr>The system</vt:lpstr>
      <vt:lpstr>The system</vt:lpstr>
      <vt:lpstr>Priority Value Distribution</vt:lpstr>
      <vt:lpstr>Some things unclear</vt:lpstr>
      <vt:lpstr>Whole network consistent updates</vt:lpstr>
      <vt:lpstr>Background</vt:lpstr>
      <vt:lpstr>Network Updates challenges </vt:lpstr>
      <vt:lpstr>An example</vt:lpstr>
      <vt:lpstr>An example</vt:lpstr>
      <vt:lpstr>An example</vt:lpstr>
      <vt:lpstr>Naïve Update: F1-&gt;F2-&gt;F3-&gt;I, security policy failed!</vt:lpstr>
      <vt:lpstr>An abstraction: Per-packet consistent update</vt:lpstr>
      <vt:lpstr>Universal Property Preservation</vt:lpstr>
      <vt:lpstr>Formal Verification</vt:lpstr>
      <vt:lpstr>Mechanism: 2-phase update</vt:lpstr>
      <vt:lpstr>2-phase update example</vt:lpstr>
      <vt:lpstr>2-phase update example</vt:lpstr>
      <vt:lpstr>2-phase update example</vt:lpstr>
      <vt:lpstr>2-phase update example</vt:lpstr>
      <vt:lpstr>2-phase update example</vt:lpstr>
      <vt:lpstr>2-phase update example</vt:lpstr>
      <vt:lpstr>Optimizations</vt:lpstr>
      <vt:lpstr>Correctness</vt:lpstr>
      <vt:lpstr>Conclusion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SDN Network Updates</dc:title>
  <dc:creator>Microsoft Office User</dc:creator>
  <cp:lastModifiedBy>Surfing</cp:lastModifiedBy>
  <cp:revision>16</cp:revision>
  <dcterms:created xsi:type="dcterms:W3CDTF">2016-10-13T14:51:25Z</dcterms:created>
  <dcterms:modified xsi:type="dcterms:W3CDTF">2016-10-17T00:55:08Z</dcterms:modified>
</cp:coreProperties>
</file>