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70" r:id="rId3"/>
    <p:sldId id="295" r:id="rId4"/>
    <p:sldId id="271" r:id="rId5"/>
    <p:sldId id="272" r:id="rId6"/>
    <p:sldId id="296" r:id="rId7"/>
    <p:sldId id="297" r:id="rId8"/>
    <p:sldId id="298" r:id="rId9"/>
    <p:sldId id="299" r:id="rId10"/>
    <p:sldId id="300" r:id="rId11"/>
    <p:sldId id="301" r:id="rId12"/>
    <p:sldId id="302" r:id="rId13"/>
    <p:sldId id="303" r:id="rId14"/>
    <p:sldId id="304" r:id="rId15"/>
    <p:sldId id="273" r:id="rId16"/>
    <p:sldId id="275" r:id="rId17"/>
    <p:sldId id="276" r:id="rId18"/>
    <p:sldId id="278" r:id="rId19"/>
    <p:sldId id="279" r:id="rId20"/>
    <p:sldId id="280" r:id="rId21"/>
    <p:sldId id="284" r:id="rId22"/>
    <p:sldId id="281" r:id="rId23"/>
    <p:sldId id="282" r:id="rId24"/>
    <p:sldId id="285" r:id="rId25"/>
    <p:sldId id="287" r:id="rId26"/>
    <p:sldId id="286" r:id="rId27"/>
    <p:sldId id="289" r:id="rId28"/>
    <p:sldId id="290" r:id="rId29"/>
    <p:sldId id="291" r:id="rId30"/>
    <p:sldId id="292" r:id="rId31"/>
    <p:sldId id="293"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5"/>
    <p:restoredTop sz="94630"/>
  </p:normalViewPr>
  <p:slideViewPr>
    <p:cSldViewPr>
      <p:cViewPr varScale="1">
        <p:scale>
          <a:sx n="118" d="100"/>
          <a:sy n="118" d="100"/>
        </p:scale>
        <p:origin x="-2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21D16-9586-4DB3-B462-CA58A2544FCC}" type="datetimeFigureOut">
              <a:rPr lang="en-US" smtClean="0"/>
              <a:pPr/>
              <a:t>10/8/2016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BA515-0AA2-4363-A5B8-9720B8992F35}" type="slidenum">
              <a:rPr lang="en-US" smtClean="0"/>
              <a:pPr/>
              <a:t>‹#›</a:t>
            </a:fld>
            <a:endParaRPr lang="en-US"/>
          </a:p>
        </p:txBody>
      </p:sp>
    </p:spTree>
    <p:extLst>
      <p:ext uri="{BB962C8B-B14F-4D97-AF65-F5344CB8AC3E}">
        <p14:creationId xmlns:p14="http://schemas.microsoft.com/office/powerpoint/2010/main" xmlns="" val="165337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144588" y="685800"/>
            <a:ext cx="4570412" cy="342900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xmlns="" val="191454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a:xfrm>
            <a:off x="1144588" y="685800"/>
            <a:ext cx="4570412" cy="3429000"/>
          </a:xfrm>
          <a:solidFill>
            <a:srgbClr val="FFFFFF"/>
          </a:solidFill>
          <a:ln/>
        </p:spPr>
      </p:sp>
      <p:sp>
        <p:nvSpPr>
          <p:cNvPr id="60418" name="Rectangle 2"/>
          <p:cNvSpPr>
            <a:spLocks noGrp="1" noChangeArrowheads="1"/>
          </p:cNvSpPr>
          <p:nvPr>
            <p:ph type="body" idx="1"/>
          </p:nvPr>
        </p:nvSpPr>
        <p:spPr>
          <a:ln/>
        </p:spPr>
        <p:txBody>
          <a:bodyPr/>
          <a:lstStyle/>
          <a:p>
            <a:pPr eaLnBrk="1" hangingPunct="1">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xmlns="" val="60841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Rot="1" noChangeAspect="1" noChangeArrowheads="1"/>
          </p:cNvSpPr>
          <p:nvPr>
            <p:ph type="sldImg"/>
          </p:nvPr>
        </p:nvSpPr>
        <p:spPr>
          <a:xfrm>
            <a:off x="1144588" y="685800"/>
            <a:ext cx="4570412" cy="3429000"/>
          </a:xfrm>
          <a:solidFill>
            <a:srgbClr val="FFFFFF"/>
          </a:solidFill>
          <a:ln/>
        </p:spPr>
      </p:sp>
      <p:sp>
        <p:nvSpPr>
          <p:cNvPr id="62466" name="Rectangle 2"/>
          <p:cNvSpPr>
            <a:spLocks noGrp="1" noChangeArrowheads="1"/>
          </p:cNvSpPr>
          <p:nvPr>
            <p:ph type="body" idx="1"/>
          </p:nvPr>
        </p:nvSpPr>
        <p:spPr>
          <a:ln/>
        </p:spPr>
        <p:txBody>
          <a:bodyPr>
            <a:normAutofit/>
          </a:bodyPr>
          <a:lstStyle/>
          <a:p>
            <a:pPr eaLnBrk="1" hangingPunct="1">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xmlns="" val="173457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Rot="1" noChangeAspect="1" noChangeArrowheads="1"/>
          </p:cNvSpPr>
          <p:nvPr>
            <p:ph type="sldImg"/>
          </p:nvPr>
        </p:nvSpPr>
        <p:spPr>
          <a:xfrm>
            <a:off x="1144588" y="685800"/>
            <a:ext cx="4570412" cy="3429000"/>
          </a:xfrm>
          <a:solidFill>
            <a:srgbClr val="FFFFFF"/>
          </a:solidFill>
          <a:ln/>
        </p:spPr>
      </p:sp>
      <p:sp>
        <p:nvSpPr>
          <p:cNvPr id="62466" name="Rectangle 2"/>
          <p:cNvSpPr>
            <a:spLocks noGrp="1" noChangeArrowheads="1"/>
          </p:cNvSpPr>
          <p:nvPr>
            <p:ph type="body" idx="1"/>
          </p:nvPr>
        </p:nvSpPr>
        <p:spPr>
          <a:ln/>
        </p:spPr>
        <p:txBody>
          <a:bodyPr>
            <a:normAutofit/>
          </a:bodyPr>
          <a:lstStyle/>
          <a:p>
            <a:pPr eaLnBrk="1" hangingPunct="1">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xmlns="" val="197359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Rot="1" noChangeAspect="1" noChangeArrowheads="1"/>
          </p:cNvSpPr>
          <p:nvPr>
            <p:ph type="sldImg"/>
          </p:nvPr>
        </p:nvSpPr>
        <p:spPr>
          <a:xfrm>
            <a:off x="1144588" y="685800"/>
            <a:ext cx="4570412" cy="3429000"/>
          </a:xfrm>
          <a:solidFill>
            <a:srgbClr val="FFFFFF"/>
          </a:solidFill>
          <a:ln/>
        </p:spPr>
      </p:sp>
      <p:sp>
        <p:nvSpPr>
          <p:cNvPr id="64514" name="Rectangle 2"/>
          <p:cNvSpPr>
            <a:spLocks noGrp="1" noChangeArrowheads="1"/>
          </p:cNvSpPr>
          <p:nvPr>
            <p:ph type="body" idx="1"/>
          </p:nvPr>
        </p:nvSpPr>
        <p:spPr>
          <a:ln/>
        </p:spPr>
        <p:txBody>
          <a:bodyPr>
            <a:normAutofit/>
          </a:bodyPr>
          <a:lstStyle/>
          <a:p>
            <a:pPr eaLnBrk="1" hangingPunct="1">
              <a:defRPr/>
            </a:pPr>
            <a:endParaRPr lang="en-US" sz="1800" dirty="0">
              <a:latin typeface="Lucida Grande" charset="0"/>
              <a:cs typeface="Lucida Grande" charset="0"/>
              <a:sym typeface="Lucida Grande" charset="0"/>
            </a:endParaRPr>
          </a:p>
        </p:txBody>
      </p:sp>
    </p:spTree>
    <p:extLst>
      <p:ext uri="{BB962C8B-B14F-4D97-AF65-F5344CB8AC3E}">
        <p14:creationId xmlns:p14="http://schemas.microsoft.com/office/powerpoint/2010/main" xmlns="" val="14979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Rot="1" noChangeAspect="1" noChangeArrowheads="1"/>
          </p:cNvSpPr>
          <p:nvPr>
            <p:ph type="sldImg"/>
          </p:nvPr>
        </p:nvSpPr>
        <p:spPr>
          <a:xfrm>
            <a:off x="1144588" y="685800"/>
            <a:ext cx="4570412" cy="3429000"/>
          </a:xfrm>
          <a:solidFill>
            <a:srgbClr val="FFFFFF"/>
          </a:solidFill>
          <a:ln/>
        </p:spPr>
      </p:sp>
      <p:sp>
        <p:nvSpPr>
          <p:cNvPr id="66562" name="Rectangle 2"/>
          <p:cNvSpPr>
            <a:spLocks noGrp="1" noChangeArrowheads="1"/>
          </p:cNvSpPr>
          <p:nvPr>
            <p:ph type="body" idx="1"/>
          </p:nvPr>
        </p:nvSpPr>
        <p:spPr>
          <a:ln/>
        </p:spPr>
        <p:txBody>
          <a:bodyPr>
            <a:normAutofit/>
          </a:bodyPr>
          <a:lstStyle/>
          <a:p>
            <a:pPr eaLnBrk="1" hangingPunct="1">
              <a:defRPr/>
            </a:pPr>
            <a:endParaRPr lang="en-US" sz="2000" dirty="0">
              <a:latin typeface="Lucida Grande" charset="0"/>
              <a:cs typeface="Lucida Grande" charset="0"/>
              <a:sym typeface="Lucida Grande" charset="0"/>
            </a:endParaRPr>
          </a:p>
        </p:txBody>
      </p:sp>
    </p:spTree>
    <p:extLst>
      <p:ext uri="{BB962C8B-B14F-4D97-AF65-F5344CB8AC3E}">
        <p14:creationId xmlns:p14="http://schemas.microsoft.com/office/powerpoint/2010/main" xmlns="" val="203866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p:cNvSpPr>
          <p:nvPr>
            <p:ph type="sldImg"/>
          </p:nvPr>
        </p:nvSpPr>
        <p:spPr>
          <a:xfrm>
            <a:off x="1144588" y="685800"/>
            <a:ext cx="4570412" cy="3429000"/>
          </a:xfrm>
          <a:solidFill>
            <a:srgbClr val="FFFFFF"/>
          </a:solidFill>
          <a:ln/>
        </p:spPr>
      </p:sp>
      <p:sp>
        <p:nvSpPr>
          <p:cNvPr id="68610" name="Rectangle 2"/>
          <p:cNvSpPr>
            <a:spLocks noGrp="1" noChangeArrowheads="1"/>
          </p:cNvSpPr>
          <p:nvPr>
            <p:ph type="body" idx="1"/>
          </p:nvPr>
        </p:nvSpPr>
        <p:spPr>
          <a:ln/>
        </p:spPr>
        <p:txBody>
          <a:bodyPr/>
          <a:lstStyle/>
          <a:p>
            <a:pPr eaLnBrk="1" hangingPunct="1">
              <a:defRPr/>
            </a:pPr>
            <a:r>
              <a:rPr lang="en-US" sz="2000" dirty="0">
                <a:latin typeface="Lucida Grande" charset="0"/>
                <a:cs typeface="Lucida Grande" charset="0"/>
                <a:sym typeface="Lucida Grande" charset="0"/>
              </a:rPr>
              <a:t>Maple then uses this trace to begin generating the Trace Tree. In this case, Maple still </a:t>
            </a:r>
            <a:r>
              <a:rPr lang="en-US" sz="2000" dirty="0" err="1">
                <a:latin typeface="Lucida Grande" charset="0"/>
                <a:cs typeface="Lucida Grande" charset="0"/>
                <a:sym typeface="Lucida Grande" charset="0"/>
              </a:rPr>
              <a:t>doesn</a:t>
            </a:r>
            <a:r>
              <a:rPr lang="ja-JP" altLang="en-US" sz="2000">
                <a:latin typeface="Arial"/>
                <a:cs typeface="Lucida Grande" charset="0"/>
                <a:sym typeface="Lucida Grande" charset="0"/>
              </a:rPr>
              <a:t>’</a:t>
            </a:r>
            <a:r>
              <a:rPr lang="en-US" sz="2000" dirty="0">
                <a:latin typeface="Lucida Grande" charset="0"/>
                <a:cs typeface="Lucida Grande" charset="0"/>
                <a:sym typeface="Lucida Grande" charset="0"/>
              </a:rPr>
              <a:t>t know what will happen if the assertion is true, and it therefore adds a placeholder under the true branch.</a:t>
            </a:r>
          </a:p>
          <a:p>
            <a:pPr eaLnBrk="1" hangingPunct="1">
              <a:defRPr/>
            </a:pPr>
            <a:endParaRPr lang="en-US" sz="2000" dirty="0">
              <a:latin typeface="Lucida Grande" charset="0"/>
              <a:cs typeface="Lucida Grande" charset="0"/>
              <a:sym typeface="Lucida Grande" charset="0"/>
            </a:endParaRPr>
          </a:p>
          <a:p>
            <a:pPr eaLnBrk="1" hangingPunct="1">
              <a:defRPr/>
            </a:pPr>
            <a:r>
              <a:rPr lang="en-US" sz="2000" dirty="0">
                <a:latin typeface="Lucida Grande" charset="0"/>
                <a:cs typeface="Lucida Grande" charset="0"/>
                <a:sym typeface="Lucida Grande" charset="0"/>
              </a:rPr>
              <a:t>Now, if we execute f on a packet to </a:t>
            </a:r>
            <a:r>
              <a:rPr lang="en-US" sz="2000" dirty="0" err="1">
                <a:latin typeface="Lucida Grande" charset="0"/>
                <a:cs typeface="Lucida Grande" charset="0"/>
                <a:sym typeface="Lucida Grande" charset="0"/>
              </a:rPr>
              <a:t>tcp</a:t>
            </a:r>
            <a:r>
              <a:rPr lang="en-US" sz="2000" dirty="0">
                <a:latin typeface="Lucida Grande" charset="0"/>
                <a:cs typeface="Lucida Grande" charset="0"/>
                <a:sym typeface="Lucida Grande" charset="0"/>
              </a:rPr>
              <a:t> destination 22, the assertion is true, and the packet is dropped. Maple logs this new trace and uses it to refine its Trace Tree, filling in the true branch of the assertion. </a:t>
            </a:r>
          </a:p>
          <a:p>
            <a:pPr eaLnBrk="1" hangingPunct="1">
              <a:defRPr/>
            </a:pPr>
            <a:endParaRPr lang="en-US" sz="2000" dirty="0">
              <a:latin typeface="Lucida Grande" charset="0"/>
              <a:cs typeface="Lucida Grande" charset="0"/>
              <a:sym typeface="Lucida Grande" charset="0"/>
            </a:endParaRPr>
          </a:p>
        </p:txBody>
      </p:sp>
    </p:spTree>
    <p:extLst>
      <p:ext uri="{BB962C8B-B14F-4D97-AF65-F5344CB8AC3E}">
        <p14:creationId xmlns:p14="http://schemas.microsoft.com/office/powerpoint/2010/main" xmlns="" val="112956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p:cNvSpPr>
          <p:nvPr>
            <p:ph type="sldImg"/>
          </p:nvPr>
        </p:nvSpPr>
        <p:spPr>
          <a:xfrm>
            <a:off x="1144588" y="685800"/>
            <a:ext cx="4570412" cy="3429000"/>
          </a:xfrm>
          <a:solidFill>
            <a:srgbClr val="FFFFFF"/>
          </a:solidFill>
          <a:ln/>
        </p:spPr>
      </p:sp>
      <p:sp>
        <p:nvSpPr>
          <p:cNvPr id="68610" name="Rectangle 2"/>
          <p:cNvSpPr>
            <a:spLocks noGrp="1" noChangeArrowheads="1"/>
          </p:cNvSpPr>
          <p:nvPr>
            <p:ph type="body" idx="1"/>
          </p:nvPr>
        </p:nvSpPr>
        <p:spPr>
          <a:ln/>
        </p:spPr>
        <p:txBody>
          <a:bodyPr/>
          <a:lstStyle/>
          <a:p>
            <a:pPr eaLnBrk="1" hangingPunct="1">
              <a:defRPr/>
            </a:pPr>
            <a:r>
              <a:rPr lang="en-US" sz="2000" dirty="0">
                <a:latin typeface="Lucida Grande" charset="0"/>
                <a:cs typeface="Lucida Grande" charset="0"/>
                <a:sym typeface="Lucida Grande" charset="0"/>
              </a:rPr>
              <a:t>Maple then uses this trace to begin generating the Trace Tree. In this case, Maple still </a:t>
            </a:r>
            <a:r>
              <a:rPr lang="en-US" sz="2000" dirty="0" err="1">
                <a:latin typeface="Lucida Grande" charset="0"/>
                <a:cs typeface="Lucida Grande" charset="0"/>
                <a:sym typeface="Lucida Grande" charset="0"/>
              </a:rPr>
              <a:t>doesn</a:t>
            </a:r>
            <a:r>
              <a:rPr lang="ja-JP" altLang="en-US" sz="2000">
                <a:latin typeface="Arial"/>
                <a:cs typeface="Lucida Grande" charset="0"/>
                <a:sym typeface="Lucida Grande" charset="0"/>
              </a:rPr>
              <a:t>’</a:t>
            </a:r>
            <a:r>
              <a:rPr lang="en-US" sz="2000" dirty="0">
                <a:latin typeface="Lucida Grande" charset="0"/>
                <a:cs typeface="Lucida Grande" charset="0"/>
                <a:sym typeface="Lucida Grande" charset="0"/>
              </a:rPr>
              <a:t>t know what will happen if the assertion is true, and it therefore adds a placeholder under the true branch.</a:t>
            </a:r>
          </a:p>
          <a:p>
            <a:pPr eaLnBrk="1" hangingPunct="1">
              <a:defRPr/>
            </a:pPr>
            <a:endParaRPr lang="en-US" sz="2000" dirty="0">
              <a:latin typeface="Lucida Grande" charset="0"/>
              <a:cs typeface="Lucida Grande" charset="0"/>
              <a:sym typeface="Lucida Grande" charset="0"/>
            </a:endParaRPr>
          </a:p>
          <a:p>
            <a:pPr eaLnBrk="1" hangingPunct="1">
              <a:defRPr/>
            </a:pPr>
            <a:r>
              <a:rPr lang="en-US" sz="2000" dirty="0">
                <a:latin typeface="Lucida Grande" charset="0"/>
                <a:cs typeface="Lucida Grande" charset="0"/>
                <a:sym typeface="Lucida Grande" charset="0"/>
              </a:rPr>
              <a:t>Now, if we execute f on a packet to </a:t>
            </a:r>
            <a:r>
              <a:rPr lang="en-US" sz="2000" dirty="0" err="1">
                <a:latin typeface="Lucida Grande" charset="0"/>
                <a:cs typeface="Lucida Grande" charset="0"/>
                <a:sym typeface="Lucida Grande" charset="0"/>
              </a:rPr>
              <a:t>tcp</a:t>
            </a:r>
            <a:r>
              <a:rPr lang="en-US" sz="2000" dirty="0">
                <a:latin typeface="Lucida Grande" charset="0"/>
                <a:cs typeface="Lucida Grande" charset="0"/>
                <a:sym typeface="Lucida Grande" charset="0"/>
              </a:rPr>
              <a:t> destination 22, the assertion is true, and the packet is dropped. Maple logs this new trace and uses it to refine its Trace Tree, filling in the true branch of the assertion. </a:t>
            </a:r>
          </a:p>
          <a:p>
            <a:pPr eaLnBrk="1" hangingPunct="1">
              <a:defRPr/>
            </a:pPr>
            <a:endParaRPr lang="en-US" sz="2000" dirty="0">
              <a:latin typeface="Lucida Grande" charset="0"/>
              <a:cs typeface="Lucida Grande" charset="0"/>
              <a:sym typeface="Lucida Grande" charset="0"/>
            </a:endParaRPr>
          </a:p>
        </p:txBody>
      </p:sp>
    </p:spTree>
    <p:extLst>
      <p:ext uri="{BB962C8B-B14F-4D97-AF65-F5344CB8AC3E}">
        <p14:creationId xmlns:p14="http://schemas.microsoft.com/office/powerpoint/2010/main" xmlns="" val="18480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Grp="1" noRot="1" noChangeAspect="1" noChangeArrowheads="1"/>
          </p:cNvSpPr>
          <p:nvPr>
            <p:ph type="sldImg"/>
          </p:nvPr>
        </p:nvSpPr>
        <p:spPr>
          <a:xfrm>
            <a:off x="1144588" y="685800"/>
            <a:ext cx="4570412" cy="3429000"/>
          </a:xfrm>
          <a:solidFill>
            <a:srgbClr val="FFFFFF"/>
          </a:solidFill>
          <a:ln/>
        </p:spPr>
      </p:sp>
      <p:sp>
        <p:nvSpPr>
          <p:cNvPr id="98306" name="Rectangle 2"/>
          <p:cNvSpPr>
            <a:spLocks noGrp="1" noChangeArrowheads="1"/>
          </p:cNvSpPr>
          <p:nvPr>
            <p:ph type="body" idx="1"/>
          </p:nvPr>
        </p:nvSpPr>
        <p:spPr>
          <a:ln/>
        </p:spPr>
        <p:txBody>
          <a:bodyPr/>
          <a:lstStyle/>
          <a:p>
            <a:pPr eaLnBrk="1" hangingPunct="1">
              <a:defRPr/>
            </a:pPr>
            <a:endParaRPr lang="en-US" sz="2200" dirty="0">
              <a:latin typeface="Lucida Grande" charset="0"/>
              <a:cs typeface="Lucida Grande" charset="0"/>
              <a:sym typeface="Lucida Grande" charset="0"/>
            </a:endParaRPr>
          </a:p>
        </p:txBody>
      </p:sp>
    </p:spTree>
    <p:extLst>
      <p:ext uri="{BB962C8B-B14F-4D97-AF65-F5344CB8AC3E}">
        <p14:creationId xmlns:p14="http://schemas.microsoft.com/office/powerpoint/2010/main" xmlns="" val="142426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59078-D04D-4445-A62B-F6E52CDD2F8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59078-D04D-4445-A62B-F6E52CDD2F8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59078-D04D-4445-A62B-F6E52CDD2F8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59078-D04D-4445-A62B-F6E52CDD2F8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59078-D04D-4445-A62B-F6E52CDD2F8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59078-D04D-4445-A62B-F6E52CDD2F8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59078-D04D-4445-A62B-F6E52CDD2F8C}" type="datetimeFigureOut">
              <a:rPr lang="en-US" smtClean="0"/>
              <a:pPr/>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59078-D04D-4445-A62B-F6E52CDD2F8C}" type="datetimeFigureOut">
              <a:rPr lang="en-US" smtClean="0"/>
              <a:pPr/>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59078-D04D-4445-A62B-F6E52CDD2F8C}" type="datetimeFigureOut">
              <a:rPr lang="en-US" smtClean="0"/>
              <a:pPr/>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59078-D04D-4445-A62B-F6E52CDD2F8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59078-D04D-4445-A62B-F6E52CDD2F8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AF77E-3465-439C-B43F-43F8AAF071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59078-D04D-4445-A62B-F6E52CDD2F8C}" type="datetimeFigureOut">
              <a:rPr lang="en-US" smtClean="0"/>
              <a:pPr/>
              <a:t>10/8/2016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AF77E-3465-439C-B43F-43F8AAF071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SDN</a:t>
            </a:r>
            <a:endParaRPr lang="en-US" dirty="0"/>
          </a:p>
        </p:txBody>
      </p:sp>
      <p:sp>
        <p:nvSpPr>
          <p:cNvPr id="3" name="Content Placeholder 2"/>
          <p:cNvSpPr>
            <a:spLocks noGrp="1"/>
          </p:cNvSpPr>
          <p:nvPr>
            <p:ph idx="1"/>
          </p:nvPr>
        </p:nvSpPr>
        <p:spPr/>
        <p:txBody>
          <a:bodyPr/>
          <a:lstStyle/>
          <a:p>
            <a:r>
              <a:rPr lang="en-US" dirty="0" smtClean="0"/>
              <a:t>Newer proposals</a:t>
            </a:r>
          </a:p>
          <a:p>
            <a:pPr lvl="1"/>
            <a:r>
              <a:rPr lang="en-US" dirty="0" smtClean="0"/>
              <a:t>Frenetic (ICFP’11)</a:t>
            </a:r>
          </a:p>
          <a:p>
            <a:pPr lvl="1"/>
            <a:r>
              <a:rPr lang="en-US" dirty="0" smtClean="0"/>
              <a:t>Maple (SIGCOMM’13)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Frenetic Query Summary</a:t>
            </a:r>
            <a:endParaRPr lang="en-US" dirty="0"/>
          </a:p>
        </p:txBody>
      </p:sp>
      <p:sp>
        <p:nvSpPr>
          <p:cNvPr id="3" name="Content Placeholder 2"/>
          <p:cNvSpPr>
            <a:spLocks noGrp="1"/>
          </p:cNvSpPr>
          <p:nvPr>
            <p:ph idx="1"/>
          </p:nvPr>
        </p:nvSpPr>
        <p:spPr>
          <a:xfrm>
            <a:off x="457200" y="1600201"/>
            <a:ext cx="8229600" cy="4343399"/>
          </a:xfrm>
        </p:spPr>
        <p:txBody>
          <a:bodyPr>
            <a:normAutofit/>
          </a:bodyPr>
          <a:lstStyle/>
          <a:p>
            <a:r>
              <a:rPr lang="en-US" dirty="0" smtClean="0"/>
              <a:t>Independent query for each switch, allowing program composition</a:t>
            </a:r>
          </a:p>
          <a:p>
            <a:pPr lvl="1"/>
            <a:r>
              <a:rPr lang="en-US" dirty="0" smtClean="0"/>
              <a:t>Not collaborative query among multiple switches, is this high level enough?</a:t>
            </a:r>
          </a:p>
          <a:p>
            <a:r>
              <a:rPr lang="en-US" dirty="0" smtClean="0"/>
              <a:t>Expressiveness is customized for network queries</a:t>
            </a:r>
          </a:p>
          <a:p>
            <a:r>
              <a:rPr lang="en-US" dirty="0" smtClean="0"/>
              <a:t>Packets | sizes| counts forces programmers to be cost aware.</a:t>
            </a:r>
          </a:p>
        </p:txBody>
      </p:sp>
    </p:spTree>
    <p:extLst>
      <p:ext uri="{BB962C8B-B14F-4D97-AF65-F5344CB8AC3E}">
        <p14:creationId xmlns:p14="http://schemas.microsoft.com/office/powerpoint/2010/main" xmlns="" val="23361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000" dirty="0" smtClean="0"/>
              <a:t>Frenetic forwarding policy programming</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Based on the frenetic network policy management library</a:t>
            </a:r>
          </a:p>
          <a:p>
            <a:pPr lvl="1"/>
            <a:r>
              <a:rPr lang="en-US" dirty="0" smtClean="0"/>
              <a:t>Construct rules using the rule constructor, which takes a pattern and a list of actions as argument.</a:t>
            </a:r>
          </a:p>
          <a:p>
            <a:pPr lvl="1"/>
            <a:r>
              <a:rPr lang="en-US" dirty="0" smtClean="0"/>
              <a:t>Must associate rules with switches – network policies (dictionaries mapping switches to the list of rules)</a:t>
            </a:r>
          </a:p>
          <a:p>
            <a:pPr lvl="2"/>
            <a:r>
              <a:rPr lang="en-US" dirty="0" smtClean="0"/>
              <a:t>High enough level?</a:t>
            </a:r>
          </a:p>
          <a:p>
            <a:pPr lvl="1"/>
            <a:r>
              <a:rPr lang="en-US" dirty="0" smtClean="0"/>
              <a:t>Installation of policies are done through policy events – infinite, time-indexed policy events.</a:t>
            </a:r>
          </a:p>
          <a:p>
            <a:pPr lvl="2"/>
            <a:r>
              <a:rPr lang="en-US" dirty="0" smtClean="0"/>
              <a:t>Register listener is the consumer of the policy events that actually install the policies. </a:t>
            </a:r>
            <a:endParaRPr lang="en-US" dirty="0"/>
          </a:p>
        </p:txBody>
      </p:sp>
    </p:spTree>
    <p:extLst>
      <p:ext uri="{BB962C8B-B14F-4D97-AF65-F5344CB8AC3E}">
        <p14:creationId xmlns:p14="http://schemas.microsoft.com/office/powerpoint/2010/main" xmlns="" val="1073881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Frenetic Forwarding program examples</a:t>
            </a:r>
            <a:endParaRPr lang="en-US" dirty="0"/>
          </a:p>
        </p:txBody>
      </p:sp>
      <p:sp>
        <p:nvSpPr>
          <p:cNvPr id="3" name="Content Placeholder 2"/>
          <p:cNvSpPr>
            <a:spLocks noGrp="1"/>
          </p:cNvSpPr>
          <p:nvPr>
            <p:ph idx="1"/>
          </p:nvPr>
        </p:nvSpPr>
        <p:spPr>
          <a:xfrm>
            <a:off x="457200" y="1600201"/>
            <a:ext cx="8229600" cy="914400"/>
          </a:xfrm>
        </p:spPr>
        <p:txBody>
          <a:bodyPr/>
          <a:lstStyle/>
          <a:p>
            <a:r>
              <a:rPr lang="en-US" dirty="0" smtClean="0"/>
              <a:t>The repeater example</a:t>
            </a:r>
            <a:endParaRPr lang="en-US" dirty="0"/>
          </a:p>
        </p:txBody>
      </p:sp>
      <p:pic>
        <p:nvPicPr>
          <p:cNvPr id="4" name="Picture 3"/>
          <p:cNvPicPr>
            <a:picLocks noChangeAspect="1"/>
          </p:cNvPicPr>
          <p:nvPr/>
        </p:nvPicPr>
        <p:blipFill>
          <a:blip r:embed="rId2"/>
          <a:stretch>
            <a:fillRect/>
          </a:stretch>
        </p:blipFill>
        <p:spPr>
          <a:xfrm>
            <a:off x="1371600" y="3124200"/>
            <a:ext cx="6197600" cy="1866900"/>
          </a:xfrm>
          <a:prstGeom prst="rect">
            <a:avLst/>
          </a:prstGeom>
        </p:spPr>
      </p:pic>
    </p:spTree>
    <p:extLst>
      <p:ext uri="{BB962C8B-B14F-4D97-AF65-F5344CB8AC3E}">
        <p14:creationId xmlns:p14="http://schemas.microsoft.com/office/powerpoint/2010/main" xmlns="" val="65934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20"/>
            <a:ext cx="8229600" cy="1143000"/>
          </a:xfrm>
        </p:spPr>
        <p:txBody>
          <a:bodyPr>
            <a:normAutofit/>
          </a:bodyPr>
          <a:lstStyle/>
          <a:p>
            <a:r>
              <a:rPr lang="en-US" dirty="0" smtClean="0"/>
              <a:t>Forwarding program examples</a:t>
            </a:r>
            <a:endParaRPr lang="en-US" dirty="0"/>
          </a:p>
        </p:txBody>
      </p:sp>
      <p:sp>
        <p:nvSpPr>
          <p:cNvPr id="3" name="Content Placeholder 2"/>
          <p:cNvSpPr>
            <a:spLocks noGrp="1"/>
          </p:cNvSpPr>
          <p:nvPr>
            <p:ph idx="1"/>
          </p:nvPr>
        </p:nvSpPr>
        <p:spPr>
          <a:xfrm>
            <a:off x="427990" y="1245364"/>
            <a:ext cx="8229600" cy="914400"/>
          </a:xfrm>
        </p:spPr>
        <p:txBody>
          <a:bodyPr>
            <a:normAutofit fontScale="70000" lnSpcReduction="20000"/>
          </a:bodyPr>
          <a:lstStyle/>
          <a:p>
            <a:r>
              <a:rPr lang="en-US" dirty="0" smtClean="0"/>
              <a:t>The repeater + monitor example: the runtime must enforce the query semantics: see every packet and query does not modify the networks.</a:t>
            </a:r>
            <a:endParaRPr lang="en-US" dirty="0"/>
          </a:p>
        </p:txBody>
      </p:sp>
      <p:pic>
        <p:nvPicPr>
          <p:cNvPr id="4" name="Picture 3"/>
          <p:cNvPicPr>
            <a:picLocks noChangeAspect="1"/>
          </p:cNvPicPr>
          <p:nvPr/>
        </p:nvPicPr>
        <p:blipFill>
          <a:blip r:embed="rId2"/>
          <a:stretch>
            <a:fillRect/>
          </a:stretch>
        </p:blipFill>
        <p:spPr>
          <a:xfrm>
            <a:off x="1371600" y="2362200"/>
            <a:ext cx="6197600" cy="1866900"/>
          </a:xfrm>
          <a:prstGeom prst="rect">
            <a:avLst/>
          </a:prstGeom>
        </p:spPr>
      </p:pic>
      <p:pic>
        <p:nvPicPr>
          <p:cNvPr id="5" name="Picture 4"/>
          <p:cNvPicPr>
            <a:picLocks noChangeAspect="1"/>
          </p:cNvPicPr>
          <p:nvPr/>
        </p:nvPicPr>
        <p:blipFill>
          <a:blip r:embed="rId3"/>
          <a:stretch>
            <a:fillRect/>
          </a:stretch>
        </p:blipFill>
        <p:spPr>
          <a:xfrm>
            <a:off x="304800" y="4343400"/>
            <a:ext cx="6464300" cy="1638300"/>
          </a:xfrm>
          <a:prstGeom prst="rect">
            <a:avLst/>
          </a:prstGeom>
        </p:spPr>
      </p:pic>
      <p:pic>
        <p:nvPicPr>
          <p:cNvPr id="6" name="Picture 5"/>
          <p:cNvPicPr>
            <a:picLocks noChangeAspect="1"/>
          </p:cNvPicPr>
          <p:nvPr/>
        </p:nvPicPr>
        <p:blipFill>
          <a:blip r:embed="rId4"/>
          <a:stretch>
            <a:fillRect/>
          </a:stretch>
        </p:blipFill>
        <p:spPr>
          <a:xfrm>
            <a:off x="5029200" y="4229100"/>
            <a:ext cx="3937000" cy="622300"/>
          </a:xfrm>
          <a:prstGeom prst="rect">
            <a:avLst/>
          </a:prstGeom>
        </p:spPr>
      </p:pic>
      <p:pic>
        <p:nvPicPr>
          <p:cNvPr id="7" name="Picture 6"/>
          <p:cNvPicPr>
            <a:picLocks noChangeAspect="1"/>
          </p:cNvPicPr>
          <p:nvPr/>
        </p:nvPicPr>
        <p:blipFill>
          <a:blip r:embed="rId5"/>
          <a:stretch>
            <a:fillRect/>
          </a:stretch>
        </p:blipFill>
        <p:spPr>
          <a:xfrm>
            <a:off x="4343400" y="5753099"/>
            <a:ext cx="4343400" cy="927100"/>
          </a:xfrm>
          <a:prstGeom prst="rect">
            <a:avLst/>
          </a:prstGeom>
        </p:spPr>
      </p:pic>
    </p:spTree>
    <p:extLst>
      <p:ext uri="{BB962C8B-B14F-4D97-AF65-F5344CB8AC3E}">
        <p14:creationId xmlns:p14="http://schemas.microsoft.com/office/powerpoint/2010/main" xmlns="" val="55119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20"/>
            <a:ext cx="8229600" cy="1143000"/>
          </a:xfrm>
        </p:spPr>
        <p:txBody>
          <a:bodyPr>
            <a:normAutofit/>
          </a:bodyPr>
          <a:lstStyle/>
          <a:p>
            <a:r>
              <a:rPr lang="en-US" dirty="0" smtClean="0"/>
              <a:t>Forwarding program examples</a:t>
            </a:r>
            <a:endParaRPr lang="en-US" dirty="0"/>
          </a:p>
        </p:txBody>
      </p:sp>
      <p:sp>
        <p:nvSpPr>
          <p:cNvPr id="3" name="Content Placeholder 2"/>
          <p:cNvSpPr>
            <a:spLocks noGrp="1"/>
          </p:cNvSpPr>
          <p:nvPr>
            <p:ph idx="1"/>
          </p:nvPr>
        </p:nvSpPr>
        <p:spPr>
          <a:xfrm>
            <a:off x="427990" y="1245364"/>
            <a:ext cx="8229600" cy="914400"/>
          </a:xfrm>
        </p:spPr>
        <p:txBody>
          <a:bodyPr>
            <a:normAutofit/>
          </a:bodyPr>
          <a:lstStyle/>
          <a:p>
            <a:r>
              <a:rPr lang="en-US" dirty="0" smtClean="0"/>
              <a:t>A simple load balancing</a:t>
            </a:r>
            <a:endParaRPr lang="en-US" dirty="0"/>
          </a:p>
        </p:txBody>
      </p:sp>
      <p:pic>
        <p:nvPicPr>
          <p:cNvPr id="8" name="Picture 7"/>
          <p:cNvPicPr>
            <a:picLocks noChangeAspect="1"/>
          </p:cNvPicPr>
          <p:nvPr/>
        </p:nvPicPr>
        <p:blipFill>
          <a:blip r:embed="rId2"/>
          <a:stretch>
            <a:fillRect/>
          </a:stretch>
        </p:blipFill>
        <p:spPr>
          <a:xfrm>
            <a:off x="228600" y="1981200"/>
            <a:ext cx="4576545" cy="4038600"/>
          </a:xfrm>
          <a:prstGeom prst="rect">
            <a:avLst/>
          </a:prstGeom>
        </p:spPr>
      </p:pic>
      <p:pic>
        <p:nvPicPr>
          <p:cNvPr id="9" name="Picture 8"/>
          <p:cNvPicPr>
            <a:picLocks noChangeAspect="1"/>
          </p:cNvPicPr>
          <p:nvPr/>
        </p:nvPicPr>
        <p:blipFill>
          <a:blip r:embed="rId3"/>
          <a:stretch>
            <a:fillRect/>
          </a:stretch>
        </p:blipFill>
        <p:spPr>
          <a:xfrm>
            <a:off x="4191000" y="2514600"/>
            <a:ext cx="4749800" cy="461312"/>
          </a:xfrm>
          <a:prstGeom prst="rect">
            <a:avLst/>
          </a:prstGeom>
        </p:spPr>
      </p:pic>
      <p:pic>
        <p:nvPicPr>
          <p:cNvPr id="10" name="Picture 9"/>
          <p:cNvPicPr>
            <a:picLocks noChangeAspect="1"/>
          </p:cNvPicPr>
          <p:nvPr/>
        </p:nvPicPr>
        <p:blipFill>
          <a:blip r:embed="rId4"/>
          <a:stretch>
            <a:fillRect/>
          </a:stretch>
        </p:blipFill>
        <p:spPr>
          <a:xfrm>
            <a:off x="4495800" y="4038600"/>
            <a:ext cx="3841750" cy="596264"/>
          </a:xfrm>
          <a:prstGeom prst="rect">
            <a:avLst/>
          </a:prstGeom>
        </p:spPr>
      </p:pic>
    </p:spTree>
    <p:extLst>
      <p:ext uri="{BB962C8B-B14F-4D97-AF65-F5344CB8AC3E}">
        <p14:creationId xmlns:p14="http://schemas.microsoft.com/office/powerpoint/2010/main" xmlns="" val="1632381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Frenetic system</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High-level language</a:t>
            </a:r>
          </a:p>
          <a:p>
            <a:pPr lvl="1"/>
            <a:r>
              <a:rPr lang="en-US" dirty="0" smtClean="0"/>
              <a:t>Query language</a:t>
            </a:r>
          </a:p>
          <a:p>
            <a:pPr lvl="1"/>
            <a:r>
              <a:rPr lang="en-US" dirty="0" smtClean="0"/>
              <a:t>Composition of forwarding policies</a:t>
            </a:r>
          </a:p>
          <a:p>
            <a:r>
              <a:rPr lang="en-US" dirty="0" smtClean="0"/>
              <a:t>Run-time system</a:t>
            </a:r>
          </a:p>
          <a:p>
            <a:pPr lvl="1"/>
            <a:r>
              <a:rPr lang="en-US" dirty="0" smtClean="0"/>
              <a:t>Interprets queries and policies</a:t>
            </a:r>
          </a:p>
          <a:p>
            <a:pPr lvl="1"/>
            <a:r>
              <a:rPr lang="en-US" dirty="0" smtClean="0"/>
              <a:t>Installs rules and tracks statistics</a:t>
            </a:r>
          </a:p>
          <a:p>
            <a:pPr lvl="1"/>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572000" y="1371600"/>
            <a:ext cx="3962400"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Frenetic discussion</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This is an early attempt to develop high level language for programming SDN.</a:t>
            </a:r>
          </a:p>
          <a:p>
            <a:endParaRPr lang="en-US" dirty="0"/>
          </a:p>
          <a:p>
            <a:r>
              <a:rPr lang="en-US" dirty="0" smtClean="0"/>
              <a:t>What problems are solved?</a:t>
            </a:r>
          </a:p>
          <a:p>
            <a:endParaRPr lang="en-US" dirty="0"/>
          </a:p>
          <a:p>
            <a:r>
              <a:rPr lang="en-US" dirty="0" smtClean="0"/>
              <a:t>What </a:t>
            </a:r>
            <a:r>
              <a:rPr lang="en-US" smtClean="0"/>
              <a:t>are still not ideal?</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Maple: Simplifying SDN programming using algorithmic policies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Objective:</a:t>
            </a:r>
          </a:p>
          <a:p>
            <a:pPr lvl="1"/>
            <a:r>
              <a:rPr lang="en-US" dirty="0" smtClean="0"/>
              <a:t>A high level abstraction for SDN programming</a:t>
            </a:r>
          </a:p>
          <a:p>
            <a:pPr lvl="2"/>
            <a:r>
              <a:rPr lang="en-US" dirty="0" smtClean="0"/>
              <a:t>high level programming to describe </a:t>
            </a:r>
            <a:r>
              <a:rPr lang="en-US" b="1" dirty="0" smtClean="0">
                <a:solidFill>
                  <a:srgbClr val="FF0000"/>
                </a:solidFill>
              </a:rPr>
              <a:t>network wide </a:t>
            </a:r>
            <a:r>
              <a:rPr lang="en-US" dirty="0" smtClean="0">
                <a:solidFill>
                  <a:srgbClr val="FF0000"/>
                </a:solidFill>
              </a:rPr>
              <a:t>algorithmic </a:t>
            </a:r>
            <a:r>
              <a:rPr lang="en-US" dirty="0" smtClean="0">
                <a:solidFill>
                  <a:srgbClr val="FF0000"/>
                </a:solidFill>
              </a:rPr>
              <a:t>policies</a:t>
            </a:r>
          </a:p>
          <a:p>
            <a:pPr lvl="2"/>
            <a:r>
              <a:rPr lang="en-US" dirty="0" smtClean="0"/>
              <a:t>Removing details such as rule </a:t>
            </a:r>
            <a:r>
              <a:rPr lang="en-US" dirty="0" smtClean="0"/>
              <a:t>installation over </a:t>
            </a:r>
            <a:r>
              <a:rPr lang="en-US" b="1" dirty="0" smtClean="0"/>
              <a:t>multiple flow tables</a:t>
            </a:r>
            <a:endParaRPr lang="en-US" b="1" dirty="0" smtClean="0"/>
          </a:p>
          <a:p>
            <a:pPr lvl="2"/>
            <a:r>
              <a:rPr lang="en-US" dirty="0" smtClean="0"/>
              <a:t>Easily understandable semantics: </a:t>
            </a:r>
          </a:p>
          <a:p>
            <a:pPr lvl="3"/>
            <a:r>
              <a:rPr lang="en-US" dirty="0" smtClean="0"/>
              <a:t>program runs from scratch on the centralized controller for every packet</a:t>
            </a:r>
          </a:p>
          <a:p>
            <a:pPr lvl="4"/>
            <a:r>
              <a:rPr lang="en-US" dirty="0" smtClean="0"/>
              <a:t>Focus on abstraction, not performance for now, optimize later.</a:t>
            </a:r>
          </a:p>
          <a:p>
            <a:pPr lvl="3"/>
            <a:r>
              <a:rPr lang="en-US" dirty="0" smtClean="0"/>
              <a:t>Only discuss to routing application (packet, </a:t>
            </a:r>
            <a:r>
              <a:rPr lang="en-US" dirty="0" err="1" smtClean="0"/>
              <a:t>env</a:t>
            </a:r>
            <a:r>
              <a:rPr lang="en-US" dirty="0" smtClean="0"/>
              <a:t>)-&gt;</a:t>
            </a:r>
            <a:r>
              <a:rPr lang="en-US" dirty="0" err="1" smtClean="0"/>
              <a:t>forwardingpath</a:t>
            </a:r>
            <a:r>
              <a:rPr lang="en-US" dirty="0" smtClean="0"/>
              <a:t> in the paper</a:t>
            </a:r>
          </a:p>
          <a:p>
            <a:pPr lvl="2">
              <a:buNone/>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eaLnBrk="1" hangingPunct="1">
              <a:defRPr/>
            </a:pPr>
            <a:r>
              <a:rPr lang="en-US" smtClean="0"/>
              <a:t>Algorithmic Policies</a:t>
            </a:r>
          </a:p>
        </p:txBody>
      </p:sp>
      <p:sp>
        <p:nvSpPr>
          <p:cNvPr id="57346" name="Rectangle 2"/>
          <p:cNvSpPr>
            <a:spLocks noGrp="1" noChangeArrowheads="1"/>
          </p:cNvSpPr>
          <p:nvPr>
            <p:ph type="body" idx="1"/>
          </p:nvPr>
        </p:nvSpPr>
        <p:spPr>
          <a:xfrm>
            <a:off x="400050" y="1638300"/>
            <a:ext cx="7822406" cy="4619625"/>
          </a:xfrm>
        </p:spPr>
        <p:txBody>
          <a:bodyPr>
            <a:normAutofit/>
          </a:bodyPr>
          <a:lstStyle/>
          <a:p>
            <a:pPr eaLnBrk="1" hangingPunct="1">
              <a:defRPr/>
            </a:pPr>
            <a:r>
              <a:rPr lang="en-US" sz="2400" dirty="0"/>
              <a:t>Function in a </a:t>
            </a:r>
            <a:r>
              <a:rPr lang="en-US" sz="2400" b="1" dirty="0"/>
              <a:t>general purpose language </a:t>
            </a:r>
            <a:r>
              <a:rPr lang="en-US" sz="2400" dirty="0"/>
              <a:t>that describes how a packet should be routed, </a:t>
            </a:r>
            <a:r>
              <a:rPr lang="en-US" sz="2400" b="1" dirty="0">
                <a:solidFill>
                  <a:srgbClr val="D90B00"/>
                </a:solidFill>
              </a:rPr>
              <a:t>not</a:t>
            </a:r>
            <a:r>
              <a:rPr lang="en-US" sz="2400" dirty="0"/>
              <a:t> how flow tables are configured.</a:t>
            </a:r>
          </a:p>
          <a:p>
            <a:pPr eaLnBrk="1" hangingPunct="1">
              <a:defRPr/>
            </a:pPr>
            <a:r>
              <a:rPr lang="en-US" sz="2400" b="1" dirty="0">
                <a:solidFill>
                  <a:srgbClr val="D90B00"/>
                </a:solidFill>
              </a:rPr>
              <a:t>Conceptually invoked on every packet entering the network</a:t>
            </a:r>
            <a:r>
              <a:rPr lang="en-US" sz="2400" dirty="0"/>
              <a:t>; may also access network environment state; hence it has the form: </a:t>
            </a:r>
          </a:p>
          <a:p>
            <a:pPr eaLnBrk="1" hangingPunct="1">
              <a:defRPr/>
            </a:pPr>
            <a:endParaRPr lang="en-US" sz="2400" dirty="0"/>
          </a:p>
          <a:p>
            <a:pPr eaLnBrk="1" hangingPunct="1">
              <a:defRPr/>
            </a:pPr>
            <a:endParaRPr lang="en-US" sz="2400" dirty="0" smtClean="0"/>
          </a:p>
          <a:p>
            <a:pPr eaLnBrk="1" hangingPunct="1">
              <a:defRPr/>
            </a:pPr>
            <a:r>
              <a:rPr lang="en-US" sz="2400" dirty="0" smtClean="0"/>
              <a:t>Written </a:t>
            </a:r>
            <a:r>
              <a:rPr lang="en-US" sz="2400" dirty="0"/>
              <a:t>in a familiar language such as Java, Python, or </a:t>
            </a:r>
            <a:r>
              <a:rPr lang="en-US" sz="2400" dirty="0" smtClean="0"/>
              <a:t>Haskell</a:t>
            </a:r>
            <a:endParaRPr lang="en-US" sz="2400" dirty="0"/>
          </a:p>
        </p:txBody>
      </p:sp>
      <p:pic>
        <p:nvPicPr>
          <p:cNvPr id="573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4191000"/>
            <a:ext cx="3754934"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0342B77-D34C-443A-9BA4-2E8748A6D936}" type="slidenum">
              <a:rPr lang="en-US" smtClean="0"/>
              <a:pPr/>
              <a:t>18</a:t>
            </a:fld>
            <a:endParaRPr lang="en-US"/>
          </a:p>
        </p:txBody>
      </p:sp>
    </p:spTree>
    <p:extLst>
      <p:ext uri="{BB962C8B-B14F-4D97-AF65-F5344CB8AC3E}">
        <p14:creationId xmlns:p14="http://schemas.microsoft.com/office/powerpoint/2010/main" xmlns="" val="244137363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6">
                                            <p:txEl>
                                              <p:pRg st="4" end="4"/>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pPr eaLnBrk="1" hangingPunct="1">
              <a:defRPr/>
            </a:pPr>
            <a:r>
              <a:rPr lang="en-US" dirty="0" smtClean="0"/>
              <a:t>Example Algorithmic Policy in Java</a:t>
            </a:r>
          </a:p>
        </p:txBody>
      </p:sp>
      <p:sp>
        <p:nvSpPr>
          <p:cNvPr id="59394" name="Rectangle 2"/>
          <p:cNvSpPr>
            <a:spLocks/>
          </p:cNvSpPr>
          <p:nvPr/>
        </p:nvSpPr>
        <p:spPr bwMode="auto">
          <a:xfrm>
            <a:off x="550069" y="1951435"/>
            <a:ext cx="8036719" cy="398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b"/>
          <a:lstStyle/>
          <a:p>
            <a:pPr>
              <a:tabLst>
                <a:tab pos="211027" algn="l"/>
              </a:tabLst>
            </a:pPr>
            <a:r>
              <a:rPr lang="en-US" sz="2300" dirty="0">
                <a:latin typeface="Menlo Bold" charset="0"/>
                <a:ea typeface="ＭＳ Ｐゴシック" charset="0"/>
                <a:sym typeface="Menlo Bold" charset="0"/>
              </a:rPr>
              <a:t>Route</a:t>
            </a:r>
            <a:r>
              <a:rPr lang="en-US" sz="2300" dirty="0">
                <a:latin typeface="Menlo Regular" charset="0"/>
                <a:ea typeface="ＭＳ Ｐゴシック" charset="0"/>
                <a:sym typeface="Menlo Regular" charset="0"/>
              </a:rPr>
              <a:t> f(</a:t>
            </a:r>
            <a:r>
              <a:rPr lang="en-US" sz="2300" dirty="0">
                <a:latin typeface="Menlo Bold" charset="0"/>
                <a:ea typeface="ＭＳ Ｐゴシック" charset="0"/>
                <a:sym typeface="Menlo Bold" charset="0"/>
              </a:rPr>
              <a:t>Packet</a:t>
            </a:r>
            <a:r>
              <a:rPr lang="en-US" sz="2300" dirty="0">
                <a:latin typeface="Menlo Regular" charset="0"/>
                <a:ea typeface="ＭＳ Ｐゴシック" charset="0"/>
                <a:sym typeface="Menlo Regular" charset="0"/>
              </a:rPr>
              <a:t> p, </a:t>
            </a:r>
            <a:r>
              <a:rPr lang="en-US" sz="2300" dirty="0" err="1">
                <a:latin typeface="Menlo Bold" charset="0"/>
                <a:ea typeface="ＭＳ Ｐゴシック" charset="0"/>
                <a:sym typeface="Menlo Bold" charset="0"/>
              </a:rPr>
              <a:t>Env</a:t>
            </a:r>
            <a:r>
              <a:rPr lang="en-US" sz="2300" dirty="0">
                <a:latin typeface="Menlo Regular" charset="0"/>
                <a:ea typeface="ＭＳ Ｐゴシック" charset="0"/>
                <a:sym typeface="Menlo Regular" charset="0"/>
              </a:rPr>
              <a:t> e) {</a:t>
            </a:r>
          </a:p>
          <a:p>
            <a:pPr>
              <a:tabLst>
                <a:tab pos="211027" algn="l"/>
              </a:tabLst>
            </a:pPr>
            <a:r>
              <a:rPr lang="en-US" sz="2300" dirty="0">
                <a:solidFill>
                  <a:srgbClr val="FFFFFF"/>
                </a:solidFill>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if</a:t>
            </a:r>
            <a:r>
              <a:rPr lang="en-US" sz="2300" dirty="0">
                <a:latin typeface="Menlo Regular" charset="0"/>
                <a:ea typeface="ＭＳ Ｐゴシック" charset="0"/>
                <a:sym typeface="Menlo Regular" charset="0"/>
              </a:rPr>
              <a:t> (</a:t>
            </a:r>
            <a:r>
              <a:rPr lang="en-US" sz="2300" dirty="0" err="1">
                <a:latin typeface="Menlo Bold" charset="0"/>
                <a:ea typeface="ＭＳ Ｐゴシック" charset="0"/>
                <a:sym typeface="Menlo Bold" charset="0"/>
              </a:rPr>
              <a:t>p.tcpDstIs</a:t>
            </a:r>
            <a:r>
              <a:rPr lang="en-US" sz="2300" dirty="0">
                <a:latin typeface="Menlo Regular" charset="0"/>
                <a:ea typeface="ＭＳ Ｐゴシック" charset="0"/>
                <a:sym typeface="Menlo Regular" charset="0"/>
              </a:rPr>
              <a:t>(</a:t>
            </a:r>
            <a:r>
              <a:rPr lang="en-US" sz="2300" dirty="0">
                <a:solidFill>
                  <a:srgbClr val="786DC4"/>
                </a:solidFill>
                <a:latin typeface="Menlo Regular" charset="0"/>
                <a:ea typeface="ＭＳ Ｐゴシック" charset="0"/>
                <a:sym typeface="Menlo Regular" charset="0"/>
              </a:rPr>
              <a:t>22</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return</a:t>
            </a: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null</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else</a:t>
            </a:r>
            <a:r>
              <a:rPr lang="en-US" sz="2300" dirty="0">
                <a:latin typeface="Menlo Regular" charset="0"/>
                <a:ea typeface="ＭＳ Ｐゴシック" charset="0"/>
                <a:sym typeface="Menlo Regular" charset="0"/>
              </a:rPr>
              <a:t> {</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 </a:t>
            </a:r>
            <a:r>
              <a:rPr lang="en-US" sz="2300" dirty="0" err="1">
                <a:latin typeface="Menlo Regular" charset="0"/>
                <a:ea typeface="ＭＳ Ｐゴシック" charset="0"/>
                <a:sym typeface="Menlo Regular" charset="0"/>
              </a:rPr>
              <a:t>sloc</a:t>
            </a:r>
            <a:r>
              <a:rPr lang="en-US" sz="2300" dirty="0">
                <a:latin typeface="Menlo Regular" charset="0"/>
                <a:ea typeface="ＭＳ Ｐゴシック" charset="0"/>
                <a:sym typeface="Menlo Regular" charset="0"/>
              </a:rPr>
              <a:t> = </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p.</a:t>
            </a:r>
            <a:r>
              <a:rPr lang="en-US" sz="2300" dirty="0" err="1">
                <a:latin typeface="Menlo Bold" charset="0"/>
                <a:ea typeface="ＭＳ Ｐゴシック" charset="0"/>
                <a:sym typeface="Menlo Bold" charset="0"/>
              </a:rPr>
              <a:t>ethSrc</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 </a:t>
            </a:r>
            <a:r>
              <a:rPr lang="en-US" sz="2300" dirty="0" err="1">
                <a:latin typeface="Menlo Regular" charset="0"/>
                <a:ea typeface="ＭＳ Ｐゴシック" charset="0"/>
                <a:sym typeface="Menlo Regular" charset="0"/>
              </a:rPr>
              <a:t>dloc</a:t>
            </a:r>
            <a:r>
              <a:rPr lang="en-US" sz="2300" dirty="0">
                <a:latin typeface="Menlo Regular" charset="0"/>
                <a:ea typeface="ＭＳ Ｐゴシック" charset="0"/>
                <a:sym typeface="Menlo Regular" charset="0"/>
              </a:rPr>
              <a:t> = </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p.</a:t>
            </a:r>
            <a:r>
              <a:rPr lang="en-US" sz="2300" dirty="0" err="1">
                <a:latin typeface="Menlo Bold" charset="0"/>
                <a:ea typeface="ＭＳ Ｐゴシック" charset="0"/>
                <a:sym typeface="Menlo Bold" charset="0"/>
              </a:rPr>
              <a:t>ethDst</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Path</a:t>
            </a:r>
            <a:r>
              <a:rPr lang="en-US" sz="2300" dirty="0">
                <a:latin typeface="Menlo Regular" charset="0"/>
                <a:ea typeface="ＭＳ Ｐゴシック" charset="0"/>
                <a:sym typeface="Menlo Regular" charset="0"/>
              </a:rPr>
              <a:t> path = </a:t>
            </a:r>
            <a:r>
              <a:rPr lang="en-US" sz="2300" dirty="0" err="1">
                <a:latin typeface="Menlo Regular" charset="0"/>
                <a:ea typeface="ＭＳ Ｐゴシック" charset="0"/>
                <a:sym typeface="Menlo Regular" charset="0"/>
              </a:rPr>
              <a:t>shortestPath</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links</a:t>
            </a:r>
            <a:r>
              <a:rPr lang="en-US" sz="2300" dirty="0">
                <a:latin typeface="Menlo Regular" charset="0"/>
                <a:ea typeface="ＭＳ Ｐゴシック" charset="0"/>
                <a:sym typeface="Menlo Regular" charset="0"/>
              </a:rPr>
              <a:t>()</a:t>
            </a:r>
            <a:r>
              <a:rPr lang="en-US" sz="2300" dirty="0" smtClean="0">
                <a:latin typeface="Menlo Regular" charset="0"/>
                <a:ea typeface="ＭＳ Ｐゴシック" charset="0"/>
                <a:sym typeface="Menlo Regular" charset="0"/>
              </a:rPr>
              <a:t>, </a:t>
            </a:r>
            <a:r>
              <a:rPr lang="en-US" sz="2300" dirty="0" err="1" smtClean="0">
                <a:latin typeface="Menlo Regular" charset="0"/>
                <a:ea typeface="ＭＳ Ｐゴシック" charset="0"/>
                <a:sym typeface="Menlo Regular" charset="0"/>
              </a:rPr>
              <a:t>sloc</a:t>
            </a:r>
            <a:r>
              <a:rPr lang="en-US" sz="2300" dirty="0" err="1">
                <a:latin typeface="Menlo Regular" charset="0"/>
                <a:ea typeface="ＭＳ Ｐゴシック" charset="0"/>
                <a:sym typeface="Menlo Regular" charset="0"/>
              </a:rPr>
              <a:t>,dloc</a:t>
            </a:r>
            <a:r>
              <a:rPr lang="en-US" sz="2300" dirty="0">
                <a:latin typeface="Menlo Regular" charset="0"/>
                <a:ea typeface="ＭＳ Ｐゴシック" charset="0"/>
                <a:sym typeface="Menlo Regular" charset="0"/>
              </a:rPr>
              <a:t>)</a:t>
            </a:r>
            <a:r>
              <a:rPr lang="en-US" sz="2300" dirty="0" smtClean="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smtClean="0">
                <a:latin typeface="Menlo Regular" charset="0"/>
                <a:ea typeface="ＭＳ Ｐゴシック" charset="0"/>
                <a:sym typeface="Menlo Regular" charset="0"/>
              </a:rPr>
              <a:t>  if (</a:t>
            </a:r>
            <a:r>
              <a:rPr lang="en-US" sz="2300" dirty="0" err="1" smtClean="0">
                <a:latin typeface="Menlo Regular" charset="0"/>
                <a:ea typeface="ＭＳ Ｐゴシック" charset="0"/>
                <a:sym typeface="Menlo Regular" charset="0"/>
              </a:rPr>
              <a:t>p.ethDstIs</a:t>
            </a:r>
            <a:r>
              <a:rPr lang="en-US" sz="2300" dirty="0" smtClean="0">
                <a:latin typeface="Menlo Regular" charset="0"/>
                <a:ea typeface="ＭＳ Ｐゴシック" charset="0"/>
                <a:sym typeface="Menlo Regular" charset="0"/>
              </a:rPr>
              <a:t>(2) </a:t>
            </a:r>
            <a:r>
              <a:rPr lang="en-US" sz="2300" dirty="0" smtClean="0">
                <a:solidFill>
                  <a:srgbClr val="B21889"/>
                </a:solidFill>
                <a:latin typeface="Menlo Regular" charset="0"/>
                <a:ea typeface="ＭＳ Ｐゴシック" charset="0"/>
                <a:sym typeface="Menlo Regular" charset="0"/>
              </a:rPr>
              <a:t>return</a:t>
            </a:r>
            <a:r>
              <a:rPr lang="en-US" sz="2300" dirty="0" smtClean="0">
                <a:latin typeface="Menlo Regular" charset="0"/>
                <a:ea typeface="ＭＳ Ｐゴシック" charset="0"/>
                <a:sym typeface="Menlo Regular" charset="0"/>
              </a:rPr>
              <a:t> null(); </a:t>
            </a:r>
          </a:p>
          <a:p>
            <a:pPr>
              <a:tabLst>
                <a:tab pos="211027" algn="l"/>
              </a:tabLst>
            </a:pPr>
            <a:r>
              <a:rPr lang="en-US" sz="2300" dirty="0">
                <a:latin typeface="Menlo Regular" charset="0"/>
                <a:ea typeface="ＭＳ Ｐゴシック" charset="0"/>
                <a:sym typeface="Menlo Regular" charset="0"/>
              </a:rPr>
              <a:t>	 </a:t>
            </a:r>
            <a:r>
              <a:rPr lang="en-US" sz="2300" dirty="0" smtClean="0">
                <a:latin typeface="Menlo Regular" charset="0"/>
                <a:ea typeface="ＭＳ Ｐゴシック" charset="0"/>
                <a:sym typeface="Menlo Regular" charset="0"/>
              </a:rPr>
              <a:t>  else</a:t>
            </a:r>
            <a:r>
              <a:rPr lang="en-US" sz="2300" dirty="0">
                <a:latin typeface="Menlo Regular" charset="0"/>
                <a:ea typeface="ＭＳ Ｐゴシック" charset="0"/>
                <a:sym typeface="Menlo Regular" charset="0"/>
              </a:rPr>
              <a:t> </a:t>
            </a:r>
            <a:r>
              <a:rPr lang="en-US" sz="2300" dirty="0" smtClean="0">
                <a:solidFill>
                  <a:srgbClr val="B21889"/>
                </a:solidFill>
                <a:latin typeface="Menlo Regular" charset="0"/>
                <a:ea typeface="ＭＳ Ｐゴシック" charset="0"/>
                <a:sym typeface="Menlo Regular" charset="0"/>
              </a:rPr>
              <a:t>return</a:t>
            </a:r>
            <a:r>
              <a:rPr lang="en-US" sz="2300" dirty="0" smtClean="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unicast</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sloc,dloc,path</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p>
          <a:p>
            <a:pPr>
              <a:tabLst>
                <a:tab pos="211027" algn="l"/>
              </a:tabLst>
            </a:pPr>
            <a:r>
              <a:rPr lang="en-US" sz="2300" dirty="0">
                <a:latin typeface="Menlo Regular" charset="0"/>
                <a:ea typeface="ＭＳ Ｐゴシック" charset="0"/>
                <a:sym typeface="Menlo Regular" charset="0"/>
              </a:rPr>
              <a:t>}</a:t>
            </a:r>
          </a:p>
        </p:txBody>
      </p:sp>
      <p:sp>
        <p:nvSpPr>
          <p:cNvPr id="59395" name="AutoShape 3"/>
          <p:cNvSpPr>
            <a:spLocks/>
          </p:cNvSpPr>
          <p:nvPr/>
        </p:nvSpPr>
        <p:spPr bwMode="auto">
          <a:xfrm>
            <a:off x="6350794" y="1647825"/>
            <a:ext cx="1878806" cy="952500"/>
          </a:xfrm>
          <a:custGeom>
            <a:avLst/>
            <a:gdLst>
              <a:gd name="T0" fmla="*/ 0 w 18893"/>
              <a:gd name="T1" fmla="*/ 0 h 16104"/>
              <a:gd name="T2" fmla="*/ 18893 w 18893"/>
              <a:gd name="T3" fmla="*/ 16104 h 16104"/>
            </a:gdLst>
            <a:ahLst/>
            <a:cxnLst/>
            <a:rect l="T0" t="T1" r="T2" b="T3"/>
            <a:pathLst>
              <a:path w="18893" h="16104">
                <a:moveTo>
                  <a:pt x="1437" y="0"/>
                </a:moveTo>
                <a:cubicBezTo>
                  <a:pt x="644" y="0"/>
                  <a:pt x="0" y="1442"/>
                  <a:pt x="0" y="3221"/>
                </a:cubicBezTo>
                <a:lnTo>
                  <a:pt x="0" y="12884"/>
                </a:lnTo>
                <a:cubicBezTo>
                  <a:pt x="0" y="13102"/>
                  <a:pt x="11" y="13316"/>
                  <a:pt x="29" y="13523"/>
                </a:cubicBezTo>
                <a:lnTo>
                  <a:pt x="-2707" y="21600"/>
                </a:lnTo>
                <a:lnTo>
                  <a:pt x="1067" y="15984"/>
                </a:lnTo>
                <a:cubicBezTo>
                  <a:pt x="1185" y="16055"/>
                  <a:pt x="1308" y="16104"/>
                  <a:pt x="1437" y="16104"/>
                </a:cubicBezTo>
                <a:lnTo>
                  <a:pt x="17456" y="16104"/>
                </a:lnTo>
                <a:cubicBezTo>
                  <a:pt x="18250" y="16104"/>
                  <a:pt x="18893" y="14662"/>
                  <a:pt x="18893" y="12884"/>
                </a:cubicBezTo>
                <a:lnTo>
                  <a:pt x="18893" y="3221"/>
                </a:lnTo>
                <a:cubicBezTo>
                  <a:pt x="18893" y="1442"/>
                  <a:pt x="18250" y="0"/>
                  <a:pt x="17456" y="0"/>
                </a:cubicBezTo>
                <a:lnTo>
                  <a:pt x="1437" y="0"/>
                </a:lnTo>
                <a:close/>
                <a:moveTo>
                  <a:pt x="1437" y="0"/>
                </a:moveTo>
              </a:path>
            </a:pathLst>
          </a:custGeom>
          <a:solidFill>
            <a:srgbClr val="D90B00"/>
          </a:solidFill>
          <a:ln w="25400">
            <a:solidFill>
              <a:schemeClr val="tx1"/>
            </a:solidFill>
            <a:miter lim="800000"/>
            <a:headEnd/>
            <a:tailEnd/>
          </a:ln>
        </p:spPr>
        <p:txBody>
          <a:bodyPr lIns="0" tIns="0" rIns="0" bIns="0" anchor="ctr"/>
          <a:lstStyle/>
          <a:p>
            <a:r>
              <a:rPr lang="en-US" sz="1500" dirty="0">
                <a:ea typeface="ＭＳ Ｐゴシック" charset="0"/>
              </a:rPr>
              <a:t>Does not specify flow table </a:t>
            </a:r>
            <a:r>
              <a:rPr lang="en-US" sz="1500" dirty="0" smtClean="0">
                <a:ea typeface="ＭＳ Ｐゴシック" charset="0"/>
              </a:rPr>
              <a:t>configuration</a:t>
            </a:r>
            <a:endParaRPr lang="en-US" sz="1500" dirty="0">
              <a:ea typeface="ＭＳ Ｐゴシック" charset="0"/>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pPr/>
              <a:t>19</a:t>
            </a:fld>
            <a:endParaRPr lang="en-US"/>
          </a:p>
        </p:txBody>
      </p:sp>
    </p:spTree>
    <p:extLst>
      <p:ext uri="{BB962C8B-B14F-4D97-AF65-F5344CB8AC3E}">
        <p14:creationId xmlns:p14="http://schemas.microsoft.com/office/powerpoint/2010/main" xmlns="" val="23521117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SDN</a:t>
            </a:r>
            <a:endParaRPr lang="en-US" dirty="0"/>
          </a:p>
        </p:txBody>
      </p:sp>
      <p:sp>
        <p:nvSpPr>
          <p:cNvPr id="3" name="Content Placeholder 2"/>
          <p:cNvSpPr>
            <a:spLocks noGrp="1"/>
          </p:cNvSpPr>
          <p:nvPr>
            <p:ph idx="1"/>
          </p:nvPr>
        </p:nvSpPr>
        <p:spPr/>
        <p:txBody>
          <a:bodyPr>
            <a:normAutofit lnSpcReduction="10000"/>
          </a:bodyPr>
          <a:lstStyle/>
          <a:p>
            <a:r>
              <a:rPr lang="en-US" dirty="0" smtClean="0"/>
              <a:t>Directly programming over NOX/POX does not have enough abstraction</a:t>
            </a:r>
          </a:p>
          <a:p>
            <a:pPr lvl="1"/>
            <a:r>
              <a:rPr lang="en-US" dirty="0" smtClean="0"/>
              <a:t>The global network view by itself does not help </a:t>
            </a:r>
          </a:p>
          <a:p>
            <a:pPr lvl="1"/>
            <a:r>
              <a:rPr lang="en-US" dirty="0" smtClean="0"/>
              <a:t>It is almost like assembly programming</a:t>
            </a:r>
          </a:p>
          <a:p>
            <a:pPr lvl="1"/>
            <a:r>
              <a:rPr lang="en-US" dirty="0" smtClean="0"/>
              <a:t>Reasoning at the flow table level is too difficult</a:t>
            </a:r>
          </a:p>
          <a:p>
            <a:pPr lvl="1"/>
            <a:r>
              <a:rPr lang="en-US" dirty="0" smtClean="0"/>
              <a:t>Need higher level language for SDN programming</a:t>
            </a:r>
          </a:p>
          <a:p>
            <a:pPr lvl="2"/>
            <a:r>
              <a:rPr lang="en-US" dirty="0" smtClean="0"/>
              <a:t>C++, python for Net apps.</a:t>
            </a:r>
          </a:p>
          <a:p>
            <a:pPr lvl="3"/>
            <a:r>
              <a:rPr lang="en-US" dirty="0" smtClean="0"/>
              <a:t>High level software should have better properties.</a:t>
            </a:r>
          </a:p>
          <a:p>
            <a:pPr lvl="2"/>
            <a:r>
              <a:rPr lang="en-US" dirty="0" smtClean="0"/>
              <a:t>Program at a higher level and then compile into the lower level API.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normAutofit/>
          </a:bodyPr>
          <a:lstStyle/>
          <a:p>
            <a:pPr eaLnBrk="1" hangingPunct="1">
              <a:defRPr/>
            </a:pPr>
            <a:r>
              <a:rPr lang="en-US" dirty="0" smtClean="0"/>
              <a:t>Implement algorithmic policies</a:t>
            </a:r>
          </a:p>
        </p:txBody>
      </p:sp>
      <p:sp>
        <p:nvSpPr>
          <p:cNvPr id="61442" name="Rectangle 2"/>
          <p:cNvSpPr>
            <a:spLocks noGrp="1" noChangeArrowheads="1"/>
          </p:cNvSpPr>
          <p:nvPr>
            <p:ph type="body" idx="1"/>
          </p:nvPr>
        </p:nvSpPr>
        <p:spPr/>
        <p:txBody>
          <a:bodyPr>
            <a:normAutofit/>
          </a:bodyPr>
          <a:lstStyle/>
          <a:p>
            <a:pPr eaLnBrk="1" hangingPunct="1">
              <a:defRPr/>
            </a:pPr>
            <a:r>
              <a:rPr lang="en-US" sz="2800" dirty="0"/>
              <a:t>Naive </a:t>
            </a:r>
            <a:r>
              <a:rPr lang="en-US" sz="2800" dirty="0" smtClean="0"/>
              <a:t>solution </a:t>
            </a:r>
            <a:r>
              <a:rPr lang="en-US" sz="2800" dirty="0"/>
              <a:t>-- process every packet at controller or use only exact match rules -- perform </a:t>
            </a:r>
            <a:r>
              <a:rPr lang="en-US" sz="2800" dirty="0" smtClean="0"/>
              <a:t>poorly</a:t>
            </a:r>
            <a:endParaRPr lang="en-US" sz="2800" dirty="0"/>
          </a:p>
          <a:p>
            <a:pPr eaLnBrk="1" hangingPunct="1">
              <a:defRPr/>
            </a:pPr>
            <a:r>
              <a:rPr lang="en-US" sz="2800" dirty="0"/>
              <a:t>Static analysis to determine layout of flow tables is possible, but has drawbacks:</a:t>
            </a:r>
          </a:p>
          <a:p>
            <a:pPr marL="848106" lvl="2">
              <a:defRPr/>
            </a:pPr>
            <a:r>
              <a:rPr lang="en-US" dirty="0"/>
              <a:t>Static analysis of program in </a:t>
            </a:r>
            <a:r>
              <a:rPr lang="en-US" dirty="0" smtClean="0"/>
              <a:t>a general-purpose </a:t>
            </a:r>
            <a:r>
              <a:rPr lang="en-US" dirty="0"/>
              <a:t>language is hard and is typically </a:t>
            </a:r>
            <a:r>
              <a:rPr lang="en-US" dirty="0" smtClean="0"/>
              <a:t>conservative</a:t>
            </a:r>
            <a:endParaRPr lang="en-US" dirty="0"/>
          </a:p>
          <a:p>
            <a:pPr marL="848106" lvl="2">
              <a:defRPr/>
            </a:pPr>
            <a:r>
              <a:rPr lang="en-US" dirty="0"/>
              <a:t>System becomes source-language </a:t>
            </a:r>
            <a:r>
              <a:rPr lang="en-US" dirty="0" smtClean="0"/>
              <a:t>dependent</a:t>
            </a:r>
          </a:p>
          <a:p>
            <a:pPr marL="848106" lvl="2">
              <a:defRPr/>
            </a:pPr>
            <a:r>
              <a:rPr lang="en-US" dirty="0" smtClean="0"/>
              <a:t>Not all situation can be handled by static analysis.</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20</a:t>
            </a:fld>
            <a:endParaRPr lang="en-US"/>
          </a:p>
        </p:txBody>
      </p:sp>
    </p:spTree>
    <p:extLst>
      <p:ext uri="{BB962C8B-B14F-4D97-AF65-F5344CB8AC3E}">
        <p14:creationId xmlns:p14="http://schemas.microsoft.com/office/powerpoint/2010/main" xmlns="" val="18383338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4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4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14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normAutofit/>
          </a:bodyPr>
          <a:lstStyle/>
          <a:p>
            <a:pPr eaLnBrk="1" hangingPunct="1">
              <a:defRPr/>
            </a:pPr>
            <a:r>
              <a:rPr lang="en-US" dirty="0" smtClean="0"/>
              <a:t>Implement algorithmic policies</a:t>
            </a:r>
          </a:p>
        </p:txBody>
      </p:sp>
      <p:sp>
        <p:nvSpPr>
          <p:cNvPr id="61442" name="Rectangle 2"/>
          <p:cNvSpPr>
            <a:spLocks noGrp="1" noChangeArrowheads="1"/>
          </p:cNvSpPr>
          <p:nvPr>
            <p:ph type="body" idx="1"/>
          </p:nvPr>
        </p:nvSpPr>
        <p:spPr/>
        <p:txBody>
          <a:bodyPr>
            <a:normAutofit/>
          </a:bodyPr>
          <a:lstStyle/>
          <a:p>
            <a:pPr eaLnBrk="1" hangingPunct="1">
              <a:defRPr/>
            </a:pPr>
            <a:r>
              <a:rPr lang="en-US" dirty="0" smtClean="0"/>
              <a:t>Maple’s approach: runtime tracing</a:t>
            </a:r>
          </a:p>
          <a:p>
            <a:pPr eaLnBrk="1" hangingPunct="1">
              <a:defRPr/>
            </a:pPr>
            <a:r>
              <a:rPr lang="en-US" dirty="0" smtClean="0"/>
              <a:t>Detect and utilize reusable executions of a program (f) by recording the dynamic execution of the program</a:t>
            </a:r>
          </a:p>
          <a:p>
            <a:pPr lvl="1">
              <a:defRPr/>
            </a:pPr>
            <a:r>
              <a:rPr lang="en-US" dirty="0" smtClean="0"/>
              <a:t>Keep track of its decision dependencies</a:t>
            </a:r>
          </a:p>
          <a:p>
            <a:pPr lvl="1">
              <a:defRPr/>
            </a:pPr>
            <a:r>
              <a:rPr lang="en-US" dirty="0" smtClean="0"/>
              <a:t>Each execution creates a </a:t>
            </a:r>
            <a:r>
              <a:rPr lang="en-US" dirty="0" smtClean="0">
                <a:solidFill>
                  <a:srgbClr val="FF0000"/>
                </a:solidFill>
              </a:rPr>
              <a:t>trace</a:t>
            </a:r>
          </a:p>
          <a:p>
            <a:pPr lvl="1">
              <a:defRPr/>
            </a:pPr>
            <a:r>
              <a:rPr lang="en-US" dirty="0" smtClean="0"/>
              <a:t>Merge the traces for each program (f) in a </a:t>
            </a:r>
            <a:r>
              <a:rPr lang="en-US" dirty="0" smtClean="0">
                <a:solidFill>
                  <a:srgbClr val="FF0000"/>
                </a:solidFill>
              </a:rPr>
              <a:t>trace tree</a:t>
            </a:r>
            <a:r>
              <a:rPr lang="en-US" dirty="0" smtClean="0"/>
              <a:t>. </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21</a:t>
            </a:fld>
            <a:endParaRPr lang="en-US"/>
          </a:p>
        </p:txBody>
      </p:sp>
    </p:spTree>
    <p:extLst>
      <p:ext uri="{BB962C8B-B14F-4D97-AF65-F5344CB8AC3E}">
        <p14:creationId xmlns:p14="http://schemas.microsoft.com/office/powerpoint/2010/main" xmlns="" val="18383338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4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4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14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p:cNvSpPr>
          <p:nvPr/>
        </p:nvSpPr>
        <p:spPr bwMode="auto">
          <a:xfrm rot="1183744">
            <a:off x="5826152" y="2439143"/>
            <a:ext cx="507206" cy="295275"/>
          </a:xfrm>
          <a:prstGeom prst="rightArrow">
            <a:avLst>
              <a:gd name="adj1" fmla="val 32000"/>
              <a:gd name="adj2" fmla="val 141936"/>
            </a:avLst>
          </a:prstGeom>
          <a:solidFill>
            <a:schemeClr val="accent1"/>
          </a:solidFill>
          <a:ln w="25400">
            <a:solidFill>
              <a:schemeClr val="tx1"/>
            </a:solidFill>
            <a:miter lim="800000"/>
            <a:headEnd/>
            <a:tailEnd/>
          </a:ln>
        </p:spPr>
        <p:txBody>
          <a:bodyPr lIns="0" tIns="0" rIns="0" bIns="0"/>
          <a:lstStyle/>
          <a:p>
            <a:endParaRPr lang="en-US"/>
          </a:p>
        </p:txBody>
      </p:sp>
      <p:pic>
        <p:nvPicPr>
          <p:cNvPr id="634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1905001"/>
            <a:ext cx="2561098"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3492" name="AutoShape 4"/>
          <p:cNvSpPr>
            <a:spLocks/>
          </p:cNvSpPr>
          <p:nvPr/>
        </p:nvSpPr>
        <p:spPr bwMode="auto">
          <a:xfrm rot="9420343">
            <a:off x="6357013" y="4913053"/>
            <a:ext cx="635794" cy="295275"/>
          </a:xfrm>
          <a:prstGeom prst="rightArrow">
            <a:avLst>
              <a:gd name="adj1" fmla="val 32000"/>
              <a:gd name="adj2" fmla="val 141940"/>
            </a:avLst>
          </a:prstGeom>
          <a:solidFill>
            <a:schemeClr val="accent1"/>
          </a:solidFill>
          <a:ln w="25400">
            <a:solidFill>
              <a:schemeClr val="tx1"/>
            </a:solidFill>
            <a:miter lim="800000"/>
            <a:headEnd/>
            <a:tailEnd/>
          </a:ln>
        </p:spPr>
        <p:txBody>
          <a:bodyPr lIns="0" tIns="0" rIns="0" bIns="0"/>
          <a:lstStyle/>
          <a:p>
            <a:endParaRPr lang="en-US"/>
          </a:p>
        </p:txBody>
      </p:sp>
      <p:grpSp>
        <p:nvGrpSpPr>
          <p:cNvPr id="2" name="Group 8"/>
          <p:cNvGrpSpPr>
            <a:grpSpLocks/>
          </p:cNvGrpSpPr>
          <p:nvPr/>
        </p:nvGrpSpPr>
        <p:grpSpPr bwMode="auto">
          <a:xfrm>
            <a:off x="3178968" y="1524000"/>
            <a:ext cx="2383631" cy="1685925"/>
            <a:chOff x="0" y="0"/>
            <a:chExt cx="2448" cy="1352"/>
          </a:xfrm>
        </p:grpSpPr>
        <p:pic>
          <p:nvPicPr>
            <p:cNvPr id="5946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 y="0"/>
              <a:ext cx="744" cy="1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5946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88" y="8"/>
              <a:ext cx="744" cy="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5946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2448" cy="1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graphicFrame>
        <p:nvGraphicFramePr>
          <p:cNvPr id="63497" name="Group 9"/>
          <p:cNvGraphicFramePr>
            <a:graphicFrameLocks noGrp="1"/>
          </p:cNvGraphicFramePr>
          <p:nvPr>
            <p:extLst>
              <p:ext uri="{D42A27DB-BD31-4B8C-83A1-F6EECF244321}">
                <p14:modId xmlns:p14="http://schemas.microsoft.com/office/powerpoint/2010/main" xmlns="" val="2400125526"/>
              </p:ext>
            </p:extLst>
          </p:nvPr>
        </p:nvGraphicFramePr>
        <p:xfrm>
          <a:off x="3352800" y="5562600"/>
          <a:ext cx="2185987" cy="1010358"/>
        </p:xfrm>
        <a:graphic>
          <a:graphicData uri="http://schemas.openxmlformats.org/drawingml/2006/table">
            <a:tbl>
              <a:tblPr/>
              <a:tblGrid>
                <a:gridCol w="449163"/>
                <a:gridCol w="1056382"/>
                <a:gridCol w="680442"/>
              </a:tblGrid>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Prio</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Match</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Action</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r>
              <a:tr h="23085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1</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tcpDst:22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ToController</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discard</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3323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ethDst:4, ethSrc:6</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port 30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3541" name="Group 53"/>
          <p:cNvGraphicFramePr>
            <a:graphicFrameLocks noGrp="1"/>
          </p:cNvGraphicFramePr>
          <p:nvPr>
            <p:extLst>
              <p:ext uri="{D42A27DB-BD31-4B8C-83A1-F6EECF244321}">
                <p14:modId xmlns:p14="http://schemas.microsoft.com/office/powerpoint/2010/main" xmlns="" val="775778997"/>
              </p:ext>
            </p:extLst>
          </p:nvPr>
        </p:nvGraphicFramePr>
        <p:xfrm>
          <a:off x="3352800" y="4343400"/>
          <a:ext cx="2185988" cy="1010358"/>
        </p:xfrm>
        <a:graphic>
          <a:graphicData uri="http://schemas.openxmlformats.org/drawingml/2006/table">
            <a:tbl>
              <a:tblPr/>
              <a:tblGrid>
                <a:gridCol w="449164"/>
                <a:gridCol w="1056382"/>
                <a:gridCol w="680442"/>
              </a:tblGrid>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err="1">
                          <a:ln>
                            <a:noFill/>
                          </a:ln>
                          <a:solidFill>
                            <a:schemeClr val="tx1"/>
                          </a:solidFill>
                          <a:effectLst/>
                          <a:latin typeface="Menlo Regular" charset="0"/>
                          <a:ea typeface="ヒラギノ角ゴ ProN W3" charset="0"/>
                          <a:cs typeface="Menlo Regular" charset="0"/>
                          <a:sym typeface="Menlo Regular" charset="0"/>
                        </a:rPr>
                        <a:t>Prio</a:t>
                      </a:r>
                      <a:endPar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endParaRP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Match</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Action</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chemeClr val="accent1"/>
                    </a:solidFill>
                  </a:tcPr>
                </a:tc>
              </a:tr>
              <a:tr h="23085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1</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tcpDst:22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ToController</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1332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ethDst:2</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discard</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23323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a:ln>
                            <a:noFill/>
                          </a:ln>
                          <a:solidFill>
                            <a:schemeClr val="tx1"/>
                          </a:solidFill>
                          <a:effectLst/>
                          <a:latin typeface="Menlo Regular" charset="0"/>
                          <a:ea typeface="ヒラギノ角ゴ ProN W3" charset="0"/>
                          <a:cs typeface="Menlo Regular" charset="0"/>
                          <a:sym typeface="Menlo Regular" charset="0"/>
                        </a:rPr>
                        <a:t>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ethDst:4, ethSrc:6</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sz="900" b="0" i="0" u="none" strike="noStrike" cap="none" normalizeH="0" baseline="0" dirty="0">
                          <a:ln>
                            <a:noFill/>
                          </a:ln>
                          <a:solidFill>
                            <a:schemeClr val="tx1"/>
                          </a:solidFill>
                          <a:effectLst/>
                          <a:latin typeface="Menlo Regular" charset="0"/>
                          <a:ea typeface="ヒラギノ角ゴ ProN W3" charset="0"/>
                          <a:cs typeface="Menlo Regular" charset="0"/>
                          <a:sym typeface="Menlo Regular" charset="0"/>
                        </a:rPr>
                        <a:t>port 30</a:t>
                      </a:r>
                    </a:p>
                  </a:txBody>
                  <a:tcPr marL="28575" marR="28575" marT="38080" marB="3808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629" name="Rectangle 141"/>
          <p:cNvSpPr>
            <a:spLocks/>
          </p:cNvSpPr>
          <p:nvPr/>
        </p:nvSpPr>
        <p:spPr bwMode="auto">
          <a:xfrm>
            <a:off x="371475" y="1638300"/>
            <a:ext cx="2943225"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b"/>
          <a:lstStyle/>
          <a:p>
            <a:pPr>
              <a:spcBef>
                <a:spcPts val="2835"/>
              </a:spcBef>
            </a:pPr>
            <a:r>
              <a:rPr lang="en-US" sz="1900" b="1">
                <a:solidFill>
                  <a:srgbClr val="606060"/>
                </a:solidFill>
                <a:latin typeface="Helvetica Neue" charset="0"/>
                <a:ea typeface="ＭＳ Ｐゴシック" charset="0"/>
                <a:sym typeface="Helvetica Neue" charset="0"/>
              </a:rPr>
              <a:t>1</a:t>
            </a:r>
            <a:r>
              <a:rPr lang="en-US" sz="1900">
                <a:solidFill>
                  <a:srgbClr val="606060"/>
                </a:solidFill>
                <a:latin typeface="Helvetica Neue" charset="0"/>
                <a:ea typeface="ＭＳ Ｐゴシック" charset="0"/>
                <a:sym typeface="Helvetica Neue" charset="0"/>
              </a:rPr>
              <a:t>.  Maple </a:t>
            </a:r>
            <a:r>
              <a:rPr lang="en-US" sz="1900" b="1">
                <a:solidFill>
                  <a:srgbClr val="D90B00"/>
                </a:solidFill>
                <a:latin typeface="Helvetica Neue" charset="0"/>
                <a:ea typeface="ＭＳ Ｐゴシック" charset="0"/>
                <a:sym typeface="Helvetica Neue" charset="0"/>
              </a:rPr>
              <a:t>observes the dependency</a:t>
            </a:r>
            <a:r>
              <a:rPr lang="en-US" sz="1900">
                <a:solidFill>
                  <a:srgbClr val="606060"/>
                </a:solidFill>
                <a:latin typeface="Helvetica Neue" charset="0"/>
                <a:ea typeface="ＭＳ Ｐゴシック" charset="0"/>
                <a:sym typeface="Helvetica Neue" charset="0"/>
              </a:rPr>
              <a:t> of </a:t>
            </a:r>
            <a:r>
              <a:rPr lang="en-US" sz="1900">
                <a:latin typeface="Menlo Regular" charset="0"/>
                <a:ea typeface="ＭＳ Ｐゴシック" charset="0"/>
                <a:sym typeface="Menlo Regular" charset="0"/>
              </a:rPr>
              <a:t>f</a:t>
            </a:r>
            <a:r>
              <a:rPr lang="en-US" sz="1900">
                <a:solidFill>
                  <a:srgbClr val="606060"/>
                </a:solidFill>
                <a:latin typeface="Helvetica Neue" charset="0"/>
                <a:ea typeface="ＭＳ Ｐゴシック" charset="0"/>
                <a:sym typeface="Helvetica Neue" charset="0"/>
              </a:rPr>
              <a:t> on packet data. </a:t>
            </a:r>
          </a:p>
        </p:txBody>
      </p:sp>
      <p:sp>
        <p:nvSpPr>
          <p:cNvPr id="63630" name="Rectangle 142"/>
          <p:cNvSpPr>
            <a:spLocks/>
          </p:cNvSpPr>
          <p:nvPr/>
        </p:nvSpPr>
        <p:spPr bwMode="auto">
          <a:xfrm>
            <a:off x="6099870" y="4229100"/>
            <a:ext cx="2786063"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b"/>
          <a:lstStyle/>
          <a:p>
            <a:pPr>
              <a:spcBef>
                <a:spcPts val="2835"/>
              </a:spcBef>
            </a:pPr>
            <a:r>
              <a:rPr lang="en-US" sz="1900" b="1">
                <a:solidFill>
                  <a:srgbClr val="606060"/>
                </a:solidFill>
                <a:latin typeface="Helvetica Neue" charset="0"/>
                <a:ea typeface="ＭＳ Ｐゴシック" charset="0"/>
                <a:sym typeface="Helvetica Neue" charset="0"/>
              </a:rPr>
              <a:t>2</a:t>
            </a:r>
            <a:r>
              <a:rPr lang="en-US" sz="1900">
                <a:solidFill>
                  <a:srgbClr val="606060"/>
                </a:solidFill>
                <a:latin typeface="Helvetica Neue" charset="0"/>
                <a:ea typeface="ＭＳ Ｐゴシック" charset="0"/>
                <a:sym typeface="Helvetica Neue" charset="0"/>
              </a:rPr>
              <a:t>. Build a </a:t>
            </a:r>
            <a:r>
              <a:rPr lang="en-US" sz="1900" b="1">
                <a:solidFill>
                  <a:srgbClr val="D90B00"/>
                </a:solidFill>
                <a:latin typeface="Helvetica Neue" charset="0"/>
                <a:ea typeface="ＭＳ Ｐゴシック" charset="0"/>
                <a:sym typeface="Helvetica Neue" charset="0"/>
              </a:rPr>
              <a:t>trace tree (TT)</a:t>
            </a:r>
            <a:r>
              <a:rPr lang="en-US" sz="1900">
                <a:solidFill>
                  <a:srgbClr val="606060"/>
                </a:solidFill>
                <a:latin typeface="Helvetica Neue" charset="0"/>
                <a:ea typeface="ＭＳ Ｐゴシック" charset="0"/>
                <a:sym typeface="Helvetica Neue" charset="0"/>
              </a:rPr>
              <a:t>, a partial decision tree for f.</a:t>
            </a:r>
          </a:p>
        </p:txBody>
      </p:sp>
      <p:sp>
        <p:nvSpPr>
          <p:cNvPr id="63631" name="Rectangle 143"/>
          <p:cNvSpPr>
            <a:spLocks/>
          </p:cNvSpPr>
          <p:nvPr/>
        </p:nvSpPr>
        <p:spPr bwMode="auto">
          <a:xfrm>
            <a:off x="492919" y="4867275"/>
            <a:ext cx="270033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b"/>
          <a:lstStyle/>
          <a:p>
            <a:pPr>
              <a:spcBef>
                <a:spcPts val="2835"/>
              </a:spcBef>
            </a:pPr>
            <a:r>
              <a:rPr lang="en-US" sz="1900" b="1" dirty="0">
                <a:solidFill>
                  <a:srgbClr val="606060"/>
                </a:solidFill>
                <a:latin typeface="Helvetica Neue" charset="0"/>
                <a:ea typeface="ＭＳ Ｐゴシック" charset="0"/>
                <a:sym typeface="Helvetica Neue" charset="0"/>
              </a:rPr>
              <a:t>3. </a:t>
            </a:r>
            <a:r>
              <a:rPr lang="en-US" sz="1900" b="1" dirty="0">
                <a:solidFill>
                  <a:srgbClr val="D90B00"/>
                </a:solidFill>
                <a:latin typeface="Helvetica Neue" charset="0"/>
                <a:ea typeface="ＭＳ Ｐゴシック" charset="0"/>
                <a:sym typeface="Helvetica Neue" charset="0"/>
              </a:rPr>
              <a:t>Compile flow tables (FTs)</a:t>
            </a:r>
            <a:r>
              <a:rPr lang="en-US" sz="1900" dirty="0">
                <a:solidFill>
                  <a:srgbClr val="606060"/>
                </a:solidFill>
                <a:latin typeface="Helvetica Neue" charset="0"/>
                <a:ea typeface="ＭＳ Ｐゴシック" charset="0"/>
                <a:sym typeface="Helvetica Neue" charset="0"/>
              </a:rPr>
              <a:t> from a trace </a:t>
            </a:r>
            <a:r>
              <a:rPr lang="en-US" sz="1900" dirty="0" smtClean="0">
                <a:solidFill>
                  <a:srgbClr val="606060"/>
                </a:solidFill>
                <a:latin typeface="Helvetica Neue" charset="0"/>
                <a:ea typeface="ＭＳ Ｐゴシック" charset="0"/>
                <a:sym typeface="Helvetica Neue" charset="0"/>
              </a:rPr>
              <a:t>tree for each switch</a:t>
            </a:r>
            <a:endParaRPr lang="en-US" sz="1900" dirty="0">
              <a:solidFill>
                <a:srgbClr val="606060"/>
              </a:solidFill>
              <a:latin typeface="Helvetica Neue" charset="0"/>
              <a:ea typeface="ＭＳ Ｐゴシック" charset="0"/>
              <a:sym typeface="Helvetica Neue" charset="0"/>
            </a:endParaRPr>
          </a:p>
        </p:txBody>
      </p:sp>
    </p:spTree>
    <p:extLst>
      <p:ext uri="{BB962C8B-B14F-4D97-AF65-F5344CB8AC3E}">
        <p14:creationId xmlns:p14="http://schemas.microsoft.com/office/powerpoint/2010/main" xmlns="" val="3989218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363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63490"/>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499"/>
                                          </p:stCondLst>
                                        </p:cTn>
                                        <p:tgtEl>
                                          <p:spTgt spid="6349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3631"/>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63492"/>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499"/>
                                          </p:stCondLst>
                                        </p:cTn>
                                        <p:tgtEl>
                                          <p:spTgt spid="63497"/>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nodeType="afterEffect">
                                  <p:stCondLst>
                                    <p:cond delay="0"/>
                                  </p:stCondLst>
                                  <p:childTnLst>
                                    <p:set>
                                      <p:cBhvr>
                                        <p:cTn id="32" dur="1" fill="hold">
                                          <p:stCondLst>
                                            <p:cond delay="499"/>
                                          </p:stCondLst>
                                        </p:cTn>
                                        <p:tgtEl>
                                          <p:spTgt spid="63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2" grpId="0" animBg="1"/>
      <p:bldP spid="63629" grpId="0" autoUpdateAnimBg="0"/>
      <p:bldP spid="63630" grpId="0" autoUpdateAnimBg="0"/>
      <p:bldP spid="6363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AutoShape 1"/>
          <p:cNvSpPr>
            <a:spLocks/>
          </p:cNvSpPr>
          <p:nvPr/>
        </p:nvSpPr>
        <p:spPr bwMode="auto">
          <a:xfrm>
            <a:off x="35719" y="57150"/>
            <a:ext cx="2185988" cy="409575"/>
          </a:xfrm>
          <a:prstGeom prst="roundRect">
            <a:avLst>
              <a:gd name="adj" fmla="val 34880"/>
            </a:avLst>
          </a:prstGeom>
          <a:solidFill>
            <a:srgbClr val="37A130"/>
          </a:solidFill>
          <a:ln w="25400">
            <a:solidFill>
              <a:schemeClr val="tx1"/>
            </a:solidFill>
            <a:miter lim="800000"/>
            <a:headEnd/>
            <a:tailEnd/>
          </a:ln>
        </p:spPr>
        <p:txBody>
          <a:bodyPr lIns="0" tIns="0" rIns="0" bIns="0"/>
          <a:lstStyle/>
          <a:p>
            <a:endParaRPr lang="en-US"/>
          </a:p>
        </p:txBody>
      </p:sp>
      <p:sp>
        <p:nvSpPr>
          <p:cNvPr id="61442" name="Rectangle 2"/>
          <p:cNvSpPr>
            <a:spLocks/>
          </p:cNvSpPr>
          <p:nvPr/>
        </p:nvSpPr>
        <p:spPr bwMode="auto">
          <a:xfrm>
            <a:off x="85725" y="604837"/>
            <a:ext cx="3495675" cy="621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tabLst>
                <a:tab pos="211027" algn="l"/>
              </a:tabLst>
            </a:pPr>
            <a:r>
              <a:rPr lang="en-US" sz="1500" dirty="0">
                <a:latin typeface="Menlo Bold" charset="0"/>
                <a:ea typeface="ＭＳ Ｐゴシック" charset="0"/>
                <a:sym typeface="Menlo Bold" charset="0"/>
              </a:rPr>
              <a:t>Route</a:t>
            </a:r>
            <a:r>
              <a:rPr lang="en-US" sz="1500" dirty="0">
                <a:latin typeface="Menlo Regular" charset="0"/>
                <a:ea typeface="ＭＳ Ｐゴシック" charset="0"/>
                <a:sym typeface="Menlo Regular" charset="0"/>
              </a:rPr>
              <a:t> f(</a:t>
            </a:r>
            <a:r>
              <a:rPr lang="en-US" sz="1500" dirty="0">
                <a:latin typeface="Menlo Bold" charset="0"/>
                <a:ea typeface="ＭＳ Ｐゴシック" charset="0"/>
                <a:sym typeface="Menlo Bold" charset="0"/>
              </a:rPr>
              <a:t>Packet</a:t>
            </a:r>
            <a:r>
              <a:rPr lang="en-US" sz="1500" dirty="0">
                <a:latin typeface="Menlo Regular" charset="0"/>
                <a:ea typeface="ＭＳ Ｐゴシック" charset="0"/>
                <a:sym typeface="Menlo Regular" charset="0"/>
              </a:rPr>
              <a:t> p, </a:t>
            </a:r>
            <a:r>
              <a:rPr lang="en-US" sz="1500" dirty="0" err="1">
                <a:latin typeface="Menlo Bold" charset="0"/>
                <a:ea typeface="ＭＳ Ｐゴシック" charset="0"/>
                <a:sym typeface="Menlo Bold" charset="0"/>
              </a:rPr>
              <a:t>Env</a:t>
            </a:r>
            <a:r>
              <a:rPr lang="en-US" sz="1500" dirty="0">
                <a:latin typeface="Menlo Regular" charset="0"/>
                <a:ea typeface="ＭＳ Ｐゴシック" charset="0"/>
                <a:sym typeface="Menlo Regular" charset="0"/>
              </a:rPr>
              <a:t> e)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if</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tcpDstIs</a:t>
            </a:r>
            <a:r>
              <a:rPr lang="en-US" sz="1500" dirty="0">
                <a:latin typeface="Menlo Regular" charset="0"/>
                <a:ea typeface="ＭＳ Ｐゴシック" charset="0"/>
                <a:sym typeface="Menlo Regular" charset="0"/>
              </a:rPr>
              <a:t>(22))</a:t>
            </a:r>
          </a:p>
          <a:p>
            <a:pPr>
              <a:tabLst>
                <a:tab pos="211027" algn="l"/>
              </a:tabLst>
            </a:pP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return</a:t>
            </a: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null</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else</a:t>
            </a:r>
            <a:r>
              <a:rPr lang="en-US" sz="1500" dirty="0">
                <a:latin typeface="Menlo Regular" charset="0"/>
                <a:ea typeface="ＭＳ Ｐゴシック" charset="0"/>
                <a:sym typeface="Menlo Regular" charset="0"/>
              </a:rPr>
              <a:t>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dloc</a:t>
            </a:r>
            <a:r>
              <a:rPr lang="en-US" sz="1500" dirty="0">
                <a:latin typeface="Menlo Regular" charset="0"/>
                <a:ea typeface="ＭＳ Ｐゴシック" charset="0"/>
                <a:sym typeface="Menlo Regular" charset="0"/>
              </a:rPr>
              <a:t>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ethDst</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smtClean="0">
                <a:latin typeface="Menlo Bold" charset="0"/>
                <a:ea typeface="ＭＳ Ｐゴシック" charset="0"/>
                <a:sym typeface="Menlo Bold" charset="0"/>
              </a:rPr>
              <a:t>	  Location</a:t>
            </a:r>
            <a:r>
              <a:rPr lang="en-US" sz="1500" dirty="0" smtClean="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sloc</a:t>
            </a: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ethSrc</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Path</a:t>
            </a:r>
            <a:r>
              <a:rPr lang="en-US" sz="1500" dirty="0">
                <a:latin typeface="Menlo Regular" charset="0"/>
                <a:ea typeface="ＭＳ Ｐゴシック" charset="0"/>
                <a:sym typeface="Menlo Regular" charset="0"/>
              </a:rPr>
              <a:t> path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shortestPath</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links</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sloc,dloc</a:t>
            </a:r>
            <a:r>
              <a:rPr lang="en-US" sz="1500" dirty="0">
                <a:latin typeface="Menlo Regular" charset="0"/>
                <a:ea typeface="ＭＳ Ｐゴシック" charset="0"/>
                <a:sym typeface="Menlo Regular" charset="0"/>
              </a:rPr>
              <a:t>);</a:t>
            </a:r>
          </a:p>
          <a:p>
            <a:pPr>
              <a:tabLst>
                <a:tab pos="211027" algn="l"/>
              </a:tabLst>
            </a:pPr>
            <a:endParaRPr lang="en-US" sz="1500" dirty="0">
              <a:solidFill>
                <a:srgbClr val="FFFFFF"/>
              </a:solidFill>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600" dirty="0">
                <a:latin typeface="Menlo Regular" charset="0"/>
                <a:ea typeface="ＭＳ Ｐゴシック" charset="0"/>
                <a:sym typeface="Menlo Regular" charset="0"/>
              </a:rPr>
              <a:t>if (</a:t>
            </a:r>
            <a:r>
              <a:rPr lang="en-US" sz="1600" dirty="0" err="1">
                <a:latin typeface="Menlo Regular" charset="0"/>
                <a:ea typeface="ＭＳ Ｐゴシック" charset="0"/>
                <a:sym typeface="Menlo Regular" charset="0"/>
              </a:rPr>
              <a:t>p.ethDstIs</a:t>
            </a:r>
            <a:r>
              <a:rPr lang="en-US" sz="1600" dirty="0">
                <a:latin typeface="Menlo Regular" charset="0"/>
                <a:ea typeface="ＭＳ Ｐゴシック" charset="0"/>
                <a:sym typeface="Menlo Regular" charset="0"/>
              </a:rPr>
              <a:t>(2) </a:t>
            </a:r>
            <a:endParaRPr lang="en-US" sz="1600" dirty="0" smtClean="0">
              <a:latin typeface="Menlo Regular" charset="0"/>
              <a:ea typeface="ＭＳ Ｐゴシック" charset="0"/>
              <a:sym typeface="Menlo Regular" charset="0"/>
            </a:endParaRPr>
          </a:p>
          <a:p>
            <a:pPr>
              <a:tabLst>
                <a:tab pos="211027" algn="l"/>
              </a:tabLst>
            </a:pPr>
            <a:r>
              <a:rPr lang="en-US" sz="1600" dirty="0">
                <a:solidFill>
                  <a:srgbClr val="B21889"/>
                </a:solidFill>
                <a:latin typeface="Menlo Regular" charset="0"/>
                <a:ea typeface="ＭＳ Ｐゴシック" charset="0"/>
                <a:sym typeface="Menlo Regular" charset="0"/>
              </a:rPr>
              <a:t> </a:t>
            </a:r>
            <a:r>
              <a:rPr lang="en-US" sz="1600" dirty="0" smtClean="0">
                <a:solidFill>
                  <a:srgbClr val="B21889"/>
                </a:solidFill>
                <a:latin typeface="Menlo Regular" charset="0"/>
                <a:ea typeface="ＭＳ Ｐゴシック" charset="0"/>
                <a:sym typeface="Menlo Regular" charset="0"/>
              </a:rPr>
              <a:t>       return</a:t>
            </a:r>
            <a:r>
              <a:rPr lang="en-US" sz="1600" dirty="0" smtClean="0">
                <a:latin typeface="Menlo Regular" charset="0"/>
                <a:ea typeface="ＭＳ Ｐゴシック" charset="0"/>
                <a:sym typeface="Menlo Regular" charset="0"/>
              </a:rPr>
              <a:t> </a:t>
            </a:r>
            <a:r>
              <a:rPr lang="en-US" sz="1600" dirty="0">
                <a:latin typeface="Menlo Regular" charset="0"/>
                <a:ea typeface="ＭＳ Ｐゴシック" charset="0"/>
                <a:sym typeface="Menlo Regular" charset="0"/>
              </a:rPr>
              <a:t>null(); </a:t>
            </a:r>
          </a:p>
          <a:p>
            <a:pPr>
              <a:tabLst>
                <a:tab pos="211027" algn="l"/>
              </a:tabLst>
            </a:pPr>
            <a:r>
              <a:rPr lang="en-US" sz="1600" dirty="0">
                <a:latin typeface="Menlo Regular" charset="0"/>
                <a:ea typeface="ＭＳ Ｐゴシック" charset="0"/>
                <a:sym typeface="Menlo Regular" charset="0"/>
              </a:rPr>
              <a:t>	   else </a:t>
            </a:r>
            <a:endParaRPr lang="en-US" sz="1600" dirty="0" smtClean="0">
              <a:latin typeface="Menlo Regular" charset="0"/>
              <a:ea typeface="ＭＳ Ｐゴシック" charset="0"/>
              <a:sym typeface="Menlo Regular" charset="0"/>
            </a:endParaRPr>
          </a:p>
          <a:p>
            <a:pPr>
              <a:tabLst>
                <a:tab pos="211027" algn="l"/>
              </a:tabLst>
            </a:pPr>
            <a:r>
              <a:rPr lang="en-US" sz="1600" dirty="0">
                <a:solidFill>
                  <a:srgbClr val="B21889"/>
                </a:solidFill>
                <a:latin typeface="Menlo Regular" charset="0"/>
                <a:ea typeface="ＭＳ Ｐゴシック" charset="0"/>
                <a:sym typeface="Menlo Regular" charset="0"/>
              </a:rPr>
              <a:t> </a:t>
            </a:r>
            <a:r>
              <a:rPr lang="en-US" sz="1600" dirty="0" smtClean="0">
                <a:solidFill>
                  <a:srgbClr val="B21889"/>
                </a:solidFill>
                <a:latin typeface="Menlo Regular" charset="0"/>
                <a:ea typeface="ＭＳ Ｐゴシック" charset="0"/>
                <a:sym typeface="Menlo Regular" charset="0"/>
              </a:rPr>
              <a:t>       return</a:t>
            </a:r>
            <a:r>
              <a:rPr lang="en-US" sz="1600" dirty="0">
                <a:latin typeface="Menlo Regular" charset="0"/>
                <a:ea typeface="ＭＳ Ｐゴシック" charset="0"/>
                <a:sym typeface="Menlo Regular" charset="0"/>
              </a:rPr>
              <a:t> </a:t>
            </a:r>
            <a:r>
              <a:rPr lang="en-US" sz="1600" dirty="0" smtClean="0">
                <a:latin typeface="Menlo Bold" charset="0"/>
                <a:ea typeface="ＭＳ Ｐゴシック" charset="0"/>
                <a:sym typeface="Menlo Bold" charset="0"/>
              </a:rPr>
              <a:t>unicast</a:t>
            </a:r>
            <a:r>
              <a:rPr lang="en-US" sz="1600" dirty="0">
                <a:latin typeface="Menlo Regular" charset="0"/>
                <a:ea typeface="ＭＳ Ｐゴシック" charset="0"/>
                <a:sym typeface="Menlo Regular" charset="0"/>
              </a:rPr>
              <a:t>(</a:t>
            </a:r>
            <a:r>
              <a:rPr lang="en-US" sz="1600" dirty="0" err="1">
                <a:latin typeface="Menlo Regular" charset="0"/>
                <a:ea typeface="ＭＳ Ｐゴシック" charset="0"/>
                <a:sym typeface="Menlo Regular" charset="0"/>
              </a:rPr>
              <a:t>sloc,dloc,path</a:t>
            </a:r>
            <a:r>
              <a:rPr lang="en-US" sz="1600" dirty="0">
                <a:latin typeface="Menlo Regular" charset="0"/>
                <a:ea typeface="ＭＳ Ｐゴシック" charset="0"/>
                <a:sym typeface="Menlo Regular" charset="0"/>
              </a:rPr>
              <a:t>);</a:t>
            </a:r>
          </a:p>
          <a:p>
            <a:pPr>
              <a:tabLst>
                <a:tab pos="211027" algn="l"/>
              </a:tabLst>
            </a:pPr>
            <a:r>
              <a:rPr lang="en-US" sz="1500" dirty="0" smtClean="0">
                <a:latin typeface="Menlo Regular" charset="0"/>
                <a:ea typeface="ＭＳ Ｐゴシック" charset="0"/>
                <a:sym typeface="Menlo Regular" charset="0"/>
              </a:rPr>
              <a:t>  </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a:t>
            </a:r>
          </a:p>
        </p:txBody>
      </p:sp>
      <p:sp>
        <p:nvSpPr>
          <p:cNvPr id="65539" name="Oval 3"/>
          <p:cNvSpPr>
            <a:spLocks/>
          </p:cNvSpPr>
          <p:nvPr/>
        </p:nvSpPr>
        <p:spPr bwMode="auto">
          <a:xfrm>
            <a:off x="2743200" y="0"/>
            <a:ext cx="1285875" cy="1258490"/>
          </a:xfrm>
          <a:prstGeom prst="ellipse">
            <a:avLst/>
          </a:prstGeom>
          <a:solidFill>
            <a:srgbClr val="FF2712">
              <a:alpha val="79999"/>
            </a:srgbClr>
          </a:solidFill>
          <a:ln w="25400">
            <a:solidFill>
              <a:schemeClr val="tx1">
                <a:alpha val="79999"/>
              </a:schemeClr>
            </a:solidFill>
            <a:miter lim="800000"/>
            <a:headEnd/>
            <a:tailEnd/>
          </a:ln>
        </p:spPr>
        <p:txBody>
          <a:bodyPr lIns="0" tIns="0" rIns="0" bIns="0" anchor="ctr"/>
          <a:lstStyle/>
          <a:p>
            <a:r>
              <a:rPr lang="en-US" sz="1500" dirty="0">
                <a:latin typeface="Menlo Regular" charset="0"/>
                <a:ea typeface="ＭＳ Ｐゴシック" charset="0"/>
                <a:sym typeface="Menlo Regular" charset="0"/>
              </a:rPr>
              <a:t>EthDest:1,</a:t>
            </a:r>
          </a:p>
          <a:p>
            <a:r>
              <a:rPr lang="en-US" sz="1500" dirty="0">
                <a:latin typeface="Menlo Regular" charset="0"/>
                <a:ea typeface="ＭＳ Ｐゴシック" charset="0"/>
                <a:sym typeface="Menlo Regular" charset="0"/>
              </a:rPr>
              <a:t>TcpDst:80</a:t>
            </a:r>
          </a:p>
        </p:txBody>
      </p:sp>
      <p:sp>
        <p:nvSpPr>
          <p:cNvPr id="65540" name="AutoShape 4"/>
          <p:cNvSpPr>
            <a:spLocks/>
          </p:cNvSpPr>
          <p:nvPr/>
        </p:nvSpPr>
        <p:spPr bwMode="auto">
          <a:xfrm>
            <a:off x="3810000" y="838200"/>
            <a:ext cx="1524000" cy="1000125"/>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err="1" smtClean="0">
                <a:latin typeface="Menlo Regular" charset="0"/>
                <a:ea typeface="ＭＳ Ｐゴシック" charset="0"/>
                <a:sym typeface="Menlo Regular" charset="0"/>
              </a:rPr>
              <a:t>TcpDst</a:t>
            </a:r>
            <a:r>
              <a:rPr lang="en-US" sz="1100" dirty="0" smtClean="0">
                <a:latin typeface="Menlo Regular" charset="0"/>
                <a:ea typeface="ＭＳ Ｐゴシック" charset="0"/>
                <a:sym typeface="Menlo Regular" charset="0"/>
              </a:rPr>
              <a:t>=22?</a:t>
            </a:r>
            <a:endParaRPr lang="en-US" sz="1100" dirty="0">
              <a:latin typeface="Menlo Regular" charset="0"/>
              <a:ea typeface="ＭＳ Ｐゴシック" charset="0"/>
              <a:sym typeface="Menlo Regular" charset="0"/>
            </a:endParaRPr>
          </a:p>
        </p:txBody>
      </p:sp>
      <p:sp>
        <p:nvSpPr>
          <p:cNvPr id="65541" name="Line 5"/>
          <p:cNvSpPr>
            <a:spLocks noChangeShapeType="1"/>
          </p:cNvSpPr>
          <p:nvPr/>
        </p:nvSpPr>
        <p:spPr bwMode="auto">
          <a:xfrm>
            <a:off x="4567535" y="1849042"/>
            <a:ext cx="0" cy="1277540"/>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5542" name="Rectangle 6"/>
          <p:cNvSpPr>
            <a:spLocks/>
          </p:cNvSpPr>
          <p:nvPr/>
        </p:nvSpPr>
        <p:spPr bwMode="auto">
          <a:xfrm>
            <a:off x="4606826" y="2391862"/>
            <a:ext cx="42463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false</a:t>
            </a:r>
          </a:p>
        </p:txBody>
      </p:sp>
      <p:sp>
        <p:nvSpPr>
          <p:cNvPr id="65543" name="Oval 7"/>
          <p:cNvSpPr>
            <a:spLocks/>
          </p:cNvSpPr>
          <p:nvPr/>
        </p:nvSpPr>
        <p:spPr bwMode="auto">
          <a:xfrm>
            <a:off x="4038600" y="2057400"/>
            <a:ext cx="1219200"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EthDst</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65544" name="Oval 8"/>
          <p:cNvSpPr>
            <a:spLocks/>
          </p:cNvSpPr>
          <p:nvPr/>
        </p:nvSpPr>
        <p:spPr bwMode="auto">
          <a:xfrm>
            <a:off x="3962400" y="3200400"/>
            <a:ext cx="1219200"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EthSrc</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65545" name="Rectangle 9"/>
          <p:cNvSpPr>
            <a:spLocks/>
          </p:cNvSpPr>
          <p:nvPr/>
        </p:nvSpPr>
        <p:spPr bwMode="auto">
          <a:xfrm>
            <a:off x="4207669" y="5743575"/>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path1</a:t>
            </a:r>
          </a:p>
        </p:txBody>
      </p:sp>
      <p:sp>
        <p:nvSpPr>
          <p:cNvPr id="65546" name="Line 10"/>
          <p:cNvSpPr>
            <a:spLocks noChangeShapeType="1"/>
          </p:cNvSpPr>
          <p:nvPr/>
        </p:nvSpPr>
        <p:spPr bwMode="auto">
          <a:xfrm flipH="1">
            <a:off x="4572000" y="4114800"/>
            <a:ext cx="0" cy="216694"/>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5547" name="Line 11"/>
          <p:cNvSpPr>
            <a:spLocks noChangeShapeType="1"/>
          </p:cNvSpPr>
          <p:nvPr/>
        </p:nvSpPr>
        <p:spPr bwMode="auto">
          <a:xfrm>
            <a:off x="4565750" y="4885135"/>
            <a:ext cx="0" cy="856059"/>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5548" name="Rectangle 12"/>
          <p:cNvSpPr>
            <a:spLocks/>
          </p:cNvSpPr>
          <p:nvPr/>
        </p:nvSpPr>
        <p:spPr bwMode="auto">
          <a:xfrm>
            <a:off x="4588074" y="3768224"/>
            <a:ext cx="8976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4</a:t>
            </a:r>
          </a:p>
        </p:txBody>
      </p:sp>
      <p:sp>
        <p:nvSpPr>
          <p:cNvPr id="65549" name="Rectangle 13"/>
          <p:cNvSpPr>
            <a:spLocks/>
          </p:cNvSpPr>
          <p:nvPr/>
        </p:nvSpPr>
        <p:spPr bwMode="auto">
          <a:xfrm>
            <a:off x="4564857" y="5182687"/>
            <a:ext cx="8976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6</a:t>
            </a:r>
          </a:p>
        </p:txBody>
      </p:sp>
      <p:sp>
        <p:nvSpPr>
          <p:cNvPr id="61454" name="Rectangle 14"/>
          <p:cNvSpPr>
            <a:spLocks/>
          </p:cNvSpPr>
          <p:nvPr/>
        </p:nvSpPr>
        <p:spPr bwMode="auto">
          <a:xfrm>
            <a:off x="771525" y="84966"/>
            <a:ext cx="70152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Policy</a:t>
            </a:r>
          </a:p>
        </p:txBody>
      </p:sp>
      <p:sp>
        <p:nvSpPr>
          <p:cNvPr id="22" name="Rectangle 18"/>
          <p:cNvSpPr>
            <a:spLocks/>
          </p:cNvSpPr>
          <p:nvPr/>
        </p:nvSpPr>
        <p:spPr bwMode="auto">
          <a:xfrm>
            <a:off x="4724400" y="1828800"/>
            <a:ext cx="42463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false</a:t>
            </a:r>
          </a:p>
        </p:txBody>
      </p:sp>
      <p:sp>
        <p:nvSpPr>
          <p:cNvPr id="23" name="Rectangle 18"/>
          <p:cNvSpPr>
            <a:spLocks/>
          </p:cNvSpPr>
          <p:nvPr/>
        </p:nvSpPr>
        <p:spPr bwMode="auto">
          <a:xfrm>
            <a:off x="4724400" y="5410200"/>
            <a:ext cx="42463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false</a:t>
            </a:r>
          </a:p>
        </p:txBody>
      </p:sp>
      <p:sp>
        <p:nvSpPr>
          <p:cNvPr id="24" name="AutoShape 4"/>
          <p:cNvSpPr>
            <a:spLocks/>
          </p:cNvSpPr>
          <p:nvPr/>
        </p:nvSpPr>
        <p:spPr bwMode="auto">
          <a:xfrm>
            <a:off x="3810000" y="4343400"/>
            <a:ext cx="1545431" cy="1000125"/>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err="1" smtClean="0">
                <a:latin typeface="Menlo Regular" charset="0"/>
                <a:ea typeface="ＭＳ Ｐゴシック" charset="0"/>
                <a:sym typeface="Menlo Regular" charset="0"/>
              </a:rPr>
              <a:t>ethDstls</a:t>
            </a:r>
            <a:r>
              <a:rPr lang="en-US" sz="1100" dirty="0" smtClean="0">
                <a:latin typeface="Menlo Regular" charset="0"/>
                <a:ea typeface="ＭＳ Ｐゴシック" charset="0"/>
                <a:sym typeface="Menlo Regular" charset="0"/>
              </a:rPr>
              <a:t>=2?</a:t>
            </a:r>
            <a:endParaRPr lang="en-US" sz="1100" dirty="0">
              <a:latin typeface="Menlo Regular" charset="0"/>
              <a:ea typeface="ＭＳ Ｐゴシック" charset="0"/>
              <a:sym typeface="Menlo Regular" charset="0"/>
            </a:endParaRPr>
          </a:p>
        </p:txBody>
      </p:sp>
    </p:spTree>
    <p:extLst>
      <p:ext uri="{BB962C8B-B14F-4D97-AF65-F5344CB8AC3E}">
        <p14:creationId xmlns:p14="http://schemas.microsoft.com/office/powerpoint/2010/main" xmlns="" val="38488486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55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554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554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554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554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65548"/>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65544"/>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65547"/>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6554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65545"/>
                                        </p:tgtEl>
                                        <p:attrNameLst>
                                          <p:attrName>style.visibility</p:attrName>
                                        </p:attrNameLst>
                                      </p:cBhvr>
                                      <p:to>
                                        <p:strVal val="visible"/>
                                      </p:to>
                                    </p:set>
                                  </p:childTnLst>
                                </p:cTn>
                              </p:par>
                            </p:childTnLst>
                          </p:cTn>
                        </p:par>
                        <p:par>
                          <p:cTn id="34" fill="hold" nodeType="afterGroup">
                            <p:stCondLst>
                              <p:cond delay="5000"/>
                            </p:stCondLst>
                            <p:childTnLst>
                              <p:par>
                                <p:cTn id="35" presetID="23" presetClass="exit" presetSubtype="16" fill="hold" grpId="0" nodeType="afterEffect">
                                  <p:stCondLst>
                                    <p:cond delay="0"/>
                                  </p:stCondLst>
                                  <p:childTnLst>
                                    <p:anim calcmode="lin" valueType="num">
                                      <p:cBhvr>
                                        <p:cTn id="36" dur="500"/>
                                        <p:tgtEl>
                                          <p:spTgt spid="65539"/>
                                        </p:tgtEl>
                                        <p:attrNameLst>
                                          <p:attrName>ppt_w</p:attrName>
                                        </p:attrNameLst>
                                      </p:cBhvr>
                                      <p:tavLst>
                                        <p:tav tm="0">
                                          <p:val>
                                            <p:strVal val="ppt_w"/>
                                          </p:val>
                                        </p:tav>
                                        <p:tav tm="100000">
                                          <p:val>
                                            <p:strVal val="4*ppt_w"/>
                                          </p:val>
                                        </p:tav>
                                      </p:tavLst>
                                    </p:anim>
                                    <p:anim calcmode="lin" valueType="num">
                                      <p:cBhvr>
                                        <p:cTn id="37" dur="500"/>
                                        <p:tgtEl>
                                          <p:spTgt spid="65539"/>
                                        </p:tgtEl>
                                        <p:attrNameLst>
                                          <p:attrName>ppt_h</p:attrName>
                                        </p:attrNameLst>
                                      </p:cBhvr>
                                      <p:tavLst>
                                        <p:tav tm="0">
                                          <p:val>
                                            <p:strVal val="ppt_h"/>
                                          </p:val>
                                        </p:tav>
                                        <p:tav tm="100000">
                                          <p:val>
                                            <p:strVal val="4*ppt_h"/>
                                          </p:val>
                                        </p:tav>
                                      </p:tavLst>
                                    </p:anim>
                                    <p:set>
                                      <p:cBhvr>
                                        <p:cTn id="38" dur="1" fill="hold">
                                          <p:stCondLst>
                                            <p:cond delay="499"/>
                                          </p:stCondLst>
                                        </p:cTn>
                                        <p:tgtEl>
                                          <p:spTgt spid="65539"/>
                                        </p:tgtEl>
                                        <p:attrNameLst>
                                          <p:attrName>style.visibility</p:attrName>
                                        </p:attrNameLst>
                                      </p:cBhvr>
                                      <p:to>
                                        <p:strVal val="hidden"/>
                                      </p:to>
                                    </p:set>
                                  </p:childTnLst>
                                </p:cTn>
                              </p:par>
                            </p:childTnLst>
                          </p:cTn>
                        </p:par>
                        <p:par>
                          <p:cTn id="39" fill="hold">
                            <p:stCondLst>
                              <p:cond delay="5500"/>
                            </p:stCondLst>
                            <p:childTnLst>
                              <p:par>
                                <p:cTn id="40" presetID="1" presetClass="entr" presetSubtype="0" fill="hold" grpId="0" nodeType="afterEffect">
                                  <p:stCondLst>
                                    <p:cond delay="0"/>
                                  </p:stCondLst>
                                  <p:childTnLst>
                                    <p:set>
                                      <p:cBhvr>
                                        <p:cTn id="41"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autoUpdateAnimBg="0"/>
      <p:bldP spid="65540" grpId="0" animBg="1" autoUpdateAnimBg="0"/>
      <p:bldP spid="65541" grpId="0" animBg="1"/>
      <p:bldP spid="65542" grpId="0" autoUpdateAnimBg="0"/>
      <p:bldP spid="65543" grpId="0" animBg="1" autoUpdateAnimBg="0"/>
      <p:bldP spid="65544" grpId="0" animBg="1" autoUpdateAnimBg="0"/>
      <p:bldP spid="65545" grpId="0" animBg="1" autoUpdateAnimBg="0"/>
      <p:bldP spid="65546" grpId="0" animBg="1"/>
      <p:bldP spid="65547" grpId="0" animBg="1"/>
      <p:bldP spid="65548" grpId="0" autoUpdateAnimBg="0"/>
      <p:bldP spid="65549" grpId="0" autoUpdateAnimBg="0"/>
      <p:bldP spid="2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1"/>
          <p:cNvSpPr>
            <a:spLocks/>
          </p:cNvSpPr>
          <p:nvPr/>
        </p:nvSpPr>
        <p:spPr bwMode="auto">
          <a:xfrm>
            <a:off x="35719" y="57150"/>
            <a:ext cx="2185988" cy="409575"/>
          </a:xfrm>
          <a:prstGeom prst="roundRect">
            <a:avLst>
              <a:gd name="adj" fmla="val 34880"/>
            </a:avLst>
          </a:prstGeom>
          <a:solidFill>
            <a:srgbClr val="37A130"/>
          </a:solidFill>
          <a:ln w="25400">
            <a:solidFill>
              <a:schemeClr val="tx1"/>
            </a:solidFill>
            <a:miter lim="800000"/>
            <a:headEnd/>
            <a:tailEnd/>
          </a:ln>
        </p:spPr>
        <p:txBody>
          <a:bodyPr lIns="0" tIns="0" rIns="0" bIns="0"/>
          <a:lstStyle/>
          <a:p>
            <a:endParaRPr lang="en-US"/>
          </a:p>
        </p:txBody>
      </p:sp>
      <p:sp>
        <p:nvSpPr>
          <p:cNvPr id="63490" name="AutoShape 2"/>
          <p:cNvSpPr>
            <a:spLocks/>
          </p:cNvSpPr>
          <p:nvPr/>
        </p:nvSpPr>
        <p:spPr bwMode="auto">
          <a:xfrm>
            <a:off x="6096000" y="1"/>
            <a:ext cx="2264569" cy="457200"/>
          </a:xfrm>
          <a:prstGeom prst="roundRect">
            <a:avLst>
              <a:gd name="adj" fmla="val 30611"/>
            </a:avLst>
          </a:prstGeom>
          <a:solidFill>
            <a:srgbClr val="0C8385"/>
          </a:solidFill>
          <a:ln w="25400">
            <a:solidFill>
              <a:schemeClr val="tx1"/>
            </a:solidFill>
            <a:miter lim="800000"/>
            <a:headEnd/>
            <a:tailEnd/>
          </a:ln>
        </p:spPr>
        <p:txBody>
          <a:bodyPr lIns="0" tIns="0" rIns="0" bIns="0"/>
          <a:lstStyle/>
          <a:p>
            <a:endParaRPr lang="en-US"/>
          </a:p>
        </p:txBody>
      </p:sp>
      <p:sp>
        <p:nvSpPr>
          <p:cNvPr id="67587" name="Oval 3"/>
          <p:cNvSpPr>
            <a:spLocks/>
          </p:cNvSpPr>
          <p:nvPr/>
        </p:nvSpPr>
        <p:spPr bwMode="auto">
          <a:xfrm>
            <a:off x="2819400" y="0"/>
            <a:ext cx="1523999" cy="1295400"/>
          </a:xfrm>
          <a:prstGeom prst="ellipse">
            <a:avLst/>
          </a:prstGeom>
          <a:solidFill>
            <a:srgbClr val="66B132">
              <a:alpha val="79999"/>
            </a:srgbClr>
          </a:solidFill>
          <a:ln w="25400">
            <a:solidFill>
              <a:schemeClr val="tx1">
                <a:alpha val="79999"/>
              </a:schemeClr>
            </a:solidFill>
            <a:miter lim="800000"/>
            <a:headEnd/>
            <a:tailEnd/>
          </a:ln>
        </p:spPr>
        <p:txBody>
          <a:bodyPr lIns="0" tIns="0" rIns="0" bIns="0" anchor="ctr"/>
          <a:lstStyle/>
          <a:p>
            <a:r>
              <a:rPr lang="en-US" sz="1500">
                <a:latin typeface="Menlo Regular" charset="0"/>
                <a:ea typeface="ＭＳ Ｐゴシック" charset="0"/>
                <a:sym typeface="Menlo Regular" charset="0"/>
              </a:rPr>
              <a:t>EthDst:1,</a:t>
            </a:r>
          </a:p>
          <a:p>
            <a:r>
              <a:rPr lang="en-US" sz="1500">
                <a:latin typeface="Menlo Regular" charset="0"/>
                <a:ea typeface="ＭＳ Ｐゴシック" charset="0"/>
                <a:sym typeface="Menlo Regular" charset="0"/>
              </a:rPr>
              <a:t>TcpDst:22</a:t>
            </a:r>
          </a:p>
        </p:txBody>
      </p:sp>
      <p:sp>
        <p:nvSpPr>
          <p:cNvPr id="67593" name="Rectangle 9"/>
          <p:cNvSpPr>
            <a:spLocks/>
          </p:cNvSpPr>
          <p:nvPr/>
        </p:nvSpPr>
        <p:spPr bwMode="auto">
          <a:xfrm>
            <a:off x="5791200" y="2514600"/>
            <a:ext cx="579468" cy="476250"/>
          </a:xfrm>
          <a:prstGeom prst="rect">
            <a:avLst/>
          </a:prstGeom>
          <a:solidFill>
            <a:srgbClr val="0D8386"/>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a:t>
            </a:r>
          </a:p>
        </p:txBody>
      </p:sp>
      <p:sp>
        <p:nvSpPr>
          <p:cNvPr id="67595" name="Rectangle 11"/>
          <p:cNvSpPr>
            <a:spLocks/>
          </p:cNvSpPr>
          <p:nvPr/>
        </p:nvSpPr>
        <p:spPr bwMode="auto">
          <a:xfrm>
            <a:off x="5791200" y="1981200"/>
            <a:ext cx="28086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tabLst>
                <a:tab pos="211027" algn="l"/>
              </a:tabLst>
            </a:pPr>
            <a:r>
              <a:rPr lang="en-US" sz="1100" dirty="0">
                <a:latin typeface="Menlo Regular" charset="0"/>
                <a:ea typeface="ＭＳ Ｐゴシック" charset="0"/>
                <a:sym typeface="Menlo Regular" charset="0"/>
              </a:rPr>
              <a:t>true</a:t>
            </a:r>
          </a:p>
        </p:txBody>
      </p:sp>
      <p:sp>
        <p:nvSpPr>
          <p:cNvPr id="67596" name="Rectangle 12"/>
          <p:cNvSpPr>
            <a:spLocks/>
          </p:cNvSpPr>
          <p:nvPr/>
        </p:nvSpPr>
        <p:spPr bwMode="auto">
          <a:xfrm>
            <a:off x="3352800" y="3886200"/>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null</a:t>
            </a:r>
          </a:p>
        </p:txBody>
      </p:sp>
      <p:sp>
        <p:nvSpPr>
          <p:cNvPr id="67597" name="Line 13"/>
          <p:cNvSpPr>
            <a:spLocks noChangeShapeType="1"/>
          </p:cNvSpPr>
          <p:nvPr/>
        </p:nvSpPr>
        <p:spPr bwMode="auto">
          <a:xfrm>
            <a:off x="3704630" y="3544491"/>
            <a:ext cx="0" cy="341709"/>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67598" name="Rectangle 14"/>
          <p:cNvSpPr>
            <a:spLocks/>
          </p:cNvSpPr>
          <p:nvPr/>
        </p:nvSpPr>
        <p:spPr bwMode="auto">
          <a:xfrm>
            <a:off x="3726954" y="3601537"/>
            <a:ext cx="34624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true</a:t>
            </a:r>
          </a:p>
        </p:txBody>
      </p:sp>
      <p:sp>
        <p:nvSpPr>
          <p:cNvPr id="67599" name="AutoShape 15"/>
          <p:cNvSpPr>
            <a:spLocks/>
          </p:cNvSpPr>
          <p:nvPr/>
        </p:nvSpPr>
        <p:spPr bwMode="auto">
          <a:xfrm>
            <a:off x="2809875" y="2295525"/>
            <a:ext cx="1835944" cy="1285875"/>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Assert(TcpDst,22)</a:t>
            </a:r>
          </a:p>
        </p:txBody>
      </p:sp>
      <p:sp>
        <p:nvSpPr>
          <p:cNvPr id="63504" name="Rectangle 16"/>
          <p:cNvSpPr>
            <a:spLocks/>
          </p:cNvSpPr>
          <p:nvPr/>
        </p:nvSpPr>
        <p:spPr bwMode="auto">
          <a:xfrm>
            <a:off x="771525" y="84966"/>
            <a:ext cx="70152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Policy</a:t>
            </a:r>
          </a:p>
        </p:txBody>
      </p:sp>
      <p:sp>
        <p:nvSpPr>
          <p:cNvPr id="63505" name="Rectangle 17"/>
          <p:cNvSpPr>
            <a:spLocks/>
          </p:cNvSpPr>
          <p:nvPr/>
        </p:nvSpPr>
        <p:spPr bwMode="auto">
          <a:xfrm>
            <a:off x="6477000" y="0"/>
            <a:ext cx="1266078"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Trace Tree</a:t>
            </a:r>
          </a:p>
        </p:txBody>
      </p:sp>
      <p:sp>
        <p:nvSpPr>
          <p:cNvPr id="63506" name="Rectangle 18"/>
          <p:cNvSpPr>
            <a:spLocks/>
          </p:cNvSpPr>
          <p:nvPr/>
        </p:nvSpPr>
        <p:spPr bwMode="auto">
          <a:xfrm>
            <a:off x="8001000" y="1676400"/>
            <a:ext cx="34444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tabLst>
                <a:tab pos="211027" algn="l"/>
              </a:tabLst>
            </a:pPr>
            <a:r>
              <a:rPr lang="en-US" sz="1100" dirty="0">
                <a:latin typeface="Menlo Regular" charset="0"/>
                <a:ea typeface="ＭＳ Ｐゴシック" charset="0"/>
                <a:sym typeface="Menlo Regular" charset="0"/>
              </a:rPr>
              <a:t>false</a:t>
            </a:r>
          </a:p>
        </p:txBody>
      </p:sp>
      <p:sp>
        <p:nvSpPr>
          <p:cNvPr id="63507" name="Rectangle 19"/>
          <p:cNvSpPr>
            <a:spLocks/>
          </p:cNvSpPr>
          <p:nvPr/>
        </p:nvSpPr>
        <p:spPr bwMode="auto">
          <a:xfrm>
            <a:off x="85725" y="604837"/>
            <a:ext cx="4257675" cy="621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tabLst>
                <a:tab pos="211027" algn="l"/>
              </a:tabLst>
            </a:pPr>
            <a:r>
              <a:rPr lang="en-US" sz="1500" dirty="0">
                <a:latin typeface="Menlo Bold" charset="0"/>
                <a:ea typeface="ＭＳ Ｐゴシック" charset="0"/>
                <a:sym typeface="Menlo Bold" charset="0"/>
              </a:rPr>
              <a:t>Route</a:t>
            </a:r>
            <a:r>
              <a:rPr lang="en-US" sz="1500" dirty="0">
                <a:latin typeface="Menlo Regular" charset="0"/>
                <a:ea typeface="ＭＳ Ｐゴシック" charset="0"/>
                <a:sym typeface="Menlo Regular" charset="0"/>
              </a:rPr>
              <a:t> f(</a:t>
            </a:r>
            <a:r>
              <a:rPr lang="en-US" sz="1500" dirty="0">
                <a:latin typeface="Menlo Bold" charset="0"/>
                <a:ea typeface="ＭＳ Ｐゴシック" charset="0"/>
                <a:sym typeface="Menlo Bold" charset="0"/>
              </a:rPr>
              <a:t>Packet</a:t>
            </a:r>
            <a:r>
              <a:rPr lang="en-US" sz="1500" dirty="0">
                <a:latin typeface="Menlo Regular" charset="0"/>
                <a:ea typeface="ＭＳ Ｐゴシック" charset="0"/>
                <a:sym typeface="Menlo Regular" charset="0"/>
              </a:rPr>
              <a:t> p, </a:t>
            </a:r>
            <a:r>
              <a:rPr lang="en-US" sz="1500" dirty="0" err="1">
                <a:latin typeface="Menlo Bold" charset="0"/>
                <a:ea typeface="ＭＳ Ｐゴシック" charset="0"/>
                <a:sym typeface="Menlo Bold" charset="0"/>
              </a:rPr>
              <a:t>Env</a:t>
            </a:r>
            <a:r>
              <a:rPr lang="en-US" sz="1500" dirty="0">
                <a:latin typeface="Menlo Regular" charset="0"/>
                <a:ea typeface="ＭＳ Ｐゴシック" charset="0"/>
                <a:sym typeface="Menlo Regular" charset="0"/>
              </a:rPr>
              <a:t> e)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if</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tcpDstIs</a:t>
            </a:r>
            <a:r>
              <a:rPr lang="en-US" sz="1500" dirty="0">
                <a:latin typeface="Menlo Regular" charset="0"/>
                <a:ea typeface="ＭＳ Ｐゴシック" charset="0"/>
                <a:sym typeface="Menlo Regular" charset="0"/>
              </a:rPr>
              <a:t>(22))</a:t>
            </a:r>
          </a:p>
          <a:p>
            <a:pPr>
              <a:tabLst>
                <a:tab pos="211027" algn="l"/>
              </a:tabLst>
            </a:pP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return</a:t>
            </a: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null</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else</a:t>
            </a:r>
            <a:r>
              <a:rPr lang="en-US" sz="1500" dirty="0">
                <a:latin typeface="Menlo Regular" charset="0"/>
                <a:ea typeface="ＭＳ Ｐゴシック" charset="0"/>
                <a:sym typeface="Menlo Regular" charset="0"/>
              </a:rPr>
              <a:t> </a:t>
            </a:r>
            <a:r>
              <a:rPr lang="en-US" sz="1500" dirty="0" smtClean="0">
                <a:latin typeface="Menlo Regular" charset="0"/>
                <a:ea typeface="ＭＳ Ｐゴシック" charset="0"/>
                <a:sym typeface="Menlo Regular" charset="0"/>
              </a:rPr>
              <a:t>{</a:t>
            </a: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dloc</a:t>
            </a:r>
            <a:r>
              <a:rPr lang="en-US" sz="1500" dirty="0">
                <a:latin typeface="Menlo Regular" charset="0"/>
                <a:ea typeface="ＭＳ Ｐゴシック" charset="0"/>
                <a:sym typeface="Menlo Regular" charset="0"/>
              </a:rPr>
              <a:t>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ethDst</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smtClean="0">
                <a:latin typeface="Menlo Bold" charset="0"/>
                <a:ea typeface="ＭＳ Ｐゴシック" charset="0"/>
                <a:sym typeface="Menlo Bold" charset="0"/>
              </a:rPr>
              <a:t>	  Location</a:t>
            </a:r>
            <a:r>
              <a:rPr lang="en-US" sz="1500" dirty="0" smtClean="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sloc</a:t>
            </a: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ethSrc</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Path</a:t>
            </a:r>
            <a:r>
              <a:rPr lang="en-US" sz="1500" dirty="0">
                <a:latin typeface="Menlo Regular" charset="0"/>
                <a:ea typeface="ＭＳ Ｐゴシック" charset="0"/>
                <a:sym typeface="Menlo Regular" charset="0"/>
              </a:rPr>
              <a:t> path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shortestPath</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links</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sloc,dloc</a:t>
            </a:r>
            <a:r>
              <a:rPr lang="en-US" sz="1500" dirty="0">
                <a:latin typeface="Menlo Regular" charset="0"/>
                <a:ea typeface="ＭＳ Ｐゴシック" charset="0"/>
                <a:sym typeface="Menlo Regular" charset="0"/>
              </a:rPr>
              <a:t>);</a:t>
            </a:r>
          </a:p>
          <a:p>
            <a:pPr>
              <a:tabLst>
                <a:tab pos="211027" algn="l"/>
              </a:tabLst>
            </a:pPr>
            <a:endParaRPr lang="en-US" sz="1500" dirty="0">
              <a:solidFill>
                <a:srgbClr val="FFFFFF"/>
              </a:solidFill>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400" dirty="0">
                <a:latin typeface="Menlo Regular" charset="0"/>
                <a:ea typeface="ＭＳ Ｐゴシック" charset="0"/>
                <a:sym typeface="Menlo Regular" charset="0"/>
              </a:rPr>
              <a:t>if (</a:t>
            </a:r>
            <a:r>
              <a:rPr lang="en-US" sz="1400" dirty="0" err="1">
                <a:latin typeface="Menlo Regular" charset="0"/>
                <a:ea typeface="ＭＳ Ｐゴシック" charset="0"/>
                <a:sym typeface="Menlo Regular" charset="0"/>
              </a:rPr>
              <a:t>p.ethDstIs</a:t>
            </a:r>
            <a:r>
              <a:rPr lang="en-US" sz="1400" dirty="0">
                <a:latin typeface="Menlo Regular" charset="0"/>
                <a:ea typeface="ＭＳ Ｐゴシック" charset="0"/>
                <a:sym typeface="Menlo Regular" charset="0"/>
              </a:rPr>
              <a:t>(2) </a:t>
            </a:r>
          </a:p>
          <a:p>
            <a:pPr>
              <a:tabLst>
                <a:tab pos="211027" algn="l"/>
              </a:tabLst>
            </a:pPr>
            <a:r>
              <a:rPr lang="en-US" sz="1400" dirty="0">
                <a:solidFill>
                  <a:srgbClr val="B21889"/>
                </a:solidFill>
                <a:latin typeface="Menlo Regular" charset="0"/>
                <a:ea typeface="ＭＳ Ｐゴシック" charset="0"/>
                <a:sym typeface="Menlo Regular" charset="0"/>
              </a:rPr>
              <a:t>        return</a:t>
            </a:r>
            <a:r>
              <a:rPr lang="en-US" sz="1400" dirty="0">
                <a:latin typeface="Menlo Regular" charset="0"/>
                <a:ea typeface="ＭＳ Ｐゴシック" charset="0"/>
                <a:sym typeface="Menlo Regular" charset="0"/>
              </a:rPr>
              <a:t> null(); </a:t>
            </a:r>
          </a:p>
          <a:p>
            <a:pPr>
              <a:tabLst>
                <a:tab pos="211027" algn="l"/>
              </a:tabLst>
            </a:pPr>
            <a:r>
              <a:rPr lang="en-US" sz="1400" dirty="0">
                <a:latin typeface="Menlo Regular" charset="0"/>
                <a:ea typeface="ＭＳ Ｐゴシック" charset="0"/>
                <a:sym typeface="Menlo Regular" charset="0"/>
              </a:rPr>
              <a:t>	   else </a:t>
            </a:r>
          </a:p>
          <a:p>
            <a:pPr>
              <a:tabLst>
                <a:tab pos="211027" algn="l"/>
              </a:tabLst>
            </a:pPr>
            <a:r>
              <a:rPr lang="en-US" sz="1400" dirty="0">
                <a:solidFill>
                  <a:srgbClr val="B21889"/>
                </a:solidFill>
                <a:latin typeface="Menlo Regular" charset="0"/>
                <a:ea typeface="ＭＳ Ｐゴシック" charset="0"/>
                <a:sym typeface="Menlo Regular" charset="0"/>
              </a:rPr>
              <a:t>        return</a:t>
            </a:r>
            <a:r>
              <a:rPr lang="en-US" sz="1400" dirty="0">
                <a:latin typeface="Menlo Regular" charset="0"/>
                <a:ea typeface="ＭＳ Ｐゴシック" charset="0"/>
                <a:sym typeface="Menlo Regular" charset="0"/>
              </a:rPr>
              <a:t> </a:t>
            </a:r>
            <a:r>
              <a:rPr lang="en-US" sz="1400" dirty="0" smtClean="0">
                <a:latin typeface="Menlo Bold" charset="0"/>
                <a:ea typeface="ＭＳ Ｐゴシック" charset="0"/>
                <a:sym typeface="Menlo Bold" charset="0"/>
              </a:rPr>
              <a:t>unicast</a:t>
            </a:r>
            <a:r>
              <a:rPr lang="en-US" sz="1400" dirty="0">
                <a:latin typeface="Menlo Regular" charset="0"/>
                <a:ea typeface="ＭＳ Ｐゴシック" charset="0"/>
                <a:sym typeface="Menlo Regular" charset="0"/>
              </a:rPr>
              <a:t>(</a:t>
            </a:r>
            <a:r>
              <a:rPr lang="en-US" sz="1400" dirty="0" err="1">
                <a:latin typeface="Menlo Regular" charset="0"/>
                <a:ea typeface="ＭＳ Ｐゴシック" charset="0"/>
                <a:sym typeface="Menlo Regular" charset="0"/>
              </a:rPr>
              <a:t>sloc,dloc,path</a:t>
            </a:r>
            <a:r>
              <a:rPr lang="en-US" sz="1400" dirty="0">
                <a:latin typeface="Menlo Regular" charset="0"/>
                <a:ea typeface="ＭＳ Ｐゴシック" charset="0"/>
                <a:sym typeface="Menlo Regular" charset="0"/>
              </a:rPr>
              <a:t>);</a:t>
            </a:r>
          </a:p>
          <a:p>
            <a:pPr>
              <a:tabLst>
                <a:tab pos="211027" algn="l"/>
              </a:tabLst>
            </a:pPr>
            <a:r>
              <a:rPr lang="en-US" sz="1500" dirty="0" smtClean="0">
                <a:latin typeface="Menlo Regular" charset="0"/>
                <a:ea typeface="ＭＳ Ｐゴシック" charset="0"/>
                <a:sym typeface="Menlo Regular" charset="0"/>
              </a:rPr>
              <a:t>  </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a:t>
            </a:r>
          </a:p>
        </p:txBody>
      </p:sp>
      <p:sp>
        <p:nvSpPr>
          <p:cNvPr id="63508" name="AutoShape 20"/>
          <p:cNvSpPr>
            <a:spLocks/>
          </p:cNvSpPr>
          <p:nvPr/>
        </p:nvSpPr>
        <p:spPr bwMode="auto">
          <a:xfrm>
            <a:off x="6172200" y="762000"/>
            <a:ext cx="1524000" cy="1143000"/>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Assert(TcpDst,22)</a:t>
            </a:r>
          </a:p>
        </p:txBody>
      </p:sp>
      <p:cxnSp>
        <p:nvCxnSpPr>
          <p:cNvPr id="30" name="Straight Connector 29"/>
          <p:cNvCxnSpPr>
            <a:stCxn id="67593" idx="0"/>
          </p:cNvCxnSpPr>
          <p:nvPr/>
        </p:nvCxnSpPr>
        <p:spPr>
          <a:xfrm rot="5400000" flipH="1" flipV="1">
            <a:off x="5821767" y="1859367"/>
            <a:ext cx="914400" cy="396066"/>
          </a:xfrm>
          <a:prstGeom prst="line">
            <a:avLst/>
          </a:prstGeom>
        </p:spPr>
        <p:style>
          <a:lnRef idx="2">
            <a:schemeClr val="dk1"/>
          </a:lnRef>
          <a:fillRef idx="0">
            <a:schemeClr val="dk1"/>
          </a:fillRef>
          <a:effectRef idx="1">
            <a:schemeClr val="dk1"/>
          </a:effectRef>
          <a:fontRef idx="minor">
            <a:schemeClr val="tx1"/>
          </a:fontRef>
        </p:style>
      </p:cxnSp>
      <p:sp>
        <p:nvSpPr>
          <p:cNvPr id="31" name="Rectangle 6"/>
          <p:cNvSpPr>
            <a:spLocks/>
          </p:cNvSpPr>
          <p:nvPr/>
        </p:nvSpPr>
        <p:spPr bwMode="auto">
          <a:xfrm>
            <a:off x="7807226" y="2468062"/>
            <a:ext cx="42463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false</a:t>
            </a:r>
          </a:p>
        </p:txBody>
      </p:sp>
      <p:sp>
        <p:nvSpPr>
          <p:cNvPr id="32" name="Oval 7"/>
          <p:cNvSpPr>
            <a:spLocks/>
          </p:cNvSpPr>
          <p:nvPr/>
        </p:nvSpPr>
        <p:spPr bwMode="auto">
          <a:xfrm>
            <a:off x="7239000" y="2133600"/>
            <a:ext cx="105013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EthDst</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33" name="Oval 8"/>
          <p:cNvSpPr>
            <a:spLocks/>
          </p:cNvSpPr>
          <p:nvPr/>
        </p:nvSpPr>
        <p:spPr bwMode="auto">
          <a:xfrm>
            <a:off x="7239000" y="3276600"/>
            <a:ext cx="110728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EthSrc</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34" name="Rectangle 9"/>
          <p:cNvSpPr>
            <a:spLocks/>
          </p:cNvSpPr>
          <p:nvPr/>
        </p:nvSpPr>
        <p:spPr bwMode="auto">
          <a:xfrm>
            <a:off x="7408069" y="5819775"/>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path1</a:t>
            </a:r>
          </a:p>
        </p:txBody>
      </p:sp>
      <p:sp>
        <p:nvSpPr>
          <p:cNvPr id="35" name="Line 10"/>
          <p:cNvSpPr>
            <a:spLocks noChangeShapeType="1"/>
          </p:cNvSpPr>
          <p:nvPr/>
        </p:nvSpPr>
        <p:spPr bwMode="auto">
          <a:xfrm flipH="1">
            <a:off x="7772400" y="4191000"/>
            <a:ext cx="0" cy="216694"/>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36" name="Line 11"/>
          <p:cNvSpPr>
            <a:spLocks noChangeShapeType="1"/>
          </p:cNvSpPr>
          <p:nvPr/>
        </p:nvSpPr>
        <p:spPr bwMode="auto">
          <a:xfrm>
            <a:off x="7766150" y="4961335"/>
            <a:ext cx="0" cy="856059"/>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37" name="Rectangle 12"/>
          <p:cNvSpPr>
            <a:spLocks/>
          </p:cNvSpPr>
          <p:nvPr/>
        </p:nvSpPr>
        <p:spPr bwMode="auto">
          <a:xfrm>
            <a:off x="7788474" y="3844424"/>
            <a:ext cx="8976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4</a:t>
            </a:r>
          </a:p>
        </p:txBody>
      </p:sp>
      <p:sp>
        <p:nvSpPr>
          <p:cNvPr id="38" name="Rectangle 13"/>
          <p:cNvSpPr>
            <a:spLocks/>
          </p:cNvSpPr>
          <p:nvPr/>
        </p:nvSpPr>
        <p:spPr bwMode="auto">
          <a:xfrm>
            <a:off x="7765257" y="5258887"/>
            <a:ext cx="8976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6</a:t>
            </a:r>
          </a:p>
        </p:txBody>
      </p:sp>
      <p:sp>
        <p:nvSpPr>
          <p:cNvPr id="39" name="AutoShape 4"/>
          <p:cNvSpPr>
            <a:spLocks/>
          </p:cNvSpPr>
          <p:nvPr/>
        </p:nvSpPr>
        <p:spPr bwMode="auto">
          <a:xfrm>
            <a:off x="7086600" y="4419600"/>
            <a:ext cx="1316831" cy="1000125"/>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smtClean="0">
                <a:latin typeface="Menlo Regular" charset="0"/>
                <a:ea typeface="ＭＳ Ｐゴシック" charset="0"/>
                <a:sym typeface="Menlo Regular" charset="0"/>
              </a:rPr>
              <a:t>Assert(ethdesls,2)</a:t>
            </a:r>
            <a:endParaRPr lang="en-US" sz="1100" dirty="0">
              <a:latin typeface="Menlo Regular" charset="0"/>
              <a:ea typeface="ＭＳ Ｐゴシック" charset="0"/>
              <a:sym typeface="Menlo Regular" charset="0"/>
            </a:endParaRPr>
          </a:p>
        </p:txBody>
      </p:sp>
      <p:sp>
        <p:nvSpPr>
          <p:cNvPr id="40" name="Rectangle 18"/>
          <p:cNvSpPr>
            <a:spLocks/>
          </p:cNvSpPr>
          <p:nvPr/>
        </p:nvSpPr>
        <p:spPr bwMode="auto">
          <a:xfrm>
            <a:off x="7924800" y="5486400"/>
            <a:ext cx="42463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false</a:t>
            </a:r>
          </a:p>
        </p:txBody>
      </p:sp>
      <p:cxnSp>
        <p:nvCxnSpPr>
          <p:cNvPr id="42" name="Straight Connector 41"/>
          <p:cNvCxnSpPr>
            <a:endCxn id="32" idx="0"/>
          </p:cNvCxnSpPr>
          <p:nvPr/>
        </p:nvCxnSpPr>
        <p:spPr>
          <a:xfrm rot="16200000" flipH="1">
            <a:off x="7272933" y="1642467"/>
            <a:ext cx="533400" cy="448866"/>
          </a:xfrm>
          <a:prstGeom prst="line">
            <a:avLst/>
          </a:prstGeom>
        </p:spPr>
        <p:style>
          <a:lnRef idx="2">
            <a:schemeClr val="dk1"/>
          </a:lnRef>
          <a:fillRef idx="0">
            <a:schemeClr val="dk1"/>
          </a:fillRef>
          <a:effectRef idx="1">
            <a:schemeClr val="dk1"/>
          </a:effectRef>
          <a:fontRef idx="minor">
            <a:schemeClr val="tx1"/>
          </a:fontRef>
        </p:style>
      </p:cxnSp>
      <p:sp>
        <p:nvSpPr>
          <p:cNvPr id="43" name="Line 10"/>
          <p:cNvSpPr>
            <a:spLocks noChangeShapeType="1"/>
          </p:cNvSpPr>
          <p:nvPr/>
        </p:nvSpPr>
        <p:spPr bwMode="auto">
          <a:xfrm flipH="1">
            <a:off x="7772400" y="3048000"/>
            <a:ext cx="0" cy="216694"/>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Tree>
    <p:extLst>
      <p:ext uri="{BB962C8B-B14F-4D97-AF65-F5344CB8AC3E}">
        <p14:creationId xmlns:p14="http://schemas.microsoft.com/office/powerpoint/2010/main" xmlns="" val="366055033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759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758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67599"/>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67597"/>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67598"/>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grpId="0" nodeType="afterEffect">
                                  <p:stCondLst>
                                    <p:cond delay="0"/>
                                  </p:stCondLst>
                                  <p:childTnLst>
                                    <p:set>
                                      <p:cBhvr>
                                        <p:cTn id="25" dur="1" fill="hold">
                                          <p:stCondLst>
                                            <p:cond delay="499"/>
                                          </p:stCondLst>
                                        </p:cTn>
                                        <p:tgtEl>
                                          <p:spTgt spid="67596"/>
                                        </p:tgtEl>
                                        <p:attrNameLst>
                                          <p:attrName>style.visibility</p:attrName>
                                        </p:attrNameLst>
                                      </p:cBhvr>
                                      <p:to>
                                        <p:strVal val="visible"/>
                                      </p:to>
                                    </p:set>
                                  </p:childTnLst>
                                </p:cTn>
                              </p:par>
                            </p:childTnLst>
                          </p:cTn>
                        </p:par>
                        <p:par>
                          <p:cTn id="26" fill="hold" nodeType="afterGroup">
                            <p:stCondLst>
                              <p:cond delay="2500"/>
                            </p:stCondLst>
                            <p:childTnLst>
                              <p:par>
                                <p:cTn id="27" presetID="1" presetClass="exit" presetSubtype="0" fill="hold" grpId="1" nodeType="afterEffect">
                                  <p:stCondLst>
                                    <p:cond delay="0"/>
                                  </p:stCondLst>
                                  <p:childTnLst>
                                    <p:set>
                                      <p:cBhvr>
                                        <p:cTn id="28" dur="1" fill="hold">
                                          <p:stCondLst>
                                            <p:cond delay="499"/>
                                          </p:stCondLst>
                                        </p:cTn>
                                        <p:tgtEl>
                                          <p:spTgt spid="67587"/>
                                        </p:tgtEl>
                                        <p:attrNameLst>
                                          <p:attrName>style.visibility</p:attrName>
                                        </p:attrNameLst>
                                      </p:cBhvr>
                                      <p:to>
                                        <p:strVal val="hidden"/>
                                      </p:to>
                                    </p:set>
                                  </p:childTnLst>
                                </p:cTn>
                              </p:par>
                            </p:childTnLst>
                          </p:cTn>
                        </p:par>
                        <p:par>
                          <p:cTn id="29" fill="hold" nodeType="afterGroup">
                            <p:stCondLst>
                              <p:cond delay="3000"/>
                            </p:stCondLst>
                            <p:childTnLst>
                              <p:par>
                                <p:cTn id="30" presetID="1" presetClass="exit" presetSubtype="0" fill="hold" grpId="1" nodeType="afterEffect">
                                  <p:stCondLst>
                                    <p:cond delay="0"/>
                                  </p:stCondLst>
                                  <p:childTnLst>
                                    <p:set>
                                      <p:cBhvr>
                                        <p:cTn id="31" dur="1" fill="hold">
                                          <p:stCondLst>
                                            <p:cond delay="499"/>
                                          </p:stCondLst>
                                        </p:cTn>
                                        <p:tgtEl>
                                          <p:spTgt spid="67597"/>
                                        </p:tgtEl>
                                        <p:attrNameLst>
                                          <p:attrName>style.visibility</p:attrName>
                                        </p:attrNameLst>
                                      </p:cBhvr>
                                      <p:to>
                                        <p:strVal val="hidden"/>
                                      </p:to>
                                    </p:se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499"/>
                                          </p:stCondLst>
                                        </p:cTn>
                                        <p:tgtEl>
                                          <p:spTgt spid="31"/>
                                        </p:tgtEl>
                                        <p:attrNameLst>
                                          <p:attrName>style.visibility</p:attrName>
                                        </p:attrNameLst>
                                      </p:cBhvr>
                                      <p:to>
                                        <p:strVal val="visible"/>
                                      </p:to>
                                    </p:set>
                                  </p:childTnLst>
                                </p:cTn>
                              </p:par>
                            </p:childTnLst>
                          </p:cTn>
                        </p:par>
                        <p:par>
                          <p:cTn id="35" fill="hold">
                            <p:stCondLst>
                              <p:cond delay="4000"/>
                            </p:stCondLst>
                            <p:childTnLst>
                              <p:par>
                                <p:cTn id="36" presetID="1" presetClass="entr" presetSubtype="0" fill="hold" grpId="0" nodeType="afterEffect">
                                  <p:stCondLst>
                                    <p:cond delay="0"/>
                                  </p:stCondLst>
                                  <p:childTnLst>
                                    <p:set>
                                      <p:cBhvr>
                                        <p:cTn id="37" dur="1" fill="hold">
                                          <p:stCondLst>
                                            <p:cond delay="499"/>
                                          </p:stCondLst>
                                        </p:cTn>
                                        <p:tgtEl>
                                          <p:spTgt spid="32"/>
                                        </p:tgtEl>
                                        <p:attrNameLst>
                                          <p:attrName>style.visibility</p:attrName>
                                        </p:attrNameLst>
                                      </p:cBhvr>
                                      <p:to>
                                        <p:strVal val="visible"/>
                                      </p:to>
                                    </p:set>
                                  </p:childTnLst>
                                </p:cTn>
                              </p:par>
                            </p:childTnLst>
                          </p:cTn>
                        </p:par>
                        <p:par>
                          <p:cTn id="38" fill="hold">
                            <p:stCondLst>
                              <p:cond delay="4500"/>
                            </p:stCondLst>
                            <p:childTnLst>
                              <p:par>
                                <p:cTn id="39" presetID="1" presetClass="entr" presetSubtype="0" fill="hold" grpId="0" nodeType="afterEffect">
                                  <p:stCondLst>
                                    <p:cond delay="0"/>
                                  </p:stCondLst>
                                  <p:childTnLst>
                                    <p:set>
                                      <p:cBhvr>
                                        <p:cTn id="40" dur="1" fill="hold">
                                          <p:stCondLst>
                                            <p:cond delay="499"/>
                                          </p:stCondLst>
                                        </p:cTn>
                                        <p:tgtEl>
                                          <p:spTgt spid="35"/>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499"/>
                                          </p:stCondLst>
                                        </p:cTn>
                                        <p:tgtEl>
                                          <p:spTgt spid="37"/>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grpId="0" nodeType="afterEffect">
                                  <p:stCondLst>
                                    <p:cond delay="0"/>
                                  </p:stCondLst>
                                  <p:childTnLst>
                                    <p:set>
                                      <p:cBhvr>
                                        <p:cTn id="46" dur="1" fill="hold">
                                          <p:stCondLst>
                                            <p:cond delay="499"/>
                                          </p:stCondLst>
                                        </p:cTn>
                                        <p:tgtEl>
                                          <p:spTgt spid="33"/>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499"/>
                                          </p:stCondLst>
                                        </p:cTn>
                                        <p:tgtEl>
                                          <p:spTgt spid="36"/>
                                        </p:tgtEl>
                                        <p:attrNameLst>
                                          <p:attrName>style.visibility</p:attrName>
                                        </p:attrNameLst>
                                      </p:cBhvr>
                                      <p:to>
                                        <p:strVal val="visible"/>
                                      </p:to>
                                    </p:set>
                                  </p:childTnLst>
                                </p:cTn>
                              </p:par>
                            </p:childTnLst>
                          </p:cTn>
                        </p:par>
                        <p:par>
                          <p:cTn id="50" fill="hold">
                            <p:stCondLst>
                              <p:cond delay="6500"/>
                            </p:stCondLst>
                            <p:childTnLst>
                              <p:par>
                                <p:cTn id="51" presetID="1" presetClass="entr" presetSubtype="0" fill="hold" grpId="0" nodeType="afterEffect">
                                  <p:stCondLst>
                                    <p:cond delay="0"/>
                                  </p:stCondLst>
                                  <p:childTnLst>
                                    <p:set>
                                      <p:cBhvr>
                                        <p:cTn id="52" dur="1" fill="hold">
                                          <p:stCondLst>
                                            <p:cond delay="499"/>
                                          </p:stCondLst>
                                        </p:cTn>
                                        <p:tgtEl>
                                          <p:spTgt spid="38"/>
                                        </p:tgtEl>
                                        <p:attrNameLst>
                                          <p:attrName>style.visibility</p:attrName>
                                        </p:attrNameLst>
                                      </p:cBhvr>
                                      <p:to>
                                        <p:strVal val="visible"/>
                                      </p:to>
                                    </p:set>
                                  </p:childTnLst>
                                </p:cTn>
                              </p:par>
                            </p:childTnLst>
                          </p:cTn>
                        </p:par>
                        <p:par>
                          <p:cTn id="53" fill="hold">
                            <p:stCondLst>
                              <p:cond delay="7000"/>
                            </p:stCondLst>
                            <p:childTnLst>
                              <p:par>
                                <p:cTn id="54" presetID="1" presetClass="entr" presetSubtype="0" fill="hold" grpId="0" nodeType="afterEffect">
                                  <p:stCondLst>
                                    <p:cond delay="0"/>
                                  </p:stCondLst>
                                  <p:childTnLst>
                                    <p:set>
                                      <p:cBhvr>
                                        <p:cTn id="55" dur="1" fill="hold">
                                          <p:stCondLst>
                                            <p:cond delay="499"/>
                                          </p:stCondLst>
                                        </p:cTn>
                                        <p:tgtEl>
                                          <p:spTgt spid="34"/>
                                        </p:tgtEl>
                                        <p:attrNameLst>
                                          <p:attrName>style.visibility</p:attrName>
                                        </p:attrNameLst>
                                      </p:cBhvr>
                                      <p:to>
                                        <p:strVal val="visible"/>
                                      </p:to>
                                    </p:set>
                                  </p:childTnLst>
                                </p:cTn>
                              </p:par>
                            </p:childTnLst>
                          </p:cTn>
                        </p:par>
                        <p:par>
                          <p:cTn id="56" fill="hold">
                            <p:stCondLst>
                              <p:cond delay="7500"/>
                            </p:stCondLst>
                            <p:childTnLst>
                              <p:par>
                                <p:cTn id="57" presetID="1" presetClass="entr" presetSubtype="0" fill="hold" grpId="0" nodeType="afterEffect">
                                  <p:stCondLst>
                                    <p:cond delay="0"/>
                                  </p:stCondLst>
                                  <p:childTnLst>
                                    <p:set>
                                      <p:cBhvr>
                                        <p:cTn id="58" dur="1" fill="hold">
                                          <p:stCondLst>
                                            <p:cond delay="499"/>
                                          </p:stCondLst>
                                        </p:cTn>
                                        <p:tgtEl>
                                          <p:spTgt spid="39"/>
                                        </p:tgtEl>
                                        <p:attrNameLst>
                                          <p:attrName>style.visibility</p:attrName>
                                        </p:attrNameLst>
                                      </p:cBhvr>
                                      <p:to>
                                        <p:strVal val="visible"/>
                                      </p:to>
                                    </p:set>
                                  </p:childTnLst>
                                </p:cTn>
                              </p:par>
                            </p:childTnLst>
                          </p:cTn>
                        </p:par>
                        <p:par>
                          <p:cTn id="59" fill="hold">
                            <p:stCondLst>
                              <p:cond delay="8000"/>
                            </p:stCondLst>
                            <p:childTnLst>
                              <p:par>
                                <p:cTn id="60" presetID="1" presetClass="entr" presetSubtype="0" fill="hold" grpId="0" nodeType="afterEffect">
                                  <p:stCondLst>
                                    <p:cond delay="0"/>
                                  </p:stCondLst>
                                  <p:childTnLst>
                                    <p:set>
                                      <p:cBhvr>
                                        <p:cTn id="61" dur="1" fill="hold">
                                          <p:stCondLst>
                                            <p:cond delay="499"/>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autoUpdateAnimBg="0"/>
      <p:bldP spid="67587" grpId="1" animBg="1" autoUpdateAnimBg="0"/>
      <p:bldP spid="67593" grpId="0" animBg="1" autoUpdateAnimBg="0"/>
      <p:bldP spid="67595" grpId="0" autoUpdateAnimBg="0"/>
      <p:bldP spid="67596" grpId="0" animBg="1" autoUpdateAnimBg="0"/>
      <p:bldP spid="67597" grpId="0" animBg="1"/>
      <p:bldP spid="67597" grpId="1" animBg="1"/>
      <p:bldP spid="67598" grpId="0" autoUpdateAnimBg="0"/>
      <p:bldP spid="67599" grpId="0" animBg="1" autoUpdateAnimBg="0"/>
      <p:bldP spid="31" grpId="0" autoUpdateAnimBg="0"/>
      <p:bldP spid="32" grpId="0" animBg="1" autoUpdateAnimBg="0"/>
      <p:bldP spid="33" grpId="0" animBg="1" autoUpdateAnimBg="0"/>
      <p:bldP spid="34" grpId="0" animBg="1" autoUpdateAnimBg="0"/>
      <p:bldP spid="35" grpId="0" animBg="1"/>
      <p:bldP spid="36" grpId="0" animBg="1"/>
      <p:bldP spid="37" grpId="0" autoUpdateAnimBg="0"/>
      <p:bldP spid="38" grpId="0" autoUpdateAnimBg="0"/>
      <p:bldP spid="39" grpId="0" animBg="1" autoUpdateAnimBg="0"/>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1"/>
          <p:cNvSpPr>
            <a:spLocks/>
          </p:cNvSpPr>
          <p:nvPr/>
        </p:nvSpPr>
        <p:spPr bwMode="auto">
          <a:xfrm>
            <a:off x="35719" y="57150"/>
            <a:ext cx="2185988" cy="409575"/>
          </a:xfrm>
          <a:prstGeom prst="roundRect">
            <a:avLst>
              <a:gd name="adj" fmla="val 34880"/>
            </a:avLst>
          </a:prstGeom>
          <a:solidFill>
            <a:srgbClr val="37A130"/>
          </a:solidFill>
          <a:ln w="25400">
            <a:solidFill>
              <a:schemeClr val="tx1"/>
            </a:solidFill>
            <a:miter lim="800000"/>
            <a:headEnd/>
            <a:tailEnd/>
          </a:ln>
        </p:spPr>
        <p:txBody>
          <a:bodyPr lIns="0" tIns="0" rIns="0" bIns="0"/>
          <a:lstStyle/>
          <a:p>
            <a:endParaRPr lang="en-US"/>
          </a:p>
        </p:txBody>
      </p:sp>
      <p:sp>
        <p:nvSpPr>
          <p:cNvPr id="63490" name="AutoShape 2"/>
          <p:cNvSpPr>
            <a:spLocks/>
          </p:cNvSpPr>
          <p:nvPr/>
        </p:nvSpPr>
        <p:spPr bwMode="auto">
          <a:xfrm>
            <a:off x="4572000" y="152400"/>
            <a:ext cx="2264569" cy="457200"/>
          </a:xfrm>
          <a:prstGeom prst="roundRect">
            <a:avLst>
              <a:gd name="adj" fmla="val 30611"/>
            </a:avLst>
          </a:prstGeom>
          <a:solidFill>
            <a:srgbClr val="0C8385"/>
          </a:solidFill>
          <a:ln w="25400">
            <a:solidFill>
              <a:schemeClr val="tx1"/>
            </a:solidFill>
            <a:miter lim="800000"/>
            <a:headEnd/>
            <a:tailEnd/>
          </a:ln>
        </p:spPr>
        <p:txBody>
          <a:bodyPr lIns="0" tIns="0" rIns="0" bIns="0"/>
          <a:lstStyle/>
          <a:p>
            <a:endParaRPr lang="en-US"/>
          </a:p>
        </p:txBody>
      </p:sp>
      <p:sp>
        <p:nvSpPr>
          <p:cNvPr id="67593" name="Rectangle 9"/>
          <p:cNvSpPr>
            <a:spLocks/>
          </p:cNvSpPr>
          <p:nvPr/>
        </p:nvSpPr>
        <p:spPr bwMode="auto">
          <a:xfrm>
            <a:off x="4191000" y="2514600"/>
            <a:ext cx="579468" cy="476250"/>
          </a:xfrm>
          <a:prstGeom prst="rect">
            <a:avLst/>
          </a:prstGeom>
          <a:solidFill>
            <a:srgbClr val="0D8386"/>
          </a:solidFill>
          <a:ln w="25400">
            <a:solidFill>
              <a:schemeClr val="tx1"/>
            </a:solidFill>
            <a:miter lim="800000"/>
            <a:headEnd/>
            <a:tailEnd/>
          </a:ln>
        </p:spPr>
        <p:txBody>
          <a:bodyPr lIns="0" tIns="0" rIns="0" bIns="0" anchor="ctr"/>
          <a:lstStyle/>
          <a:p>
            <a:pPr>
              <a:tabLst>
                <a:tab pos="211027" algn="l"/>
              </a:tabLst>
            </a:pPr>
            <a:r>
              <a:rPr lang="en-US" sz="1100" dirty="0" smtClean="0">
                <a:latin typeface="Menlo Regular" charset="0"/>
                <a:ea typeface="ＭＳ Ｐゴシック" charset="0"/>
                <a:sym typeface="Menlo Regular" charset="0"/>
              </a:rPr>
              <a:t>drop</a:t>
            </a:r>
            <a:endParaRPr lang="en-US" sz="1100" dirty="0">
              <a:latin typeface="Menlo Regular" charset="0"/>
              <a:ea typeface="ＭＳ Ｐゴシック" charset="0"/>
              <a:sym typeface="Menlo Regular" charset="0"/>
            </a:endParaRPr>
          </a:p>
        </p:txBody>
      </p:sp>
      <p:sp>
        <p:nvSpPr>
          <p:cNvPr id="67595" name="Rectangle 11"/>
          <p:cNvSpPr>
            <a:spLocks/>
          </p:cNvSpPr>
          <p:nvPr/>
        </p:nvSpPr>
        <p:spPr bwMode="auto">
          <a:xfrm>
            <a:off x="4191000" y="1981200"/>
            <a:ext cx="28086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tabLst>
                <a:tab pos="211027" algn="l"/>
              </a:tabLst>
            </a:pPr>
            <a:r>
              <a:rPr lang="en-US" sz="1100" dirty="0">
                <a:latin typeface="Menlo Regular" charset="0"/>
                <a:ea typeface="ＭＳ Ｐゴシック" charset="0"/>
                <a:sym typeface="Menlo Regular" charset="0"/>
              </a:rPr>
              <a:t>true</a:t>
            </a:r>
          </a:p>
        </p:txBody>
      </p:sp>
      <p:sp>
        <p:nvSpPr>
          <p:cNvPr id="63504" name="Rectangle 16"/>
          <p:cNvSpPr>
            <a:spLocks/>
          </p:cNvSpPr>
          <p:nvPr/>
        </p:nvSpPr>
        <p:spPr bwMode="auto">
          <a:xfrm>
            <a:off x="771525" y="84966"/>
            <a:ext cx="70152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r>
              <a:rPr lang="en-US" sz="2300">
                <a:ea typeface="ＭＳ Ｐゴシック" charset="0"/>
              </a:rPr>
              <a:t>Policy</a:t>
            </a:r>
          </a:p>
        </p:txBody>
      </p:sp>
      <p:sp>
        <p:nvSpPr>
          <p:cNvPr id="63505" name="Rectangle 17"/>
          <p:cNvSpPr>
            <a:spLocks/>
          </p:cNvSpPr>
          <p:nvPr/>
        </p:nvSpPr>
        <p:spPr bwMode="auto">
          <a:xfrm>
            <a:off x="5105400" y="228600"/>
            <a:ext cx="1266078"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r>
              <a:rPr lang="en-US" sz="2300" dirty="0">
                <a:ea typeface="ＭＳ Ｐゴシック" charset="0"/>
              </a:rPr>
              <a:t>Trace Tree</a:t>
            </a:r>
          </a:p>
        </p:txBody>
      </p:sp>
      <p:sp>
        <p:nvSpPr>
          <p:cNvPr id="63506" name="Rectangle 18"/>
          <p:cNvSpPr>
            <a:spLocks/>
          </p:cNvSpPr>
          <p:nvPr/>
        </p:nvSpPr>
        <p:spPr bwMode="auto">
          <a:xfrm>
            <a:off x="6400800" y="1676400"/>
            <a:ext cx="34444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tabLst>
                <a:tab pos="211027" algn="l"/>
              </a:tabLst>
            </a:pPr>
            <a:r>
              <a:rPr lang="en-US" sz="1100" dirty="0">
                <a:latin typeface="Menlo Regular" charset="0"/>
                <a:ea typeface="ＭＳ Ｐゴシック" charset="0"/>
                <a:sym typeface="Menlo Regular" charset="0"/>
              </a:rPr>
              <a:t>false</a:t>
            </a:r>
          </a:p>
        </p:txBody>
      </p:sp>
      <p:sp>
        <p:nvSpPr>
          <p:cNvPr id="63507" name="Rectangle 19"/>
          <p:cNvSpPr>
            <a:spLocks/>
          </p:cNvSpPr>
          <p:nvPr/>
        </p:nvSpPr>
        <p:spPr bwMode="auto">
          <a:xfrm>
            <a:off x="85725" y="604837"/>
            <a:ext cx="4257675" cy="621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tabLst>
                <a:tab pos="211027" algn="l"/>
              </a:tabLst>
            </a:pPr>
            <a:r>
              <a:rPr lang="en-US" sz="1500" dirty="0">
                <a:latin typeface="Menlo Bold" charset="0"/>
                <a:ea typeface="ＭＳ Ｐゴシック" charset="0"/>
                <a:sym typeface="Menlo Bold" charset="0"/>
              </a:rPr>
              <a:t>Route</a:t>
            </a:r>
            <a:r>
              <a:rPr lang="en-US" sz="1500" dirty="0">
                <a:latin typeface="Menlo Regular" charset="0"/>
                <a:ea typeface="ＭＳ Ｐゴシック" charset="0"/>
                <a:sym typeface="Menlo Regular" charset="0"/>
              </a:rPr>
              <a:t> f(</a:t>
            </a:r>
            <a:r>
              <a:rPr lang="en-US" sz="1500" dirty="0">
                <a:latin typeface="Menlo Bold" charset="0"/>
                <a:ea typeface="ＭＳ Ｐゴシック" charset="0"/>
                <a:sym typeface="Menlo Bold" charset="0"/>
              </a:rPr>
              <a:t>Packet</a:t>
            </a:r>
            <a:r>
              <a:rPr lang="en-US" sz="1500" dirty="0">
                <a:latin typeface="Menlo Regular" charset="0"/>
                <a:ea typeface="ＭＳ Ｐゴシック" charset="0"/>
                <a:sym typeface="Menlo Regular" charset="0"/>
              </a:rPr>
              <a:t> p, </a:t>
            </a:r>
            <a:r>
              <a:rPr lang="en-US" sz="1500" dirty="0" err="1">
                <a:latin typeface="Menlo Bold" charset="0"/>
                <a:ea typeface="ＭＳ Ｐゴシック" charset="0"/>
                <a:sym typeface="Menlo Bold" charset="0"/>
              </a:rPr>
              <a:t>Env</a:t>
            </a:r>
            <a:r>
              <a:rPr lang="en-US" sz="1500" dirty="0">
                <a:latin typeface="Menlo Regular" charset="0"/>
                <a:ea typeface="ＭＳ Ｐゴシック" charset="0"/>
                <a:sym typeface="Menlo Regular" charset="0"/>
              </a:rPr>
              <a:t> e) {</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if</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tcpDstIs</a:t>
            </a:r>
            <a:r>
              <a:rPr lang="en-US" sz="1500" dirty="0">
                <a:latin typeface="Menlo Regular" charset="0"/>
                <a:ea typeface="ＭＳ Ｐゴシック" charset="0"/>
                <a:sym typeface="Menlo Regular" charset="0"/>
              </a:rPr>
              <a:t>(22))</a:t>
            </a:r>
          </a:p>
          <a:p>
            <a:pPr>
              <a:tabLst>
                <a:tab pos="211027" algn="l"/>
              </a:tabLst>
            </a:pP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return</a:t>
            </a: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null</a:t>
            </a:r>
            <a:r>
              <a:rPr lang="en-US" sz="1500" dirty="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500" dirty="0">
                <a:solidFill>
                  <a:srgbClr val="B21889"/>
                </a:solidFill>
                <a:latin typeface="Menlo Regular" charset="0"/>
                <a:ea typeface="ＭＳ Ｐゴシック" charset="0"/>
                <a:sym typeface="Menlo Regular" charset="0"/>
              </a:rPr>
              <a:t>else</a:t>
            </a:r>
            <a:r>
              <a:rPr lang="en-US" sz="1500" dirty="0">
                <a:latin typeface="Menlo Regular" charset="0"/>
                <a:ea typeface="ＭＳ Ｐゴシック" charset="0"/>
                <a:sym typeface="Menlo Regular" charset="0"/>
              </a:rPr>
              <a:t> </a:t>
            </a:r>
            <a:r>
              <a:rPr lang="en-US" sz="1500" dirty="0" smtClean="0">
                <a:latin typeface="Menlo Regular" charset="0"/>
                <a:ea typeface="ＭＳ Ｐゴシック" charset="0"/>
                <a:sym typeface="Menlo Regular" charset="0"/>
              </a:rPr>
              <a:t>{</a:t>
            </a: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dloc</a:t>
            </a:r>
            <a:r>
              <a:rPr lang="en-US" sz="1500" dirty="0">
                <a:latin typeface="Menlo Regular" charset="0"/>
                <a:ea typeface="ＭＳ Ｐゴシック" charset="0"/>
                <a:sym typeface="Menlo Regular" charset="0"/>
              </a:rPr>
              <a:t>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ethDst</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smtClean="0">
                <a:latin typeface="Menlo Bold" charset="0"/>
                <a:ea typeface="ＭＳ Ｐゴシック" charset="0"/>
                <a:sym typeface="Menlo Bold" charset="0"/>
              </a:rPr>
              <a:t>	  Location</a:t>
            </a:r>
            <a:r>
              <a:rPr lang="en-US" sz="1500" dirty="0" smtClean="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sloc</a:t>
            </a:r>
            <a:r>
              <a:rPr lang="en-US" sz="1500" dirty="0">
                <a:latin typeface="Menlo Regular" charset="0"/>
                <a:ea typeface="ＭＳ Ｐゴシック" charset="0"/>
                <a:sym typeface="Menlo Regular" charset="0"/>
              </a:rPr>
              <a:t>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location</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p.</a:t>
            </a:r>
            <a:r>
              <a:rPr lang="en-US" sz="1500" dirty="0" err="1">
                <a:latin typeface="Menlo Bold" charset="0"/>
                <a:ea typeface="ＭＳ Ｐゴシック" charset="0"/>
                <a:sym typeface="Menlo Bold" charset="0"/>
              </a:rPr>
              <a:t>ethSrc</a:t>
            </a:r>
            <a:r>
              <a:rPr lang="en-US" sz="1500" dirty="0">
                <a:latin typeface="Menlo Regular" charset="0"/>
                <a:ea typeface="ＭＳ Ｐゴシック" charset="0"/>
                <a:sym typeface="Menlo Regular" charset="0"/>
              </a:rPr>
              <a:t>())</a:t>
            </a:r>
            <a:r>
              <a:rPr lang="en-US" sz="1500" dirty="0" smtClean="0">
                <a:latin typeface="Menlo Regular" charset="0"/>
                <a:ea typeface="ＭＳ Ｐゴシック" charset="0"/>
                <a:sym typeface="Menlo Regular" charset="0"/>
              </a:rPr>
              <a:t>;</a:t>
            </a:r>
            <a:endParaRPr lang="en-US" sz="1500" dirty="0">
              <a:latin typeface="Menlo Regular" charset="0"/>
              <a:ea typeface="ＭＳ Ｐゴシック" charset="0"/>
              <a:sym typeface="Menlo Regular" charset="0"/>
            </a:endParaRPr>
          </a:p>
          <a:p>
            <a:pPr>
              <a:tabLst>
                <a:tab pos="211027" algn="l"/>
              </a:tabLst>
            </a:pPr>
            <a:endParaRPr lang="en-US" sz="1500" dirty="0">
              <a:latin typeface="Menlo Regular" charset="0"/>
              <a:ea typeface="ＭＳ Ｐゴシック" charset="0"/>
              <a:sym typeface="Menlo Regular" charset="0"/>
            </a:endParaRPr>
          </a:p>
          <a:p>
            <a:pPr>
              <a:tabLst>
                <a:tab pos="211027" algn="l"/>
              </a:tabLst>
            </a:pPr>
            <a:r>
              <a:rPr lang="en-US" sz="1500" dirty="0">
                <a:latin typeface="Menlo Regular" charset="0"/>
                <a:ea typeface="ＭＳ Ｐゴシック" charset="0"/>
                <a:sym typeface="Menlo Regular" charset="0"/>
              </a:rPr>
              <a:t>    </a:t>
            </a:r>
            <a:r>
              <a:rPr lang="en-US" sz="1500" dirty="0">
                <a:latin typeface="Menlo Bold" charset="0"/>
                <a:ea typeface="ＭＳ Ｐゴシック" charset="0"/>
                <a:sym typeface="Menlo Bold" charset="0"/>
              </a:rPr>
              <a:t>Path</a:t>
            </a:r>
            <a:r>
              <a:rPr lang="en-US" sz="1500" dirty="0">
                <a:latin typeface="Menlo Regular" charset="0"/>
                <a:ea typeface="ＭＳ Ｐゴシック" charset="0"/>
                <a:sym typeface="Menlo Regular" charset="0"/>
              </a:rPr>
              <a:t> path    = </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shortestPath</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        </a:t>
            </a:r>
            <a:r>
              <a:rPr lang="en-US" sz="1500" dirty="0" err="1">
                <a:latin typeface="Menlo Regular" charset="0"/>
                <a:ea typeface="ＭＳ Ｐゴシック" charset="0"/>
                <a:sym typeface="Menlo Regular" charset="0"/>
              </a:rPr>
              <a:t>e.</a:t>
            </a:r>
            <a:r>
              <a:rPr lang="en-US" sz="1500" dirty="0" err="1">
                <a:latin typeface="Menlo Bold" charset="0"/>
                <a:ea typeface="ＭＳ Ｐゴシック" charset="0"/>
                <a:sym typeface="Menlo Bold" charset="0"/>
              </a:rPr>
              <a:t>links</a:t>
            </a:r>
            <a:r>
              <a:rPr lang="en-US" sz="1500" dirty="0">
                <a:latin typeface="Menlo Regular" charset="0"/>
                <a:ea typeface="ＭＳ Ｐゴシック" charset="0"/>
                <a:sym typeface="Menlo Regular" charset="0"/>
              </a:rPr>
              <a:t>(),</a:t>
            </a:r>
            <a:r>
              <a:rPr lang="en-US" sz="1500" dirty="0" err="1">
                <a:latin typeface="Menlo Regular" charset="0"/>
                <a:ea typeface="ＭＳ Ｐゴシック" charset="0"/>
                <a:sym typeface="Menlo Regular" charset="0"/>
              </a:rPr>
              <a:t>sloc,dloc</a:t>
            </a:r>
            <a:r>
              <a:rPr lang="en-US" sz="1500" dirty="0">
                <a:latin typeface="Menlo Regular" charset="0"/>
                <a:ea typeface="ＭＳ Ｐゴシック" charset="0"/>
                <a:sym typeface="Menlo Regular" charset="0"/>
              </a:rPr>
              <a:t>);</a:t>
            </a:r>
          </a:p>
          <a:p>
            <a:pPr>
              <a:tabLst>
                <a:tab pos="211027" algn="l"/>
              </a:tabLst>
            </a:pPr>
            <a:endParaRPr lang="en-US" sz="1500" dirty="0">
              <a:solidFill>
                <a:srgbClr val="FFFFFF"/>
              </a:solidFill>
              <a:latin typeface="Menlo Regular" charset="0"/>
              <a:ea typeface="ＭＳ Ｐゴシック" charset="0"/>
              <a:sym typeface="Menlo Regular" charset="0"/>
            </a:endParaRPr>
          </a:p>
          <a:p>
            <a:pPr>
              <a:tabLst>
                <a:tab pos="211027" algn="l"/>
              </a:tabLst>
            </a:pPr>
            <a:r>
              <a:rPr lang="en-US" sz="1500" dirty="0">
                <a:solidFill>
                  <a:srgbClr val="FFFFFF"/>
                </a:solidFill>
                <a:latin typeface="Menlo Regular" charset="0"/>
                <a:ea typeface="ＭＳ Ｐゴシック" charset="0"/>
                <a:sym typeface="Menlo Regular" charset="0"/>
              </a:rPr>
              <a:t>   </a:t>
            </a:r>
            <a:r>
              <a:rPr lang="en-US" sz="1400" dirty="0">
                <a:latin typeface="Menlo Regular" charset="0"/>
                <a:ea typeface="ＭＳ Ｐゴシック" charset="0"/>
                <a:sym typeface="Menlo Regular" charset="0"/>
              </a:rPr>
              <a:t>if (</a:t>
            </a:r>
            <a:r>
              <a:rPr lang="en-US" sz="1400" dirty="0" err="1">
                <a:latin typeface="Menlo Regular" charset="0"/>
                <a:ea typeface="ＭＳ Ｐゴシック" charset="0"/>
                <a:sym typeface="Menlo Regular" charset="0"/>
              </a:rPr>
              <a:t>p.ethDstIs</a:t>
            </a:r>
            <a:r>
              <a:rPr lang="en-US" sz="1400" dirty="0">
                <a:latin typeface="Menlo Regular" charset="0"/>
                <a:ea typeface="ＭＳ Ｐゴシック" charset="0"/>
                <a:sym typeface="Menlo Regular" charset="0"/>
              </a:rPr>
              <a:t>(2) </a:t>
            </a:r>
          </a:p>
          <a:p>
            <a:pPr>
              <a:tabLst>
                <a:tab pos="211027" algn="l"/>
              </a:tabLst>
            </a:pPr>
            <a:r>
              <a:rPr lang="en-US" sz="1400" dirty="0">
                <a:solidFill>
                  <a:srgbClr val="B21889"/>
                </a:solidFill>
                <a:latin typeface="Menlo Regular" charset="0"/>
                <a:ea typeface="ＭＳ Ｐゴシック" charset="0"/>
                <a:sym typeface="Menlo Regular" charset="0"/>
              </a:rPr>
              <a:t>        return</a:t>
            </a:r>
            <a:r>
              <a:rPr lang="en-US" sz="1400" dirty="0">
                <a:latin typeface="Menlo Regular" charset="0"/>
                <a:ea typeface="ＭＳ Ｐゴシック" charset="0"/>
                <a:sym typeface="Menlo Regular" charset="0"/>
              </a:rPr>
              <a:t> null(); </a:t>
            </a:r>
          </a:p>
          <a:p>
            <a:pPr>
              <a:tabLst>
                <a:tab pos="211027" algn="l"/>
              </a:tabLst>
            </a:pPr>
            <a:r>
              <a:rPr lang="en-US" sz="1400" dirty="0">
                <a:latin typeface="Menlo Regular" charset="0"/>
                <a:ea typeface="ＭＳ Ｐゴシック" charset="0"/>
                <a:sym typeface="Menlo Regular" charset="0"/>
              </a:rPr>
              <a:t>	   else </a:t>
            </a:r>
          </a:p>
          <a:p>
            <a:pPr>
              <a:tabLst>
                <a:tab pos="211027" algn="l"/>
              </a:tabLst>
            </a:pPr>
            <a:r>
              <a:rPr lang="en-US" sz="1400" dirty="0">
                <a:solidFill>
                  <a:srgbClr val="B21889"/>
                </a:solidFill>
                <a:latin typeface="Menlo Regular" charset="0"/>
                <a:ea typeface="ＭＳ Ｐゴシック" charset="0"/>
                <a:sym typeface="Menlo Regular" charset="0"/>
              </a:rPr>
              <a:t>        return</a:t>
            </a:r>
            <a:r>
              <a:rPr lang="en-US" sz="1400" dirty="0">
                <a:latin typeface="Menlo Regular" charset="0"/>
                <a:ea typeface="ＭＳ Ｐゴシック" charset="0"/>
                <a:sym typeface="Menlo Regular" charset="0"/>
              </a:rPr>
              <a:t> </a:t>
            </a:r>
            <a:r>
              <a:rPr lang="en-US" sz="1400" dirty="0" smtClean="0">
                <a:latin typeface="Menlo Bold" charset="0"/>
                <a:ea typeface="ＭＳ Ｐゴシック" charset="0"/>
                <a:sym typeface="Menlo Bold" charset="0"/>
              </a:rPr>
              <a:t>unicast</a:t>
            </a:r>
            <a:r>
              <a:rPr lang="en-US" sz="1400" dirty="0">
                <a:latin typeface="Menlo Regular" charset="0"/>
                <a:ea typeface="ＭＳ Ｐゴシック" charset="0"/>
                <a:sym typeface="Menlo Regular" charset="0"/>
              </a:rPr>
              <a:t>(</a:t>
            </a:r>
            <a:r>
              <a:rPr lang="en-US" sz="1400" dirty="0" err="1">
                <a:latin typeface="Menlo Regular" charset="0"/>
                <a:ea typeface="ＭＳ Ｐゴシック" charset="0"/>
                <a:sym typeface="Menlo Regular" charset="0"/>
              </a:rPr>
              <a:t>sloc,dloc,path</a:t>
            </a:r>
            <a:r>
              <a:rPr lang="en-US" sz="1400" dirty="0">
                <a:latin typeface="Menlo Regular" charset="0"/>
                <a:ea typeface="ＭＳ Ｐゴシック" charset="0"/>
                <a:sym typeface="Menlo Regular" charset="0"/>
              </a:rPr>
              <a:t>);</a:t>
            </a:r>
          </a:p>
          <a:p>
            <a:pPr>
              <a:tabLst>
                <a:tab pos="211027" algn="l"/>
              </a:tabLst>
            </a:pPr>
            <a:r>
              <a:rPr lang="en-US" sz="1500" dirty="0" smtClean="0">
                <a:latin typeface="Menlo Regular" charset="0"/>
                <a:ea typeface="ＭＳ Ｐゴシック" charset="0"/>
                <a:sym typeface="Menlo Regular" charset="0"/>
              </a:rPr>
              <a:t>  </a:t>
            </a:r>
            <a:r>
              <a:rPr lang="en-US" sz="1500" dirty="0">
                <a:latin typeface="Menlo Regular" charset="0"/>
                <a:ea typeface="ＭＳ Ｐゴシック" charset="0"/>
                <a:sym typeface="Menlo Regular" charset="0"/>
              </a:rPr>
              <a:t>}</a:t>
            </a:r>
          </a:p>
          <a:p>
            <a:pPr>
              <a:tabLst>
                <a:tab pos="211027" algn="l"/>
              </a:tabLst>
            </a:pPr>
            <a:r>
              <a:rPr lang="en-US" sz="1500" dirty="0">
                <a:latin typeface="Menlo Regular" charset="0"/>
                <a:ea typeface="ＭＳ Ｐゴシック" charset="0"/>
                <a:sym typeface="Menlo Regular" charset="0"/>
              </a:rPr>
              <a:t>}</a:t>
            </a:r>
          </a:p>
        </p:txBody>
      </p:sp>
      <p:sp>
        <p:nvSpPr>
          <p:cNvPr id="63508" name="AutoShape 20"/>
          <p:cNvSpPr>
            <a:spLocks/>
          </p:cNvSpPr>
          <p:nvPr/>
        </p:nvSpPr>
        <p:spPr bwMode="auto">
          <a:xfrm>
            <a:off x="4572000" y="762000"/>
            <a:ext cx="1524000" cy="1143000"/>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Assert(TcpDst,22)</a:t>
            </a:r>
          </a:p>
        </p:txBody>
      </p:sp>
      <p:cxnSp>
        <p:nvCxnSpPr>
          <p:cNvPr id="30" name="Straight Connector 29"/>
          <p:cNvCxnSpPr>
            <a:stCxn id="67593" idx="0"/>
          </p:cNvCxnSpPr>
          <p:nvPr/>
        </p:nvCxnSpPr>
        <p:spPr>
          <a:xfrm rot="5400000" flipH="1" flipV="1">
            <a:off x="4221567" y="1859367"/>
            <a:ext cx="914400" cy="396066"/>
          </a:xfrm>
          <a:prstGeom prst="line">
            <a:avLst/>
          </a:prstGeom>
        </p:spPr>
        <p:style>
          <a:lnRef idx="2">
            <a:schemeClr val="dk1"/>
          </a:lnRef>
          <a:fillRef idx="0">
            <a:schemeClr val="dk1"/>
          </a:fillRef>
          <a:effectRef idx="1">
            <a:schemeClr val="dk1"/>
          </a:effectRef>
          <a:fontRef idx="minor">
            <a:schemeClr val="tx1"/>
          </a:fontRef>
        </p:style>
      </p:cxnSp>
      <p:sp>
        <p:nvSpPr>
          <p:cNvPr id="31" name="Rectangle 6"/>
          <p:cNvSpPr>
            <a:spLocks/>
          </p:cNvSpPr>
          <p:nvPr/>
        </p:nvSpPr>
        <p:spPr bwMode="auto">
          <a:xfrm>
            <a:off x="6207026" y="2468062"/>
            <a:ext cx="42463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a:latin typeface="Menlo Regular" charset="0"/>
                <a:ea typeface="ＭＳ Ｐゴシック" charset="0"/>
                <a:sym typeface="Menlo Regular" charset="0"/>
              </a:rPr>
              <a:t>false</a:t>
            </a:r>
          </a:p>
        </p:txBody>
      </p:sp>
      <p:sp>
        <p:nvSpPr>
          <p:cNvPr id="32" name="Oval 7"/>
          <p:cNvSpPr>
            <a:spLocks/>
          </p:cNvSpPr>
          <p:nvPr/>
        </p:nvSpPr>
        <p:spPr bwMode="auto">
          <a:xfrm>
            <a:off x="5638800" y="2133600"/>
            <a:ext cx="105013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EthDst</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33" name="Oval 8"/>
          <p:cNvSpPr>
            <a:spLocks/>
          </p:cNvSpPr>
          <p:nvPr/>
        </p:nvSpPr>
        <p:spPr bwMode="auto">
          <a:xfrm>
            <a:off x="5638800" y="3276600"/>
            <a:ext cx="1107281" cy="904875"/>
          </a:xfrm>
          <a:prstGeom prst="ellipse">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a:latin typeface="Menlo Regular" charset="0"/>
                <a:ea typeface="ＭＳ Ｐゴシック" charset="0"/>
                <a:sym typeface="Menlo Regular" charset="0"/>
              </a:rPr>
              <a:t>Read(</a:t>
            </a:r>
            <a:r>
              <a:rPr lang="en-US" sz="1100" dirty="0" err="1" smtClean="0">
                <a:latin typeface="Menlo Regular" charset="0"/>
                <a:ea typeface="ＭＳ Ｐゴシック" charset="0"/>
                <a:sym typeface="Menlo Regular" charset="0"/>
              </a:rPr>
              <a:t>EthSrc</a:t>
            </a:r>
            <a:r>
              <a:rPr lang="en-US" sz="1100" dirty="0" smtClean="0">
                <a:latin typeface="Menlo Regular" charset="0"/>
                <a:ea typeface="ＭＳ Ｐゴシック" charset="0"/>
                <a:sym typeface="Menlo Regular" charset="0"/>
              </a:rPr>
              <a:t>)</a:t>
            </a:r>
            <a:endParaRPr lang="en-US" sz="1100" dirty="0">
              <a:latin typeface="Menlo Regular" charset="0"/>
              <a:ea typeface="ＭＳ Ｐゴシック" charset="0"/>
              <a:sym typeface="Menlo Regular" charset="0"/>
            </a:endParaRPr>
          </a:p>
        </p:txBody>
      </p:sp>
      <p:sp>
        <p:nvSpPr>
          <p:cNvPr id="34" name="Rectangle 9"/>
          <p:cNvSpPr>
            <a:spLocks/>
          </p:cNvSpPr>
          <p:nvPr/>
        </p:nvSpPr>
        <p:spPr bwMode="auto">
          <a:xfrm>
            <a:off x="6477000" y="5715000"/>
            <a:ext cx="714375" cy="523875"/>
          </a:xfrm>
          <a:prstGeom prst="rect">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a:latin typeface="Menlo Regular" charset="0"/>
                <a:ea typeface="ＭＳ Ｐゴシック" charset="0"/>
                <a:sym typeface="Menlo Regular" charset="0"/>
              </a:rPr>
              <a:t>path1</a:t>
            </a:r>
          </a:p>
        </p:txBody>
      </p:sp>
      <p:sp>
        <p:nvSpPr>
          <p:cNvPr id="35" name="Line 10"/>
          <p:cNvSpPr>
            <a:spLocks noChangeShapeType="1"/>
          </p:cNvSpPr>
          <p:nvPr/>
        </p:nvSpPr>
        <p:spPr bwMode="auto">
          <a:xfrm flipH="1">
            <a:off x="6172200" y="4191000"/>
            <a:ext cx="0" cy="216694"/>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37" name="Rectangle 12"/>
          <p:cNvSpPr>
            <a:spLocks/>
          </p:cNvSpPr>
          <p:nvPr/>
        </p:nvSpPr>
        <p:spPr bwMode="auto">
          <a:xfrm>
            <a:off x="6188274" y="3844424"/>
            <a:ext cx="8976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4</a:t>
            </a:r>
          </a:p>
        </p:txBody>
      </p:sp>
      <p:sp>
        <p:nvSpPr>
          <p:cNvPr id="38" name="Rectangle 13"/>
          <p:cNvSpPr>
            <a:spLocks/>
          </p:cNvSpPr>
          <p:nvPr/>
        </p:nvSpPr>
        <p:spPr bwMode="auto">
          <a:xfrm>
            <a:off x="6165057" y="5258887"/>
            <a:ext cx="89768"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6</a:t>
            </a:r>
          </a:p>
        </p:txBody>
      </p:sp>
      <p:sp>
        <p:nvSpPr>
          <p:cNvPr id="39" name="AutoShape 4"/>
          <p:cNvSpPr>
            <a:spLocks/>
          </p:cNvSpPr>
          <p:nvPr/>
        </p:nvSpPr>
        <p:spPr bwMode="auto">
          <a:xfrm>
            <a:off x="5486400" y="4419600"/>
            <a:ext cx="1316831" cy="1000125"/>
          </a:xfrm>
          <a:prstGeom prst="diamond">
            <a:avLst/>
          </a:prstGeom>
          <a:solidFill>
            <a:srgbClr val="339999"/>
          </a:solidFill>
          <a:ln w="25400">
            <a:solidFill>
              <a:schemeClr val="tx1"/>
            </a:solidFill>
            <a:miter lim="800000"/>
            <a:headEnd/>
            <a:tailEnd/>
          </a:ln>
        </p:spPr>
        <p:txBody>
          <a:bodyPr lIns="0" tIns="0" rIns="0" bIns="0" anchor="ctr"/>
          <a:lstStyle/>
          <a:p>
            <a:pPr>
              <a:tabLst>
                <a:tab pos="211027" algn="l"/>
              </a:tabLst>
            </a:pPr>
            <a:r>
              <a:rPr lang="en-US" sz="1100" dirty="0" smtClean="0">
                <a:latin typeface="Menlo Regular" charset="0"/>
                <a:ea typeface="ＭＳ Ｐゴシック" charset="0"/>
                <a:sym typeface="Menlo Regular" charset="0"/>
              </a:rPr>
              <a:t>Assert(ethdesls,2)</a:t>
            </a:r>
            <a:endParaRPr lang="en-US" sz="1100" dirty="0">
              <a:latin typeface="Menlo Regular" charset="0"/>
              <a:ea typeface="ＭＳ Ｐゴシック" charset="0"/>
              <a:sym typeface="Menlo Regular" charset="0"/>
            </a:endParaRPr>
          </a:p>
        </p:txBody>
      </p:sp>
      <p:sp>
        <p:nvSpPr>
          <p:cNvPr id="40" name="Rectangle 18"/>
          <p:cNvSpPr>
            <a:spLocks/>
          </p:cNvSpPr>
          <p:nvPr/>
        </p:nvSpPr>
        <p:spPr bwMode="auto">
          <a:xfrm>
            <a:off x="7086600" y="5334000"/>
            <a:ext cx="424639"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tabLst>
                <a:tab pos="211027" algn="l"/>
              </a:tabLst>
            </a:pPr>
            <a:r>
              <a:rPr lang="en-US" sz="1100" dirty="0">
                <a:latin typeface="Menlo Regular" charset="0"/>
                <a:ea typeface="ＭＳ Ｐゴシック" charset="0"/>
                <a:sym typeface="Menlo Regular" charset="0"/>
              </a:rPr>
              <a:t>false</a:t>
            </a:r>
          </a:p>
        </p:txBody>
      </p:sp>
      <p:cxnSp>
        <p:nvCxnSpPr>
          <p:cNvPr id="42" name="Straight Connector 41"/>
          <p:cNvCxnSpPr>
            <a:endCxn id="32" idx="0"/>
          </p:cNvCxnSpPr>
          <p:nvPr/>
        </p:nvCxnSpPr>
        <p:spPr>
          <a:xfrm rot="16200000" flipH="1">
            <a:off x="5672733" y="1642467"/>
            <a:ext cx="533400" cy="448866"/>
          </a:xfrm>
          <a:prstGeom prst="line">
            <a:avLst/>
          </a:prstGeom>
        </p:spPr>
        <p:style>
          <a:lnRef idx="2">
            <a:schemeClr val="dk1"/>
          </a:lnRef>
          <a:fillRef idx="0">
            <a:schemeClr val="dk1"/>
          </a:fillRef>
          <a:effectRef idx="1">
            <a:schemeClr val="dk1"/>
          </a:effectRef>
          <a:fontRef idx="minor">
            <a:schemeClr val="tx1"/>
          </a:fontRef>
        </p:style>
      </p:cxnSp>
      <p:sp>
        <p:nvSpPr>
          <p:cNvPr id="43" name="Line 10"/>
          <p:cNvSpPr>
            <a:spLocks noChangeShapeType="1"/>
          </p:cNvSpPr>
          <p:nvPr/>
        </p:nvSpPr>
        <p:spPr bwMode="auto">
          <a:xfrm flipH="1">
            <a:off x="6172200" y="3048000"/>
            <a:ext cx="0" cy="216694"/>
          </a:xfrm>
          <a:prstGeom prst="line">
            <a:avLst/>
          </a:prstGeom>
          <a:noFill/>
          <a:ln w="254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9" name="Rectangle 9"/>
          <p:cNvSpPr>
            <a:spLocks/>
          </p:cNvSpPr>
          <p:nvPr/>
        </p:nvSpPr>
        <p:spPr bwMode="auto">
          <a:xfrm>
            <a:off x="5029200" y="5715000"/>
            <a:ext cx="579468" cy="476250"/>
          </a:xfrm>
          <a:prstGeom prst="rect">
            <a:avLst/>
          </a:prstGeom>
          <a:solidFill>
            <a:srgbClr val="0D8386"/>
          </a:solidFill>
          <a:ln w="25400">
            <a:solidFill>
              <a:schemeClr val="tx1"/>
            </a:solidFill>
            <a:miter lim="800000"/>
            <a:headEnd/>
            <a:tailEnd/>
          </a:ln>
        </p:spPr>
        <p:txBody>
          <a:bodyPr lIns="0" tIns="0" rIns="0" bIns="0" anchor="ctr"/>
          <a:lstStyle/>
          <a:p>
            <a:pPr>
              <a:tabLst>
                <a:tab pos="211027" algn="l"/>
              </a:tabLst>
            </a:pPr>
            <a:r>
              <a:rPr lang="en-US" sz="1100" dirty="0" smtClean="0">
                <a:latin typeface="Menlo Regular" charset="0"/>
                <a:ea typeface="ＭＳ Ｐゴシック" charset="0"/>
                <a:sym typeface="Menlo Regular" charset="0"/>
              </a:rPr>
              <a:t>drop</a:t>
            </a:r>
            <a:endParaRPr lang="en-US" sz="1100" dirty="0">
              <a:latin typeface="Menlo Regular" charset="0"/>
              <a:ea typeface="ＭＳ Ｐゴシック" charset="0"/>
              <a:sym typeface="Menlo Regular" charset="0"/>
            </a:endParaRPr>
          </a:p>
        </p:txBody>
      </p:sp>
      <p:cxnSp>
        <p:nvCxnSpPr>
          <p:cNvPr id="44" name="Straight Connector 43"/>
          <p:cNvCxnSpPr>
            <a:endCxn id="34" idx="0"/>
          </p:cNvCxnSpPr>
          <p:nvPr/>
        </p:nvCxnSpPr>
        <p:spPr>
          <a:xfrm rot="16200000" flipH="1">
            <a:off x="6388894" y="5269706"/>
            <a:ext cx="533400" cy="357188"/>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p:cNvCxnSpPr>
            <a:stCxn id="29" idx="0"/>
          </p:cNvCxnSpPr>
          <p:nvPr/>
        </p:nvCxnSpPr>
        <p:spPr>
          <a:xfrm rot="5400000" flipH="1" flipV="1">
            <a:off x="5288367" y="5212167"/>
            <a:ext cx="533400" cy="472266"/>
          </a:xfrm>
          <a:prstGeom prst="line">
            <a:avLst/>
          </a:prstGeom>
        </p:spPr>
        <p:style>
          <a:lnRef idx="2">
            <a:schemeClr val="dk1"/>
          </a:lnRef>
          <a:fillRef idx="0">
            <a:schemeClr val="dk1"/>
          </a:fillRef>
          <a:effectRef idx="1">
            <a:schemeClr val="dk1"/>
          </a:effectRef>
          <a:fontRef idx="minor">
            <a:schemeClr val="tx1"/>
          </a:fontRef>
        </p:style>
      </p:cxnSp>
      <p:sp>
        <p:nvSpPr>
          <p:cNvPr id="47" name="Rectangle 11"/>
          <p:cNvSpPr>
            <a:spLocks/>
          </p:cNvSpPr>
          <p:nvPr/>
        </p:nvSpPr>
        <p:spPr bwMode="auto">
          <a:xfrm>
            <a:off x="5257800" y="5257800"/>
            <a:ext cx="280861"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tabLst>
                <a:tab pos="211027" algn="l"/>
              </a:tabLst>
            </a:pPr>
            <a:r>
              <a:rPr lang="en-US" sz="1100" dirty="0">
                <a:latin typeface="Menlo Regular" charset="0"/>
                <a:ea typeface="ＭＳ Ｐゴシック" charset="0"/>
                <a:sym typeface="Menlo Regular" charset="0"/>
              </a:rPr>
              <a:t>true</a:t>
            </a:r>
          </a:p>
        </p:txBody>
      </p:sp>
    </p:spTree>
    <p:extLst>
      <p:ext uri="{BB962C8B-B14F-4D97-AF65-F5344CB8AC3E}">
        <p14:creationId xmlns:p14="http://schemas.microsoft.com/office/powerpoint/2010/main" xmlns="" val="366055033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759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7"/>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3"/>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8"/>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4"/>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39"/>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9"/>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4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animBg="1" autoUpdateAnimBg="0"/>
      <p:bldP spid="67595" grpId="0" autoUpdateAnimBg="0"/>
      <p:bldP spid="31" grpId="0" autoUpdateAnimBg="0"/>
      <p:bldP spid="32" grpId="0" animBg="1" autoUpdateAnimBg="0"/>
      <p:bldP spid="33" grpId="0" animBg="1" autoUpdateAnimBg="0"/>
      <p:bldP spid="34" grpId="0" animBg="1" autoUpdateAnimBg="0"/>
      <p:bldP spid="35" grpId="0" animBg="1"/>
      <p:bldP spid="37" grpId="0" autoUpdateAnimBg="0"/>
      <p:bldP spid="38" grpId="0" autoUpdateAnimBg="0"/>
      <p:bldP spid="39" grpId="0" animBg="1" autoUpdateAnimBg="0"/>
      <p:bldP spid="43" grpId="0" animBg="1"/>
      <p:bldP spid="29" grpId="0" animBg="1" autoUpdateAnimBg="0"/>
      <p:bldP spid="4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 trees</a:t>
            </a:r>
            <a:endParaRPr lang="en-US" dirty="0"/>
          </a:p>
        </p:txBody>
      </p:sp>
      <p:sp>
        <p:nvSpPr>
          <p:cNvPr id="3" name="Content Placeholder 2"/>
          <p:cNvSpPr>
            <a:spLocks noGrp="1"/>
          </p:cNvSpPr>
          <p:nvPr>
            <p:ph idx="1"/>
          </p:nvPr>
        </p:nvSpPr>
        <p:spPr/>
        <p:txBody>
          <a:bodyPr/>
          <a:lstStyle/>
          <a:p>
            <a:r>
              <a:rPr lang="en-US" dirty="0" smtClean="0"/>
              <a:t>A trace provides an abstract, partial representation of an algorithmic policy – cover all paths that have been executed.</a:t>
            </a:r>
          </a:p>
          <a:p>
            <a:r>
              <a:rPr lang="en-US" dirty="0" smtClean="0"/>
              <a:t>Trace trees are logically maintained in all switches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Compiling trace tree to flow table entries for each switch</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57400" y="1676400"/>
            <a:ext cx="5010150" cy="49911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71600" y="1600200"/>
            <a:ext cx="6057900" cy="2724150"/>
          </a:xfrm>
          <a:prstGeom prst="rect">
            <a:avLst/>
          </a:prstGeom>
          <a:noFill/>
          <a:ln w="9525">
            <a:noFill/>
            <a:miter lim="800000"/>
            <a:headEnd/>
            <a:tailEnd/>
          </a:ln>
          <a:effectLst/>
        </p:spPr>
      </p:pic>
      <p:sp>
        <p:nvSpPr>
          <p:cNvPr id="4" name="TextBox 3"/>
          <p:cNvSpPr txBox="1"/>
          <p:nvPr/>
        </p:nvSpPr>
        <p:spPr>
          <a:xfrm>
            <a:off x="914400" y="4800600"/>
            <a:ext cx="1467068" cy="369332"/>
          </a:xfrm>
          <a:prstGeom prst="rect">
            <a:avLst/>
          </a:prstGeom>
          <a:noFill/>
        </p:spPr>
        <p:txBody>
          <a:bodyPr wrap="none" rtlCol="0">
            <a:spAutoFit/>
          </a:bodyPr>
          <a:lstStyle/>
          <a:p>
            <a:r>
              <a:rPr lang="en-US" dirty="0" smtClean="0"/>
              <a:t>Rules on s1:   </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514600" y="4876800"/>
            <a:ext cx="5429250" cy="9810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Optimizations</a:t>
            </a:r>
            <a:endParaRPr lang="en-US" dirty="0"/>
          </a:p>
        </p:txBody>
      </p:sp>
      <p:sp>
        <p:nvSpPr>
          <p:cNvPr id="3" name="Content Placeholder 2"/>
          <p:cNvSpPr>
            <a:spLocks noGrp="1"/>
          </p:cNvSpPr>
          <p:nvPr>
            <p:ph idx="1"/>
          </p:nvPr>
        </p:nvSpPr>
        <p:spPr>
          <a:xfrm>
            <a:off x="457200" y="1600201"/>
            <a:ext cx="8229600" cy="1066800"/>
          </a:xfrm>
        </p:spPr>
        <p:txBody>
          <a:bodyPr/>
          <a:lstStyle/>
          <a:p>
            <a:r>
              <a:rPr lang="en-US" dirty="0" smtClean="0"/>
              <a:t>Minimize the number of rules and the number of priorities</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447800" y="2895600"/>
            <a:ext cx="5429250" cy="981075"/>
          </a:xfrm>
          <a:prstGeom prst="rect">
            <a:avLst/>
          </a:prstGeom>
          <a:noFill/>
          <a:ln w="9525">
            <a:noFill/>
            <a:miter lim="800000"/>
            <a:headEnd/>
            <a:tailEnd/>
          </a:ln>
          <a:effectLst/>
        </p:spPr>
      </p:pic>
      <p:sp>
        <p:nvSpPr>
          <p:cNvPr id="5" name="TextBox 4"/>
          <p:cNvSpPr txBox="1"/>
          <p:nvPr/>
        </p:nvSpPr>
        <p:spPr>
          <a:xfrm>
            <a:off x="228600" y="3810000"/>
            <a:ext cx="1042273" cy="369332"/>
          </a:xfrm>
          <a:prstGeom prst="rect">
            <a:avLst/>
          </a:prstGeom>
          <a:noFill/>
        </p:spPr>
        <p:txBody>
          <a:bodyPr wrap="none" rtlCol="0">
            <a:spAutoFit/>
          </a:bodyPr>
          <a:lstStyle/>
          <a:p>
            <a:r>
              <a:rPr lang="en-US" dirty="0" smtClean="0"/>
              <a:t>Priority 0</a:t>
            </a:r>
            <a:endParaRPr lang="en-US" dirty="0"/>
          </a:p>
        </p:txBody>
      </p:sp>
      <p:cxnSp>
        <p:nvCxnSpPr>
          <p:cNvPr id="7" name="Straight Arrow Connector 6"/>
          <p:cNvCxnSpPr/>
          <p:nvPr/>
        </p:nvCxnSpPr>
        <p:spPr>
          <a:xfrm flipV="1">
            <a:off x="1219200" y="34290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39000" y="2590800"/>
            <a:ext cx="1045030" cy="369332"/>
          </a:xfrm>
          <a:prstGeom prst="rect">
            <a:avLst/>
          </a:prstGeom>
          <a:noFill/>
        </p:spPr>
        <p:txBody>
          <a:bodyPr wrap="none" rtlCol="0">
            <a:spAutoFit/>
          </a:bodyPr>
          <a:lstStyle/>
          <a:p>
            <a:r>
              <a:rPr lang="en-US" dirty="0" smtClean="0"/>
              <a:t>No effect</a:t>
            </a:r>
            <a:endParaRPr lang="en-US" dirty="0"/>
          </a:p>
        </p:txBody>
      </p:sp>
      <p:cxnSp>
        <p:nvCxnSpPr>
          <p:cNvPr id="10" name="Straight Arrow Connector 9"/>
          <p:cNvCxnSpPr>
            <a:stCxn id="8" idx="1"/>
          </p:cNvCxnSpPr>
          <p:nvPr/>
        </p:nvCxnSpPr>
        <p:spPr>
          <a:xfrm rot="10800000" flipV="1">
            <a:off x="6477000" y="2775466"/>
            <a:ext cx="76200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685800" y="4495800"/>
            <a:ext cx="8229600" cy="19050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Optimize for distributed flow tables</a:t>
            </a:r>
          </a:p>
          <a:p>
            <a:pPr marL="800100" lvl="1"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Eliminate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err="1" smtClean="0">
                <a:ln>
                  <a:noFill/>
                </a:ln>
                <a:solidFill>
                  <a:schemeClr val="tx1"/>
                </a:solidFill>
                <a:effectLst/>
                <a:uLnTx/>
                <a:uFillTx/>
                <a:latin typeface="+mn-lt"/>
                <a:ea typeface="+mn-ea"/>
                <a:cs typeface="+mn-cs"/>
              </a:rPr>
              <a:t>tocontroller</a:t>
            </a:r>
            <a:r>
              <a:rPr kumimoji="0" lang="en-US" sz="3200" b="0" i="0" u="none" strike="noStrike" kern="1200" cap="none" spc="0" normalizeH="0" noProof="0" dirty="0" smtClean="0">
                <a:ln>
                  <a:noFill/>
                </a:ln>
                <a:solidFill>
                  <a:schemeClr val="tx1"/>
                </a:solidFill>
                <a:effectLst/>
                <a:uLnTx/>
                <a:uFillTx/>
                <a:latin typeface="+mn-lt"/>
                <a:ea typeface="+mn-ea"/>
                <a:cs typeface="+mn-cs"/>
              </a:rPr>
              <a:t> message</a:t>
            </a:r>
          </a:p>
          <a:p>
            <a:pPr marL="800100" lvl="1" indent="-342900">
              <a:spcBef>
                <a:spcPct val="20000"/>
              </a:spcBef>
              <a:buFont typeface="Arial" pitchFamily="34" charset="0"/>
              <a:buChar char="•"/>
            </a:pPr>
            <a:r>
              <a:rPr lang="en-US" sz="3200" baseline="0" dirty="0" smtClean="0"/>
              <a:t>Route</a:t>
            </a:r>
            <a:r>
              <a:rPr lang="en-US" sz="3200" dirty="0" smtClean="0"/>
              <a:t> aggregation</a:t>
            </a:r>
          </a:p>
          <a:p>
            <a:pPr marL="800100" lvl="1" indent="-342900">
              <a:spcBef>
                <a:spcPct val="20000"/>
              </a:spcBef>
              <a:buFont typeface="Arial" pitchFamily="34"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n-US" sz="3200" dirty="0" smtClean="0"/>
              <a:t>Maple </a:t>
            </a:r>
            <a:r>
              <a:rPr lang="en-US" sz="3200" dirty="0" err="1" smtClean="0"/>
              <a:t>multicore</a:t>
            </a:r>
            <a:r>
              <a:rPr lang="en-US" sz="3200" dirty="0" smtClean="0"/>
              <a:t> scheduler: multi-threading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Issues with Programming on POX/NOX </a:t>
            </a:r>
            <a:endParaRPr lang="en-US" dirty="0"/>
          </a:p>
        </p:txBody>
      </p:sp>
      <p:sp>
        <p:nvSpPr>
          <p:cNvPr id="3" name="Content Placeholder 2"/>
          <p:cNvSpPr>
            <a:spLocks noGrp="1"/>
          </p:cNvSpPr>
          <p:nvPr>
            <p:ph idx="1"/>
          </p:nvPr>
        </p:nvSpPr>
        <p:spPr/>
        <p:txBody>
          <a:bodyPr/>
          <a:lstStyle/>
          <a:p>
            <a:r>
              <a:rPr lang="en-US" dirty="0" smtClean="0"/>
              <a:t>Not modular</a:t>
            </a:r>
          </a:p>
          <a:p>
            <a:r>
              <a:rPr lang="en-US" dirty="0" smtClean="0"/>
              <a:t>Two tiered model</a:t>
            </a:r>
          </a:p>
          <a:p>
            <a:r>
              <a:rPr lang="en-US" dirty="0" smtClean="0"/>
              <a:t>Network race condition</a:t>
            </a:r>
          </a:p>
          <a:p>
            <a:endParaRPr lang="en-US" dirty="0"/>
          </a:p>
          <a:p>
            <a:r>
              <a:rPr lang="en-US" dirty="0" smtClean="0"/>
              <a:t>Reason: no effective abstractions from reading network state</a:t>
            </a:r>
            <a:endParaRPr lang="en-US" dirty="0"/>
          </a:p>
        </p:txBody>
      </p:sp>
    </p:spTree>
    <p:extLst>
      <p:ext uri="{BB962C8B-B14F-4D97-AF65-F5344CB8AC3E}">
        <p14:creationId xmlns:p14="http://schemas.microsoft.com/office/powerpoint/2010/main" xmlns="" val="195740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Grp="1" noChangeArrowheads="1"/>
          </p:cNvSpPr>
          <p:nvPr>
            <p:ph type="title"/>
          </p:nvPr>
        </p:nvSpPr>
        <p:spPr/>
        <p:txBody>
          <a:bodyPr/>
          <a:lstStyle/>
          <a:p>
            <a:pPr eaLnBrk="1" hangingPunct="1">
              <a:defRPr/>
            </a:pPr>
            <a:r>
              <a:rPr lang="en-US" dirty="0" smtClean="0"/>
              <a:t>Other features</a:t>
            </a:r>
          </a:p>
        </p:txBody>
      </p:sp>
      <p:sp>
        <p:nvSpPr>
          <p:cNvPr id="86018" name="Rectangle 2"/>
          <p:cNvSpPr>
            <a:spLocks noGrp="1" noChangeArrowheads="1"/>
          </p:cNvSpPr>
          <p:nvPr>
            <p:ph type="body" idx="1"/>
          </p:nvPr>
        </p:nvSpPr>
        <p:spPr/>
        <p:txBody>
          <a:bodyPr/>
          <a:lstStyle/>
          <a:p>
            <a:pPr eaLnBrk="1" hangingPunct="1">
              <a:defRPr/>
            </a:pPr>
            <a:r>
              <a:rPr lang="en-US" sz="2400" dirty="0"/>
              <a:t>Maple has been implemented in Haskell using the </a:t>
            </a:r>
            <a:r>
              <a:rPr lang="en-US" sz="2400" dirty="0" err="1"/>
              <a:t>McNettle</a:t>
            </a:r>
            <a:r>
              <a:rPr lang="en-US" sz="2400" dirty="0"/>
              <a:t> </a:t>
            </a:r>
            <a:r>
              <a:rPr lang="en-US" sz="2400" dirty="0" err="1"/>
              <a:t>Openflow</a:t>
            </a:r>
            <a:r>
              <a:rPr lang="en-US" sz="2400" dirty="0"/>
              <a:t> controller, which implements </a:t>
            </a:r>
            <a:r>
              <a:rPr lang="en-US" sz="2400" dirty="0" err="1"/>
              <a:t>Openflow</a:t>
            </a:r>
            <a:r>
              <a:rPr lang="en-US" sz="2400" dirty="0"/>
              <a:t> 1.0.</a:t>
            </a:r>
          </a:p>
          <a:p>
            <a:pPr eaLnBrk="1" hangingPunct="1">
              <a:defRPr/>
            </a:pPr>
            <a:r>
              <a:rPr lang="en-US" sz="2400" dirty="0"/>
              <a:t>The implementation includes several other features: </a:t>
            </a:r>
          </a:p>
          <a:p>
            <a:pPr marL="848106" lvl="2">
              <a:defRPr/>
            </a:pPr>
            <a:r>
              <a:rPr lang="en-US" sz="2000" b="1" dirty="0"/>
              <a:t>Incremental TT compilation</a:t>
            </a:r>
            <a:r>
              <a:rPr lang="en-US" sz="2000" dirty="0"/>
              <a:t>, to avoid full recompilation on every update.</a:t>
            </a:r>
          </a:p>
          <a:p>
            <a:pPr marL="848106" lvl="2">
              <a:defRPr/>
            </a:pPr>
            <a:r>
              <a:rPr lang="en-US" sz="2000" b="1" dirty="0"/>
              <a:t>Trace reduction</a:t>
            </a:r>
            <a:r>
              <a:rPr lang="en-US" sz="2000" dirty="0"/>
              <a:t>, to ensure traces and trace trees do not contain redundant nodes.</a:t>
            </a:r>
          </a:p>
          <a:p>
            <a:pPr marL="848106" lvl="2">
              <a:defRPr/>
            </a:pPr>
            <a:r>
              <a:rPr lang="en-US" sz="2000" b="1" dirty="0"/>
              <a:t>Automatic and user-specified invalidation</a:t>
            </a:r>
            <a:r>
              <a:rPr lang="en-US" sz="2000" dirty="0"/>
              <a:t>, to support removing and updating TT and FT when network state cha</a:t>
            </a:r>
            <a:r>
              <a:rPr lang="en-US" sz="1500" dirty="0"/>
              <a:t>nges.</a:t>
            </a:r>
          </a:p>
        </p:txBody>
      </p:sp>
    </p:spTree>
    <p:extLst>
      <p:ext uri="{BB962C8B-B14F-4D97-AF65-F5344CB8AC3E}">
        <p14:creationId xmlns:p14="http://schemas.microsoft.com/office/powerpoint/2010/main" xmlns="" val="22058049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title"/>
          </p:nvPr>
        </p:nvSpPr>
        <p:spPr/>
        <p:txBody>
          <a:bodyPr/>
          <a:lstStyle/>
          <a:p>
            <a:pPr eaLnBrk="1" hangingPunct="1">
              <a:defRPr/>
            </a:pPr>
            <a:r>
              <a:rPr lang="en-US" dirty="0" smtClean="0"/>
              <a:t>Summary</a:t>
            </a:r>
          </a:p>
        </p:txBody>
      </p:sp>
      <p:sp>
        <p:nvSpPr>
          <p:cNvPr id="97282" name="Rectangle 2"/>
          <p:cNvSpPr>
            <a:spLocks noGrp="1" noChangeArrowheads="1"/>
          </p:cNvSpPr>
          <p:nvPr>
            <p:ph type="body" idx="1"/>
          </p:nvPr>
        </p:nvSpPr>
        <p:spPr>
          <a:xfrm>
            <a:off x="400050" y="1638300"/>
            <a:ext cx="8343900" cy="5019675"/>
          </a:xfrm>
        </p:spPr>
        <p:txBody>
          <a:bodyPr/>
          <a:lstStyle/>
          <a:p>
            <a:pPr eaLnBrk="1" hangingPunct="1">
              <a:defRPr/>
            </a:pPr>
            <a:r>
              <a:rPr lang="en-US" sz="2400" dirty="0"/>
              <a:t>Algorithmic policies provide a simple, expressive programming model for SDN, eliminating a key source of errors and performance problems.</a:t>
            </a:r>
          </a:p>
          <a:p>
            <a:pPr eaLnBrk="1" hangingPunct="1">
              <a:defRPr/>
            </a:pPr>
            <a:r>
              <a:rPr lang="en-US" sz="2400" dirty="0"/>
              <a:t>Maple provides a scalable implementation of algorithmic policies through several novel techniques, including:</a:t>
            </a:r>
          </a:p>
          <a:p>
            <a:pPr marL="848106" lvl="2">
              <a:defRPr/>
            </a:pPr>
            <a:r>
              <a:rPr lang="en-US" sz="2000" dirty="0"/>
              <a:t>runtime tracing of algorithmic policies,</a:t>
            </a:r>
          </a:p>
          <a:p>
            <a:pPr marL="848106" lvl="2">
              <a:defRPr/>
            </a:pPr>
            <a:r>
              <a:rPr lang="en-US" sz="2000" dirty="0"/>
              <a:t>maintaining a trace tree and compiling TT to flow tables to distribute processing to switches;</a:t>
            </a:r>
          </a:p>
          <a:p>
            <a:pPr marL="848106" lvl="2">
              <a:defRPr/>
            </a:pPr>
            <a:r>
              <a:rPr lang="en-US" sz="2000" dirty="0"/>
              <a:t>using TT annotations to implement compiler optimizations such as rule and priority reductions</a:t>
            </a:r>
            <a:r>
              <a:rPr lang="en-US" sz="1500" dirty="0"/>
              <a:t>.</a:t>
            </a:r>
          </a:p>
        </p:txBody>
      </p:sp>
    </p:spTree>
    <p:extLst>
      <p:ext uri="{BB962C8B-B14F-4D97-AF65-F5344CB8AC3E}">
        <p14:creationId xmlns:p14="http://schemas.microsoft.com/office/powerpoint/2010/main" xmlns="" val="7883301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Maple discussion</a:t>
            </a:r>
            <a:endParaRPr lang="en-US" dirty="0"/>
          </a:p>
        </p:txBody>
      </p:sp>
      <p:sp>
        <p:nvSpPr>
          <p:cNvPr id="3" name="Content Placeholder 2"/>
          <p:cNvSpPr>
            <a:spLocks noGrp="1"/>
          </p:cNvSpPr>
          <p:nvPr>
            <p:ph idx="1"/>
          </p:nvPr>
        </p:nvSpPr>
        <p:spPr/>
        <p:txBody>
          <a:bodyPr>
            <a:normAutofit/>
          </a:bodyPr>
          <a:lstStyle/>
          <a:p>
            <a:r>
              <a:rPr lang="en-US" dirty="0" smtClean="0"/>
              <a:t>Higher level than Frenetic</a:t>
            </a:r>
          </a:p>
          <a:p>
            <a:r>
              <a:rPr lang="en-US" dirty="0" smtClean="0"/>
              <a:t>Not complete</a:t>
            </a:r>
          </a:p>
          <a:p>
            <a:r>
              <a:rPr lang="en-US" dirty="0" smtClean="0"/>
              <a:t>Shows the challenges in having an abstraction with the right implementation</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Frenetic: A Network Programming Language</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Frenetic’s</a:t>
            </a:r>
            <a:r>
              <a:rPr lang="en-US" dirty="0" smtClean="0"/>
              <a:t> solution to the problem</a:t>
            </a:r>
          </a:p>
          <a:p>
            <a:pPr lvl="1"/>
            <a:r>
              <a:rPr lang="en-US" dirty="0" smtClean="0"/>
              <a:t>Separate network programming into two parts: reading from writing</a:t>
            </a:r>
          </a:p>
          <a:p>
            <a:pPr lvl="2"/>
            <a:r>
              <a:rPr lang="en-US" dirty="0" smtClean="0"/>
              <a:t>Abstractions for querying network state</a:t>
            </a:r>
          </a:p>
          <a:p>
            <a:pPr lvl="3"/>
            <a:r>
              <a:rPr lang="en-US" dirty="0" smtClean="0"/>
              <a:t>Reading: specify querying network state</a:t>
            </a:r>
          </a:p>
          <a:p>
            <a:pPr lvl="3"/>
            <a:r>
              <a:rPr lang="en-US" dirty="0" smtClean="0"/>
              <a:t>Reads have no effect on forwarding policy</a:t>
            </a:r>
          </a:p>
          <a:p>
            <a:pPr lvl="3"/>
            <a:r>
              <a:rPr lang="en-US" dirty="0" smtClean="0"/>
              <a:t>Reads see every packet</a:t>
            </a:r>
          </a:p>
          <a:p>
            <a:pPr lvl="2"/>
            <a:r>
              <a:rPr lang="en-US" dirty="0" smtClean="0"/>
              <a:t>Abstractions for specifying a forwarding policy</a:t>
            </a:r>
          </a:p>
          <a:p>
            <a:pPr lvl="3"/>
            <a:r>
              <a:rPr lang="en-US" dirty="0" smtClean="0"/>
              <a:t>Writing: specify forwarding policies </a:t>
            </a:r>
          </a:p>
          <a:p>
            <a:pPr lvl="3"/>
            <a:r>
              <a:rPr lang="en-US" dirty="0" smtClean="0"/>
              <a:t>Forwarding policy must be separated from implementation mechanism (not rule installation details)</a:t>
            </a:r>
          </a:p>
          <a:p>
            <a:pPr lvl="1"/>
            <a:r>
              <a:rPr lang="en-US" dirty="0" smtClean="0"/>
              <a:t>Compose multiple tasks</a:t>
            </a:r>
          </a:p>
          <a:p>
            <a:pPr lvl="2"/>
            <a:r>
              <a:rPr lang="en-US" dirty="0" smtClean="0"/>
              <a:t>Write each task once and combine with others</a:t>
            </a:r>
          </a:p>
          <a:p>
            <a:pPr lvl="1"/>
            <a:r>
              <a:rPr lang="en-US" dirty="0" smtClean="0"/>
              <a:t>Prevent race conditions</a:t>
            </a:r>
          </a:p>
          <a:p>
            <a:pPr lvl="2"/>
            <a:r>
              <a:rPr lang="en-US" dirty="0" smtClean="0"/>
              <a:t>Automatically apply forwarding policy to extra packets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Frenetic Language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Abstractions for querying network state</a:t>
            </a:r>
          </a:p>
          <a:p>
            <a:pPr lvl="1"/>
            <a:r>
              <a:rPr lang="en-US" dirty="0" smtClean="0"/>
              <a:t>An </a:t>
            </a:r>
            <a:r>
              <a:rPr lang="en-US" dirty="0" err="1" smtClean="0"/>
              <a:t>integreated</a:t>
            </a:r>
            <a:r>
              <a:rPr lang="en-US" dirty="0" smtClean="0"/>
              <a:t> query language</a:t>
            </a:r>
          </a:p>
          <a:p>
            <a:pPr lvl="2"/>
            <a:r>
              <a:rPr lang="en-US" dirty="0" smtClean="0"/>
              <a:t>Select, filter, group, sample sets of packets or statistics</a:t>
            </a:r>
          </a:p>
          <a:p>
            <a:pPr lvl="2"/>
            <a:r>
              <a:rPr lang="en-US" dirty="0" smtClean="0"/>
              <a:t>Designed so that computation can occur at data plane</a:t>
            </a:r>
          </a:p>
          <a:p>
            <a:r>
              <a:rPr lang="en-US" dirty="0" smtClean="0"/>
              <a:t>Abstractions for specifying a forwarding policy</a:t>
            </a:r>
          </a:p>
          <a:p>
            <a:pPr lvl="1"/>
            <a:r>
              <a:rPr lang="en-US" dirty="0" smtClean="0"/>
              <a:t>A functional stream processing library</a:t>
            </a:r>
          </a:p>
          <a:p>
            <a:pPr lvl="2"/>
            <a:r>
              <a:rPr lang="en-US" dirty="0" smtClean="0"/>
              <a:t>Generate streams of network policies</a:t>
            </a:r>
          </a:p>
          <a:p>
            <a:pPr lvl="2"/>
            <a:r>
              <a:rPr lang="en-US" dirty="0" smtClean="0"/>
              <a:t>Transform, split, merge, filter policies and other streams</a:t>
            </a:r>
          </a:p>
          <a:p>
            <a:r>
              <a:rPr lang="en-US" dirty="0" smtClean="0"/>
              <a:t>Implementation</a:t>
            </a:r>
          </a:p>
          <a:p>
            <a:pPr lvl="1"/>
            <a:r>
              <a:rPr lang="en-US" dirty="0" smtClean="0"/>
              <a:t>A collection of Python libraries on top of NOX</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Frenetic Query Language</a:t>
            </a:r>
            <a:endParaRPr lang="en-US" dirty="0"/>
          </a:p>
        </p:txBody>
      </p:sp>
      <p:pic>
        <p:nvPicPr>
          <p:cNvPr id="7" name="Picture 6"/>
          <p:cNvPicPr>
            <a:picLocks noChangeAspect="1"/>
          </p:cNvPicPr>
          <p:nvPr/>
        </p:nvPicPr>
        <p:blipFill>
          <a:blip r:embed="rId2"/>
          <a:stretch>
            <a:fillRect/>
          </a:stretch>
        </p:blipFill>
        <p:spPr>
          <a:xfrm>
            <a:off x="1529424" y="1417638"/>
            <a:ext cx="6369975" cy="4830762"/>
          </a:xfrm>
          <a:prstGeom prst="rect">
            <a:avLst/>
          </a:prstGeom>
        </p:spPr>
      </p:pic>
    </p:spTree>
    <p:extLst>
      <p:ext uri="{BB962C8B-B14F-4D97-AF65-F5344CB8AC3E}">
        <p14:creationId xmlns:p14="http://schemas.microsoft.com/office/powerpoint/2010/main" xmlns="" val="234799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Frenetic Query and use examples</a:t>
            </a:r>
            <a:endParaRPr lang="en-US" dirty="0"/>
          </a:p>
        </p:txBody>
      </p:sp>
      <p:sp>
        <p:nvSpPr>
          <p:cNvPr id="3" name="Content Placeholder 2"/>
          <p:cNvSpPr>
            <a:spLocks noGrp="1"/>
          </p:cNvSpPr>
          <p:nvPr>
            <p:ph idx="1"/>
          </p:nvPr>
        </p:nvSpPr>
        <p:spPr>
          <a:xfrm>
            <a:off x="457200" y="1600201"/>
            <a:ext cx="8229600" cy="1523999"/>
          </a:xfrm>
        </p:spPr>
        <p:txBody>
          <a:bodyPr>
            <a:normAutofit fontScale="92500"/>
          </a:bodyPr>
          <a:lstStyle/>
          <a:p>
            <a:r>
              <a:rPr lang="en-US" dirty="0" smtClean="0"/>
              <a:t>Measure total traffic on port 2, every 30 seconds</a:t>
            </a:r>
          </a:p>
          <a:p>
            <a:pPr lvl="1"/>
            <a:r>
              <a:rPr lang="en-US" dirty="0" smtClean="0"/>
              <a:t>Query semantics is independent of other program parts</a:t>
            </a:r>
            <a:endParaRPr lang="en-US" dirty="0"/>
          </a:p>
        </p:txBody>
      </p:sp>
      <p:pic>
        <p:nvPicPr>
          <p:cNvPr id="4" name="Picture 3"/>
          <p:cNvPicPr>
            <a:picLocks noChangeAspect="1"/>
          </p:cNvPicPr>
          <p:nvPr/>
        </p:nvPicPr>
        <p:blipFill>
          <a:blip r:embed="rId2"/>
          <a:stretch>
            <a:fillRect/>
          </a:stretch>
        </p:blipFill>
        <p:spPr>
          <a:xfrm>
            <a:off x="1250950" y="3429000"/>
            <a:ext cx="6642100" cy="1562100"/>
          </a:xfrm>
          <a:prstGeom prst="rect">
            <a:avLst/>
          </a:prstGeom>
        </p:spPr>
      </p:pic>
      <p:pic>
        <p:nvPicPr>
          <p:cNvPr id="5" name="Picture 4"/>
          <p:cNvPicPr>
            <a:picLocks noChangeAspect="1"/>
          </p:cNvPicPr>
          <p:nvPr/>
        </p:nvPicPr>
        <p:blipFill>
          <a:blip r:embed="rId3"/>
          <a:stretch>
            <a:fillRect/>
          </a:stretch>
        </p:blipFill>
        <p:spPr>
          <a:xfrm>
            <a:off x="1371600" y="5638800"/>
            <a:ext cx="4953000" cy="736600"/>
          </a:xfrm>
          <a:prstGeom prst="rect">
            <a:avLst/>
          </a:prstGeom>
        </p:spPr>
      </p:pic>
    </p:spTree>
    <p:extLst>
      <p:ext uri="{BB962C8B-B14F-4D97-AF65-F5344CB8AC3E}">
        <p14:creationId xmlns:p14="http://schemas.microsoft.com/office/powerpoint/2010/main" xmlns="" val="139038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Frenetic </a:t>
            </a:r>
            <a:r>
              <a:rPr lang="en-US" smtClean="0"/>
              <a:t>Query and use examples</a:t>
            </a:r>
            <a:endParaRPr lang="en-US" dirty="0"/>
          </a:p>
        </p:txBody>
      </p:sp>
      <p:sp>
        <p:nvSpPr>
          <p:cNvPr id="3" name="Content Placeholder 2"/>
          <p:cNvSpPr>
            <a:spLocks noGrp="1"/>
          </p:cNvSpPr>
          <p:nvPr>
            <p:ph idx="1"/>
          </p:nvPr>
        </p:nvSpPr>
        <p:spPr>
          <a:xfrm>
            <a:off x="457200" y="1600201"/>
            <a:ext cx="8229600" cy="1295399"/>
          </a:xfrm>
        </p:spPr>
        <p:txBody>
          <a:bodyPr>
            <a:normAutofit/>
          </a:bodyPr>
          <a:lstStyle/>
          <a:p>
            <a:r>
              <a:rPr lang="en-US" dirty="0" smtClean="0"/>
              <a:t>Per host traffic specification and </a:t>
            </a:r>
            <a:r>
              <a:rPr lang="en-US" smtClean="0"/>
              <a:t>query composition</a:t>
            </a:r>
            <a:endParaRPr lang="en-US" dirty="0" smtClean="0"/>
          </a:p>
        </p:txBody>
      </p:sp>
      <p:pic>
        <p:nvPicPr>
          <p:cNvPr id="6" name="Picture 5"/>
          <p:cNvPicPr>
            <a:picLocks noChangeAspect="1"/>
          </p:cNvPicPr>
          <p:nvPr/>
        </p:nvPicPr>
        <p:blipFill>
          <a:blip r:embed="rId2"/>
          <a:stretch>
            <a:fillRect/>
          </a:stretch>
        </p:blipFill>
        <p:spPr>
          <a:xfrm>
            <a:off x="1752600" y="2901696"/>
            <a:ext cx="5422900" cy="1536700"/>
          </a:xfrm>
          <a:prstGeom prst="rect">
            <a:avLst/>
          </a:prstGeom>
        </p:spPr>
      </p:pic>
      <p:pic>
        <p:nvPicPr>
          <p:cNvPr id="7" name="Picture 6"/>
          <p:cNvPicPr>
            <a:picLocks noChangeAspect="1"/>
          </p:cNvPicPr>
          <p:nvPr/>
        </p:nvPicPr>
        <p:blipFill>
          <a:blip r:embed="rId3"/>
          <a:stretch>
            <a:fillRect/>
          </a:stretch>
        </p:blipFill>
        <p:spPr>
          <a:xfrm>
            <a:off x="1524000" y="5029200"/>
            <a:ext cx="6642100" cy="749300"/>
          </a:xfrm>
          <a:prstGeom prst="rect">
            <a:avLst/>
          </a:prstGeom>
        </p:spPr>
      </p:pic>
    </p:spTree>
    <p:extLst>
      <p:ext uri="{BB962C8B-B14F-4D97-AF65-F5344CB8AC3E}">
        <p14:creationId xmlns:p14="http://schemas.microsoft.com/office/powerpoint/2010/main" xmlns="" val="612816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Frenetic </a:t>
            </a:r>
            <a:r>
              <a:rPr lang="en-US" smtClean="0"/>
              <a:t>Query and use examples</a:t>
            </a:r>
            <a:endParaRPr lang="en-US" dirty="0"/>
          </a:p>
        </p:txBody>
      </p:sp>
      <p:sp>
        <p:nvSpPr>
          <p:cNvPr id="3" name="Content Placeholder 2"/>
          <p:cNvSpPr>
            <a:spLocks noGrp="1"/>
          </p:cNvSpPr>
          <p:nvPr>
            <p:ph idx="1"/>
          </p:nvPr>
        </p:nvSpPr>
        <p:spPr>
          <a:xfrm>
            <a:off x="457200" y="1600201"/>
            <a:ext cx="8229600" cy="914399"/>
          </a:xfrm>
        </p:spPr>
        <p:txBody>
          <a:bodyPr>
            <a:normAutofit/>
          </a:bodyPr>
          <a:lstStyle/>
          <a:p>
            <a:r>
              <a:rPr lang="en-US" dirty="0" smtClean="0"/>
              <a:t>Query for a learning switch</a:t>
            </a:r>
          </a:p>
        </p:txBody>
      </p:sp>
      <p:pic>
        <p:nvPicPr>
          <p:cNvPr id="4" name="Picture 3"/>
          <p:cNvPicPr>
            <a:picLocks noChangeAspect="1"/>
          </p:cNvPicPr>
          <p:nvPr/>
        </p:nvPicPr>
        <p:blipFill>
          <a:blip r:embed="rId2"/>
          <a:stretch>
            <a:fillRect/>
          </a:stretch>
        </p:blipFill>
        <p:spPr>
          <a:xfrm>
            <a:off x="2057400" y="2590800"/>
            <a:ext cx="4762500" cy="2552700"/>
          </a:xfrm>
          <a:prstGeom prst="rect">
            <a:avLst/>
          </a:prstGeom>
        </p:spPr>
      </p:pic>
    </p:spTree>
    <p:extLst>
      <p:ext uri="{BB962C8B-B14F-4D97-AF65-F5344CB8AC3E}">
        <p14:creationId xmlns:p14="http://schemas.microsoft.com/office/powerpoint/2010/main" xmlns="" val="1626870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1472</Words>
  <Application>Microsoft Macintosh PowerPoint</Application>
  <PresentationFormat>On-screen Show (4:3)</PresentationFormat>
  <Paragraphs>313</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Programming SDN</vt:lpstr>
      <vt:lpstr>Programming SDN</vt:lpstr>
      <vt:lpstr>Issues with Programming on POX/NOX </vt:lpstr>
      <vt:lpstr>Frenetic: A Network Programming Language</vt:lpstr>
      <vt:lpstr>Frenetic Language</vt:lpstr>
      <vt:lpstr>Frenetic Query Language</vt:lpstr>
      <vt:lpstr>Frenetic Query and use examples</vt:lpstr>
      <vt:lpstr>Frenetic Query and use examples</vt:lpstr>
      <vt:lpstr>Frenetic Query and use examples</vt:lpstr>
      <vt:lpstr>Frenetic Query Summary</vt:lpstr>
      <vt:lpstr>Frenetic forwarding policy programming</vt:lpstr>
      <vt:lpstr>Frenetic Forwarding program examples</vt:lpstr>
      <vt:lpstr>Forwarding program examples</vt:lpstr>
      <vt:lpstr>Forwarding program examples</vt:lpstr>
      <vt:lpstr>Frenetic system</vt:lpstr>
      <vt:lpstr>Frenetic discussion</vt:lpstr>
      <vt:lpstr>Maple: Simplifying SDN programming using algorithmic policies</vt:lpstr>
      <vt:lpstr>Algorithmic Policies</vt:lpstr>
      <vt:lpstr>Example Algorithmic Policy in Java</vt:lpstr>
      <vt:lpstr>Implement algorithmic policies</vt:lpstr>
      <vt:lpstr>Implement algorithmic policies</vt:lpstr>
      <vt:lpstr>Slide 22</vt:lpstr>
      <vt:lpstr>Slide 23</vt:lpstr>
      <vt:lpstr>Slide 24</vt:lpstr>
      <vt:lpstr>Slide 25</vt:lpstr>
      <vt:lpstr>Trace trees</vt:lpstr>
      <vt:lpstr>Compiling trace tree to flow table entries for each switch</vt:lpstr>
      <vt:lpstr>Example</vt:lpstr>
      <vt:lpstr>Optimizations</vt:lpstr>
      <vt:lpstr>Other features</vt:lpstr>
      <vt:lpstr>Summary</vt:lpstr>
      <vt:lpstr>Maple discussion</vt:lpstr>
    </vt:vector>
  </TitlesOfParts>
  <Company>FSU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SDN</dc:title>
  <dc:creator>Xin Yuan</dc:creator>
  <cp:lastModifiedBy>Surfing</cp:lastModifiedBy>
  <cp:revision>31</cp:revision>
  <dcterms:created xsi:type="dcterms:W3CDTF">2016-08-12T19:08:59Z</dcterms:created>
  <dcterms:modified xsi:type="dcterms:W3CDTF">2016-10-09T01:46:52Z</dcterms:modified>
</cp:coreProperties>
</file>