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71" r:id="rId7"/>
    <p:sldId id="262" r:id="rId8"/>
    <p:sldId id="263" r:id="rId9"/>
    <p:sldId id="264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21D16-9586-4DB3-B462-CA58A2544FC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BA515-0AA2-4363-A5B8-9720B8992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9078-D04D-4445-A62B-F6E52CDD2F8C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F77E-3465-439C-B43F-43F8AAF07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Programming </a:t>
            </a:r>
            <a:r>
              <a:rPr lang="en-US" smtClean="0"/>
              <a:t>SDN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Problems with programming with POX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with NOX programming: low level API, very hard to reason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 track of web traffic except our web server at 10.0.0.9.</a:t>
            </a:r>
          </a:p>
          <a:p>
            <a:pPr lvl="1"/>
            <a:r>
              <a:rPr lang="en-US" dirty="0" smtClean="0"/>
              <a:t>This level of reasoning involves a lot of details, making the programs cumbersome and error-prone.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048000"/>
            <a:ext cx="72104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of NOX programming: two-tiered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Extend the repeater program to monitor traffic by each destination host.</a:t>
            </a:r>
          </a:p>
          <a:p>
            <a:pPr lvl="1"/>
            <a:r>
              <a:rPr lang="en-US" dirty="0" smtClean="0"/>
              <a:t>Two programs, one on the controller, one on the switch, almost impossible to reason.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276600"/>
            <a:ext cx="71723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of NOX programming: two-tiered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if multiple packets arrive before the rule is installed?</a:t>
            </a:r>
          </a:p>
          <a:p>
            <a:pPr lvl="1"/>
            <a:r>
              <a:rPr lang="en-US" dirty="0" smtClean="0"/>
              <a:t>Network race conditions.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276600"/>
            <a:ext cx="71723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Directly programming over NOX/POX does not have enough abstraction</a:t>
            </a:r>
          </a:p>
          <a:p>
            <a:pPr lvl="1"/>
            <a:r>
              <a:rPr lang="en-US" dirty="0" smtClean="0"/>
              <a:t>The global network view by itself does not help </a:t>
            </a:r>
          </a:p>
          <a:p>
            <a:pPr lvl="1"/>
            <a:r>
              <a:rPr lang="en-US" dirty="0" smtClean="0"/>
              <a:t>It is almost like assembly programming</a:t>
            </a:r>
          </a:p>
          <a:p>
            <a:pPr lvl="1"/>
            <a:r>
              <a:rPr lang="en-US" dirty="0" smtClean="0"/>
              <a:t>Need higher level language for SDN programming</a:t>
            </a:r>
          </a:p>
          <a:p>
            <a:pPr lvl="2"/>
            <a:r>
              <a:rPr lang="en-US" dirty="0" smtClean="0"/>
              <a:t>C++, python for Net apps.</a:t>
            </a:r>
          </a:p>
          <a:p>
            <a:pPr lvl="2"/>
            <a:r>
              <a:rPr lang="en-US" dirty="0" smtClean="0"/>
              <a:t>Program at a higher level and then compile into the lower level API.</a:t>
            </a:r>
          </a:p>
          <a:p>
            <a:r>
              <a:rPr lang="en-US" dirty="0" smtClean="0"/>
              <a:t>Need better abstraction at the language level</a:t>
            </a:r>
          </a:p>
          <a:p>
            <a:pPr lvl="1"/>
            <a:r>
              <a:rPr lang="en-US" dirty="0" smtClean="0"/>
              <a:t>Like all other high level languages, the abstraction needs to be sufficiently expressive for network applications</a:t>
            </a:r>
          </a:p>
          <a:p>
            <a:pPr lvl="1"/>
            <a:r>
              <a:rPr lang="en-US" dirty="0" smtClean="0"/>
              <a:t>A good abstraction needs to have some properties that other programming language has (software reuse, etc).</a:t>
            </a:r>
          </a:p>
          <a:p>
            <a:pPr lvl="1"/>
            <a:r>
              <a:rPr lang="en-US" dirty="0" smtClean="0"/>
              <a:t>We need to be able to implement them efficiently over NOS API.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SDN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to specify the functionality in network applications</a:t>
            </a:r>
          </a:p>
          <a:p>
            <a:pPr lvl="1"/>
            <a:r>
              <a:rPr lang="en-US" dirty="0" smtClean="0"/>
              <a:t>Net apps: routing, access control, monitoring NAT, TE, etc</a:t>
            </a:r>
          </a:p>
          <a:p>
            <a:pPr lvl="1"/>
            <a:r>
              <a:rPr lang="en-US" dirty="0" smtClean="0"/>
              <a:t>History solution: ad hoc, by configuring individual routers to achieve the objective</a:t>
            </a:r>
          </a:p>
          <a:p>
            <a:pPr lvl="1"/>
            <a:r>
              <a:rPr lang="en-US" dirty="0" smtClean="0"/>
              <a:t>SDN promises: new solution based on the global network view provided by the SDN controller.</a:t>
            </a:r>
          </a:p>
          <a:p>
            <a:pPr lvl="2"/>
            <a:r>
              <a:rPr lang="en-US" dirty="0" smtClean="0"/>
              <a:t>How?? This is a brand new domain!!!</a:t>
            </a:r>
          </a:p>
          <a:p>
            <a:pPr lvl="2"/>
            <a:r>
              <a:rPr lang="en-US" dirty="0" smtClean="0"/>
              <a:t>It does not help that northbound API is not fixed.</a:t>
            </a:r>
            <a:endParaRPr lang="en-US" dirty="0"/>
          </a:p>
        </p:txBody>
      </p:sp>
      <p:pic>
        <p:nvPicPr>
          <p:cNvPr id="5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990600" y="5181600"/>
            <a:ext cx="571347" cy="644861"/>
          </a:xfrm>
          <a:prstGeom prst="rect">
            <a:avLst/>
          </a:prstGeom>
          <a:noFill/>
        </p:spPr>
      </p:pic>
      <p:pic>
        <p:nvPicPr>
          <p:cNvPr id="6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4191000"/>
            <a:ext cx="571347" cy="644861"/>
          </a:xfrm>
          <a:prstGeom prst="rect">
            <a:avLst/>
          </a:prstGeom>
          <a:noFill/>
        </p:spPr>
      </p:pic>
      <p:pic>
        <p:nvPicPr>
          <p:cNvPr id="7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90800" y="5029200"/>
            <a:ext cx="571347" cy="644861"/>
          </a:xfrm>
          <a:prstGeom prst="rect">
            <a:avLst/>
          </a:prstGeom>
          <a:noFill/>
        </p:spPr>
      </p:pic>
      <p:pic>
        <p:nvPicPr>
          <p:cNvPr id="8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52600" y="5791200"/>
            <a:ext cx="571347" cy="644861"/>
          </a:xfrm>
          <a:prstGeom prst="rect">
            <a:avLst/>
          </a:prstGeom>
          <a:noFill/>
        </p:spPr>
      </p:pic>
      <p:pic>
        <p:nvPicPr>
          <p:cNvPr id="9" name="Picture 2" descr="http://routercisco.com.mx/wp-content/uploads/2015/03/RACK-CIS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505200" y="4343400"/>
            <a:ext cx="571347" cy="64486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>
            <a:stCxn id="5" idx="0"/>
            <a:endCxn id="6" idx="3"/>
          </p:cNvCxnSpPr>
          <p:nvPr/>
        </p:nvCxnSpPr>
        <p:spPr>
          <a:xfrm flipV="1">
            <a:off x="1276273" y="4513431"/>
            <a:ext cx="476327" cy="6681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8" idx="3"/>
          </p:cNvCxnSpPr>
          <p:nvPr/>
        </p:nvCxnSpPr>
        <p:spPr>
          <a:xfrm>
            <a:off x="1276273" y="5826461"/>
            <a:ext cx="476327" cy="2871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1"/>
            <a:endCxn id="7" idx="0"/>
          </p:cNvCxnSpPr>
          <p:nvPr/>
        </p:nvCxnSpPr>
        <p:spPr>
          <a:xfrm>
            <a:off x="2323947" y="4513431"/>
            <a:ext cx="552526" cy="5157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2"/>
          </p:cNvCxnSpPr>
          <p:nvPr/>
        </p:nvCxnSpPr>
        <p:spPr>
          <a:xfrm flipV="1">
            <a:off x="2362200" y="5674061"/>
            <a:ext cx="514273" cy="4219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1"/>
            <a:endCxn id="9" idx="2"/>
          </p:cNvCxnSpPr>
          <p:nvPr/>
        </p:nvCxnSpPr>
        <p:spPr>
          <a:xfrm flipV="1">
            <a:off x="3162147" y="4988261"/>
            <a:ext cx="628726" cy="3633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762000" y="1524000"/>
            <a:ext cx="3657600" cy="685800"/>
            <a:chOff x="5334000" y="1371600"/>
            <a:chExt cx="3657600" cy="685800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8382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8077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7772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7467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7162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6858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2" name="Rounded Rectangle 21"/>
            <p:cNvSpPr/>
            <p:nvPr/>
          </p:nvSpPr>
          <p:spPr bwMode="auto">
            <a:xfrm>
              <a:off x="65532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62484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59436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56388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rgbClr val="FFCC66"/>
                  </a:solidFill>
                </a:rPr>
                <a:t>App</a:t>
              </a: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5334000" y="1371600"/>
              <a:ext cx="609600" cy="685800"/>
            </a:xfrm>
            <a:prstGeom prst="roundRect">
              <a:avLst/>
            </a:prstGeom>
            <a:solidFill>
              <a:srgbClr val="FFCC66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App</a:t>
              </a:r>
            </a:p>
          </p:txBody>
        </p:sp>
      </p:grpSp>
      <p:grpSp>
        <p:nvGrpSpPr>
          <p:cNvPr id="27" name="Group 57"/>
          <p:cNvGrpSpPr>
            <a:grpSpLocks/>
          </p:cNvGrpSpPr>
          <p:nvPr/>
        </p:nvGrpSpPr>
        <p:grpSpPr bwMode="auto">
          <a:xfrm>
            <a:off x="1371600" y="2514600"/>
            <a:ext cx="2590800" cy="1143000"/>
            <a:chOff x="5943600" y="1905000"/>
            <a:chExt cx="2590800" cy="1143000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6400800" y="2209800"/>
              <a:ext cx="1219200" cy="838200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rgbClr val="F7545C"/>
                </a:gs>
              </a:gsLst>
            </a:gra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rgbClr val="FFFFFF"/>
                  </a:solidFill>
                </a:rPr>
                <a:t>SDN Controller</a:t>
              </a:r>
              <a:endParaRPr lang="en-US" dirty="0">
                <a:solidFill>
                  <a:srgbClr val="FFFFFF"/>
                </a:solidFill>
              </a:endParaRPr>
            </a:p>
            <a:p>
              <a:pPr algn="ctr">
                <a:defRPr/>
              </a:pP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33" name="Group 52"/>
            <p:cNvGrpSpPr>
              <a:grpSpLocks/>
            </p:cNvGrpSpPr>
            <p:nvPr/>
          </p:nvGrpSpPr>
          <p:grpSpPr bwMode="auto">
            <a:xfrm>
              <a:off x="5943600" y="1905000"/>
              <a:ext cx="2590800" cy="369332"/>
              <a:chOff x="6019800" y="3276600"/>
              <a:chExt cx="2590800" cy="369332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6019800" y="3427413"/>
                <a:ext cx="2590800" cy="15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23"/>
              <p:cNvSpPr txBox="1">
                <a:spLocks noChangeArrowheads="1"/>
              </p:cNvSpPr>
              <p:nvPr/>
            </p:nvSpPr>
            <p:spPr bwMode="auto">
              <a:xfrm>
                <a:off x="6172200" y="3276600"/>
                <a:ext cx="2339102" cy="3693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 smtClean="0"/>
                  <a:t>Northbound interface</a:t>
                </a:r>
                <a:endParaRPr lang="en-US" sz="1800" dirty="0"/>
              </a:p>
            </p:txBody>
          </p:sp>
        </p:grpSp>
      </p:grpSp>
      <p:cxnSp>
        <p:nvCxnSpPr>
          <p:cNvPr id="36" name="Straight Connector 35"/>
          <p:cNvCxnSpPr/>
          <p:nvPr/>
        </p:nvCxnSpPr>
        <p:spPr>
          <a:xfrm>
            <a:off x="1371600" y="39624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828800" y="3810000"/>
            <a:ext cx="123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Openflow</a:t>
            </a:r>
            <a:endParaRPr lang="en-US" sz="2000" b="1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3657600" y="4038600"/>
            <a:ext cx="381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SDN with NOX/POX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Event driven programming paradigm</a:t>
            </a:r>
          </a:p>
          <a:p>
            <a:pPr lvl="1"/>
            <a:r>
              <a:rPr lang="en-US" dirty="0" smtClean="0"/>
              <a:t>Application writer register the events and write the event handlers.</a:t>
            </a:r>
          </a:p>
          <a:p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Events: </a:t>
            </a:r>
          </a:p>
          <a:p>
            <a:pPr lvl="2"/>
            <a:r>
              <a:rPr lang="en-US" dirty="0" err="1" smtClean="0"/>
              <a:t>packet_in</a:t>
            </a:r>
            <a:r>
              <a:rPr lang="en-US" dirty="0" smtClean="0"/>
              <a:t>(switch, port, packet)</a:t>
            </a:r>
          </a:p>
          <a:p>
            <a:pPr lvl="2"/>
            <a:r>
              <a:rPr lang="en-US" dirty="0" err="1" smtClean="0"/>
              <a:t>stats_in</a:t>
            </a:r>
            <a:r>
              <a:rPr lang="en-US" dirty="0" smtClean="0"/>
              <a:t> (switch, </a:t>
            </a:r>
            <a:r>
              <a:rPr lang="en-US" dirty="0" err="1" smtClean="0"/>
              <a:t>xid</a:t>
            </a:r>
            <a:r>
              <a:rPr lang="en-US" dirty="0" smtClean="0"/>
              <a:t>, pattern, packets, bytes)</a:t>
            </a:r>
          </a:p>
          <a:p>
            <a:pPr lvl="2"/>
            <a:r>
              <a:rPr lang="en-US" dirty="0" err="1"/>
              <a:t>f</a:t>
            </a:r>
            <a:r>
              <a:rPr lang="en-US" dirty="0" err="1" smtClean="0"/>
              <a:t>low_removed</a:t>
            </a:r>
            <a:r>
              <a:rPr lang="en-US" dirty="0" smtClean="0"/>
              <a:t> (switch, pattern, packets, bytes)</a:t>
            </a:r>
          </a:p>
          <a:p>
            <a:pPr lvl="2"/>
            <a:r>
              <a:rPr lang="en-US" dirty="0" err="1" smtClean="0"/>
              <a:t>switch_join</a:t>
            </a:r>
            <a:r>
              <a:rPr lang="en-US" dirty="0" smtClean="0"/>
              <a:t>(switch)</a:t>
            </a:r>
          </a:p>
          <a:p>
            <a:pPr lvl="2"/>
            <a:r>
              <a:rPr lang="en-US" dirty="0" err="1" smtClean="0"/>
              <a:t>Port_change</a:t>
            </a:r>
            <a:r>
              <a:rPr lang="en-US" dirty="0" smtClean="0"/>
              <a:t>(switch, port, up)</a:t>
            </a:r>
          </a:p>
          <a:p>
            <a:pPr lvl="1"/>
            <a:r>
              <a:rPr lang="en-US" dirty="0" smtClean="0"/>
              <a:t>Control and query </a:t>
            </a:r>
            <a:r>
              <a:rPr lang="en-US" dirty="0" err="1" smtClean="0"/>
              <a:t>openflow</a:t>
            </a:r>
            <a:r>
              <a:rPr lang="en-US" dirty="0" smtClean="0"/>
              <a:t> switches</a:t>
            </a:r>
          </a:p>
          <a:p>
            <a:pPr lvl="2"/>
            <a:r>
              <a:rPr lang="en-US" dirty="0" smtClean="0"/>
              <a:t>Install(switch, pattern, priority, timeout, actions)</a:t>
            </a:r>
          </a:p>
          <a:p>
            <a:pPr lvl="2"/>
            <a:r>
              <a:rPr lang="en-US" dirty="0" smtClean="0"/>
              <a:t>uninstall(switch, pattern)</a:t>
            </a:r>
          </a:p>
          <a:p>
            <a:pPr lvl="2"/>
            <a:r>
              <a:rPr lang="en-US" dirty="0" err="1" smtClean="0"/>
              <a:t>Query_stats</a:t>
            </a:r>
            <a:r>
              <a:rPr lang="en-US" dirty="0" smtClean="0"/>
              <a:t>(switch, pattern)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SDN with POX: a repeater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160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Network app: when the switch is up, install rules for repeater (port 1 to port 2, port 2 to port1)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6400"/>
            <a:ext cx="374092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572000"/>
            <a:ext cx="6019067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SDN with NOX/POX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NOX/POX API is very low level, exposing detailed </a:t>
            </a:r>
            <a:r>
              <a:rPr lang="en-US" dirty="0" err="1" smtClean="0"/>
              <a:t>OpenFlow</a:t>
            </a:r>
            <a:r>
              <a:rPr lang="en-US" dirty="0" smtClean="0"/>
              <a:t> interface with the forwarding elements </a:t>
            </a:r>
          </a:p>
          <a:p>
            <a:pPr lvl="1"/>
            <a:r>
              <a:rPr lang="en-US" dirty="0" smtClean="0"/>
              <a:t>install and remove </a:t>
            </a:r>
            <a:r>
              <a:rPr lang="en-US" dirty="0" err="1" smtClean="0"/>
              <a:t>OpenFlow</a:t>
            </a:r>
            <a:r>
              <a:rPr lang="en-US" dirty="0" smtClean="0"/>
              <a:t> rules on a switch</a:t>
            </a:r>
          </a:p>
          <a:p>
            <a:r>
              <a:rPr lang="en-US" dirty="0" smtClean="0"/>
              <a:t>Programming with other controllers is similar, although with different features. </a:t>
            </a:r>
          </a:p>
          <a:p>
            <a:pPr lvl="1"/>
            <a:r>
              <a:rPr lang="en-US" dirty="0" smtClean="0"/>
              <a:t>SDN controllers expose the switch capability, but do not make programming SDN easier.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your perfect programming paradigm for SDN?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with NOX programming: components not </a:t>
            </a:r>
            <a:r>
              <a:rPr lang="en-US" dirty="0" err="1" smtClean="0"/>
              <a:t>composable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onitoring capability</a:t>
            </a: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0"/>
            <a:ext cx="5772150" cy="21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4343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Ideal solution: if the program is </a:t>
            </a:r>
            <a:r>
              <a:rPr lang="en-US" sz="3200" dirty="0" err="1" smtClean="0"/>
              <a:t>composable</a:t>
            </a: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181600"/>
            <a:ext cx="55161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with NOX programming: components not </a:t>
            </a:r>
            <a:r>
              <a:rPr lang="en-US" dirty="0" err="1" smtClean="0"/>
              <a:t>composable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828800"/>
            <a:ext cx="55161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352800"/>
            <a:ext cx="374092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191000" y="3352800"/>
            <a:ext cx="484735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Pattern    priority     timeout     action           count</a:t>
            </a:r>
          </a:p>
          <a:p>
            <a:r>
              <a:rPr lang="en-US" dirty="0" smtClean="0"/>
              <a:t>p1                                                  output(p2)</a:t>
            </a:r>
          </a:p>
          <a:p>
            <a:r>
              <a:rPr lang="en-US" dirty="0"/>
              <a:t>p</a:t>
            </a:r>
            <a:r>
              <a:rPr lang="en-US" dirty="0" smtClean="0"/>
              <a:t>2                                                  output(p1)</a:t>
            </a:r>
          </a:p>
          <a:p>
            <a:r>
              <a:rPr lang="en-US" dirty="0" smtClean="0"/>
              <a:t>p2,tp_src(80)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Rules can interact: p2,tp_src(80) also matches the</a:t>
            </a:r>
          </a:p>
          <a:p>
            <a:r>
              <a:rPr lang="en-US" dirty="0"/>
              <a:t>r</a:t>
            </a:r>
            <a:r>
              <a:rPr lang="en-US" dirty="0" smtClean="0"/>
              <a:t>ule for p2. The counter will be wrong in this case.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 with NOX programming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371600"/>
            <a:ext cx="2860704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10000"/>
            <a:ext cx="65436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554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Programming SDN 1</vt:lpstr>
      <vt:lpstr>Programming SDN</vt:lpstr>
      <vt:lpstr>Programming SDN with NOX/POX</vt:lpstr>
      <vt:lpstr>Programming SDN with POX: a repeater application</vt:lpstr>
      <vt:lpstr>Programming SDN with NOX/POX</vt:lpstr>
      <vt:lpstr>What is your perfect programming paradigm for SDN?</vt:lpstr>
      <vt:lpstr>Issue with NOX programming: components not composable </vt:lpstr>
      <vt:lpstr>Issue with NOX programming: components not composable </vt:lpstr>
      <vt:lpstr>Issue with NOX programming</vt:lpstr>
      <vt:lpstr>Issues with NOX programming: low level API, very hard to reason</vt:lpstr>
      <vt:lpstr>Issues of NOX programming: two-tiered architecture</vt:lpstr>
      <vt:lpstr>Issues of NOX programming: two-tiered architecture</vt:lpstr>
      <vt:lpstr>Programming SDN</vt:lpstr>
    </vt:vector>
  </TitlesOfParts>
  <Company>FSU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SDN</dc:title>
  <dc:creator>Xin Yuan</dc:creator>
  <cp:lastModifiedBy>Xin Yuan</cp:lastModifiedBy>
  <cp:revision>22</cp:revision>
  <dcterms:created xsi:type="dcterms:W3CDTF">2016-08-12T19:08:59Z</dcterms:created>
  <dcterms:modified xsi:type="dcterms:W3CDTF">2016-10-04T21:41:01Z</dcterms:modified>
</cp:coreProperties>
</file>