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10" r:id="rId17"/>
    <p:sldId id="312" r:id="rId18"/>
    <p:sldId id="313" r:id="rId19"/>
    <p:sldId id="311" r:id="rId20"/>
    <p:sldId id="314" r:id="rId21"/>
    <p:sldId id="315" r:id="rId22"/>
    <p:sldId id="317" r:id="rId23"/>
    <p:sldId id="318" r:id="rId24"/>
    <p:sldId id="316" r:id="rId25"/>
    <p:sldId id="259" r:id="rId26"/>
    <p:sldId id="288" r:id="rId27"/>
    <p:sldId id="262" r:id="rId28"/>
    <p:sldId id="289" r:id="rId29"/>
    <p:sldId id="282" r:id="rId30"/>
    <p:sldId id="290" r:id="rId31"/>
    <p:sldId id="292" r:id="rId32"/>
    <p:sldId id="319" r:id="rId33"/>
    <p:sldId id="32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62" autoAdjust="0"/>
    <p:restoredTop sz="94660"/>
  </p:normalViewPr>
  <p:slideViewPr>
    <p:cSldViewPr>
      <p:cViewPr varScale="1">
        <p:scale>
          <a:sx n="123" d="100"/>
          <a:sy n="123" d="100"/>
        </p:scale>
        <p:origin x="-12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0133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4726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554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8367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41556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55455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41162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087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7002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0691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12076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F20FD-F8CC-48F1-B887-1F9F578B56D9}" type="datetimeFigureOut">
              <a:rPr lang="en-US" smtClean="0"/>
              <a:pPr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DBCD4-3EA4-485B-B4CC-CC51D20EBB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876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 Performance Modeling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135015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7243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 </a:t>
            </a:r>
            <a:r>
              <a:rPr lang="en-US" dirty="0"/>
              <a:t>farmer has 10 acres to plant in wheat and rye. He has to plant at least 7 </a:t>
            </a:r>
            <a:r>
              <a:rPr lang="en-US" dirty="0" smtClean="0"/>
              <a:t>acres</a:t>
            </a:r>
            <a:r>
              <a:rPr lang="en-US" dirty="0"/>
              <a:t>. </a:t>
            </a:r>
            <a:r>
              <a:rPr lang="en-US" dirty="0" smtClean="0"/>
              <a:t> However</a:t>
            </a:r>
            <a:r>
              <a:rPr lang="en-US" dirty="0"/>
              <a:t>, he has only $1200 to spend and each acre of wheat costs $200 to </a:t>
            </a:r>
            <a:r>
              <a:rPr lang="en-US" dirty="0" smtClean="0"/>
              <a:t>plan </a:t>
            </a:r>
            <a:r>
              <a:rPr lang="en-US" dirty="0"/>
              <a:t>and </a:t>
            </a:r>
            <a:r>
              <a:rPr lang="en-US" dirty="0" smtClean="0"/>
              <a:t> each </a:t>
            </a:r>
            <a:r>
              <a:rPr lang="en-US" dirty="0"/>
              <a:t>acre of rye costs $100 to plant. Moreover, the farmer has to get the </a:t>
            </a:r>
            <a:r>
              <a:rPr lang="en-US" dirty="0" smtClean="0"/>
              <a:t>planting  done </a:t>
            </a:r>
            <a:r>
              <a:rPr lang="en-US" dirty="0"/>
              <a:t>in 12 hours and it takes an hour to plant an acre of wheat and 2 hours </a:t>
            </a:r>
            <a:r>
              <a:rPr lang="en-US" dirty="0" smtClean="0"/>
              <a:t>to plant  an </a:t>
            </a:r>
            <a:r>
              <a:rPr lang="en-US" dirty="0"/>
              <a:t>acre of rye. If the profit is $500 per acre of wheat and $300 per acre of </a:t>
            </a:r>
            <a:r>
              <a:rPr lang="en-US" dirty="0" smtClean="0"/>
              <a:t>rye </a:t>
            </a:r>
            <a:r>
              <a:rPr lang="en-US" dirty="0"/>
              <a:t>how </a:t>
            </a:r>
            <a:r>
              <a:rPr lang="en-US" dirty="0" smtClean="0"/>
              <a:t>many </a:t>
            </a:r>
            <a:r>
              <a:rPr lang="en-US" dirty="0"/>
              <a:t>acres of each should be planted to maximize profits?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7461696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3433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Variables: </a:t>
            </a:r>
          </a:p>
          <a:p>
            <a:pPr lvl="1"/>
            <a:r>
              <a:rPr lang="en-US" sz="1600" dirty="0" smtClean="0"/>
              <a:t>Number of acres for wheat  -- x1</a:t>
            </a:r>
          </a:p>
          <a:p>
            <a:pPr lvl="1"/>
            <a:r>
              <a:rPr lang="en-US" sz="1600" dirty="0" smtClean="0"/>
              <a:t>Number of acres for rye        -- x2</a:t>
            </a:r>
          </a:p>
          <a:p>
            <a:r>
              <a:rPr lang="en-US" sz="2400" dirty="0" smtClean="0"/>
              <a:t>Optimization objective: maximize the profit </a:t>
            </a:r>
            <a:r>
              <a:rPr lang="en-US" sz="2400" dirty="0"/>
              <a:t>-- the profit is $500 per acre of wheat and $300 per acre of </a:t>
            </a:r>
            <a:r>
              <a:rPr lang="en-US" sz="2400" dirty="0" smtClean="0"/>
              <a:t>rye.</a:t>
            </a:r>
          </a:p>
          <a:p>
            <a:endParaRPr lang="en-US" sz="2400" dirty="0"/>
          </a:p>
          <a:p>
            <a:pPr lvl="1"/>
            <a:r>
              <a:rPr lang="en-US" sz="2000" dirty="0" smtClean="0"/>
              <a:t>Maximize 500*x1 + 300*x2</a:t>
            </a:r>
          </a:p>
          <a:p>
            <a:pPr lvl="1"/>
            <a:endParaRPr lang="en-US" sz="2000" dirty="0"/>
          </a:p>
          <a:p>
            <a:r>
              <a:rPr lang="en-US" sz="2400" dirty="0" smtClean="0"/>
              <a:t>Constraints:</a:t>
            </a:r>
          </a:p>
          <a:p>
            <a:pPr lvl="1"/>
            <a:r>
              <a:rPr lang="en-US" sz="2000" dirty="0"/>
              <a:t>A farmer has 10 acres to plant in wheat and rye</a:t>
            </a:r>
            <a:r>
              <a:rPr lang="en-US" sz="2000" dirty="0" smtClean="0"/>
              <a:t>. </a:t>
            </a:r>
            <a:r>
              <a:rPr lang="en-US" sz="2000" dirty="0" smtClean="0">
                <a:sym typeface="Wingdings" panose="05000000000000000000" pitchFamily="2" charset="2"/>
              </a:rPr>
              <a:t> x1 + x2 &lt;= 10</a:t>
            </a:r>
          </a:p>
          <a:p>
            <a:pPr lvl="1"/>
            <a:r>
              <a:rPr lang="en-US" sz="2000" dirty="0"/>
              <a:t>He has to plant at least 7 acres</a:t>
            </a:r>
            <a:r>
              <a:rPr lang="en-US" sz="2000" dirty="0" smtClean="0"/>
              <a:t>. </a:t>
            </a:r>
            <a:r>
              <a:rPr lang="en-US" sz="2000" dirty="0" smtClean="0">
                <a:sym typeface="Wingdings" panose="05000000000000000000" pitchFamily="2" charset="2"/>
              </a:rPr>
              <a:t> x1 + x2 &gt;=7</a:t>
            </a:r>
            <a:endParaRPr lang="en-US" sz="20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5804690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77200" cy="4343399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Constraints (continue): </a:t>
            </a:r>
          </a:p>
          <a:p>
            <a:pPr lvl="1"/>
            <a:r>
              <a:rPr lang="en-US" sz="2000" dirty="0" smtClean="0"/>
              <a:t>he </a:t>
            </a:r>
            <a:r>
              <a:rPr lang="en-US" sz="2000" dirty="0"/>
              <a:t>has only $1200 to spend and each acre of wheat costs $200 to plan and  each acre of rye costs $100 to plant. </a:t>
            </a:r>
            <a:r>
              <a:rPr lang="en-US" sz="2000" dirty="0" smtClean="0">
                <a:sym typeface="Wingdings" panose="05000000000000000000" pitchFamily="2" charset="2"/>
              </a:rPr>
              <a:t> ???</a:t>
            </a:r>
          </a:p>
          <a:p>
            <a:pPr lvl="1"/>
            <a:r>
              <a:rPr lang="en-US" sz="2000" dirty="0"/>
              <a:t>the farmer has to get the planting  done in 12 hours and it takes an hour to plant an acre of wheat and 2 hours to plant  an acre of </a:t>
            </a:r>
            <a:r>
              <a:rPr lang="en-US" sz="2000" dirty="0" smtClean="0"/>
              <a:t>rye </a:t>
            </a:r>
            <a:r>
              <a:rPr lang="en-US" sz="2000" dirty="0" smtClean="0">
                <a:sym typeface="Wingdings" panose="05000000000000000000" pitchFamily="2" charset="2"/>
              </a:rPr>
              <a:t>???</a:t>
            </a:r>
            <a:endParaRPr lang="en-US" sz="2000" dirty="0" smtClean="0"/>
          </a:p>
          <a:p>
            <a:r>
              <a:rPr lang="en-US" sz="2400" dirty="0" smtClean="0"/>
              <a:t>Put it all together: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Maximize </a:t>
            </a:r>
            <a:r>
              <a:rPr lang="en-US" sz="2400" dirty="0" smtClean="0"/>
              <a:t> 500 </a:t>
            </a:r>
            <a:r>
              <a:rPr lang="en-US" sz="2400" dirty="0"/>
              <a:t>x1 + 300 x2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Subject to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</a:t>
            </a:r>
            <a:r>
              <a:rPr lang="en-US" sz="2400" dirty="0" smtClean="0"/>
              <a:t>x1 </a:t>
            </a:r>
            <a:r>
              <a:rPr lang="en-US" sz="2400" dirty="0"/>
              <a:t>+ x2 &lt;= 10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</a:t>
            </a:r>
            <a:r>
              <a:rPr lang="en-US" sz="2400" dirty="0" smtClean="0"/>
              <a:t>x1 </a:t>
            </a:r>
            <a:r>
              <a:rPr lang="en-US" sz="2400" dirty="0"/>
              <a:t>+ x2 &gt;= 7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</a:t>
            </a:r>
            <a:r>
              <a:rPr lang="en-US" sz="2400" dirty="0" smtClean="0"/>
              <a:t>200 </a:t>
            </a:r>
            <a:r>
              <a:rPr lang="en-US" sz="2400" dirty="0"/>
              <a:t>x1 + 100x2 &lt;= 1200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</a:t>
            </a:r>
            <a:r>
              <a:rPr lang="en-US" sz="2400" dirty="0" smtClean="0"/>
              <a:t>x1 </a:t>
            </a:r>
            <a:r>
              <a:rPr lang="en-US" sz="2400" dirty="0"/>
              <a:t>+ 2 x2 &lt;= </a:t>
            </a:r>
            <a:r>
              <a:rPr lang="en-US" sz="2400" dirty="0" smtClean="0"/>
              <a:t>12</a:t>
            </a:r>
            <a:endParaRPr lang="en-US" sz="2400" dirty="0"/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0&lt;= x1</a:t>
            </a:r>
          </a:p>
          <a:p>
            <a:pPr marL="1714500" lvl="4" indent="0">
              <a:lnSpc>
                <a:spcPct val="80000"/>
              </a:lnSpc>
              <a:buNone/>
            </a:pPr>
            <a:r>
              <a:rPr lang="en-US" sz="2400" dirty="0"/>
              <a:t>  0&lt;= x2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="" xmlns:p14="http://schemas.microsoft.com/office/powerpoint/2010/main" val="2566306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 A gold processor has two sources of gold ore, source A and source B. In order </a:t>
            </a:r>
            <a:r>
              <a:rPr lang="en-US" dirty="0" smtClean="0"/>
              <a:t> to kept his </a:t>
            </a:r>
            <a:r>
              <a:rPr lang="en-US" dirty="0"/>
              <a:t>plant running, at least three tons of ore must be processed each day. Ore </a:t>
            </a:r>
            <a:r>
              <a:rPr lang="en-US" dirty="0" smtClean="0"/>
              <a:t>from </a:t>
            </a:r>
            <a:r>
              <a:rPr lang="en-US" dirty="0"/>
              <a:t>source A </a:t>
            </a:r>
            <a:r>
              <a:rPr lang="en-US" dirty="0" smtClean="0"/>
              <a:t>costs </a:t>
            </a:r>
            <a:r>
              <a:rPr lang="en-US" dirty="0"/>
              <a:t>$20 per ton to process, and ore from source B costs $10 per ton to </a:t>
            </a:r>
            <a:r>
              <a:rPr lang="en-US" dirty="0" smtClean="0"/>
              <a:t>process</a:t>
            </a:r>
            <a:r>
              <a:rPr lang="en-US" dirty="0"/>
              <a:t>. Costs </a:t>
            </a:r>
            <a:r>
              <a:rPr lang="en-US" dirty="0" smtClean="0"/>
              <a:t>must </a:t>
            </a:r>
            <a:r>
              <a:rPr lang="en-US" dirty="0"/>
              <a:t>be kept to less than $80 per day. Moreover, Federal Regulations require </a:t>
            </a:r>
            <a:r>
              <a:rPr lang="en-US" dirty="0" smtClean="0"/>
              <a:t>that </a:t>
            </a:r>
            <a:r>
              <a:rPr lang="en-US" dirty="0"/>
              <a:t>the </a:t>
            </a:r>
            <a:r>
              <a:rPr lang="en-US" dirty="0" smtClean="0"/>
              <a:t>amount </a:t>
            </a:r>
            <a:r>
              <a:rPr lang="en-US" dirty="0"/>
              <a:t>of ore from source B cannot exceed twice the amount of ore from source </a:t>
            </a:r>
            <a:r>
              <a:rPr lang="en-US" dirty="0" smtClean="0"/>
              <a:t>A</a:t>
            </a:r>
            <a:r>
              <a:rPr lang="en-US" dirty="0"/>
              <a:t>. If ore </a:t>
            </a:r>
            <a:r>
              <a:rPr lang="en-US" dirty="0" smtClean="0"/>
              <a:t> </a:t>
            </a:r>
            <a:r>
              <a:rPr lang="en-US" dirty="0"/>
              <a:t>from source A yields 2 oz. of gold per ton, and ore from source B yields 3 oz</a:t>
            </a:r>
            <a:r>
              <a:rPr lang="en-US" dirty="0" smtClean="0"/>
              <a:t>. </a:t>
            </a:r>
            <a:r>
              <a:rPr lang="en-US" dirty="0"/>
              <a:t>of gold per </a:t>
            </a:r>
            <a:r>
              <a:rPr lang="en-US" dirty="0" smtClean="0"/>
              <a:t>ton</a:t>
            </a:r>
            <a:r>
              <a:rPr lang="en-US" dirty="0"/>
              <a:t>, how many tons of ore from both sources must be processed each day to </a:t>
            </a:r>
            <a:r>
              <a:rPr lang="en-US" dirty="0" smtClean="0"/>
              <a:t>maximize </a:t>
            </a:r>
            <a:r>
              <a:rPr lang="en-US" dirty="0"/>
              <a:t>the </a:t>
            </a:r>
            <a:r>
              <a:rPr lang="en-US" dirty="0" smtClean="0"/>
              <a:t>amount </a:t>
            </a:r>
            <a:r>
              <a:rPr lang="en-US" dirty="0"/>
              <a:t>of gold extracted subject to the above constraints?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63115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2: Modeling maximum aggregate throughput for single path routing using 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Given a topology (links and bandwidths), a single path routing scheme</a:t>
            </a:r>
          </a:p>
          <a:p>
            <a:r>
              <a:rPr lang="en-US" dirty="0" smtClean="0"/>
              <a:t>A list of n SD pairs:  s1-&gt;d1, …, </a:t>
            </a:r>
            <a:r>
              <a:rPr lang="en-US" dirty="0" err="1" smtClean="0"/>
              <a:t>sn</a:t>
            </a:r>
            <a:r>
              <a:rPr lang="en-US" dirty="0" smtClean="0"/>
              <a:t>-&gt;</a:t>
            </a:r>
            <a:r>
              <a:rPr lang="en-US" dirty="0" err="1" smtClean="0"/>
              <a:t>dn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Variables: xi – rate for SD pair </a:t>
            </a:r>
            <a:r>
              <a:rPr lang="en-US" dirty="0" err="1" smtClean="0"/>
              <a:t>si</a:t>
            </a:r>
            <a:r>
              <a:rPr lang="en-US" dirty="0" smtClean="0"/>
              <a:t>-&gt;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Optimization objective: </a:t>
            </a:r>
          </a:p>
          <a:p>
            <a:pPr lvl="1"/>
            <a:r>
              <a:rPr lang="en-US" dirty="0" smtClean="0"/>
              <a:t>Maximize x1+x2 + …+ </a:t>
            </a:r>
            <a:r>
              <a:rPr lang="en-US" dirty="0" err="1" smtClean="0"/>
              <a:t>xn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0702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2: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/>
          </a:bodyPr>
          <a:lstStyle/>
          <a:p>
            <a:r>
              <a:rPr lang="en-US" dirty="0" smtClean="0"/>
              <a:t>Constraints: for each link l, the bandwidth used must be less than its capacity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Constraints: for all xi, xi &gt;=0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0505206"/>
              </p:ext>
            </p:extLst>
          </p:nvPr>
        </p:nvGraphicFramePr>
        <p:xfrm>
          <a:off x="2133600" y="3505200"/>
          <a:ext cx="5119914" cy="863600"/>
        </p:xfrm>
        <a:graphic>
          <a:graphicData uri="http://schemas.openxmlformats.org/presentationml/2006/ole">
            <p:oleObj spid="_x0000_s35842" name="Equation" r:id="rId3" imgW="2108160" imgH="355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19579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2: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Finding the maximum possible throughput using (integer) linear programming</a:t>
            </a:r>
          </a:p>
          <a:p>
            <a:pPr lvl="1"/>
            <a:r>
              <a:rPr lang="en-US" dirty="0" smtClean="0"/>
              <a:t>For pattern: 0-&gt;2, 1-&gt;2, 2-&gt;1</a:t>
            </a:r>
          </a:p>
          <a:p>
            <a:pPr lvl="1">
              <a:buNone/>
            </a:pPr>
            <a:r>
              <a:rPr lang="en-US" sz="2400" dirty="0" smtClean="0"/>
              <a:t>x0: flow rate for 0-&gt;2, x1: rate for 1-&gt;2, x2: rate for 2-&gt;1 </a:t>
            </a:r>
          </a:p>
          <a:p>
            <a:pPr lvl="1">
              <a:buNone/>
            </a:pPr>
            <a:r>
              <a:rPr lang="en-US" sz="2000" dirty="0" smtClean="0"/>
              <a:t>Maximize x0+x1+x2</a:t>
            </a:r>
          </a:p>
          <a:p>
            <a:pPr lvl="1">
              <a:buNone/>
            </a:pPr>
            <a:r>
              <a:rPr lang="en-US" sz="2000" dirty="0" smtClean="0"/>
              <a:t>Subject to:</a:t>
            </a:r>
          </a:p>
          <a:p>
            <a:pPr lvl="1">
              <a:buNone/>
            </a:pPr>
            <a:r>
              <a:rPr lang="en-US" sz="2000" dirty="0" smtClean="0"/>
              <a:t>x0&lt;=1000000000</a:t>
            </a:r>
          </a:p>
          <a:p>
            <a:pPr lvl="1">
              <a:buNone/>
            </a:pPr>
            <a:r>
              <a:rPr lang="en-US" sz="2000" dirty="0" smtClean="0"/>
              <a:t>x1&lt;=1000000000</a:t>
            </a:r>
          </a:p>
          <a:p>
            <a:pPr lvl="1">
              <a:buNone/>
            </a:pPr>
            <a:r>
              <a:rPr lang="en-US" sz="2000" dirty="0" smtClean="0"/>
              <a:t>x2&lt;=1000000000</a:t>
            </a:r>
          </a:p>
          <a:p>
            <a:pPr lvl="1">
              <a:buNone/>
            </a:pPr>
            <a:r>
              <a:rPr lang="en-US" sz="2000" dirty="0" smtClean="0"/>
              <a:t>x0+x1&lt;=1000000000</a:t>
            </a:r>
          </a:p>
          <a:p>
            <a:pPr lvl="1">
              <a:buNone/>
            </a:pPr>
            <a:r>
              <a:rPr lang="en-US" sz="2000" dirty="0" smtClean="0"/>
              <a:t>0&lt;=x0, x1, x2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43434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95700" y="56388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1557" y="577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3914" y="446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43434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00700" y="56388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6557" y="577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8914" y="446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67600" y="43229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581900" y="560653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697757" y="5738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00114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052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41148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343400" y="45720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343400" y="48006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248400" y="44958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248400" y="4800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8862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038600" y="49530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43600" y="49530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924800" y="48768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57150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77724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324600" y="41148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x0,x1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001000" y="51054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x0,x1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152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05600" y="4800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0198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318556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3: Modeling </a:t>
            </a:r>
            <a:r>
              <a:rPr lang="en-US" dirty="0" smtClean="0">
                <a:solidFill>
                  <a:srgbClr val="FF0000"/>
                </a:solidFill>
              </a:rPr>
              <a:t>maximum aggregate throughput for multi-path routing using 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Given a topology (links and bandwidths), a multi-path routing scheme</a:t>
            </a:r>
          </a:p>
          <a:p>
            <a:r>
              <a:rPr lang="en-US" dirty="0" smtClean="0"/>
              <a:t>A list of n SD pairs s1-&gt;d1, …, </a:t>
            </a:r>
            <a:r>
              <a:rPr lang="en-US" dirty="0" err="1" smtClean="0"/>
              <a:t>sn</a:t>
            </a:r>
            <a:r>
              <a:rPr lang="en-US" dirty="0" smtClean="0"/>
              <a:t>-&gt;</a:t>
            </a:r>
            <a:r>
              <a:rPr lang="en-US" dirty="0" err="1" smtClean="0"/>
              <a:t>dn</a:t>
            </a:r>
            <a:endParaRPr lang="en-US" dirty="0" smtClean="0"/>
          </a:p>
          <a:p>
            <a:pPr lvl="1"/>
            <a:r>
              <a:rPr lang="en-US" dirty="0" smtClean="0"/>
              <a:t>Each SD pair has multiple paths that can be used to carry traffic.</a:t>
            </a:r>
          </a:p>
          <a:p>
            <a:endParaRPr lang="en-US" dirty="0"/>
          </a:p>
          <a:p>
            <a:r>
              <a:rPr lang="en-US" dirty="0" err="1" smtClean="0"/>
              <a:t>Var</a:t>
            </a:r>
            <a:r>
              <a:rPr lang="en-US" dirty="0" smtClean="0"/>
              <a:t>: </a:t>
            </a:r>
            <a:r>
              <a:rPr lang="en-US" dirty="0" err="1" smtClean="0"/>
              <a:t>xij</a:t>
            </a:r>
            <a:r>
              <a:rPr lang="en-US" dirty="0" smtClean="0"/>
              <a:t> – rate for the j-</a:t>
            </a:r>
            <a:r>
              <a:rPr lang="en-US" dirty="0" err="1" smtClean="0"/>
              <a:t>th</a:t>
            </a:r>
            <a:r>
              <a:rPr lang="en-US" dirty="0" smtClean="0"/>
              <a:t> path for the </a:t>
            </a:r>
            <a:r>
              <a:rPr lang="en-US" dirty="0" err="1" smtClean="0"/>
              <a:t>i-th</a:t>
            </a:r>
            <a:r>
              <a:rPr lang="en-US" dirty="0" smtClean="0"/>
              <a:t> SD pair </a:t>
            </a:r>
            <a:r>
              <a:rPr lang="en-US" dirty="0" err="1" smtClean="0"/>
              <a:t>si</a:t>
            </a:r>
            <a:r>
              <a:rPr lang="en-US" dirty="0" smtClean="0"/>
              <a:t>-&gt;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Optimization objective: </a:t>
            </a:r>
          </a:p>
          <a:p>
            <a:pPr lvl="1"/>
            <a:r>
              <a:rPr lang="en-US" dirty="0" smtClean="0"/>
              <a:t>Maximize x10+x11 + …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37070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maximum aggregate throughput for multipath path routing using 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/>
          </a:bodyPr>
          <a:lstStyle/>
          <a:p>
            <a:r>
              <a:rPr lang="en-US" dirty="0" smtClean="0"/>
              <a:t>Constraints: for each link l, the bandwidth used must be less than its capacity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For all xi, xi &gt;=0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510505206"/>
              </p:ext>
            </p:extLst>
          </p:nvPr>
        </p:nvGraphicFramePr>
        <p:xfrm>
          <a:off x="1716088" y="3505200"/>
          <a:ext cx="5951537" cy="863600"/>
        </p:xfrm>
        <a:graphic>
          <a:graphicData uri="http://schemas.openxmlformats.org/presentationml/2006/ole">
            <p:oleObj spid="_x0000_s37890" name="Equation" r:id="rId3" imgW="2450880" imgH="355320" progId="Equation.3">
              <p:embed/>
            </p:oleObj>
          </a:graphicData>
        </a:graphic>
      </p:graphicFrame>
    </p:spTree>
    <p:extLst>
      <p:ext uri="{BB962C8B-B14F-4D97-AF65-F5344CB8AC3E}">
        <p14:creationId xmlns="" xmlns:p14="http://schemas.microsoft.com/office/powerpoint/2010/main" val="25195793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Is maximizing aggregate throughput a good metric?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Consider the example with pattern: 0-&gt;2, 1-&gt;2, 0-&gt;1</a:t>
            </a:r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90700" y="38100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905000" y="51054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20857" y="5237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23214" y="3930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2171700" y="44196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695700" y="38100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810000" y="51054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925857" y="52373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28214" y="39301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4076700" y="44196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5676900" y="37895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5791200" y="507313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907057" y="52050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909414" y="38978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</p:cNvCxnSpPr>
          <p:nvPr/>
        </p:nvCxnSpPr>
        <p:spPr>
          <a:xfrm flipV="1">
            <a:off x="6057900" y="438733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2552700" y="41148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</p:cNvCxnSpPr>
          <p:nvPr/>
        </p:nvCxnSpPr>
        <p:spPr>
          <a:xfrm flipV="1">
            <a:off x="4457700" y="4082534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31855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Performance modeling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 an interconnect topology, routing, and other parameters, predict the interconnect performance</a:t>
            </a:r>
          </a:p>
          <a:p>
            <a:pPr lvl="1"/>
            <a:r>
              <a:rPr lang="en-US" dirty="0" smtClean="0"/>
              <a:t>Throughput</a:t>
            </a:r>
          </a:p>
          <a:p>
            <a:pPr lvl="1"/>
            <a:r>
              <a:rPr lang="en-US" dirty="0" smtClean="0"/>
              <a:t>Latency</a:t>
            </a:r>
          </a:p>
          <a:p>
            <a:pPr lvl="1"/>
            <a:r>
              <a:rPr lang="en-US" dirty="0" smtClean="0"/>
              <a:t>Power consumption</a:t>
            </a:r>
          </a:p>
          <a:p>
            <a:pPr lvl="1"/>
            <a:r>
              <a:rPr lang="en-US" dirty="0" smtClean="0"/>
              <a:t>Resilience (fault tolerance properties)</a:t>
            </a:r>
          </a:p>
        </p:txBody>
      </p:sp>
    </p:spTree>
    <p:extLst>
      <p:ext uri="{BB962C8B-B14F-4D97-AF65-F5344CB8AC3E}">
        <p14:creationId xmlns:p14="http://schemas.microsoft.com/office/powerpoint/2010/main" xmlns="" val="37318556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aggregate throughput of an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2819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metric issue: to maximize the throughput for  {0-&gt;2, 1-&gt;2, 0-&gt;1}  will require 0-&gt;2 to starve!!</a:t>
            </a:r>
          </a:p>
          <a:p>
            <a:r>
              <a:rPr lang="en-US" dirty="0" smtClean="0"/>
              <a:t>This leads to a fairness issue</a:t>
            </a:r>
          </a:p>
          <a:p>
            <a:pPr lvl="1"/>
            <a:r>
              <a:rPr lang="en-US" dirty="0" smtClean="0"/>
              <a:t>To be fair, all flows must be treated equally</a:t>
            </a:r>
          </a:p>
          <a:p>
            <a:pPr lvl="2"/>
            <a:r>
              <a:rPr lang="en-US" dirty="0" smtClean="0"/>
              <a:t>Maximizing concurrent flows</a:t>
            </a:r>
          </a:p>
          <a:p>
            <a:pPr lvl="2"/>
            <a:r>
              <a:rPr lang="en-US" dirty="0" smtClean="0"/>
              <a:t>Max-min </a:t>
            </a:r>
            <a:r>
              <a:rPr lang="en-US" dirty="0" err="1" smtClean="0"/>
              <a:t>faireness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3962400" y="4516282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076700" y="5811682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92557" y="594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94914" y="46364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4343400" y="5125882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867400" y="4516282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981700" y="5811682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097557" y="5943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9914" y="46364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6248400" y="5125882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848600" y="44958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962900" y="5779416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078757" y="59113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081114" y="460415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</p:cNvCxnSpPr>
          <p:nvPr/>
        </p:nvCxnSpPr>
        <p:spPr>
          <a:xfrm flipV="1">
            <a:off x="8229600" y="5093616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4724400" y="4821082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</p:cNvCxnSpPr>
          <p:nvPr/>
        </p:nvCxnSpPr>
        <p:spPr>
          <a:xfrm flipV="1">
            <a:off x="6629400" y="4788816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7318556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Maximize concurrent flows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1"/>
            <a:ext cx="8229600" cy="2743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Raise the rate for all flows until some flow uses a saturate link</a:t>
            </a:r>
          </a:p>
          <a:p>
            <a:r>
              <a:rPr lang="en-US" dirty="0" smtClean="0"/>
              <a:t>Report the rate</a:t>
            </a:r>
          </a:p>
          <a:p>
            <a:r>
              <a:rPr lang="en-US" dirty="0" smtClean="0"/>
              <a:t>Consider pattern 0-&gt;1, 1-&gt;2, 0-&gt;2</a:t>
            </a:r>
          </a:p>
          <a:p>
            <a:pPr lvl="1"/>
            <a:r>
              <a:rPr lang="en-US" dirty="0" smtClean="0"/>
              <a:t>Maximum concurrent flow rate = 0.5Gbps</a:t>
            </a:r>
          </a:p>
          <a:p>
            <a:pPr lvl="1"/>
            <a:r>
              <a:rPr lang="en-US" dirty="0" smtClean="0"/>
              <a:t>Aggregate throughput = 1.5Gbps 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4000500" y="4451866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14800" y="5747266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30657" y="5879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233014" y="4572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4381500" y="5061466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905500" y="4451866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019800" y="5747266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35657" y="587918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38014" y="4572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6286500" y="5061466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886700" y="4431384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001000" y="57150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116857" y="5846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119214" y="45397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</p:cNvCxnSpPr>
          <p:nvPr/>
        </p:nvCxnSpPr>
        <p:spPr>
          <a:xfrm flipV="1">
            <a:off x="8267700" y="5029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4762500" y="4756666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</p:cNvCxnSpPr>
          <p:nvPr/>
        </p:nvCxnSpPr>
        <p:spPr>
          <a:xfrm flipV="1">
            <a:off x="6667500" y="4724400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707022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</a:t>
            </a:r>
            <a:r>
              <a:rPr lang="en-US" dirty="0" smtClean="0">
                <a:solidFill>
                  <a:srgbClr val="FF0000"/>
                </a:solidFill>
              </a:rPr>
              <a:t>4: </a:t>
            </a:r>
            <a:r>
              <a:rPr lang="en-US" dirty="0" smtClean="0">
                <a:solidFill>
                  <a:srgbClr val="FF0000"/>
                </a:solidFill>
              </a:rPr>
              <a:t>Modeling maximum concurrent flows  for single path routing using 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Given a topology (links and bandwidths), a single path routing scheme</a:t>
            </a:r>
          </a:p>
          <a:p>
            <a:r>
              <a:rPr lang="en-US" dirty="0" smtClean="0"/>
              <a:t>A list of n SD pairs:  s1-&gt;d1, …, </a:t>
            </a:r>
            <a:r>
              <a:rPr lang="en-US" dirty="0" err="1" smtClean="0"/>
              <a:t>sn</a:t>
            </a:r>
            <a:r>
              <a:rPr lang="en-US" dirty="0" smtClean="0"/>
              <a:t>-&gt;</a:t>
            </a:r>
            <a:r>
              <a:rPr lang="en-US" dirty="0" err="1" smtClean="0"/>
              <a:t>dn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Variables: xi – rate for SD pair </a:t>
            </a:r>
            <a:r>
              <a:rPr lang="en-US" dirty="0" err="1" smtClean="0"/>
              <a:t>si</a:t>
            </a:r>
            <a:r>
              <a:rPr lang="en-US" dirty="0" smtClean="0"/>
              <a:t>-&gt;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Optimization objective: /* maximize the rate that all flows can have */ </a:t>
            </a:r>
          </a:p>
          <a:p>
            <a:pPr lvl="1"/>
            <a:r>
              <a:rPr lang="en-US" dirty="0" smtClean="0"/>
              <a:t>“Maximize x1+x2 + …+ </a:t>
            </a:r>
            <a:r>
              <a:rPr lang="en-US" dirty="0" err="1" smtClean="0"/>
              <a:t>xn</a:t>
            </a:r>
            <a:r>
              <a:rPr lang="en-US" dirty="0" smtClean="0"/>
              <a:t>”  </a:t>
            </a:r>
            <a:r>
              <a:rPr lang="en-US" dirty="0" smtClean="0">
                <a:sym typeface="Wingdings" pitchFamily="2" charset="2"/>
              </a:rPr>
              <a:t> “maximize x” where x&lt;=x1, x&lt;=x2 , …, x&lt;=</a:t>
            </a:r>
            <a:r>
              <a:rPr lang="en-US" dirty="0" err="1" smtClean="0">
                <a:sym typeface="Wingdings" pitchFamily="2" charset="2"/>
              </a:rPr>
              <a:t>xn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0702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Method 3: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Finding the maximum possible throughput using (integer) linear programming</a:t>
            </a:r>
          </a:p>
          <a:p>
            <a:pPr lvl="1"/>
            <a:r>
              <a:rPr lang="en-US" dirty="0" smtClean="0"/>
              <a:t>For pattern: 0-&gt;2, 1-&gt;2, 2-&gt;1</a:t>
            </a:r>
          </a:p>
          <a:p>
            <a:pPr lvl="1">
              <a:buNone/>
            </a:pPr>
            <a:r>
              <a:rPr lang="en-US" sz="2400" dirty="0" smtClean="0"/>
              <a:t>x0: flow rate for 0-&gt;2, x1: rate for 1-&gt;2, x2: rate for 2-&gt;1 </a:t>
            </a:r>
          </a:p>
          <a:p>
            <a:pPr lvl="1">
              <a:buNone/>
            </a:pPr>
            <a:r>
              <a:rPr lang="en-US" sz="2000" dirty="0" smtClean="0"/>
              <a:t>Maximize x</a:t>
            </a:r>
          </a:p>
          <a:p>
            <a:pPr lvl="1">
              <a:buNone/>
            </a:pPr>
            <a:r>
              <a:rPr lang="en-US" sz="2000" dirty="0" smtClean="0"/>
              <a:t>Subject to:</a:t>
            </a:r>
          </a:p>
          <a:p>
            <a:pPr lvl="1">
              <a:buNone/>
            </a:pPr>
            <a:r>
              <a:rPr lang="en-US" sz="2000" dirty="0" smtClean="0"/>
              <a:t>x&lt;=x0</a:t>
            </a:r>
          </a:p>
          <a:p>
            <a:pPr lvl="1">
              <a:buNone/>
            </a:pPr>
            <a:r>
              <a:rPr lang="en-US" sz="2000" dirty="0" smtClean="0"/>
              <a:t>x&lt;=x1</a:t>
            </a:r>
          </a:p>
          <a:p>
            <a:pPr lvl="1">
              <a:buNone/>
            </a:pPr>
            <a:r>
              <a:rPr lang="en-US" sz="2000" dirty="0" smtClean="0"/>
              <a:t>x&lt;=x2</a:t>
            </a:r>
          </a:p>
          <a:p>
            <a:pPr lvl="1">
              <a:buNone/>
            </a:pPr>
            <a:r>
              <a:rPr lang="en-US" sz="2000" dirty="0" smtClean="0"/>
              <a:t>x0&lt;=1000000000</a:t>
            </a:r>
          </a:p>
          <a:p>
            <a:pPr lvl="1">
              <a:buNone/>
            </a:pPr>
            <a:r>
              <a:rPr lang="en-US" sz="2000" dirty="0" smtClean="0"/>
              <a:t>x1&lt;=1000000000</a:t>
            </a:r>
          </a:p>
          <a:p>
            <a:pPr lvl="1">
              <a:buNone/>
            </a:pPr>
            <a:r>
              <a:rPr lang="en-US" sz="2000" dirty="0" smtClean="0"/>
              <a:t>x2&lt;=1000000000</a:t>
            </a:r>
          </a:p>
          <a:p>
            <a:pPr lvl="1">
              <a:buNone/>
            </a:pPr>
            <a:r>
              <a:rPr lang="en-US" sz="2000" dirty="0" smtClean="0"/>
              <a:t>x0+x1&lt;=1000000000</a:t>
            </a:r>
          </a:p>
          <a:p>
            <a:pPr lvl="1">
              <a:buNone/>
            </a:pPr>
            <a:r>
              <a:rPr lang="en-US" sz="2000" dirty="0" smtClean="0"/>
              <a:t>0&lt;=x0, x1, x2</a:t>
            </a:r>
          </a:p>
        </p:txBody>
      </p:sp>
      <p:sp>
        <p:nvSpPr>
          <p:cNvPr id="4" name="Rectangle 3"/>
          <p:cNvSpPr/>
          <p:nvPr/>
        </p:nvSpPr>
        <p:spPr>
          <a:xfrm>
            <a:off x="3581400" y="43434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695700" y="56388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1557" y="577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3914" y="446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86400" y="43434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600700" y="56388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6557" y="57707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8914" y="4463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sp>
        <p:nvSpPr>
          <p:cNvPr id="14" name="Rectangle 13"/>
          <p:cNvSpPr/>
          <p:nvPr/>
        </p:nvSpPr>
        <p:spPr>
          <a:xfrm>
            <a:off x="7467600" y="43229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581900" y="560653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7697757" y="57384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7700114" y="4431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5052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24400" y="41148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343400" y="45720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343400" y="4800600"/>
            <a:ext cx="1143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6248400" y="44958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6248400" y="4800600"/>
            <a:ext cx="1219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 flipV="1">
            <a:off x="38862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4038600" y="49530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43600" y="49530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924800" y="4876800"/>
            <a:ext cx="3618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flipH="1" flipV="1">
            <a:off x="57150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 flipV="1">
            <a:off x="7772400" y="4953000"/>
            <a:ext cx="40015" cy="775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324600" y="41148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x0,x1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8001000" y="5105400"/>
            <a:ext cx="675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x0,x1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52578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152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705600" y="4800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019800" y="5181600"/>
            <a:ext cx="401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31855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Method </a:t>
            </a:r>
            <a:r>
              <a:rPr lang="en-US" dirty="0" smtClean="0">
                <a:solidFill>
                  <a:srgbClr val="FF0000"/>
                </a:solidFill>
              </a:rPr>
              <a:t>5: </a:t>
            </a:r>
            <a:r>
              <a:rPr lang="en-US" dirty="0" smtClean="0">
                <a:solidFill>
                  <a:srgbClr val="FF0000"/>
                </a:solidFill>
              </a:rPr>
              <a:t>Modeling maximum concurrent flows  for multi-path routing using LP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3527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Given a topology (links and bandwidths), a single path routing scheme</a:t>
            </a:r>
          </a:p>
          <a:p>
            <a:r>
              <a:rPr lang="en-US" dirty="0" smtClean="0"/>
              <a:t>A list of n SD pairs:  s1-&gt;d1, …, </a:t>
            </a:r>
            <a:r>
              <a:rPr lang="en-US" dirty="0" err="1" smtClean="0"/>
              <a:t>sn</a:t>
            </a:r>
            <a:r>
              <a:rPr lang="en-US" dirty="0" smtClean="0"/>
              <a:t>-&gt;</a:t>
            </a:r>
            <a:r>
              <a:rPr lang="en-US" dirty="0" err="1" smtClean="0"/>
              <a:t>dn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Variables: </a:t>
            </a:r>
            <a:r>
              <a:rPr lang="en-US" dirty="0" err="1" smtClean="0"/>
              <a:t>xij</a:t>
            </a:r>
            <a:r>
              <a:rPr lang="en-US" dirty="0" smtClean="0"/>
              <a:t> – rate for the j-</a:t>
            </a:r>
            <a:r>
              <a:rPr lang="en-US" dirty="0" err="1" smtClean="0"/>
              <a:t>th</a:t>
            </a:r>
            <a:r>
              <a:rPr lang="en-US" dirty="0" smtClean="0"/>
              <a:t> path of </a:t>
            </a:r>
            <a:r>
              <a:rPr lang="en-US" dirty="0" err="1" smtClean="0"/>
              <a:t>i-th</a:t>
            </a:r>
            <a:r>
              <a:rPr lang="en-US" dirty="0" smtClean="0"/>
              <a:t> SD pair </a:t>
            </a:r>
            <a:r>
              <a:rPr lang="en-US" dirty="0" err="1" smtClean="0"/>
              <a:t>si</a:t>
            </a:r>
            <a:r>
              <a:rPr lang="en-US" dirty="0" smtClean="0"/>
              <a:t>-&gt;</a:t>
            </a:r>
            <a:r>
              <a:rPr lang="en-US" dirty="0" err="1" smtClean="0"/>
              <a:t>di</a:t>
            </a:r>
            <a:endParaRPr lang="en-US" dirty="0" smtClean="0"/>
          </a:p>
          <a:p>
            <a:r>
              <a:rPr lang="en-US" dirty="0" smtClean="0"/>
              <a:t>Optimization objective: /* maximize the rate that all flows can have */ </a:t>
            </a:r>
          </a:p>
          <a:p>
            <a:pPr lvl="1"/>
            <a:r>
              <a:rPr lang="en-US" dirty="0" smtClean="0"/>
              <a:t>“Maximize x1+x2 + …+ </a:t>
            </a:r>
            <a:r>
              <a:rPr lang="en-US" dirty="0" err="1" smtClean="0"/>
              <a:t>xn</a:t>
            </a:r>
            <a:r>
              <a:rPr lang="en-US" dirty="0" smtClean="0"/>
              <a:t>”  </a:t>
            </a:r>
            <a:r>
              <a:rPr lang="en-US" dirty="0" smtClean="0">
                <a:sym typeface="Wingdings" pitchFamily="2" charset="2"/>
              </a:rPr>
              <a:t> ???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3707022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Max-min 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59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Given a network and a set of active users (identified by source destination pairs), what is the optimal rate allocation for these users?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Maximize aggregate throughput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Fairness among all users. </a:t>
            </a:r>
          </a:p>
          <a:p>
            <a:pPr>
              <a:lnSpc>
                <a:spcPct val="9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84241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maximum stationary aggregate throughput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229600" cy="44196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dirty="0" smtClean="0"/>
              <a:t>How to define fairness?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“Any session is entitled to as much network use as is any other,”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“Unless some sessions can use more without hurting others.”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This is the intuition of Max-Min fairness</a:t>
            </a:r>
          </a:p>
          <a:p>
            <a:pPr>
              <a:lnSpc>
                <a:spcPct val="80000"/>
              </a:lnSpc>
            </a:pPr>
            <a:r>
              <a:rPr lang="en-US" dirty="0"/>
              <a:t>O</a:t>
            </a:r>
            <a:r>
              <a:rPr lang="en-US" dirty="0" smtClean="0"/>
              <a:t>ther fairness definitions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Network usage should depend on the resource consumption by the session.</a:t>
            </a:r>
          </a:p>
        </p:txBody>
      </p:sp>
    </p:spTree>
    <p:extLst>
      <p:ext uri="{BB962C8B-B14F-4D97-AF65-F5344CB8AC3E}">
        <p14:creationId xmlns:p14="http://schemas.microsoft.com/office/powerpoint/2010/main" xmlns="" val="15670928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Max-min fairness formal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altLang="en-US" sz="2400" dirty="0"/>
              <a:t>Lexicographical Comparison</a:t>
            </a:r>
          </a:p>
          <a:p>
            <a:pPr lvl="1"/>
            <a:r>
              <a:rPr lang="en-US" altLang="en-US" sz="2000" dirty="0"/>
              <a:t> a n-vector x=(x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,x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…,</a:t>
            </a:r>
            <a:r>
              <a:rPr lang="en-US" altLang="en-US" sz="2000" dirty="0" err="1"/>
              <a:t>x</a:t>
            </a:r>
            <a:r>
              <a:rPr lang="en-US" altLang="en-US" sz="2000" baseline="-25000" dirty="0" err="1"/>
              <a:t>n</a:t>
            </a:r>
            <a:r>
              <a:rPr lang="en-US" altLang="en-US" sz="2000" dirty="0"/>
              <a:t>) sorted in non-decreasing order (x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≤x</a:t>
            </a:r>
            <a:r>
              <a:rPr lang="en-US" altLang="en-US" sz="2000" baseline="-25000" dirty="0"/>
              <a:t>2 </a:t>
            </a:r>
            <a:r>
              <a:rPr lang="en-US" altLang="en-US" sz="2000" dirty="0"/>
              <a:t>≤ …≤ </a:t>
            </a:r>
            <a:r>
              <a:rPr lang="en-US" altLang="en-US" sz="2000" dirty="0" err="1"/>
              <a:t>x</a:t>
            </a:r>
            <a:r>
              <a:rPr lang="en-US" altLang="en-US" sz="2000" baseline="-25000" dirty="0" err="1"/>
              <a:t>n</a:t>
            </a:r>
            <a:r>
              <a:rPr lang="en-US" altLang="en-US" sz="2000" dirty="0"/>
              <a:t>) is </a:t>
            </a:r>
            <a:r>
              <a:rPr lang="en-US" altLang="en-US" sz="2000" dirty="0">
                <a:solidFill>
                  <a:srgbClr val="FF0000"/>
                </a:solidFill>
              </a:rPr>
              <a:t>lexicographically greater</a:t>
            </a:r>
            <a:r>
              <a:rPr lang="en-US" altLang="en-US" sz="2000" dirty="0"/>
              <a:t> than another n-vector y=(y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,y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, …,</a:t>
            </a:r>
            <a:r>
              <a:rPr lang="en-US" altLang="en-US" sz="2000" dirty="0" err="1"/>
              <a:t>y</a:t>
            </a:r>
            <a:r>
              <a:rPr lang="en-US" altLang="en-US" sz="2000" baseline="-25000" dirty="0" err="1"/>
              <a:t>n</a:t>
            </a:r>
            <a:r>
              <a:rPr lang="en-US" altLang="en-US" sz="2000" dirty="0"/>
              <a:t>) sorted in non-decreasing order if an index k, 0 ≤k ≤n exists, such that x</a:t>
            </a:r>
            <a:r>
              <a:rPr lang="en-US" altLang="en-US" sz="2000" baseline="-25000" dirty="0"/>
              <a:t>i </a:t>
            </a:r>
            <a:r>
              <a:rPr lang="en-US" altLang="en-US" sz="2000" dirty="0"/>
              <a:t>=</a:t>
            </a:r>
            <a:r>
              <a:rPr lang="en-US" altLang="en-US" sz="2000" dirty="0" err="1"/>
              <a:t>y</a:t>
            </a:r>
            <a:r>
              <a:rPr lang="en-US" altLang="en-US" sz="2000" baseline="-25000" dirty="0" err="1"/>
              <a:t>i</a:t>
            </a:r>
            <a:r>
              <a:rPr lang="en-US" altLang="en-US" sz="2000" baseline="-25000" dirty="0"/>
              <a:t>, </a:t>
            </a:r>
            <a:r>
              <a:rPr lang="en-US" altLang="en-US" sz="2000" dirty="0"/>
              <a:t>for </a:t>
            </a:r>
            <a:r>
              <a:rPr lang="en-US" altLang="en-US" sz="2000" dirty="0" err="1"/>
              <a:t>i</a:t>
            </a:r>
            <a:r>
              <a:rPr lang="en-US" altLang="en-US" sz="2000" dirty="0"/>
              <a:t>=1,2,…,k-1 and </a:t>
            </a:r>
            <a:br>
              <a:rPr lang="en-US" altLang="en-US" sz="2000" dirty="0"/>
            </a:br>
            <a:r>
              <a:rPr lang="en-US" altLang="en-US" sz="2000" dirty="0" err="1"/>
              <a:t>x</a:t>
            </a:r>
            <a:r>
              <a:rPr lang="en-US" altLang="en-US" sz="2000" baseline="-25000" dirty="0" err="1"/>
              <a:t>k</a:t>
            </a:r>
            <a:r>
              <a:rPr lang="en-US" altLang="en-US" sz="2000" baseline="-25000" dirty="0"/>
              <a:t> </a:t>
            </a:r>
            <a:r>
              <a:rPr lang="en-US" altLang="en-US" sz="2000" dirty="0"/>
              <a:t>&gt;</a:t>
            </a:r>
            <a:r>
              <a:rPr lang="en-US" altLang="en-US" sz="2000" dirty="0" err="1"/>
              <a:t>y</a:t>
            </a:r>
            <a:r>
              <a:rPr lang="en-US" altLang="en-US" sz="2000" baseline="-25000" dirty="0" err="1"/>
              <a:t>k</a:t>
            </a:r>
            <a:endParaRPr lang="en-US" altLang="en-US" sz="2000" baseline="-25000" dirty="0"/>
          </a:p>
          <a:p>
            <a:pPr lvl="1"/>
            <a:r>
              <a:rPr lang="en-US" altLang="en-US" sz="2000" baseline="-25000" dirty="0"/>
              <a:t> </a:t>
            </a:r>
            <a:r>
              <a:rPr lang="en-US" altLang="en-US" sz="2000" dirty="0"/>
              <a:t>(2,4,5) &gt;</a:t>
            </a:r>
            <a:r>
              <a:rPr lang="en-US" altLang="en-US" sz="2000" baseline="-25000" dirty="0"/>
              <a:t>L</a:t>
            </a:r>
            <a:r>
              <a:rPr lang="en-US" altLang="en-US" sz="2000" dirty="0"/>
              <a:t> (2,3,100</a:t>
            </a:r>
            <a:r>
              <a:rPr lang="en-US" altLang="en-US" sz="2000" dirty="0" smtClean="0"/>
              <a:t>)</a:t>
            </a:r>
          </a:p>
          <a:p>
            <a:r>
              <a:rPr lang="en-US" altLang="en-US" sz="2400" dirty="0" smtClean="0"/>
              <a:t>Given n (</a:t>
            </a:r>
            <a:r>
              <a:rPr lang="en-US" altLang="en-US" sz="2400" dirty="0" err="1" smtClean="0"/>
              <a:t>src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dst</a:t>
            </a:r>
            <a:r>
              <a:rPr lang="en-US" altLang="en-US" sz="2400" dirty="0" smtClean="0"/>
              <a:t>) pairs in a pattern, a rate allocation assigns each (</a:t>
            </a:r>
            <a:r>
              <a:rPr lang="en-US" altLang="en-US" sz="2400" dirty="0" err="1" smtClean="0"/>
              <a:t>src</a:t>
            </a:r>
            <a:r>
              <a:rPr lang="en-US" altLang="en-US" sz="2400" dirty="0" smtClean="0"/>
              <a:t>, </a:t>
            </a:r>
            <a:r>
              <a:rPr lang="en-US" altLang="en-US" sz="2400" dirty="0" err="1" smtClean="0"/>
              <a:t>dst</a:t>
            </a:r>
            <a:r>
              <a:rPr lang="en-US" altLang="en-US" sz="2400" dirty="0" smtClean="0"/>
              <a:t>) pair a rate – we can sort the vector to make a n-vector of non-decreasing order.</a:t>
            </a:r>
          </a:p>
          <a:p>
            <a:r>
              <a:rPr lang="en-US" altLang="en-US" sz="2400" dirty="0" smtClean="0"/>
              <a:t>A feasible allocation is an allocation where the link bandwidth used on all links in the network are within capacity.</a:t>
            </a:r>
            <a:endParaRPr lang="en-US" altLang="en-US" sz="2400" dirty="0"/>
          </a:p>
          <a:p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FF0000"/>
                </a:solidFill>
              </a:rPr>
              <a:t>Max-min Fairness</a:t>
            </a:r>
            <a:r>
              <a:rPr lang="en-US" altLang="en-US" sz="2400" dirty="0"/>
              <a:t>: an allocation is max-min fair if its lexicographically greater than any feasible allocation </a:t>
            </a:r>
          </a:p>
        </p:txBody>
      </p:sp>
    </p:spTree>
    <p:extLst>
      <p:ext uri="{BB962C8B-B14F-4D97-AF65-F5344CB8AC3E}">
        <p14:creationId xmlns:p14="http://schemas.microsoft.com/office/powerpoint/2010/main" xmlns="" val="7334611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Max-min fairness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953000"/>
          </a:xfrm>
        </p:spPr>
        <p:txBody>
          <a:bodyPr>
            <a:normAutofit/>
          </a:bodyPr>
          <a:lstStyle/>
          <a:p>
            <a:r>
              <a:rPr lang="en-US" altLang="en-US" sz="2400" dirty="0" smtClean="0">
                <a:solidFill>
                  <a:srgbClr val="FF0000"/>
                </a:solidFill>
              </a:rPr>
              <a:t>Max-min </a:t>
            </a:r>
            <a:r>
              <a:rPr lang="en-US" altLang="en-US" sz="2400" dirty="0">
                <a:solidFill>
                  <a:srgbClr val="FF0000"/>
                </a:solidFill>
              </a:rPr>
              <a:t>Fairness</a:t>
            </a:r>
            <a:r>
              <a:rPr lang="en-US" altLang="en-US" sz="2400" dirty="0"/>
              <a:t>: an allocation is max-min fair if its lexicographically greater than any feasible </a:t>
            </a:r>
            <a:r>
              <a:rPr lang="en-US" altLang="en-US" sz="2400" dirty="0" smtClean="0"/>
              <a:t>allocation. </a:t>
            </a:r>
          </a:p>
          <a:p>
            <a:pPr lvl="1"/>
            <a:r>
              <a:rPr lang="en-US" altLang="en-US" sz="2000" dirty="0" smtClean="0"/>
              <a:t>If the rate for a flow is increased, another flow whose rate is no more than this flow will be decreased.</a:t>
            </a:r>
          </a:p>
          <a:p>
            <a:r>
              <a:rPr lang="en-US" altLang="en-US" sz="2400" dirty="0" smtClean="0"/>
              <a:t>Alternative Max-min fairness definitions</a:t>
            </a:r>
          </a:p>
          <a:p>
            <a:pPr lvl="1"/>
            <a:r>
              <a:rPr lang="en-US" altLang="en-US" sz="2000" dirty="0"/>
              <a:t>A feasible rate vector     is max-min fair if no </a:t>
            </a:r>
            <a:r>
              <a:rPr lang="en-US" altLang="en-US" sz="2000" dirty="0" smtClean="0"/>
              <a:t>rate      </a:t>
            </a:r>
            <a:r>
              <a:rPr lang="en-US" altLang="en-US" sz="2000" dirty="0"/>
              <a:t>can be increased without decreasing some </a:t>
            </a:r>
            <a:r>
              <a:rPr lang="en-US" altLang="en-US" sz="2000" dirty="0" smtClean="0"/>
              <a:t>        </a:t>
            </a:r>
            <a:r>
              <a:rPr lang="en-US" altLang="en-US" sz="2000" dirty="0" err="1"/>
              <a:t>s.t</a:t>
            </a:r>
            <a:r>
              <a:rPr lang="en-US" altLang="en-US" sz="2000" dirty="0" err="1" smtClean="0"/>
              <a:t>.</a:t>
            </a:r>
            <a:endParaRPr lang="en-US" altLang="en-US" sz="2000" dirty="0" smtClean="0"/>
          </a:p>
          <a:p>
            <a:pPr lvl="1"/>
            <a:endParaRPr lang="en-US" altLang="en-US" sz="2000" dirty="0"/>
          </a:p>
          <a:p>
            <a:pPr lvl="1"/>
            <a:endParaRPr lang="en-US" altLang="en-US" sz="2000" dirty="0" smtClean="0"/>
          </a:p>
          <a:p>
            <a:r>
              <a:rPr lang="en-US" altLang="en-US" sz="2400" dirty="0" smtClean="0"/>
              <a:t>A network system that tries to optimize the throughput for all users is approximating max-min fairness.</a:t>
            </a:r>
            <a:r>
              <a:rPr lang="en-US" altLang="en-US" sz="2400" dirty="0"/>
              <a:t/>
            </a:r>
            <a:br>
              <a:rPr lang="en-US" altLang="en-US" sz="2400" dirty="0"/>
            </a:br>
            <a:endParaRPr lang="en-US" altLang="en-US" sz="2400" dirty="0"/>
          </a:p>
        </p:txBody>
      </p:sp>
      <p:pic>
        <p:nvPicPr>
          <p:cNvPr id="4" name="Picture 3" descr="TP_tm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81400" y="3536950"/>
            <a:ext cx="292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 descr="TP_tmp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00800" y="3543300"/>
            <a:ext cx="2667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 descr="TP_t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1506"/>
            <a:ext cx="3048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 descr="TP_tmp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822831"/>
            <a:ext cx="952500" cy="25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70206473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Method </a:t>
            </a:r>
            <a:r>
              <a:rPr lang="en-US" sz="3600" dirty="0" smtClean="0">
                <a:solidFill>
                  <a:srgbClr val="FF0000"/>
                </a:solidFill>
              </a:rPr>
              <a:t>6: </a:t>
            </a:r>
            <a:r>
              <a:rPr lang="en-US" sz="3600" dirty="0" smtClean="0">
                <a:solidFill>
                  <a:srgbClr val="FF0000"/>
                </a:solidFill>
              </a:rPr>
              <a:t>Max-min fair rate calculation  -- single path routing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229600" cy="4495800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For single path routing: 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start with 0 rate for all demand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increase rate at the same speed for all demands, until some link saturated  -- what problem is this?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remove saturated links, and demands using those links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go back to </a:t>
            </a:r>
            <a:r>
              <a:rPr lang="en-US" altLang="en-US" dirty="0" smtClean="0">
                <a:solidFill>
                  <a:srgbClr val="A50021"/>
                </a:solidFill>
              </a:rPr>
              <a:t>step 2</a:t>
            </a:r>
            <a:r>
              <a:rPr lang="en-US" altLang="en-US" dirty="0" smtClean="0"/>
              <a:t> until no demand left.</a:t>
            </a:r>
          </a:p>
          <a:p>
            <a:pPr marL="1314450" lvl="2" indent="-457200">
              <a:buFont typeface="Arial" pitchFamily="34" charset="0"/>
              <a:buAutoNum type="arabicPeriod"/>
            </a:pPr>
            <a:endParaRPr lang="en-US" altLang="en-US" dirty="0" smtClean="0"/>
          </a:p>
          <a:p>
            <a:pPr marL="1314450" lvl="2" indent="-457200"/>
            <a:r>
              <a:rPr lang="en-US" altLang="en-US" dirty="0" smtClean="0"/>
              <a:t>Idea: equal share as much as possible</a:t>
            </a:r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346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aggregate throughput of an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Given an interconnect topology, routing, and a communication pattern, predict the aggregate throughput of the pattern.</a:t>
            </a:r>
          </a:p>
          <a:p>
            <a:pPr lvl="1"/>
            <a:r>
              <a:rPr lang="en-US" dirty="0" smtClean="0"/>
              <a:t>Assuming the links speed in the following network is 1Gbps; what is the aggregate throughput for pattern: </a:t>
            </a:r>
          </a:p>
          <a:p>
            <a:pPr lvl="1">
              <a:buNone/>
            </a:pPr>
            <a:r>
              <a:rPr lang="en-US" dirty="0" smtClean="0"/>
              <a:t>    1-&gt;2, 0-&gt;2, 2-&gt;1?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4583784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00300" y="587918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6157" y="6011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8514" y="4703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2667000" y="519338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91000" y="4583784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05300" y="587918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21157" y="6011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3514" y="4703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4572000" y="519338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2200" y="45515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286500" y="5846918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02357" y="5978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04714" y="46716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  <a:endCxn id="14" idx="2"/>
          </p:cNvCxnSpPr>
          <p:nvPr/>
        </p:nvCxnSpPr>
        <p:spPr>
          <a:xfrm flipV="1">
            <a:off x="6553200" y="5161118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3048000" y="4888584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14" idx="1"/>
          </p:cNvCxnSpPr>
          <p:nvPr/>
        </p:nvCxnSpPr>
        <p:spPr>
          <a:xfrm flipV="1">
            <a:off x="4953000" y="4856318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18556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 max-min fair allocation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None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Line 34"/>
          <p:cNvSpPr>
            <a:spLocks noChangeShapeType="1"/>
          </p:cNvSpPr>
          <p:nvPr/>
        </p:nvSpPr>
        <p:spPr bwMode="auto">
          <a:xfrm flipH="1">
            <a:off x="4081463" y="4876800"/>
            <a:ext cx="1524000" cy="0"/>
          </a:xfrm>
          <a:prstGeom prst="line">
            <a:avLst/>
          </a:prstGeom>
          <a:noFill/>
          <a:ln w="34925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386263" y="26670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B</a:t>
            </a:r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5757863" y="44958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3167063" y="4495800"/>
            <a:ext cx="6858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3719513" y="3276600"/>
            <a:ext cx="838200" cy="129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4919663" y="3200400"/>
            <a:ext cx="914400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10"/>
          <p:cNvSpPr>
            <a:spLocks noChangeShapeType="1"/>
          </p:cNvSpPr>
          <p:nvPr/>
        </p:nvSpPr>
        <p:spPr bwMode="auto">
          <a:xfrm>
            <a:off x="3852863" y="4800600"/>
            <a:ext cx="1905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1" name="Group 25"/>
          <p:cNvGrpSpPr>
            <a:grpSpLocks/>
          </p:cNvGrpSpPr>
          <p:nvPr/>
        </p:nvGrpSpPr>
        <p:grpSpPr bwMode="auto">
          <a:xfrm>
            <a:off x="3373438" y="3222625"/>
            <a:ext cx="2155825" cy="1349375"/>
            <a:chOff x="1872" y="2064"/>
            <a:chExt cx="1358" cy="850"/>
          </a:xfrm>
        </p:grpSpPr>
        <p:sp>
          <p:nvSpPr>
            <p:cNvPr id="12" name="Freeform 12"/>
            <p:cNvSpPr>
              <a:spLocks/>
            </p:cNvSpPr>
            <p:nvPr/>
          </p:nvSpPr>
          <p:spPr bwMode="auto">
            <a:xfrm>
              <a:off x="1872" y="2064"/>
              <a:ext cx="528" cy="768"/>
            </a:xfrm>
            <a:custGeom>
              <a:avLst/>
              <a:gdLst/>
              <a:ahLst/>
              <a:cxnLst>
                <a:cxn ang="0">
                  <a:pos x="0" y="1344"/>
                </a:cxn>
                <a:cxn ang="0">
                  <a:pos x="960" y="0"/>
                </a:cxn>
              </a:cxnLst>
              <a:rect l="0" t="0" r="r" b="b"/>
              <a:pathLst>
                <a:path w="960" h="1344">
                  <a:moveTo>
                    <a:pt x="0" y="1344"/>
                  </a:moveTo>
                  <a:cubicBezTo>
                    <a:pt x="0" y="1344"/>
                    <a:pt x="480" y="672"/>
                    <a:pt x="960" y="0"/>
                  </a:cubicBezTo>
                </a:path>
              </a:pathLst>
            </a:custGeom>
            <a:noFill/>
            <a:ln w="34925" cap="flat">
              <a:solidFill>
                <a:schemeClr val="tx1"/>
              </a:solidFill>
              <a:prstDash val="sysDot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5"/>
            <p:cNvSpPr>
              <a:spLocks noChangeShapeType="1"/>
            </p:cNvSpPr>
            <p:nvPr/>
          </p:nvSpPr>
          <p:spPr bwMode="auto">
            <a:xfrm flipV="1">
              <a:off x="1968" y="2112"/>
              <a:ext cx="480" cy="720"/>
            </a:xfrm>
            <a:prstGeom prst="line">
              <a:avLst/>
            </a:prstGeom>
            <a:noFill/>
            <a:ln w="34925">
              <a:solidFill>
                <a:schemeClr val="tx1"/>
              </a:solidFill>
              <a:prstDash val="sysDot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Freeform 17"/>
            <p:cNvSpPr>
              <a:spLocks/>
            </p:cNvSpPr>
            <p:nvPr/>
          </p:nvSpPr>
          <p:spPr bwMode="auto">
            <a:xfrm>
              <a:off x="2174" y="2170"/>
              <a:ext cx="1056" cy="744"/>
            </a:xfrm>
            <a:custGeom>
              <a:avLst/>
              <a:gdLst/>
              <a:ahLst/>
              <a:cxnLst>
                <a:cxn ang="0">
                  <a:pos x="0" y="744"/>
                </a:cxn>
                <a:cxn ang="0">
                  <a:pos x="432" y="120"/>
                </a:cxn>
                <a:cxn ang="0">
                  <a:pos x="624" y="24"/>
                </a:cxn>
                <a:cxn ang="0">
                  <a:pos x="768" y="216"/>
                </a:cxn>
                <a:cxn ang="0">
                  <a:pos x="1056" y="696"/>
                </a:cxn>
              </a:cxnLst>
              <a:rect l="0" t="0" r="r" b="b"/>
              <a:pathLst>
                <a:path w="1056" h="744">
                  <a:moveTo>
                    <a:pt x="0" y="744"/>
                  </a:moveTo>
                  <a:cubicBezTo>
                    <a:pt x="164" y="492"/>
                    <a:pt x="328" y="240"/>
                    <a:pt x="432" y="120"/>
                  </a:cubicBezTo>
                  <a:cubicBezTo>
                    <a:pt x="536" y="0"/>
                    <a:pt x="568" y="8"/>
                    <a:pt x="624" y="24"/>
                  </a:cubicBezTo>
                  <a:cubicBezTo>
                    <a:pt x="680" y="40"/>
                    <a:pt x="696" y="104"/>
                    <a:pt x="768" y="216"/>
                  </a:cubicBezTo>
                  <a:cubicBezTo>
                    <a:pt x="840" y="328"/>
                    <a:pt x="948" y="512"/>
                    <a:pt x="1056" y="696"/>
                  </a:cubicBezTo>
                </a:path>
              </a:pathLst>
            </a:custGeom>
            <a:noFill/>
            <a:ln w="34925" cap="flat">
              <a:solidFill>
                <a:schemeClr val="tx1"/>
              </a:solidFill>
              <a:prstDash val="sysDot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" name="Freeform 18"/>
          <p:cNvSpPr>
            <a:spLocks/>
          </p:cNvSpPr>
          <p:nvPr/>
        </p:nvSpPr>
        <p:spPr bwMode="auto">
          <a:xfrm>
            <a:off x="4081463" y="3429000"/>
            <a:ext cx="1612900" cy="12192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912" y="528"/>
              </a:cxn>
              <a:cxn ang="0">
                <a:pos x="864" y="720"/>
              </a:cxn>
              <a:cxn ang="0">
                <a:pos x="0" y="768"/>
              </a:cxn>
            </a:cxnLst>
            <a:rect l="0" t="0" r="r" b="b"/>
            <a:pathLst>
              <a:path w="1016" h="768">
                <a:moveTo>
                  <a:pt x="576" y="0"/>
                </a:moveTo>
                <a:cubicBezTo>
                  <a:pt x="720" y="204"/>
                  <a:pt x="864" y="408"/>
                  <a:pt x="912" y="528"/>
                </a:cubicBezTo>
                <a:cubicBezTo>
                  <a:pt x="960" y="648"/>
                  <a:pt x="1016" y="680"/>
                  <a:pt x="864" y="720"/>
                </a:cubicBezTo>
                <a:cubicBezTo>
                  <a:pt x="712" y="760"/>
                  <a:pt x="356" y="764"/>
                  <a:pt x="0" y="768"/>
                </a:cubicBezTo>
              </a:path>
            </a:pathLst>
          </a:custGeom>
          <a:noFill/>
          <a:ln w="34925" cap="flat">
            <a:solidFill>
              <a:schemeClr val="tx1"/>
            </a:solidFill>
            <a:prstDash val="sysDot"/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20"/>
          <p:cNvSpPr>
            <a:spLocks noChangeShapeType="1"/>
          </p:cNvSpPr>
          <p:nvPr/>
        </p:nvSpPr>
        <p:spPr bwMode="auto">
          <a:xfrm flipH="1">
            <a:off x="4092575" y="4876800"/>
            <a:ext cx="1524000" cy="0"/>
          </a:xfrm>
          <a:prstGeom prst="line">
            <a:avLst/>
          </a:prstGeom>
          <a:noFill/>
          <a:ln w="34925">
            <a:solidFill>
              <a:srgbClr val="492BFF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21"/>
          <p:cNvSpPr txBox="1">
            <a:spLocks noChangeArrowheads="1"/>
          </p:cNvSpPr>
          <p:nvPr/>
        </p:nvSpPr>
        <p:spPr bwMode="auto">
          <a:xfrm>
            <a:off x="3048000" y="1676400"/>
            <a:ext cx="3578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link rate: AB=BC=1, CA=2</a:t>
            </a:r>
          </a:p>
        </p:txBody>
      </p:sp>
      <p:grpSp>
        <p:nvGrpSpPr>
          <p:cNvPr id="18" name="Group 26"/>
          <p:cNvGrpSpPr>
            <a:grpSpLocks/>
          </p:cNvGrpSpPr>
          <p:nvPr/>
        </p:nvGrpSpPr>
        <p:grpSpPr bwMode="auto">
          <a:xfrm>
            <a:off x="3373438" y="3222625"/>
            <a:ext cx="2155825" cy="1349375"/>
            <a:chOff x="1872" y="2064"/>
            <a:chExt cx="1358" cy="850"/>
          </a:xfrm>
        </p:grpSpPr>
        <p:sp>
          <p:nvSpPr>
            <p:cNvPr id="19" name="Freeform 27"/>
            <p:cNvSpPr>
              <a:spLocks/>
            </p:cNvSpPr>
            <p:nvPr/>
          </p:nvSpPr>
          <p:spPr bwMode="auto">
            <a:xfrm>
              <a:off x="1872" y="2064"/>
              <a:ext cx="528" cy="768"/>
            </a:xfrm>
            <a:custGeom>
              <a:avLst/>
              <a:gdLst/>
              <a:ahLst/>
              <a:cxnLst>
                <a:cxn ang="0">
                  <a:pos x="0" y="1344"/>
                </a:cxn>
                <a:cxn ang="0">
                  <a:pos x="960" y="0"/>
                </a:cxn>
              </a:cxnLst>
              <a:rect l="0" t="0" r="r" b="b"/>
              <a:pathLst>
                <a:path w="960" h="1344">
                  <a:moveTo>
                    <a:pt x="0" y="1344"/>
                  </a:moveTo>
                  <a:cubicBezTo>
                    <a:pt x="0" y="1344"/>
                    <a:pt x="480" y="672"/>
                    <a:pt x="960" y="0"/>
                  </a:cubicBezTo>
                </a:path>
              </a:pathLst>
            </a:custGeom>
            <a:noFill/>
            <a:ln w="34925" cap="flat">
              <a:solidFill>
                <a:srgbClr val="492BFF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8"/>
            <p:cNvSpPr>
              <a:spLocks noChangeShapeType="1"/>
            </p:cNvSpPr>
            <p:nvPr/>
          </p:nvSpPr>
          <p:spPr bwMode="auto">
            <a:xfrm flipV="1">
              <a:off x="1968" y="2112"/>
              <a:ext cx="480" cy="720"/>
            </a:xfrm>
            <a:prstGeom prst="line">
              <a:avLst/>
            </a:prstGeom>
            <a:noFill/>
            <a:ln w="34925">
              <a:solidFill>
                <a:srgbClr val="492BFF"/>
              </a:solidFill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Freeform 29"/>
            <p:cNvSpPr>
              <a:spLocks/>
            </p:cNvSpPr>
            <p:nvPr/>
          </p:nvSpPr>
          <p:spPr bwMode="auto">
            <a:xfrm>
              <a:off x="2174" y="2170"/>
              <a:ext cx="1056" cy="744"/>
            </a:xfrm>
            <a:custGeom>
              <a:avLst/>
              <a:gdLst/>
              <a:ahLst/>
              <a:cxnLst>
                <a:cxn ang="0">
                  <a:pos x="0" y="744"/>
                </a:cxn>
                <a:cxn ang="0">
                  <a:pos x="432" y="120"/>
                </a:cxn>
                <a:cxn ang="0">
                  <a:pos x="624" y="24"/>
                </a:cxn>
                <a:cxn ang="0">
                  <a:pos x="768" y="216"/>
                </a:cxn>
                <a:cxn ang="0">
                  <a:pos x="1056" y="696"/>
                </a:cxn>
              </a:cxnLst>
              <a:rect l="0" t="0" r="r" b="b"/>
              <a:pathLst>
                <a:path w="1056" h="744">
                  <a:moveTo>
                    <a:pt x="0" y="744"/>
                  </a:moveTo>
                  <a:cubicBezTo>
                    <a:pt x="164" y="492"/>
                    <a:pt x="328" y="240"/>
                    <a:pt x="432" y="120"/>
                  </a:cubicBezTo>
                  <a:cubicBezTo>
                    <a:pt x="536" y="0"/>
                    <a:pt x="568" y="8"/>
                    <a:pt x="624" y="24"/>
                  </a:cubicBezTo>
                  <a:cubicBezTo>
                    <a:pt x="680" y="40"/>
                    <a:pt x="696" y="104"/>
                    <a:pt x="768" y="216"/>
                  </a:cubicBezTo>
                  <a:cubicBezTo>
                    <a:pt x="840" y="328"/>
                    <a:pt x="948" y="512"/>
                    <a:pt x="1056" y="696"/>
                  </a:cubicBezTo>
                </a:path>
              </a:pathLst>
            </a:custGeom>
            <a:noFill/>
            <a:ln w="34925" cap="flat">
              <a:solidFill>
                <a:srgbClr val="492BFF"/>
              </a:solidFill>
              <a:prstDash val="solid"/>
              <a:round/>
              <a:headEnd/>
              <a:tailEnd type="stealth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Freeform 30"/>
          <p:cNvSpPr>
            <a:spLocks/>
          </p:cNvSpPr>
          <p:nvPr/>
        </p:nvSpPr>
        <p:spPr bwMode="auto">
          <a:xfrm>
            <a:off x="4081463" y="3429000"/>
            <a:ext cx="1612900" cy="12192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912" y="528"/>
              </a:cxn>
              <a:cxn ang="0">
                <a:pos x="864" y="720"/>
              </a:cxn>
              <a:cxn ang="0">
                <a:pos x="0" y="768"/>
              </a:cxn>
            </a:cxnLst>
            <a:rect l="0" t="0" r="r" b="b"/>
            <a:pathLst>
              <a:path w="1016" h="768">
                <a:moveTo>
                  <a:pt x="576" y="0"/>
                </a:moveTo>
                <a:cubicBezTo>
                  <a:pt x="720" y="204"/>
                  <a:pt x="864" y="408"/>
                  <a:pt x="912" y="528"/>
                </a:cubicBezTo>
                <a:cubicBezTo>
                  <a:pt x="960" y="648"/>
                  <a:pt x="1016" y="680"/>
                  <a:pt x="864" y="720"/>
                </a:cubicBezTo>
                <a:cubicBezTo>
                  <a:pt x="712" y="760"/>
                  <a:pt x="356" y="764"/>
                  <a:pt x="0" y="768"/>
                </a:cubicBezTo>
              </a:path>
            </a:pathLst>
          </a:custGeom>
          <a:noFill/>
          <a:ln w="34925" cap="flat">
            <a:solidFill>
              <a:srgbClr val="492BFF"/>
            </a:solidFill>
            <a:prstDash val="solid"/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31"/>
          <p:cNvSpPr>
            <a:spLocks/>
          </p:cNvSpPr>
          <p:nvPr/>
        </p:nvSpPr>
        <p:spPr bwMode="auto">
          <a:xfrm>
            <a:off x="4083050" y="3429000"/>
            <a:ext cx="1612900" cy="12192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912" y="528"/>
              </a:cxn>
              <a:cxn ang="0">
                <a:pos x="864" y="720"/>
              </a:cxn>
              <a:cxn ang="0">
                <a:pos x="0" y="768"/>
              </a:cxn>
            </a:cxnLst>
            <a:rect l="0" t="0" r="r" b="b"/>
            <a:pathLst>
              <a:path w="1016" h="768">
                <a:moveTo>
                  <a:pt x="576" y="0"/>
                </a:moveTo>
                <a:cubicBezTo>
                  <a:pt x="720" y="204"/>
                  <a:pt x="864" y="408"/>
                  <a:pt x="912" y="528"/>
                </a:cubicBezTo>
                <a:cubicBezTo>
                  <a:pt x="960" y="648"/>
                  <a:pt x="1016" y="680"/>
                  <a:pt x="864" y="720"/>
                </a:cubicBezTo>
                <a:cubicBezTo>
                  <a:pt x="712" y="760"/>
                  <a:pt x="356" y="764"/>
                  <a:pt x="0" y="768"/>
                </a:cubicBezTo>
              </a:path>
            </a:pathLst>
          </a:custGeom>
          <a:noFill/>
          <a:ln w="57150" cap="flat">
            <a:solidFill>
              <a:srgbClr val="F21FFF"/>
            </a:solidFill>
            <a:prstDash val="solid"/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32"/>
          <p:cNvSpPr>
            <a:spLocks noChangeShapeType="1"/>
          </p:cNvSpPr>
          <p:nvPr/>
        </p:nvSpPr>
        <p:spPr bwMode="auto">
          <a:xfrm flipH="1">
            <a:off x="4071938" y="4876800"/>
            <a:ext cx="1643062" cy="0"/>
          </a:xfrm>
          <a:prstGeom prst="line">
            <a:avLst/>
          </a:prstGeom>
          <a:noFill/>
          <a:ln w="44450">
            <a:solidFill>
              <a:srgbClr val="F21FFF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Line 33"/>
          <p:cNvSpPr>
            <a:spLocks noChangeShapeType="1"/>
          </p:cNvSpPr>
          <p:nvPr/>
        </p:nvSpPr>
        <p:spPr bwMode="auto">
          <a:xfrm flipH="1">
            <a:off x="4038600" y="4876800"/>
            <a:ext cx="1676400" cy="0"/>
          </a:xfrm>
          <a:prstGeom prst="line">
            <a:avLst/>
          </a:prstGeom>
          <a:noFill/>
          <a:ln w="63500">
            <a:solidFill>
              <a:srgbClr val="FF0000"/>
            </a:solidFill>
            <a:round/>
            <a:headEnd/>
            <a:tailEnd type="stealth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35"/>
          <p:cNvSpPr txBox="1">
            <a:spLocks noChangeArrowheads="1"/>
          </p:cNvSpPr>
          <p:nvPr/>
        </p:nvSpPr>
        <p:spPr bwMode="auto">
          <a:xfrm>
            <a:off x="1033463" y="3581400"/>
            <a:ext cx="2471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492BFF"/>
                </a:solidFill>
              </a:rPr>
              <a:t>demand 1,2,3 =1/3</a:t>
            </a:r>
            <a:endParaRPr lang="en-US"/>
          </a:p>
        </p:txBody>
      </p:sp>
      <p:sp>
        <p:nvSpPr>
          <p:cNvPr id="27" name="Text Box 37"/>
          <p:cNvSpPr txBox="1">
            <a:spLocks noChangeArrowheads="1"/>
          </p:cNvSpPr>
          <p:nvPr/>
        </p:nvSpPr>
        <p:spPr bwMode="auto">
          <a:xfrm>
            <a:off x="5757863" y="3505200"/>
            <a:ext cx="2014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21FFF"/>
                </a:solidFill>
              </a:rPr>
              <a:t>demand 4 =2/3</a:t>
            </a:r>
            <a:endParaRPr lang="en-US"/>
          </a:p>
        </p:txBody>
      </p:sp>
      <p:sp>
        <p:nvSpPr>
          <p:cNvPr id="28" name="Text Box 38"/>
          <p:cNvSpPr txBox="1">
            <a:spLocks noChangeArrowheads="1"/>
          </p:cNvSpPr>
          <p:nvPr/>
        </p:nvSpPr>
        <p:spPr bwMode="auto">
          <a:xfrm>
            <a:off x="3929063" y="5334000"/>
            <a:ext cx="1938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demand 5=4/3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255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5" grpId="0" animBg="1"/>
      <p:bldP spid="15" grpId="1" animBg="1"/>
      <p:bldP spid="16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/>
      <p:bldP spid="27" grpId="0"/>
      <p:bldP spid="2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Method </a:t>
            </a:r>
            <a:r>
              <a:rPr lang="en-US" sz="3600" dirty="0" smtClean="0">
                <a:solidFill>
                  <a:srgbClr val="FF0000"/>
                </a:solidFill>
              </a:rPr>
              <a:t>7: </a:t>
            </a:r>
            <a:r>
              <a:rPr lang="en-US" sz="3600" dirty="0" smtClean="0">
                <a:solidFill>
                  <a:srgbClr val="FF0000"/>
                </a:solidFill>
              </a:rPr>
              <a:t>Find max-min fair allocation –  multipath routing with </a:t>
            </a:r>
            <a:r>
              <a:rPr lang="en-US" sz="3600" dirty="0" err="1" smtClean="0">
                <a:solidFill>
                  <a:srgbClr val="FF0000"/>
                </a:solidFill>
              </a:rPr>
              <a:t>splitable</a:t>
            </a:r>
            <a:r>
              <a:rPr lang="en-US" sz="3600" dirty="0" smtClean="0">
                <a:solidFill>
                  <a:srgbClr val="FF0000"/>
                </a:solidFill>
              </a:rPr>
              <a:t> flows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Multiple paths for each SD pairs are known: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start with 0 rate for all demand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Solve the multi-path maximum concurrent flow problem.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Remove saturated links, and demands whose paths using those links</a:t>
            </a:r>
          </a:p>
          <a:p>
            <a:pPr marL="1314450" lvl="2" indent="-457200">
              <a:buFont typeface="Arial" pitchFamily="34" charset="0"/>
              <a:buAutoNum type="arabicPeriod"/>
            </a:pPr>
            <a:r>
              <a:rPr lang="en-US" altLang="en-US" dirty="0" smtClean="0"/>
              <a:t>go back to </a:t>
            </a:r>
            <a:r>
              <a:rPr lang="en-US" altLang="en-US" dirty="0" smtClean="0">
                <a:solidFill>
                  <a:srgbClr val="A50021"/>
                </a:solidFill>
              </a:rPr>
              <a:t>step 2</a:t>
            </a:r>
            <a:r>
              <a:rPr lang="en-US" altLang="en-US" dirty="0" smtClean="0"/>
              <a:t> until no demand left.</a:t>
            </a:r>
          </a:p>
          <a:p>
            <a:pPr marL="1314450" lvl="2" indent="-457200">
              <a:buNone/>
            </a:pPr>
            <a:endParaRPr lang="en-US" alt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839871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Method </a:t>
            </a:r>
            <a:r>
              <a:rPr lang="en-US" sz="3600" dirty="0" smtClean="0">
                <a:solidFill>
                  <a:srgbClr val="FF0000"/>
                </a:solidFill>
              </a:rPr>
              <a:t>8: </a:t>
            </a:r>
            <a:r>
              <a:rPr lang="en-US" sz="3600" dirty="0" smtClean="0">
                <a:solidFill>
                  <a:srgbClr val="FF0000"/>
                </a:solidFill>
              </a:rPr>
              <a:t>Find max-min fair allocation – optimal multi-path with </a:t>
            </a:r>
            <a:r>
              <a:rPr lang="en-US" sz="3600" dirty="0" err="1" smtClean="0">
                <a:solidFill>
                  <a:srgbClr val="FF0000"/>
                </a:solidFill>
              </a:rPr>
              <a:t>splitable</a:t>
            </a:r>
            <a:r>
              <a:rPr lang="en-US" sz="3600" dirty="0" smtClean="0">
                <a:solidFill>
                  <a:srgbClr val="FF0000"/>
                </a:solidFill>
              </a:rPr>
              <a:t> flows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problem can be formulated as multi-commodity flow problem.</a:t>
            </a:r>
          </a:p>
          <a:p>
            <a:pPr lvl="1"/>
            <a:r>
              <a:rPr lang="en-US" dirty="0" smtClean="0"/>
              <a:t>Multi-commodity flow problem:</a:t>
            </a:r>
          </a:p>
          <a:p>
            <a:pPr lvl="2"/>
            <a:r>
              <a:rPr lang="en-US" dirty="0" smtClean="0"/>
              <a:t>Given a topology, which is the maximum flow rate that can be pushed from a source s to a destination d.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 flipH="1" flipV="1">
            <a:off x="2393763" y="4146363"/>
            <a:ext cx="851274" cy="1003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2362200" y="4343400"/>
            <a:ext cx="990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581400" y="4114800"/>
            <a:ext cx="10668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16200000" flipV="1">
            <a:off x="3651063" y="4108263"/>
            <a:ext cx="851274" cy="10798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2431863" y="5175063"/>
            <a:ext cx="775074" cy="1003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2209800" y="5334000"/>
            <a:ext cx="10668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2400300" y="5143500"/>
            <a:ext cx="184187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5400000" flipH="1" flipV="1">
            <a:off x="2552700" y="51435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 flipH="1" flipV="1">
            <a:off x="3612963" y="5105401"/>
            <a:ext cx="882837" cy="1035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3657601" y="5213163"/>
            <a:ext cx="882837" cy="1035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600200" y="5029200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029200" y="50292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057400" y="50292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276600" y="39624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276600" y="60198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4648200" y="4953000"/>
            <a:ext cx="30480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5486400" y="3810000"/>
            <a:ext cx="2971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For each link create a variable for each flow</a:t>
            </a:r>
          </a:p>
          <a:p>
            <a:endParaRPr lang="en-US" sz="1600" dirty="0" smtClean="0"/>
          </a:p>
          <a:p>
            <a:r>
              <a:rPr lang="en-US" sz="1600" dirty="0" smtClean="0"/>
              <a:t>Flow rate into a node needs to be equal to the flow rate out of a node for all but source and destination.</a:t>
            </a:r>
          </a:p>
          <a:p>
            <a:endParaRPr lang="en-US" sz="1600" dirty="0" smtClean="0"/>
          </a:p>
          <a:p>
            <a:r>
              <a:rPr lang="en-US" sz="1600" dirty="0" smtClean="0"/>
              <a:t>The flow rate for the SD pair is the net outgoing flow of the source.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6839871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Method 8: Find max-min fair allocation – optimal multi-path with </a:t>
            </a:r>
            <a:r>
              <a:rPr lang="en-US" sz="3600" dirty="0" err="1" smtClean="0">
                <a:solidFill>
                  <a:srgbClr val="FF0000"/>
                </a:solidFill>
              </a:rPr>
              <a:t>splitable</a:t>
            </a:r>
            <a:r>
              <a:rPr lang="en-US" sz="3600" dirty="0" smtClean="0">
                <a:solidFill>
                  <a:srgbClr val="FF0000"/>
                </a:solidFill>
              </a:rPr>
              <a:t> flows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problem can be formulated as multi-commodity flow problem.</a:t>
            </a:r>
          </a:p>
          <a:p>
            <a:pPr lvl="1"/>
            <a:r>
              <a:rPr lang="en-US" dirty="0" smtClean="0"/>
              <a:t>Same logical as Method 7 with a different max concurrent flow problem to solve in every step.</a:t>
            </a:r>
          </a:p>
          <a:p>
            <a:pPr lvl="1"/>
            <a:r>
              <a:rPr lang="en-US" dirty="0" smtClean="0"/>
              <a:t>See this paper be more details: </a:t>
            </a:r>
          </a:p>
          <a:p>
            <a:pPr lvl="2"/>
            <a:r>
              <a:rPr lang="en-US" dirty="0" err="1" smtClean="0"/>
              <a:t>Nace</a:t>
            </a:r>
            <a:r>
              <a:rPr lang="en-US" dirty="0" smtClean="0"/>
              <a:t>, </a:t>
            </a:r>
            <a:r>
              <a:rPr lang="en-US" dirty="0" err="1" smtClean="0"/>
              <a:t>Dritan</a:t>
            </a:r>
            <a:r>
              <a:rPr lang="en-US" dirty="0" smtClean="0"/>
              <a:t> and </a:t>
            </a:r>
            <a:r>
              <a:rPr lang="en-US" dirty="0" err="1" smtClean="0"/>
              <a:t>Nhat</a:t>
            </a:r>
            <a:r>
              <a:rPr lang="en-US" dirty="0" smtClean="0"/>
              <a:t> Doan, </a:t>
            </a:r>
            <a:r>
              <a:rPr lang="en-US" dirty="0" err="1" smtClean="0"/>
              <a:t>Linh</a:t>
            </a:r>
            <a:r>
              <a:rPr lang="en-US" dirty="0" smtClean="0"/>
              <a:t> and Klopfenstein, Olivier and </a:t>
            </a:r>
            <a:r>
              <a:rPr lang="en-US" dirty="0" err="1" smtClean="0"/>
              <a:t>Bashllari</a:t>
            </a:r>
            <a:r>
              <a:rPr lang="en-US" dirty="0" smtClean="0"/>
              <a:t>, Alfred, “Max-min Fairness in Multi-commodity Flows”, Computers and Operations Research, 35(2):557-573, February 2008.</a:t>
            </a:r>
          </a:p>
        </p:txBody>
      </p:sp>
    </p:spTree>
    <p:extLst>
      <p:ext uri="{BB962C8B-B14F-4D97-AF65-F5344CB8AC3E}">
        <p14:creationId xmlns:p14="http://schemas.microsoft.com/office/powerpoint/2010/main" xmlns="" val="26839871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aggregate throughput of an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7432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Method 1: Bottleneck link estimation </a:t>
            </a:r>
            <a:r>
              <a:rPr lang="en-US" dirty="0" smtClean="0"/>
              <a:t>for single path routing:</a:t>
            </a:r>
          </a:p>
          <a:p>
            <a:pPr lvl="1"/>
            <a:r>
              <a:rPr lang="en-US" dirty="0" smtClean="0"/>
              <a:t>Count the number of times each link is used.</a:t>
            </a:r>
          </a:p>
          <a:p>
            <a:pPr lvl="1"/>
            <a:r>
              <a:rPr lang="en-US" dirty="0" smtClean="0"/>
              <a:t>The throughput of a flow is the equal share of the bandwidth on the bottleneck link (the most used link along the path): BW/</a:t>
            </a:r>
            <a:r>
              <a:rPr lang="en-US" dirty="0" err="1" smtClean="0"/>
              <a:t>usage_count</a:t>
            </a:r>
            <a:endParaRPr lang="en-US" dirty="0" smtClean="0"/>
          </a:p>
          <a:p>
            <a:pPr lvl="1"/>
            <a:r>
              <a:rPr lang="en-US" dirty="0" smtClean="0"/>
              <a:t>Example: bidirectional 1Gbps links throughput the network, pattern: 0-&gt;2, 1-&gt;2, 2-&gt;1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4583784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400300" y="587918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516157" y="6011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8514" y="4703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2667000" y="519338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191000" y="4583784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305300" y="587918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421157" y="601110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23514" y="4703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4572000" y="519338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6172200" y="45515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6286500" y="5846918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6402357" y="59788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04714" y="46716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  <a:endCxn id="14" idx="2"/>
          </p:cNvCxnSpPr>
          <p:nvPr/>
        </p:nvCxnSpPr>
        <p:spPr>
          <a:xfrm flipV="1">
            <a:off x="6553200" y="5161118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3048000" y="4888584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  <a:endCxn id="14" idx="1"/>
          </p:cNvCxnSpPr>
          <p:nvPr/>
        </p:nvCxnSpPr>
        <p:spPr>
          <a:xfrm flipV="1">
            <a:off x="4953000" y="4856318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18556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Modeling the aggregate throughput of an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Linear programming formulation for finding the maximum possible throughput.</a:t>
            </a:r>
          </a:p>
          <a:p>
            <a:pPr lvl="1">
              <a:buNone/>
            </a:pPr>
            <a:r>
              <a:rPr lang="en-US" sz="2000" dirty="0" smtClean="0"/>
              <a:t>Maximize x0+x1+x2</a:t>
            </a:r>
          </a:p>
          <a:p>
            <a:pPr lvl="1">
              <a:buNone/>
            </a:pPr>
            <a:r>
              <a:rPr lang="en-US" sz="2000" dirty="0" smtClean="0"/>
              <a:t>Subject to:</a:t>
            </a:r>
          </a:p>
          <a:p>
            <a:pPr lvl="1">
              <a:buNone/>
            </a:pPr>
            <a:r>
              <a:rPr lang="en-US" sz="2000" dirty="0" smtClean="0"/>
              <a:t>0&lt;=X0&lt;=1000000000</a:t>
            </a:r>
          </a:p>
          <a:p>
            <a:pPr lvl="1">
              <a:buNone/>
            </a:pPr>
            <a:r>
              <a:rPr lang="en-US" sz="2000" dirty="0" smtClean="0"/>
              <a:t>0&lt;=x1&lt;=1000000000</a:t>
            </a:r>
          </a:p>
          <a:p>
            <a:pPr lvl="1">
              <a:buNone/>
            </a:pPr>
            <a:r>
              <a:rPr lang="en-US" sz="2000" dirty="0" smtClean="0"/>
              <a:t>0&lt;=x2&lt;=1000000000</a:t>
            </a:r>
          </a:p>
          <a:p>
            <a:pPr lvl="1">
              <a:buNone/>
            </a:pPr>
            <a:r>
              <a:rPr lang="en-US" sz="2000" dirty="0" smtClean="0"/>
              <a:t>x0+x1&lt;=1000000000</a:t>
            </a:r>
          </a:p>
        </p:txBody>
      </p:sp>
      <p:sp>
        <p:nvSpPr>
          <p:cNvPr id="4" name="Rectangle 3"/>
          <p:cNvSpPr/>
          <p:nvPr/>
        </p:nvSpPr>
        <p:spPr>
          <a:xfrm>
            <a:off x="4267200" y="44196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381500" y="57150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497357" y="5846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499714" y="45397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cxnSp>
        <p:nvCxnSpPr>
          <p:cNvPr id="8" name="Straight Connector 7"/>
          <p:cNvCxnSpPr>
            <a:stCxn id="5" idx="0"/>
            <a:endCxn id="4" idx="2"/>
          </p:cNvCxnSpPr>
          <p:nvPr/>
        </p:nvCxnSpPr>
        <p:spPr>
          <a:xfrm flipV="1">
            <a:off x="4648200" y="5029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172200" y="4419600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286500" y="5715000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02357" y="584691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04714" y="45397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</a:p>
        </p:txBody>
      </p:sp>
      <p:cxnSp>
        <p:nvCxnSpPr>
          <p:cNvPr id="13" name="Straight Connector 12"/>
          <p:cNvCxnSpPr>
            <a:stCxn id="10" idx="0"/>
            <a:endCxn id="9" idx="2"/>
          </p:cNvCxnSpPr>
          <p:nvPr/>
        </p:nvCxnSpPr>
        <p:spPr>
          <a:xfrm flipV="1">
            <a:off x="6553200" y="5029200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153400" y="4399118"/>
            <a:ext cx="762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267700" y="5682734"/>
            <a:ext cx="533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383557" y="58146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385914" y="45074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cxnSp>
        <p:nvCxnSpPr>
          <p:cNvPr id="18" name="Straight Connector 17"/>
          <p:cNvCxnSpPr>
            <a:stCxn id="15" idx="0"/>
          </p:cNvCxnSpPr>
          <p:nvPr/>
        </p:nvCxnSpPr>
        <p:spPr>
          <a:xfrm flipV="1">
            <a:off x="8534400" y="4996934"/>
            <a:ext cx="0" cy="685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4" idx="3"/>
            <a:endCxn id="9" idx="1"/>
          </p:cNvCxnSpPr>
          <p:nvPr/>
        </p:nvCxnSpPr>
        <p:spPr>
          <a:xfrm>
            <a:off x="5029200" y="4724400"/>
            <a:ext cx="1143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9" idx="3"/>
          </p:cNvCxnSpPr>
          <p:nvPr/>
        </p:nvCxnSpPr>
        <p:spPr>
          <a:xfrm flipV="1">
            <a:off x="6934200" y="4692134"/>
            <a:ext cx="1219200" cy="32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31855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programming (LP)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Used extensively in solving networking modeling problems (and many other CS problems such as register allocation in compilers).</a:t>
            </a:r>
          </a:p>
          <a:p>
            <a:r>
              <a:rPr lang="en-US" dirty="0" smtClean="0"/>
              <a:t>A linear programming is defined by </a:t>
            </a:r>
          </a:p>
          <a:p>
            <a:pPr lvl="1"/>
            <a:r>
              <a:rPr lang="en-US" dirty="0" smtClean="0"/>
              <a:t>A set of variables</a:t>
            </a:r>
          </a:p>
          <a:p>
            <a:pPr lvl="1"/>
            <a:r>
              <a:rPr lang="en-US" dirty="0" smtClean="0"/>
              <a:t>An optimization objective function (linear function of the set of variables)</a:t>
            </a:r>
          </a:p>
          <a:p>
            <a:pPr lvl="1"/>
            <a:r>
              <a:rPr lang="en-US" dirty="0" smtClean="0"/>
              <a:t>A set of linear constraints (linear on the variables)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8992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 of linear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Assuming that x, y, and z are variables, which of the following are linear functions on the variables?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5xy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x/y + 2z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4x + 3y + (2/3)z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5x</a:t>
            </a:r>
            <a:r>
              <a:rPr lang="en-US" altLang="en-US" baseline="30000" dirty="0"/>
              <a:t>2</a:t>
            </a:r>
            <a:r>
              <a:rPr lang="en-US" altLang="en-US" dirty="0"/>
              <a:t>  + 6y</a:t>
            </a:r>
            <a:r>
              <a:rPr lang="en-US" altLang="en-US" baseline="30000" dirty="0"/>
              <a:t>2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2 + x</a:t>
            </a:r>
          </a:p>
          <a:p>
            <a:pPr marL="1257300" lvl="2" indent="-457200">
              <a:buFontTx/>
              <a:buAutoNum type="alphaLcPeriod"/>
            </a:pPr>
            <a:r>
              <a:rPr lang="en-US" altLang="en-US" dirty="0"/>
              <a:t>(x + y) / z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953000" y="3276600"/>
            <a:ext cx="355058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generic form of Linear function </a:t>
            </a:r>
          </a:p>
          <a:p>
            <a:r>
              <a:rPr lang="en-US" dirty="0" smtClean="0"/>
              <a:t>of x, y and z:</a:t>
            </a:r>
          </a:p>
          <a:p>
            <a:endParaRPr lang="en-US" dirty="0" smtClean="0"/>
          </a:p>
          <a:p>
            <a:r>
              <a:rPr lang="en-US" dirty="0" smtClean="0"/>
              <a:t>c1*x + c2*y + c3*z + c4, where </a:t>
            </a:r>
          </a:p>
          <a:p>
            <a:r>
              <a:rPr lang="en-US" dirty="0" smtClean="0"/>
              <a:t>c1, c2, c3, and c4 are constants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153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example LP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267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Maximize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</a:t>
            </a:r>
            <a:r>
              <a:rPr lang="en-US" sz="2800" dirty="0" err="1"/>
              <a:t>obj</a:t>
            </a:r>
            <a:r>
              <a:rPr lang="en-US" sz="2800" dirty="0"/>
              <a:t>: 500 x1 + 300 x2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Subject to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c1: x1 + x2 &lt;= 10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c2: x1 + x2 &gt;= 7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c3: 200 x1 + 100x2 &lt;= 1200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c4: x1 + 2 x2 &lt;= 12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Bounds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0&lt;= x1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  0&lt;= x2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General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sz="2800" dirty="0"/>
              <a:t>End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724400" y="1447800"/>
            <a:ext cx="3962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If some variables only take Integer values , the problem is  called </a:t>
            </a:r>
            <a:r>
              <a:rPr lang="en-US" sz="2400" dirty="0" smtClean="0">
                <a:solidFill>
                  <a:srgbClr val="C00000"/>
                </a:solidFill>
              </a:rPr>
              <a:t>integer linear programming </a:t>
            </a:r>
            <a:r>
              <a:rPr lang="en-US" sz="2400" dirty="0" smtClean="0"/>
              <a:t>(ILP)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p</a:t>
            </a:r>
            <a:r>
              <a:rPr lang="en-US" sz="2400" dirty="0" smtClean="0"/>
              <a:t>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LP problem have polynomial solutions while ILP is NP-hard.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Many highly optimized LP/ILP solvers (CPLEX, LP solve, </a:t>
            </a:r>
            <a:r>
              <a:rPr lang="en-US" sz="2400" dirty="0" err="1" smtClean="0"/>
              <a:t>etc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="" xmlns:p14="http://schemas.microsoft.com/office/powerpoint/2010/main" val="510953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LP/ILP formulation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199"/>
          </a:xfrm>
        </p:spPr>
        <p:txBody>
          <a:bodyPr>
            <a:normAutofit/>
          </a:bodyPr>
          <a:lstStyle/>
          <a:p>
            <a:r>
              <a:rPr lang="en-US" altLang="en-US" u="sng" dirty="0" smtClean="0"/>
              <a:t>LP/ILP Problem </a:t>
            </a:r>
            <a:r>
              <a:rPr lang="en-US" altLang="en-US" u="sng" dirty="0"/>
              <a:t>formulation or modeling</a:t>
            </a:r>
            <a:r>
              <a:rPr lang="en-US" altLang="en-US" dirty="0"/>
              <a:t> is the process of translating a verbal statement of a problem into a mathematical statement</a:t>
            </a:r>
            <a:r>
              <a:rPr lang="en-US" altLang="en-US" dirty="0" smtClean="0"/>
              <a:t>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Understand the problem thoroughly.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Describe the objective in words.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Describe each constraint in words.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Define the decision variables.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Write the objective in terms of the decision variables.</a:t>
            </a:r>
          </a:p>
          <a:p>
            <a:pPr marL="1257300" lvl="2" indent="-457200">
              <a:buFontTx/>
              <a:buAutoNum type="arabicPeriod"/>
            </a:pPr>
            <a:r>
              <a:rPr lang="en-US" altLang="en-US" dirty="0"/>
              <a:t>Write the constraints in terms of the decision variables.</a:t>
            </a:r>
          </a:p>
          <a:p>
            <a:pPr lvl="1"/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6474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2283</Words>
  <Application>Microsoft Office PowerPoint</Application>
  <PresentationFormat>On-screen Show (4:3)</PresentationFormat>
  <Paragraphs>312</Paragraphs>
  <Slides>33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Office Theme</vt:lpstr>
      <vt:lpstr>Equation</vt:lpstr>
      <vt:lpstr>Interconnect Performance Modeling</vt:lpstr>
      <vt:lpstr>Performance modeling</vt:lpstr>
      <vt:lpstr>Modeling the aggregate throughput of an interconnect</vt:lpstr>
      <vt:lpstr>Modeling the aggregate throughput of an interconnect</vt:lpstr>
      <vt:lpstr>Modeling the aggregate throughput of an interconnect</vt:lpstr>
      <vt:lpstr>Linear programming (LP)</vt:lpstr>
      <vt:lpstr>Examples of linear functions</vt:lpstr>
      <vt:lpstr>An example LP formulation</vt:lpstr>
      <vt:lpstr>LP/ILP formulation</vt:lpstr>
      <vt:lpstr>An example</vt:lpstr>
      <vt:lpstr>An example</vt:lpstr>
      <vt:lpstr>An example</vt:lpstr>
      <vt:lpstr>Another example</vt:lpstr>
      <vt:lpstr>Method 2: Modeling maximum aggregate throughput for single path routing using LP</vt:lpstr>
      <vt:lpstr>Method 2: continue</vt:lpstr>
      <vt:lpstr>Method 2: Example</vt:lpstr>
      <vt:lpstr>Method 3: Modeling maximum aggregate throughput for multi-path routing using LP</vt:lpstr>
      <vt:lpstr>Modeling maximum aggregate throughput for multipath path routing using LP</vt:lpstr>
      <vt:lpstr>Is maximizing aggregate throughput a good metric?</vt:lpstr>
      <vt:lpstr>Modeling the aggregate throughput of an interconnect</vt:lpstr>
      <vt:lpstr>Maximize concurrent flows</vt:lpstr>
      <vt:lpstr>Method 4: Modeling maximum concurrent flows  for single path routing using LP</vt:lpstr>
      <vt:lpstr>Method 3: Example</vt:lpstr>
      <vt:lpstr>Method 5: Modeling maximum concurrent flows  for multi-path routing using LP</vt:lpstr>
      <vt:lpstr>Max-min fairness</vt:lpstr>
      <vt:lpstr>Modeling maximum stationary aggregate throughput</vt:lpstr>
      <vt:lpstr>Max-min fairness formal definition</vt:lpstr>
      <vt:lpstr>Max-min fairness</vt:lpstr>
      <vt:lpstr>Method 6: Max-min fair rate calculation  -- single path routing</vt:lpstr>
      <vt:lpstr>Find max-min fair allocation</vt:lpstr>
      <vt:lpstr>Method 7: Find max-min fair allocation –  multipath routing with splitable flows</vt:lpstr>
      <vt:lpstr>Method 8: Find max-min fair allocation – optimal multi-path with splitable flows</vt:lpstr>
      <vt:lpstr>Method 8: Find max-min fair allocation – optimal multi-path with splitable flows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and Openflow</dc:title>
  <dc:creator>surfing</dc:creator>
  <cp:lastModifiedBy>Surfing</cp:lastModifiedBy>
  <cp:revision>93</cp:revision>
  <dcterms:created xsi:type="dcterms:W3CDTF">2014-02-26T21:41:17Z</dcterms:created>
  <dcterms:modified xsi:type="dcterms:W3CDTF">2015-09-15T01:42:58Z</dcterms:modified>
</cp:coreProperties>
</file>