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0" r:id="rId17"/>
    <p:sldId id="312" r:id="rId18"/>
    <p:sldId id="313" r:id="rId19"/>
    <p:sldId id="311" r:id="rId20"/>
    <p:sldId id="314" r:id="rId21"/>
    <p:sldId id="315" r:id="rId22"/>
    <p:sldId id="317" r:id="rId23"/>
    <p:sldId id="318" r:id="rId24"/>
    <p:sldId id="316" r:id="rId25"/>
    <p:sldId id="259" r:id="rId26"/>
    <p:sldId id="288" r:id="rId27"/>
    <p:sldId id="262" r:id="rId28"/>
    <p:sldId id="289" r:id="rId29"/>
    <p:sldId id="282" r:id="rId30"/>
    <p:sldId id="290" r:id="rId31"/>
    <p:sldId id="292" r:id="rId32"/>
    <p:sldId id="319" r:id="rId33"/>
    <p:sldId id="32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2" autoAdjust="0"/>
    <p:restoredTop sz="94660"/>
  </p:normalViewPr>
  <p:slideViewPr>
    <p:cSldViewPr>
      <p:cViewPr varScale="1">
        <p:scale>
          <a:sx n="123" d="100"/>
          <a:sy n="123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13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72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5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6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55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5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1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87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02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91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0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20FD-F8CC-48F1-B887-1F9F578B56D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BCD4-3EA4-485B-B4CC-CC51D20E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 Performance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50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farmer has 10 acres to plant in wheat and rye. He has to plant at least 7 </a:t>
            </a:r>
            <a:r>
              <a:rPr lang="en-US" dirty="0" smtClean="0"/>
              <a:t>acres</a:t>
            </a:r>
            <a:r>
              <a:rPr lang="en-US" dirty="0"/>
              <a:t>. </a:t>
            </a:r>
            <a:r>
              <a:rPr lang="en-US" dirty="0" smtClean="0"/>
              <a:t> However</a:t>
            </a:r>
            <a:r>
              <a:rPr lang="en-US" dirty="0"/>
              <a:t>, he has only $1200 to spend and each acre of wheat costs $200 to </a:t>
            </a:r>
            <a:r>
              <a:rPr lang="en-US" dirty="0" smtClean="0"/>
              <a:t>plan </a:t>
            </a:r>
            <a:r>
              <a:rPr lang="en-US" dirty="0"/>
              <a:t>and </a:t>
            </a:r>
            <a:r>
              <a:rPr lang="en-US" dirty="0" smtClean="0"/>
              <a:t> each </a:t>
            </a:r>
            <a:r>
              <a:rPr lang="en-US" dirty="0"/>
              <a:t>acre of rye costs $100 to plant. Moreover, the farmer has to get the </a:t>
            </a:r>
            <a:r>
              <a:rPr lang="en-US" dirty="0" smtClean="0"/>
              <a:t>planting  done </a:t>
            </a:r>
            <a:r>
              <a:rPr lang="en-US" dirty="0"/>
              <a:t>in 12 hours and it takes an hour to plant an acre of wheat and 2 hours </a:t>
            </a:r>
            <a:r>
              <a:rPr lang="en-US" dirty="0" smtClean="0"/>
              <a:t>to plant  an </a:t>
            </a:r>
            <a:r>
              <a:rPr lang="en-US" dirty="0"/>
              <a:t>acre of rye. If the profit is $500 per acre of wheat and $300 per acre of </a:t>
            </a:r>
            <a:r>
              <a:rPr lang="en-US" dirty="0" smtClean="0"/>
              <a:t>rye </a:t>
            </a:r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acres of each should be planted to maximize profits?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4616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343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Variables: </a:t>
            </a:r>
          </a:p>
          <a:p>
            <a:pPr lvl="1"/>
            <a:r>
              <a:rPr lang="en-US" sz="1600" dirty="0" smtClean="0"/>
              <a:t>Number of acres for wheat  -- x1</a:t>
            </a:r>
          </a:p>
          <a:p>
            <a:pPr lvl="1"/>
            <a:r>
              <a:rPr lang="en-US" sz="1600" dirty="0" smtClean="0"/>
              <a:t>Number of acres for rye        -- x2</a:t>
            </a:r>
          </a:p>
          <a:p>
            <a:r>
              <a:rPr lang="en-US" sz="2400" dirty="0" smtClean="0"/>
              <a:t>Optimization objective: maximize the profit </a:t>
            </a:r>
            <a:r>
              <a:rPr lang="en-US" sz="2400" dirty="0"/>
              <a:t>-- the profit is $500 per acre of wheat and $300 per acre of </a:t>
            </a:r>
            <a:r>
              <a:rPr lang="en-US" sz="2400" dirty="0" smtClean="0"/>
              <a:t>rye.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Maximize 500*x1 + 300*x2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Constraints:</a:t>
            </a:r>
          </a:p>
          <a:p>
            <a:pPr lvl="1"/>
            <a:r>
              <a:rPr lang="en-US" sz="2000" dirty="0"/>
              <a:t>A farmer has 10 acres to plant in wheat and rye</a:t>
            </a:r>
            <a:r>
              <a:rPr lang="en-US" sz="2000" dirty="0" smtClean="0"/>
              <a:t>. </a:t>
            </a:r>
            <a:r>
              <a:rPr lang="en-US" sz="2000" dirty="0" smtClean="0">
                <a:sym typeface="Wingdings" panose="05000000000000000000" pitchFamily="2" charset="2"/>
              </a:rPr>
              <a:t> x1 + x2 &lt;= 10</a:t>
            </a:r>
          </a:p>
          <a:p>
            <a:pPr lvl="1"/>
            <a:r>
              <a:rPr lang="en-US" sz="2000" dirty="0"/>
              <a:t>He has to plant at least 7 acres</a:t>
            </a:r>
            <a:r>
              <a:rPr lang="en-US" sz="2000" dirty="0" smtClean="0"/>
              <a:t>. </a:t>
            </a:r>
            <a:r>
              <a:rPr lang="en-US" sz="2000" dirty="0" smtClean="0">
                <a:sym typeface="Wingdings" panose="05000000000000000000" pitchFamily="2" charset="2"/>
              </a:rPr>
              <a:t> x1 + x2 &gt;=7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58046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3433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Constraints (continue): </a:t>
            </a:r>
          </a:p>
          <a:p>
            <a:pPr lvl="1"/>
            <a:r>
              <a:rPr lang="en-US" sz="2000" dirty="0" smtClean="0"/>
              <a:t>he </a:t>
            </a:r>
            <a:r>
              <a:rPr lang="en-US" sz="2000" dirty="0"/>
              <a:t>has only $1200 to spend and each acre of wheat costs $200 to plan and  each acre of rye costs $100 to plant. </a:t>
            </a:r>
            <a:r>
              <a:rPr lang="en-US" sz="2000" dirty="0" smtClean="0">
                <a:sym typeface="Wingdings" panose="05000000000000000000" pitchFamily="2" charset="2"/>
              </a:rPr>
              <a:t> ???</a:t>
            </a:r>
          </a:p>
          <a:p>
            <a:pPr lvl="1"/>
            <a:r>
              <a:rPr lang="en-US" sz="2000" dirty="0"/>
              <a:t>the farmer has to get the planting  done in 12 hours and it takes an hour to plant an acre of wheat and 2 hours to plant  an acre of </a:t>
            </a:r>
            <a:r>
              <a:rPr lang="en-US" sz="2000" dirty="0" smtClean="0"/>
              <a:t>rye </a:t>
            </a:r>
            <a:r>
              <a:rPr lang="en-US" sz="2000" dirty="0" smtClean="0">
                <a:sym typeface="Wingdings" panose="05000000000000000000" pitchFamily="2" charset="2"/>
              </a:rPr>
              <a:t>???</a:t>
            </a:r>
            <a:endParaRPr lang="en-US" sz="2000" dirty="0" smtClean="0"/>
          </a:p>
          <a:p>
            <a:r>
              <a:rPr lang="en-US" sz="2400" dirty="0" smtClean="0"/>
              <a:t>Put it all together: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Maximize </a:t>
            </a:r>
            <a:r>
              <a:rPr lang="en-US" sz="2400" dirty="0" smtClean="0"/>
              <a:t> 500 </a:t>
            </a:r>
            <a:r>
              <a:rPr lang="en-US" sz="2400" dirty="0"/>
              <a:t>x1 + 300 x2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Subject to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</a:t>
            </a:r>
            <a:r>
              <a:rPr lang="en-US" sz="2400" dirty="0" smtClean="0"/>
              <a:t>x1 </a:t>
            </a:r>
            <a:r>
              <a:rPr lang="en-US" sz="2400" dirty="0"/>
              <a:t>+ x2 &lt;= 10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</a:t>
            </a:r>
            <a:r>
              <a:rPr lang="en-US" sz="2400" dirty="0" smtClean="0"/>
              <a:t>x1 </a:t>
            </a:r>
            <a:r>
              <a:rPr lang="en-US" sz="2400" dirty="0"/>
              <a:t>+ x2 &gt;= 7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</a:t>
            </a:r>
            <a:r>
              <a:rPr lang="en-US" sz="2400" dirty="0" smtClean="0"/>
              <a:t>200 </a:t>
            </a:r>
            <a:r>
              <a:rPr lang="en-US" sz="2400" dirty="0"/>
              <a:t>x1 + 100x2 &lt;= 1200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</a:t>
            </a:r>
            <a:r>
              <a:rPr lang="en-US" sz="2400" dirty="0" smtClean="0"/>
              <a:t>x1 </a:t>
            </a:r>
            <a:r>
              <a:rPr lang="en-US" sz="2400" dirty="0"/>
              <a:t>+ 2 x2 &lt;= </a:t>
            </a:r>
            <a:r>
              <a:rPr lang="en-US" sz="2400" dirty="0" smtClean="0"/>
              <a:t>12</a:t>
            </a:r>
            <a:endParaRPr lang="en-US" sz="2400" dirty="0"/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0&lt;= x1</a:t>
            </a:r>
          </a:p>
          <a:p>
            <a:pPr marL="1714500" lvl="4" indent="0">
              <a:lnSpc>
                <a:spcPct val="80000"/>
              </a:lnSpc>
              <a:buNone/>
            </a:pPr>
            <a:r>
              <a:rPr lang="en-US" sz="2400" dirty="0"/>
              <a:t>  0&lt;= x2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630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A gold processor has two sources of gold ore, source A and source B. In order </a:t>
            </a:r>
            <a:r>
              <a:rPr lang="en-US" dirty="0" smtClean="0"/>
              <a:t> to kept his </a:t>
            </a:r>
            <a:r>
              <a:rPr lang="en-US" dirty="0"/>
              <a:t>plant running, at least three tons of ore must be processed each day. Ore </a:t>
            </a:r>
            <a:r>
              <a:rPr lang="en-US" dirty="0" smtClean="0"/>
              <a:t>from </a:t>
            </a:r>
            <a:r>
              <a:rPr lang="en-US" dirty="0"/>
              <a:t>source A </a:t>
            </a:r>
            <a:r>
              <a:rPr lang="en-US" dirty="0" smtClean="0"/>
              <a:t>costs </a:t>
            </a:r>
            <a:r>
              <a:rPr lang="en-US" dirty="0"/>
              <a:t>$20 per ton to process, and ore from source B costs $10 per ton to </a:t>
            </a:r>
            <a:r>
              <a:rPr lang="en-US" dirty="0" smtClean="0"/>
              <a:t>process</a:t>
            </a:r>
            <a:r>
              <a:rPr lang="en-US" dirty="0"/>
              <a:t>. Costs </a:t>
            </a:r>
            <a:r>
              <a:rPr lang="en-US" dirty="0" smtClean="0"/>
              <a:t>must </a:t>
            </a:r>
            <a:r>
              <a:rPr lang="en-US" dirty="0"/>
              <a:t>be kept to less than $80 per day. Moreover, Federal Regulations require </a:t>
            </a:r>
            <a:r>
              <a:rPr lang="en-US" dirty="0" smtClean="0"/>
              <a:t>that </a:t>
            </a:r>
            <a:r>
              <a:rPr lang="en-US" dirty="0"/>
              <a:t>the </a:t>
            </a:r>
            <a:r>
              <a:rPr lang="en-US" dirty="0" smtClean="0"/>
              <a:t>amount </a:t>
            </a:r>
            <a:r>
              <a:rPr lang="en-US" dirty="0"/>
              <a:t>of ore from source B cannot exceed twice the amount of ore from source </a:t>
            </a:r>
            <a:r>
              <a:rPr lang="en-US" dirty="0" smtClean="0"/>
              <a:t>A</a:t>
            </a:r>
            <a:r>
              <a:rPr lang="en-US" dirty="0"/>
              <a:t>. If ore </a:t>
            </a:r>
            <a:r>
              <a:rPr lang="en-US" dirty="0" smtClean="0"/>
              <a:t> </a:t>
            </a:r>
            <a:r>
              <a:rPr lang="en-US" dirty="0"/>
              <a:t>from source A yields 2 oz. of gold per ton, and ore from source B yields 3 oz</a:t>
            </a:r>
            <a:r>
              <a:rPr lang="en-US" dirty="0" smtClean="0"/>
              <a:t>. </a:t>
            </a:r>
            <a:r>
              <a:rPr lang="en-US" dirty="0"/>
              <a:t>of gold per </a:t>
            </a:r>
            <a:r>
              <a:rPr lang="en-US" dirty="0" smtClean="0"/>
              <a:t>ton</a:t>
            </a:r>
            <a:r>
              <a:rPr lang="en-US" dirty="0"/>
              <a:t>, how many tons of ore from both sources must be processed each day to </a:t>
            </a:r>
            <a:r>
              <a:rPr lang="en-US" dirty="0" smtClean="0"/>
              <a:t>maximize </a:t>
            </a:r>
            <a:r>
              <a:rPr lang="en-US" dirty="0"/>
              <a:t>the </a:t>
            </a:r>
            <a:r>
              <a:rPr lang="en-US" dirty="0" smtClean="0"/>
              <a:t>amount </a:t>
            </a:r>
            <a:r>
              <a:rPr lang="en-US" dirty="0"/>
              <a:t>of gold extracted subject to the above constraints?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11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2: Modeling maximum aggregate throughput for single path routing using 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topology (links and bandwidths), a single path routing scheme</a:t>
            </a:r>
          </a:p>
          <a:p>
            <a:r>
              <a:rPr lang="en-US" dirty="0" smtClean="0"/>
              <a:t>A list of n SD pairs:  s1-&gt;d1, …, </a:t>
            </a:r>
            <a:r>
              <a:rPr lang="en-US" dirty="0" err="1" smtClean="0"/>
              <a:t>sn</a:t>
            </a:r>
            <a:r>
              <a:rPr lang="en-US" dirty="0" smtClean="0"/>
              <a:t>-&gt;</a:t>
            </a:r>
            <a:r>
              <a:rPr lang="en-US" dirty="0" err="1" smtClean="0"/>
              <a:t>dn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Variables: xi – rate for SD pair </a:t>
            </a:r>
            <a:r>
              <a:rPr lang="en-US" dirty="0" err="1" smtClean="0"/>
              <a:t>si</a:t>
            </a:r>
            <a:r>
              <a:rPr lang="en-US" dirty="0" smtClean="0"/>
              <a:t>-&gt;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Optimization objective: </a:t>
            </a:r>
          </a:p>
          <a:p>
            <a:pPr lvl="1"/>
            <a:r>
              <a:rPr lang="en-US" dirty="0" smtClean="0"/>
              <a:t>Maximize x1+x2 + …+ </a:t>
            </a:r>
            <a:r>
              <a:rPr lang="en-US" dirty="0" err="1" smtClean="0"/>
              <a:t>xn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070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2: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/>
          </a:bodyPr>
          <a:lstStyle/>
          <a:p>
            <a:r>
              <a:rPr lang="en-US" dirty="0" smtClean="0"/>
              <a:t>Constraints: for each link l, the bandwidth used must be less than its capacity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Constraints: for all xi, xi &gt;=0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0505206"/>
              </p:ext>
            </p:extLst>
          </p:nvPr>
        </p:nvGraphicFramePr>
        <p:xfrm>
          <a:off x="2133600" y="3505200"/>
          <a:ext cx="5119914" cy="863600"/>
        </p:xfrm>
        <a:graphic>
          <a:graphicData uri="http://schemas.openxmlformats.org/presentationml/2006/ole">
            <p:oleObj spid="_x0000_s35842" name="Equation" r:id="rId3" imgW="2108160" imgH="355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19579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2: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Finding the maximum possible throughput using (integer) linear programming</a:t>
            </a:r>
          </a:p>
          <a:p>
            <a:pPr lvl="1"/>
            <a:r>
              <a:rPr lang="en-US" dirty="0" smtClean="0"/>
              <a:t>For pattern: 0-&gt;2, 1-&gt;2, 2-&gt;1</a:t>
            </a:r>
          </a:p>
          <a:p>
            <a:pPr lvl="1">
              <a:buNone/>
            </a:pPr>
            <a:r>
              <a:rPr lang="en-US" sz="2400" dirty="0" smtClean="0"/>
              <a:t>x0: flow rate for 0-&gt;2, x1: rate for 1-&gt;2, x2: rate for 2-&gt;1 </a:t>
            </a:r>
          </a:p>
          <a:p>
            <a:pPr lvl="1">
              <a:buNone/>
            </a:pPr>
            <a:r>
              <a:rPr lang="en-US" sz="2000" dirty="0" smtClean="0"/>
              <a:t>Maximize x0+x1+x2</a:t>
            </a:r>
          </a:p>
          <a:p>
            <a:pPr lvl="1">
              <a:buNone/>
            </a:pPr>
            <a:r>
              <a:rPr lang="en-US" sz="2000" dirty="0" smtClean="0"/>
              <a:t>Subject to:</a:t>
            </a:r>
          </a:p>
          <a:p>
            <a:pPr lvl="1">
              <a:buNone/>
            </a:pPr>
            <a:r>
              <a:rPr lang="en-US" sz="2000" dirty="0" smtClean="0"/>
              <a:t>x0&lt;=1000000000</a:t>
            </a:r>
          </a:p>
          <a:p>
            <a:pPr lvl="1">
              <a:buNone/>
            </a:pPr>
            <a:r>
              <a:rPr lang="en-US" sz="2000" dirty="0" smtClean="0"/>
              <a:t>x1&lt;=1000000000</a:t>
            </a:r>
          </a:p>
          <a:p>
            <a:pPr lvl="1">
              <a:buNone/>
            </a:pPr>
            <a:r>
              <a:rPr lang="en-US" sz="2000" dirty="0" smtClean="0"/>
              <a:t>x2&lt;=1000000000</a:t>
            </a:r>
          </a:p>
          <a:p>
            <a:pPr lvl="1">
              <a:buNone/>
            </a:pPr>
            <a:r>
              <a:rPr lang="en-US" sz="2000" dirty="0" smtClean="0"/>
              <a:t>x0+x1&lt;=1000000000</a:t>
            </a:r>
          </a:p>
          <a:p>
            <a:pPr lvl="1">
              <a:buNone/>
            </a:pPr>
            <a:r>
              <a:rPr lang="en-US" sz="2000" dirty="0" smtClean="0"/>
              <a:t>0&lt;=x0, x1, x2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4343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95700" y="56388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1557" y="5770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3914" y="446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4343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00700" y="56388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6557" y="5770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8914" y="446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7600" y="43229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81900" y="560653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97757" y="5738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00114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41148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343400" y="4572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343400" y="4800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4495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248400" y="4800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8862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038600" y="49530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43600" y="49530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924800" y="48768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7150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77724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24600" y="41148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x0,x1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01000" y="51054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x0,x1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152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05600" y="4800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0198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185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3: Modeling </a:t>
            </a:r>
            <a:r>
              <a:rPr lang="en-US" dirty="0" smtClean="0">
                <a:solidFill>
                  <a:srgbClr val="FF0000"/>
                </a:solidFill>
              </a:rPr>
              <a:t>maximum aggregate throughput for multi-path routing using 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topology (links and bandwidths), a multi-path routing scheme</a:t>
            </a:r>
          </a:p>
          <a:p>
            <a:r>
              <a:rPr lang="en-US" dirty="0" smtClean="0"/>
              <a:t>A list of n SD pairs s1-&gt;d1, …, </a:t>
            </a:r>
            <a:r>
              <a:rPr lang="en-US" dirty="0" err="1" smtClean="0"/>
              <a:t>sn</a:t>
            </a:r>
            <a:r>
              <a:rPr lang="en-US" dirty="0" smtClean="0"/>
              <a:t>-&gt;</a:t>
            </a:r>
            <a:r>
              <a:rPr lang="en-US" dirty="0" err="1" smtClean="0"/>
              <a:t>dn</a:t>
            </a:r>
            <a:endParaRPr lang="en-US" dirty="0" smtClean="0"/>
          </a:p>
          <a:p>
            <a:pPr lvl="1"/>
            <a:r>
              <a:rPr lang="en-US" dirty="0" smtClean="0"/>
              <a:t>Each SD pair has multiple paths that can be used to carry traffic.</a:t>
            </a:r>
          </a:p>
          <a:p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: </a:t>
            </a:r>
            <a:r>
              <a:rPr lang="en-US" dirty="0" err="1" smtClean="0"/>
              <a:t>xij</a:t>
            </a:r>
            <a:r>
              <a:rPr lang="en-US" dirty="0" smtClean="0"/>
              <a:t> – rate for the j-</a:t>
            </a:r>
            <a:r>
              <a:rPr lang="en-US" dirty="0" err="1" smtClean="0"/>
              <a:t>th</a:t>
            </a:r>
            <a:r>
              <a:rPr lang="en-US" dirty="0" smtClean="0"/>
              <a:t> path for the </a:t>
            </a:r>
            <a:r>
              <a:rPr lang="en-US" dirty="0" err="1" smtClean="0"/>
              <a:t>i-th</a:t>
            </a:r>
            <a:r>
              <a:rPr lang="en-US" dirty="0" smtClean="0"/>
              <a:t> SD pair </a:t>
            </a:r>
            <a:r>
              <a:rPr lang="en-US" dirty="0" err="1" smtClean="0"/>
              <a:t>si</a:t>
            </a:r>
            <a:r>
              <a:rPr lang="en-US" dirty="0" smtClean="0"/>
              <a:t>-&gt;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Optimization objective: </a:t>
            </a:r>
          </a:p>
          <a:p>
            <a:pPr lvl="1"/>
            <a:r>
              <a:rPr lang="en-US" dirty="0" smtClean="0"/>
              <a:t>Maximize x10+x11 + …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070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maximum aggregate throughput for multipath path routing using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/>
          </a:bodyPr>
          <a:lstStyle/>
          <a:p>
            <a:r>
              <a:rPr lang="en-US" dirty="0" smtClean="0"/>
              <a:t>Constraints: for each link l, the bandwidth used must be less than its capacity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all xi, xi &gt;=0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0505206"/>
              </p:ext>
            </p:extLst>
          </p:nvPr>
        </p:nvGraphicFramePr>
        <p:xfrm>
          <a:off x="1716088" y="3505200"/>
          <a:ext cx="5951537" cy="863600"/>
        </p:xfrm>
        <a:graphic>
          <a:graphicData uri="http://schemas.openxmlformats.org/presentationml/2006/ole">
            <p:oleObj spid="_x0000_s37890" name="Equation" r:id="rId3" imgW="2450880" imgH="355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19579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maximizing aggregate throughput a good 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example with pattern: 0-&gt;2, 1-&gt;2, 0-&gt;1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90700" y="38100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5000" y="51054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0857" y="5237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23214" y="3930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2171700" y="4419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95700" y="38100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51054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5857" y="5237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8214" y="3930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4076700" y="4419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76900" y="37895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507313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07057" y="52050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094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</p:cNvCxnSpPr>
          <p:nvPr/>
        </p:nvCxnSpPr>
        <p:spPr>
          <a:xfrm flipV="1">
            <a:off x="6057900" y="438733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2552700" y="4114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4457700" y="4082534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3185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an interconnect topology, routing, and other parameters, predict the interconnect performance</a:t>
            </a:r>
          </a:p>
          <a:p>
            <a:pPr lvl="1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Resilience (fault tolerance properties)</a:t>
            </a:r>
          </a:p>
        </p:txBody>
      </p:sp>
    </p:spTree>
    <p:extLst>
      <p:ext uri="{BB962C8B-B14F-4D97-AF65-F5344CB8AC3E}">
        <p14:creationId xmlns:p14="http://schemas.microsoft.com/office/powerpoint/2010/main" xmlns="" val="373185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aggregate throughput of an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metric issue: to maximize the throughput for  {0-&gt;2, 1-&gt;2, 0-&gt;1}  will require 0-&gt;2 to starve!!</a:t>
            </a:r>
          </a:p>
          <a:p>
            <a:r>
              <a:rPr lang="en-US" dirty="0" smtClean="0"/>
              <a:t>This leads to a fairness issue</a:t>
            </a:r>
          </a:p>
          <a:p>
            <a:pPr lvl="1"/>
            <a:r>
              <a:rPr lang="en-US" dirty="0" smtClean="0"/>
              <a:t>To be fair, all flows must be treated equally</a:t>
            </a:r>
          </a:p>
          <a:p>
            <a:pPr lvl="2"/>
            <a:r>
              <a:rPr lang="en-US" dirty="0" smtClean="0"/>
              <a:t>Maximizing concurrent flows</a:t>
            </a:r>
          </a:p>
          <a:p>
            <a:pPr lvl="2"/>
            <a:r>
              <a:rPr lang="en-US" dirty="0" smtClean="0"/>
              <a:t>Max-min </a:t>
            </a:r>
            <a:r>
              <a:rPr lang="en-US" dirty="0" err="1" smtClean="0"/>
              <a:t>faireness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62400" y="4516282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76700" y="5811682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2557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4914" y="46364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4343400" y="5125882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67400" y="4516282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81700" y="5811682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7557" y="594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9914" y="46364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6248400" y="5125882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48600" y="44958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62900" y="5779416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78757" y="5911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81114" y="46041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</p:cNvCxnSpPr>
          <p:nvPr/>
        </p:nvCxnSpPr>
        <p:spPr>
          <a:xfrm flipV="1">
            <a:off x="8229600" y="5093616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4724400" y="4821082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6629400" y="4788816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31855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Maximize concurrent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Raise the rate for all flows until some flow uses a saturate link</a:t>
            </a:r>
          </a:p>
          <a:p>
            <a:r>
              <a:rPr lang="en-US" dirty="0" smtClean="0"/>
              <a:t>Report the rate</a:t>
            </a:r>
          </a:p>
          <a:p>
            <a:r>
              <a:rPr lang="en-US" dirty="0" smtClean="0"/>
              <a:t>Consider pattern 0-&gt;1, 1-&gt;2, 0-&gt;2</a:t>
            </a:r>
          </a:p>
          <a:p>
            <a:pPr lvl="1"/>
            <a:r>
              <a:rPr lang="en-US" dirty="0" smtClean="0"/>
              <a:t>Maximum concurrent flow rate = 0.5Gbps</a:t>
            </a:r>
          </a:p>
          <a:p>
            <a:pPr lvl="1"/>
            <a:r>
              <a:rPr lang="en-US" dirty="0" smtClean="0"/>
              <a:t>Aggregate throughput = 1.5Gbps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000500" y="4451866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5747266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30657" y="5879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3014" y="457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4381500" y="5061466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05500" y="4451866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5747266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35657" y="5879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8014" y="457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6286500" y="5061466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86700" y="443138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01000" y="57150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16857" y="5846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19214" y="4539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</p:cNvCxnSpPr>
          <p:nvPr/>
        </p:nvCxnSpPr>
        <p:spPr>
          <a:xfrm flipV="1">
            <a:off x="8267700" y="5029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4762500" y="4756666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6667500" y="4724400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0702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</a:t>
            </a:r>
            <a:r>
              <a:rPr lang="en-US" dirty="0" smtClean="0">
                <a:solidFill>
                  <a:srgbClr val="FF0000"/>
                </a:solidFill>
              </a:rPr>
              <a:t>4: </a:t>
            </a:r>
            <a:r>
              <a:rPr lang="en-US" dirty="0" smtClean="0">
                <a:solidFill>
                  <a:srgbClr val="FF0000"/>
                </a:solidFill>
              </a:rPr>
              <a:t>Modeling maximum concurrent flows  for single path routing using 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topology (links and bandwidths), a single path routing scheme</a:t>
            </a:r>
          </a:p>
          <a:p>
            <a:r>
              <a:rPr lang="en-US" dirty="0" smtClean="0"/>
              <a:t>A list of n SD pairs:  s1-&gt;d1, …, </a:t>
            </a:r>
            <a:r>
              <a:rPr lang="en-US" dirty="0" err="1" smtClean="0"/>
              <a:t>sn</a:t>
            </a:r>
            <a:r>
              <a:rPr lang="en-US" dirty="0" smtClean="0"/>
              <a:t>-&gt;</a:t>
            </a:r>
            <a:r>
              <a:rPr lang="en-US" dirty="0" err="1" smtClean="0"/>
              <a:t>dn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Variables: xi – rate for SD pair </a:t>
            </a:r>
            <a:r>
              <a:rPr lang="en-US" dirty="0" err="1" smtClean="0"/>
              <a:t>si</a:t>
            </a:r>
            <a:r>
              <a:rPr lang="en-US" dirty="0" smtClean="0"/>
              <a:t>-&gt;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Optimization objective: /* maximize the rate that all flows can have */ </a:t>
            </a:r>
          </a:p>
          <a:p>
            <a:pPr lvl="1"/>
            <a:r>
              <a:rPr lang="en-US" dirty="0" smtClean="0"/>
              <a:t>“Maximize x1+x2 + …+ </a:t>
            </a:r>
            <a:r>
              <a:rPr lang="en-US" dirty="0" err="1" smtClean="0"/>
              <a:t>xn</a:t>
            </a:r>
            <a:r>
              <a:rPr lang="en-US" dirty="0" smtClean="0"/>
              <a:t>”  </a:t>
            </a:r>
            <a:r>
              <a:rPr lang="en-US" dirty="0" smtClean="0">
                <a:sym typeface="Wingdings" pitchFamily="2" charset="2"/>
              </a:rPr>
              <a:t> “maximize x” where x&lt;=x1, x&lt;=x2 , …, x&lt;=</a:t>
            </a:r>
            <a:r>
              <a:rPr lang="en-US" dirty="0" err="1" smtClean="0">
                <a:sym typeface="Wingdings" pitchFamily="2" charset="2"/>
              </a:rPr>
              <a:t>xn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0702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3: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Finding the maximum possible throughput using (integer) linear programming</a:t>
            </a:r>
          </a:p>
          <a:p>
            <a:pPr lvl="1"/>
            <a:r>
              <a:rPr lang="en-US" dirty="0" smtClean="0"/>
              <a:t>For pattern: 0-&gt;2, 1-&gt;2, 2-&gt;1</a:t>
            </a:r>
          </a:p>
          <a:p>
            <a:pPr lvl="1">
              <a:buNone/>
            </a:pPr>
            <a:r>
              <a:rPr lang="en-US" sz="2400" dirty="0" smtClean="0"/>
              <a:t>x0: flow rate for 0-&gt;2, x1: rate for 1-&gt;2, x2: rate for 2-&gt;1 </a:t>
            </a:r>
          </a:p>
          <a:p>
            <a:pPr lvl="1">
              <a:buNone/>
            </a:pPr>
            <a:r>
              <a:rPr lang="en-US" sz="2000" dirty="0" smtClean="0"/>
              <a:t>Maximize x</a:t>
            </a:r>
          </a:p>
          <a:p>
            <a:pPr lvl="1">
              <a:buNone/>
            </a:pPr>
            <a:r>
              <a:rPr lang="en-US" sz="2000" dirty="0" smtClean="0"/>
              <a:t>Subject to:</a:t>
            </a:r>
          </a:p>
          <a:p>
            <a:pPr lvl="1">
              <a:buNone/>
            </a:pPr>
            <a:r>
              <a:rPr lang="en-US" sz="2000" dirty="0" smtClean="0"/>
              <a:t>x&lt;=x0</a:t>
            </a:r>
          </a:p>
          <a:p>
            <a:pPr lvl="1">
              <a:buNone/>
            </a:pPr>
            <a:r>
              <a:rPr lang="en-US" sz="2000" dirty="0" smtClean="0"/>
              <a:t>x&lt;=x1</a:t>
            </a:r>
          </a:p>
          <a:p>
            <a:pPr lvl="1">
              <a:buNone/>
            </a:pPr>
            <a:r>
              <a:rPr lang="en-US" sz="2000" dirty="0" smtClean="0"/>
              <a:t>x&lt;=x2</a:t>
            </a:r>
          </a:p>
          <a:p>
            <a:pPr lvl="1">
              <a:buNone/>
            </a:pPr>
            <a:r>
              <a:rPr lang="en-US" sz="2000" dirty="0" smtClean="0"/>
              <a:t>x0&lt;=1000000000</a:t>
            </a:r>
          </a:p>
          <a:p>
            <a:pPr lvl="1">
              <a:buNone/>
            </a:pPr>
            <a:r>
              <a:rPr lang="en-US" sz="2000" dirty="0" smtClean="0"/>
              <a:t>x1&lt;=1000000000</a:t>
            </a:r>
          </a:p>
          <a:p>
            <a:pPr lvl="1">
              <a:buNone/>
            </a:pPr>
            <a:r>
              <a:rPr lang="en-US" sz="2000" dirty="0" smtClean="0"/>
              <a:t>x2&lt;=1000000000</a:t>
            </a:r>
          </a:p>
          <a:p>
            <a:pPr lvl="1">
              <a:buNone/>
            </a:pPr>
            <a:r>
              <a:rPr lang="en-US" sz="2000" dirty="0" smtClean="0"/>
              <a:t>x0+x1&lt;=1000000000</a:t>
            </a:r>
          </a:p>
          <a:p>
            <a:pPr lvl="1">
              <a:buNone/>
            </a:pPr>
            <a:r>
              <a:rPr lang="en-US" sz="2000" dirty="0" smtClean="0"/>
              <a:t>0&lt;=x0, x1, x2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4343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95700" y="56388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1557" y="5770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3914" y="446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43434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00700" y="56388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6557" y="5770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8914" y="4463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7600" y="43229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81900" y="560653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97757" y="5738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00114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41148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343400" y="4572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343400" y="4800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4495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248400" y="4800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8862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038600" y="49530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43600" y="49530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924800" y="4876800"/>
            <a:ext cx="3618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7150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7772400" y="4953000"/>
            <a:ext cx="40015" cy="77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24600" y="41148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x0,x1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01000" y="51054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x0,x1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578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152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05600" y="4800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019800" y="5181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55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</a:t>
            </a:r>
            <a:r>
              <a:rPr lang="en-US" dirty="0" smtClean="0">
                <a:solidFill>
                  <a:srgbClr val="FF0000"/>
                </a:solidFill>
              </a:rPr>
              <a:t>5: </a:t>
            </a:r>
            <a:r>
              <a:rPr lang="en-US" dirty="0" smtClean="0">
                <a:solidFill>
                  <a:srgbClr val="FF0000"/>
                </a:solidFill>
              </a:rPr>
              <a:t>Modeling maximum concurrent flows  for multi-path routing using LP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topology (links and bandwidths), a single path routing scheme</a:t>
            </a:r>
          </a:p>
          <a:p>
            <a:r>
              <a:rPr lang="en-US" dirty="0" smtClean="0"/>
              <a:t>A list of n SD pairs:  s1-&gt;d1, …, </a:t>
            </a:r>
            <a:r>
              <a:rPr lang="en-US" dirty="0" err="1" smtClean="0"/>
              <a:t>sn</a:t>
            </a:r>
            <a:r>
              <a:rPr lang="en-US" dirty="0" smtClean="0"/>
              <a:t>-&gt;</a:t>
            </a:r>
            <a:r>
              <a:rPr lang="en-US" dirty="0" err="1" smtClean="0"/>
              <a:t>dn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Variables: </a:t>
            </a:r>
            <a:r>
              <a:rPr lang="en-US" dirty="0" err="1" smtClean="0"/>
              <a:t>xij</a:t>
            </a:r>
            <a:r>
              <a:rPr lang="en-US" dirty="0" smtClean="0"/>
              <a:t> – rate for the j-</a:t>
            </a:r>
            <a:r>
              <a:rPr lang="en-US" dirty="0" err="1" smtClean="0"/>
              <a:t>th</a:t>
            </a:r>
            <a:r>
              <a:rPr lang="en-US" dirty="0" smtClean="0"/>
              <a:t> path of </a:t>
            </a:r>
            <a:r>
              <a:rPr lang="en-US" dirty="0" err="1" smtClean="0"/>
              <a:t>i-th</a:t>
            </a:r>
            <a:r>
              <a:rPr lang="en-US" dirty="0" smtClean="0"/>
              <a:t> SD pair </a:t>
            </a:r>
            <a:r>
              <a:rPr lang="en-US" dirty="0" err="1" smtClean="0"/>
              <a:t>si</a:t>
            </a:r>
            <a:r>
              <a:rPr lang="en-US" dirty="0" smtClean="0"/>
              <a:t>-&gt;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Optimization objective: /* maximize the rate that all flows can have */ </a:t>
            </a:r>
          </a:p>
          <a:p>
            <a:pPr lvl="1"/>
            <a:r>
              <a:rPr lang="en-US" dirty="0" smtClean="0"/>
              <a:t>“Maximize x1+x2 + …+ </a:t>
            </a:r>
            <a:r>
              <a:rPr lang="en-US" dirty="0" err="1" smtClean="0"/>
              <a:t>xn</a:t>
            </a:r>
            <a:r>
              <a:rPr lang="en-US" dirty="0" smtClean="0"/>
              <a:t>”  </a:t>
            </a:r>
            <a:r>
              <a:rPr lang="en-US" dirty="0" smtClean="0">
                <a:sym typeface="Wingdings" pitchFamily="2" charset="2"/>
              </a:rPr>
              <a:t> ???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0702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Max-min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Given a network and a set of active users (identified by source destination pairs), what is the optimal rate allocation for these users?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Maximize aggregate throughput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Fairness among all users.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4241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maximum stationary aggregate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How to define fairness?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“Any session is entitled to as much network use as is any other,”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“Unless some sessions can use more without hurting others.”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This is the intuition of Max-Min fairness</a:t>
            </a:r>
          </a:p>
          <a:p>
            <a:pPr>
              <a:lnSpc>
                <a:spcPct val="80000"/>
              </a:lnSpc>
            </a:pPr>
            <a:r>
              <a:rPr lang="en-US" dirty="0"/>
              <a:t>O</a:t>
            </a:r>
            <a:r>
              <a:rPr lang="en-US" dirty="0" smtClean="0"/>
              <a:t>ther fairness definitions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Network usage should depend on the resource consumption by the session.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67092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Lexicographical Comparison</a:t>
            </a:r>
          </a:p>
          <a:p>
            <a:pPr lvl="1"/>
            <a:r>
              <a:rPr lang="en-US" altLang="en-US" sz="2000" dirty="0"/>
              <a:t> a n-vector x=(x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…,</a:t>
            </a:r>
            <a:r>
              <a:rPr lang="en-US" altLang="en-US" sz="2000" dirty="0" err="1"/>
              <a:t>x</a:t>
            </a:r>
            <a:r>
              <a:rPr lang="en-US" altLang="en-US" sz="2000" baseline="-25000" dirty="0" err="1"/>
              <a:t>n</a:t>
            </a:r>
            <a:r>
              <a:rPr lang="en-US" altLang="en-US" sz="2000" dirty="0"/>
              <a:t>) sorted in non-decreasing order (x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≤x</a:t>
            </a:r>
            <a:r>
              <a:rPr lang="en-US" altLang="en-US" sz="2000" baseline="-25000" dirty="0"/>
              <a:t>2 </a:t>
            </a:r>
            <a:r>
              <a:rPr lang="en-US" altLang="en-US" sz="2000" dirty="0"/>
              <a:t>≤ …≤ </a:t>
            </a:r>
            <a:r>
              <a:rPr lang="en-US" altLang="en-US" sz="2000" dirty="0" err="1"/>
              <a:t>x</a:t>
            </a:r>
            <a:r>
              <a:rPr lang="en-US" altLang="en-US" sz="2000" baseline="-25000" dirty="0" err="1"/>
              <a:t>n</a:t>
            </a:r>
            <a:r>
              <a:rPr lang="en-US" altLang="en-US" sz="2000" dirty="0"/>
              <a:t>) is </a:t>
            </a:r>
            <a:r>
              <a:rPr lang="en-US" altLang="en-US" sz="2000" dirty="0">
                <a:solidFill>
                  <a:srgbClr val="FF0000"/>
                </a:solidFill>
              </a:rPr>
              <a:t>lexicographically greater</a:t>
            </a:r>
            <a:r>
              <a:rPr lang="en-US" altLang="en-US" sz="2000" dirty="0"/>
              <a:t> than another n-vector y=(y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,y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…,</a:t>
            </a:r>
            <a:r>
              <a:rPr lang="en-US" altLang="en-US" sz="2000" dirty="0" err="1"/>
              <a:t>y</a:t>
            </a:r>
            <a:r>
              <a:rPr lang="en-US" altLang="en-US" sz="2000" baseline="-25000" dirty="0" err="1"/>
              <a:t>n</a:t>
            </a:r>
            <a:r>
              <a:rPr lang="en-US" altLang="en-US" sz="2000" dirty="0"/>
              <a:t>) sorted in non-decreasing order if an index k, 0 ≤k ≤n exists, such that x</a:t>
            </a:r>
            <a:r>
              <a:rPr lang="en-US" altLang="en-US" sz="2000" baseline="-25000" dirty="0"/>
              <a:t>i </a:t>
            </a:r>
            <a:r>
              <a:rPr lang="en-US" altLang="en-US" sz="2000" dirty="0"/>
              <a:t>=</a:t>
            </a:r>
            <a:r>
              <a:rPr lang="en-US" altLang="en-US" sz="2000" dirty="0" err="1"/>
              <a:t>y</a:t>
            </a:r>
            <a:r>
              <a:rPr lang="en-US" altLang="en-US" sz="2000" baseline="-25000" dirty="0" err="1"/>
              <a:t>i</a:t>
            </a:r>
            <a:r>
              <a:rPr lang="en-US" altLang="en-US" sz="2000" baseline="-25000" dirty="0"/>
              <a:t>, </a:t>
            </a:r>
            <a:r>
              <a:rPr lang="en-US" altLang="en-US" sz="2000" dirty="0"/>
              <a:t>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=1,2,…,k-1 and </a:t>
            </a:r>
            <a:br>
              <a:rPr lang="en-US" altLang="en-US" sz="2000" dirty="0"/>
            </a:br>
            <a:r>
              <a:rPr lang="en-US" altLang="en-US" sz="2000" dirty="0" err="1"/>
              <a:t>x</a:t>
            </a:r>
            <a:r>
              <a:rPr lang="en-US" altLang="en-US" sz="2000" baseline="-25000" dirty="0" err="1"/>
              <a:t>k</a:t>
            </a:r>
            <a:r>
              <a:rPr lang="en-US" altLang="en-US" sz="2000" baseline="-25000" dirty="0"/>
              <a:t> </a:t>
            </a:r>
            <a:r>
              <a:rPr lang="en-US" altLang="en-US" sz="2000" dirty="0"/>
              <a:t>&gt;</a:t>
            </a:r>
            <a:r>
              <a:rPr lang="en-US" altLang="en-US" sz="2000" dirty="0" err="1"/>
              <a:t>y</a:t>
            </a:r>
            <a:r>
              <a:rPr lang="en-US" altLang="en-US" sz="2000" baseline="-25000" dirty="0" err="1"/>
              <a:t>k</a:t>
            </a:r>
            <a:endParaRPr lang="en-US" altLang="en-US" sz="2000" baseline="-25000" dirty="0"/>
          </a:p>
          <a:p>
            <a:pPr lvl="1"/>
            <a:r>
              <a:rPr lang="en-US" altLang="en-US" sz="2000" baseline="-25000" dirty="0"/>
              <a:t> </a:t>
            </a:r>
            <a:r>
              <a:rPr lang="en-US" altLang="en-US" sz="2000" dirty="0"/>
              <a:t>(2,4,5) &gt;</a:t>
            </a:r>
            <a:r>
              <a:rPr lang="en-US" altLang="en-US" sz="2000" baseline="-25000" dirty="0"/>
              <a:t>L</a:t>
            </a:r>
            <a:r>
              <a:rPr lang="en-US" altLang="en-US" sz="2000" dirty="0"/>
              <a:t> (2,3,100</a:t>
            </a:r>
            <a:r>
              <a:rPr lang="en-US" altLang="en-US" sz="2000" dirty="0" smtClean="0"/>
              <a:t>)</a:t>
            </a:r>
          </a:p>
          <a:p>
            <a:r>
              <a:rPr lang="en-US" altLang="en-US" sz="2400" dirty="0" smtClean="0"/>
              <a:t>Given n (</a:t>
            </a:r>
            <a:r>
              <a:rPr lang="en-US" altLang="en-US" sz="2400" dirty="0" err="1" smtClean="0"/>
              <a:t>src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dst</a:t>
            </a:r>
            <a:r>
              <a:rPr lang="en-US" altLang="en-US" sz="2400" dirty="0" smtClean="0"/>
              <a:t>) pairs in a pattern, a rate allocation assigns each (</a:t>
            </a:r>
            <a:r>
              <a:rPr lang="en-US" altLang="en-US" sz="2400" dirty="0" err="1" smtClean="0"/>
              <a:t>src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dst</a:t>
            </a:r>
            <a:r>
              <a:rPr lang="en-US" altLang="en-US" sz="2400" dirty="0" smtClean="0"/>
              <a:t>) pair a rate – we can sort the vector to make a n-vector of non-decreasing order.</a:t>
            </a:r>
          </a:p>
          <a:p>
            <a:r>
              <a:rPr lang="en-US" altLang="en-US" sz="2400" dirty="0" smtClean="0"/>
              <a:t>A feasible allocation is an allocation where the link bandwidth used on all links in the network are within capacity.</a:t>
            </a:r>
            <a:endParaRPr lang="en-US" altLang="en-US" sz="2400" dirty="0"/>
          </a:p>
          <a:p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Max-min Fairness</a:t>
            </a:r>
            <a:r>
              <a:rPr lang="en-US" altLang="en-US" sz="2400" dirty="0"/>
              <a:t>: an allocation is max-min fair if its lexicographically greater than any feasible allocation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733461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Max-min </a:t>
            </a:r>
            <a:r>
              <a:rPr lang="en-US" altLang="en-US" sz="2400" dirty="0">
                <a:solidFill>
                  <a:srgbClr val="FF0000"/>
                </a:solidFill>
              </a:rPr>
              <a:t>Fairness</a:t>
            </a:r>
            <a:r>
              <a:rPr lang="en-US" altLang="en-US" sz="2400" dirty="0"/>
              <a:t>: an allocation is max-min fair if its lexicographically greater than any feasible </a:t>
            </a:r>
            <a:r>
              <a:rPr lang="en-US" altLang="en-US" sz="2400" dirty="0" smtClean="0"/>
              <a:t>allocation. </a:t>
            </a:r>
          </a:p>
          <a:p>
            <a:pPr lvl="1"/>
            <a:r>
              <a:rPr lang="en-US" altLang="en-US" sz="2000" dirty="0" smtClean="0"/>
              <a:t>If the rate for a flow is increased, another flow whose rate is no more than this flow will be decreased.</a:t>
            </a:r>
          </a:p>
          <a:p>
            <a:r>
              <a:rPr lang="en-US" altLang="en-US" sz="2400" dirty="0" smtClean="0"/>
              <a:t>Alternative Max-min fairness definitions</a:t>
            </a:r>
          </a:p>
          <a:p>
            <a:pPr lvl="1"/>
            <a:r>
              <a:rPr lang="en-US" altLang="en-US" sz="2000" dirty="0"/>
              <a:t>A feasible rate vector     is max-min fair if no </a:t>
            </a:r>
            <a:r>
              <a:rPr lang="en-US" altLang="en-US" sz="2000" dirty="0" smtClean="0"/>
              <a:t>rate      </a:t>
            </a:r>
            <a:r>
              <a:rPr lang="en-US" altLang="en-US" sz="2000" dirty="0"/>
              <a:t>can be increased without decreasing some </a:t>
            </a:r>
            <a:r>
              <a:rPr lang="en-US" altLang="en-US" sz="2000" dirty="0" smtClean="0"/>
              <a:t>        </a:t>
            </a:r>
            <a:r>
              <a:rPr lang="en-US" altLang="en-US" sz="2000" dirty="0" err="1"/>
              <a:t>s.t</a:t>
            </a:r>
            <a:r>
              <a:rPr lang="en-US" altLang="en-US" sz="2000" dirty="0" err="1" smtClean="0"/>
              <a:t>.</a:t>
            </a:r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A network system that tries to optimize the throughput for all users is approximating max-min fairness.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</p:txBody>
      </p:sp>
      <p:pic>
        <p:nvPicPr>
          <p:cNvPr id="4" name="Picture 3" descr="TP_t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36950"/>
            <a:ext cx="292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TP_t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43300"/>
            <a:ext cx="266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TP_t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1506"/>
            <a:ext cx="3048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TP_t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22831"/>
            <a:ext cx="9525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2064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Method </a:t>
            </a:r>
            <a:r>
              <a:rPr lang="en-US" sz="3600" dirty="0" smtClean="0">
                <a:solidFill>
                  <a:srgbClr val="FF0000"/>
                </a:solidFill>
              </a:rPr>
              <a:t>6: </a:t>
            </a:r>
            <a:r>
              <a:rPr lang="en-US" sz="3600" dirty="0" smtClean="0">
                <a:solidFill>
                  <a:srgbClr val="FF0000"/>
                </a:solidFill>
              </a:rPr>
              <a:t>Max-min fair rate calculation  -- single path routing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495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For single path routing: 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start with 0 rate for all demand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increase rate at the same speed for all demands, until some link saturated  -- what problem is this?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remove saturated links, and demands using those links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go back to </a:t>
            </a:r>
            <a:r>
              <a:rPr lang="en-US" altLang="en-US" dirty="0" smtClean="0">
                <a:solidFill>
                  <a:srgbClr val="A50021"/>
                </a:solidFill>
              </a:rPr>
              <a:t>step 2</a:t>
            </a:r>
            <a:r>
              <a:rPr lang="en-US" altLang="en-US" dirty="0" smtClean="0"/>
              <a:t> until no demand left.</a:t>
            </a:r>
          </a:p>
          <a:p>
            <a:pPr marL="1314450" lvl="2" indent="-457200">
              <a:buFont typeface="Arial" pitchFamily="34" charset="0"/>
              <a:buAutoNum type="arabicPeriod"/>
            </a:pPr>
            <a:endParaRPr lang="en-US" altLang="en-US" dirty="0" smtClean="0"/>
          </a:p>
          <a:p>
            <a:pPr marL="1314450" lvl="2" indent="-457200"/>
            <a:r>
              <a:rPr lang="en-US" altLang="en-US" dirty="0" smtClean="0"/>
              <a:t>Idea: equal share as much as possible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46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aggregate throughput of an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Given an interconnect topology, routing, and a communication pattern, predict the aggregate throughput of the pattern.</a:t>
            </a:r>
          </a:p>
          <a:p>
            <a:pPr lvl="1"/>
            <a:r>
              <a:rPr lang="en-US" dirty="0" smtClean="0"/>
              <a:t>Assuming the links speed in the following network is 1Gbps; what is the aggregate throughput for pattern: </a:t>
            </a:r>
          </a:p>
          <a:p>
            <a:pPr lvl="1">
              <a:buNone/>
            </a:pPr>
            <a:r>
              <a:rPr lang="en-US" dirty="0" smtClean="0"/>
              <a:t>    1-&gt;2, 0-&gt;2, 2-&gt;1?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458378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00300" y="587918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6157" y="6011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8514" y="4703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2667000" y="519338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91000" y="458378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05300" y="587918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21157" y="6011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3514" y="4703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4572000" y="519338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45515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86500" y="5846918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02357" y="5978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4714" y="4671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  <a:endCxn id="14" idx="2"/>
          </p:cNvCxnSpPr>
          <p:nvPr/>
        </p:nvCxnSpPr>
        <p:spPr>
          <a:xfrm flipV="1">
            <a:off x="6553200" y="5161118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3048000" y="4888584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14" idx="1"/>
          </p:cNvCxnSpPr>
          <p:nvPr/>
        </p:nvCxnSpPr>
        <p:spPr>
          <a:xfrm flipV="1">
            <a:off x="4953000" y="4856318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1855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max-min fair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Line 34"/>
          <p:cNvSpPr>
            <a:spLocks noChangeShapeType="1"/>
          </p:cNvSpPr>
          <p:nvPr/>
        </p:nvSpPr>
        <p:spPr bwMode="auto">
          <a:xfrm flipH="1">
            <a:off x="4081463" y="4876800"/>
            <a:ext cx="1524000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386263" y="26670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757863" y="44958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167063" y="44958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719513" y="3276600"/>
            <a:ext cx="838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919663" y="32004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852863" y="4800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3373438" y="3222625"/>
            <a:ext cx="2155825" cy="1349375"/>
            <a:chOff x="1872" y="2064"/>
            <a:chExt cx="1358" cy="850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872" y="2064"/>
              <a:ext cx="528" cy="768"/>
            </a:xfrm>
            <a:custGeom>
              <a:avLst/>
              <a:gdLst/>
              <a:ahLst/>
              <a:cxnLst>
                <a:cxn ang="0">
                  <a:pos x="0" y="1344"/>
                </a:cxn>
                <a:cxn ang="0">
                  <a:pos x="960" y="0"/>
                </a:cxn>
              </a:cxnLst>
              <a:rect l="0" t="0" r="r" b="b"/>
              <a:pathLst>
                <a:path w="960" h="1344">
                  <a:moveTo>
                    <a:pt x="0" y="1344"/>
                  </a:moveTo>
                  <a:cubicBezTo>
                    <a:pt x="0" y="1344"/>
                    <a:pt x="480" y="672"/>
                    <a:pt x="960" y="0"/>
                  </a:cubicBezTo>
                </a:path>
              </a:pathLst>
            </a:custGeom>
            <a:noFill/>
            <a:ln w="34925" cap="flat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1968" y="2112"/>
              <a:ext cx="480" cy="72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174" y="2170"/>
              <a:ext cx="1056" cy="744"/>
            </a:xfrm>
            <a:custGeom>
              <a:avLst/>
              <a:gdLst/>
              <a:ahLst/>
              <a:cxnLst>
                <a:cxn ang="0">
                  <a:pos x="0" y="744"/>
                </a:cxn>
                <a:cxn ang="0">
                  <a:pos x="432" y="120"/>
                </a:cxn>
                <a:cxn ang="0">
                  <a:pos x="624" y="24"/>
                </a:cxn>
                <a:cxn ang="0">
                  <a:pos x="768" y="216"/>
                </a:cxn>
                <a:cxn ang="0">
                  <a:pos x="1056" y="696"/>
                </a:cxn>
              </a:cxnLst>
              <a:rect l="0" t="0" r="r" b="b"/>
              <a:pathLst>
                <a:path w="1056" h="744">
                  <a:moveTo>
                    <a:pt x="0" y="744"/>
                  </a:moveTo>
                  <a:cubicBezTo>
                    <a:pt x="164" y="492"/>
                    <a:pt x="328" y="240"/>
                    <a:pt x="432" y="120"/>
                  </a:cubicBezTo>
                  <a:cubicBezTo>
                    <a:pt x="536" y="0"/>
                    <a:pt x="568" y="8"/>
                    <a:pt x="624" y="24"/>
                  </a:cubicBezTo>
                  <a:cubicBezTo>
                    <a:pt x="680" y="40"/>
                    <a:pt x="696" y="104"/>
                    <a:pt x="768" y="216"/>
                  </a:cubicBezTo>
                  <a:cubicBezTo>
                    <a:pt x="840" y="328"/>
                    <a:pt x="948" y="512"/>
                    <a:pt x="1056" y="696"/>
                  </a:cubicBezTo>
                </a:path>
              </a:pathLst>
            </a:custGeom>
            <a:noFill/>
            <a:ln w="34925" cap="flat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Freeform 18"/>
          <p:cNvSpPr>
            <a:spLocks/>
          </p:cNvSpPr>
          <p:nvPr/>
        </p:nvSpPr>
        <p:spPr bwMode="auto">
          <a:xfrm>
            <a:off x="4081463" y="3429000"/>
            <a:ext cx="1612900" cy="12192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912" y="528"/>
              </a:cxn>
              <a:cxn ang="0">
                <a:pos x="864" y="720"/>
              </a:cxn>
              <a:cxn ang="0">
                <a:pos x="0" y="768"/>
              </a:cxn>
            </a:cxnLst>
            <a:rect l="0" t="0" r="r" b="b"/>
            <a:pathLst>
              <a:path w="1016" h="768">
                <a:moveTo>
                  <a:pt x="576" y="0"/>
                </a:moveTo>
                <a:cubicBezTo>
                  <a:pt x="720" y="204"/>
                  <a:pt x="864" y="408"/>
                  <a:pt x="912" y="528"/>
                </a:cubicBezTo>
                <a:cubicBezTo>
                  <a:pt x="960" y="648"/>
                  <a:pt x="1016" y="680"/>
                  <a:pt x="864" y="720"/>
                </a:cubicBezTo>
                <a:cubicBezTo>
                  <a:pt x="712" y="760"/>
                  <a:pt x="356" y="764"/>
                  <a:pt x="0" y="768"/>
                </a:cubicBezTo>
              </a:path>
            </a:pathLst>
          </a:custGeom>
          <a:noFill/>
          <a:ln w="34925" cap="flat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4092575" y="4876800"/>
            <a:ext cx="1524000" cy="0"/>
          </a:xfrm>
          <a:prstGeom prst="line">
            <a:avLst/>
          </a:prstGeom>
          <a:noFill/>
          <a:ln w="34925">
            <a:solidFill>
              <a:srgbClr val="492BFF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048000" y="16764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link rate: AB=BC=1, CA=2</a:t>
            </a:r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3373438" y="3222625"/>
            <a:ext cx="2155825" cy="1349375"/>
            <a:chOff x="1872" y="2064"/>
            <a:chExt cx="1358" cy="850"/>
          </a:xfrm>
        </p:grpSpPr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1872" y="2064"/>
              <a:ext cx="528" cy="768"/>
            </a:xfrm>
            <a:custGeom>
              <a:avLst/>
              <a:gdLst/>
              <a:ahLst/>
              <a:cxnLst>
                <a:cxn ang="0">
                  <a:pos x="0" y="1344"/>
                </a:cxn>
                <a:cxn ang="0">
                  <a:pos x="960" y="0"/>
                </a:cxn>
              </a:cxnLst>
              <a:rect l="0" t="0" r="r" b="b"/>
              <a:pathLst>
                <a:path w="960" h="1344">
                  <a:moveTo>
                    <a:pt x="0" y="1344"/>
                  </a:moveTo>
                  <a:cubicBezTo>
                    <a:pt x="0" y="1344"/>
                    <a:pt x="480" y="672"/>
                    <a:pt x="960" y="0"/>
                  </a:cubicBezTo>
                </a:path>
              </a:pathLst>
            </a:custGeom>
            <a:noFill/>
            <a:ln w="34925" cap="flat">
              <a:solidFill>
                <a:srgbClr val="492BFF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 flipV="1">
              <a:off x="1968" y="2112"/>
              <a:ext cx="480" cy="720"/>
            </a:xfrm>
            <a:prstGeom prst="line">
              <a:avLst/>
            </a:prstGeom>
            <a:noFill/>
            <a:ln w="34925">
              <a:solidFill>
                <a:srgbClr val="492B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2174" y="2170"/>
              <a:ext cx="1056" cy="744"/>
            </a:xfrm>
            <a:custGeom>
              <a:avLst/>
              <a:gdLst/>
              <a:ahLst/>
              <a:cxnLst>
                <a:cxn ang="0">
                  <a:pos x="0" y="744"/>
                </a:cxn>
                <a:cxn ang="0">
                  <a:pos x="432" y="120"/>
                </a:cxn>
                <a:cxn ang="0">
                  <a:pos x="624" y="24"/>
                </a:cxn>
                <a:cxn ang="0">
                  <a:pos x="768" y="216"/>
                </a:cxn>
                <a:cxn ang="0">
                  <a:pos x="1056" y="696"/>
                </a:cxn>
              </a:cxnLst>
              <a:rect l="0" t="0" r="r" b="b"/>
              <a:pathLst>
                <a:path w="1056" h="744">
                  <a:moveTo>
                    <a:pt x="0" y="744"/>
                  </a:moveTo>
                  <a:cubicBezTo>
                    <a:pt x="164" y="492"/>
                    <a:pt x="328" y="240"/>
                    <a:pt x="432" y="120"/>
                  </a:cubicBezTo>
                  <a:cubicBezTo>
                    <a:pt x="536" y="0"/>
                    <a:pt x="568" y="8"/>
                    <a:pt x="624" y="24"/>
                  </a:cubicBezTo>
                  <a:cubicBezTo>
                    <a:pt x="680" y="40"/>
                    <a:pt x="696" y="104"/>
                    <a:pt x="768" y="216"/>
                  </a:cubicBezTo>
                  <a:cubicBezTo>
                    <a:pt x="840" y="328"/>
                    <a:pt x="948" y="512"/>
                    <a:pt x="1056" y="696"/>
                  </a:cubicBezTo>
                </a:path>
              </a:pathLst>
            </a:custGeom>
            <a:noFill/>
            <a:ln w="34925" cap="flat">
              <a:solidFill>
                <a:srgbClr val="492BFF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Freeform 30"/>
          <p:cNvSpPr>
            <a:spLocks/>
          </p:cNvSpPr>
          <p:nvPr/>
        </p:nvSpPr>
        <p:spPr bwMode="auto">
          <a:xfrm>
            <a:off x="4081463" y="3429000"/>
            <a:ext cx="1612900" cy="12192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912" y="528"/>
              </a:cxn>
              <a:cxn ang="0">
                <a:pos x="864" y="720"/>
              </a:cxn>
              <a:cxn ang="0">
                <a:pos x="0" y="768"/>
              </a:cxn>
            </a:cxnLst>
            <a:rect l="0" t="0" r="r" b="b"/>
            <a:pathLst>
              <a:path w="1016" h="768">
                <a:moveTo>
                  <a:pt x="576" y="0"/>
                </a:moveTo>
                <a:cubicBezTo>
                  <a:pt x="720" y="204"/>
                  <a:pt x="864" y="408"/>
                  <a:pt x="912" y="528"/>
                </a:cubicBezTo>
                <a:cubicBezTo>
                  <a:pt x="960" y="648"/>
                  <a:pt x="1016" y="680"/>
                  <a:pt x="864" y="720"/>
                </a:cubicBezTo>
                <a:cubicBezTo>
                  <a:pt x="712" y="760"/>
                  <a:pt x="356" y="764"/>
                  <a:pt x="0" y="768"/>
                </a:cubicBezTo>
              </a:path>
            </a:pathLst>
          </a:custGeom>
          <a:noFill/>
          <a:ln w="34925" cap="flat">
            <a:solidFill>
              <a:srgbClr val="492BFF"/>
            </a:solidFill>
            <a:prstDash val="solid"/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31"/>
          <p:cNvSpPr>
            <a:spLocks/>
          </p:cNvSpPr>
          <p:nvPr/>
        </p:nvSpPr>
        <p:spPr bwMode="auto">
          <a:xfrm>
            <a:off x="4083050" y="3429000"/>
            <a:ext cx="1612900" cy="12192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912" y="528"/>
              </a:cxn>
              <a:cxn ang="0">
                <a:pos x="864" y="720"/>
              </a:cxn>
              <a:cxn ang="0">
                <a:pos x="0" y="768"/>
              </a:cxn>
            </a:cxnLst>
            <a:rect l="0" t="0" r="r" b="b"/>
            <a:pathLst>
              <a:path w="1016" h="768">
                <a:moveTo>
                  <a:pt x="576" y="0"/>
                </a:moveTo>
                <a:cubicBezTo>
                  <a:pt x="720" y="204"/>
                  <a:pt x="864" y="408"/>
                  <a:pt x="912" y="528"/>
                </a:cubicBezTo>
                <a:cubicBezTo>
                  <a:pt x="960" y="648"/>
                  <a:pt x="1016" y="680"/>
                  <a:pt x="864" y="720"/>
                </a:cubicBezTo>
                <a:cubicBezTo>
                  <a:pt x="712" y="760"/>
                  <a:pt x="356" y="764"/>
                  <a:pt x="0" y="768"/>
                </a:cubicBezTo>
              </a:path>
            </a:pathLst>
          </a:custGeom>
          <a:noFill/>
          <a:ln w="57150" cap="flat">
            <a:solidFill>
              <a:srgbClr val="F21FFF"/>
            </a:solidFill>
            <a:prstDash val="solid"/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H="1">
            <a:off x="4071938" y="4876800"/>
            <a:ext cx="1643062" cy="0"/>
          </a:xfrm>
          <a:prstGeom prst="line">
            <a:avLst/>
          </a:prstGeom>
          <a:noFill/>
          <a:ln w="44450">
            <a:solidFill>
              <a:srgbClr val="F21FFF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 flipH="1">
            <a:off x="4038600" y="4876800"/>
            <a:ext cx="1676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1033463" y="3581400"/>
            <a:ext cx="247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492BFF"/>
                </a:solidFill>
              </a:rPr>
              <a:t>demand 1,2,3 =1/3</a:t>
            </a:r>
            <a:endParaRPr lang="en-US"/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5757863" y="3505200"/>
            <a:ext cx="2014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21FFF"/>
                </a:solidFill>
              </a:rPr>
              <a:t>demand 4 =2/3</a:t>
            </a:r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3929063" y="5334000"/>
            <a:ext cx="1938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demand 5=4/3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55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5" grpId="0" animBg="1"/>
      <p:bldP spid="15" grpId="1" animBg="1"/>
      <p:bldP spid="16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Method </a:t>
            </a:r>
            <a:r>
              <a:rPr lang="en-US" sz="3600" dirty="0" smtClean="0">
                <a:solidFill>
                  <a:srgbClr val="FF0000"/>
                </a:solidFill>
              </a:rPr>
              <a:t>7: </a:t>
            </a:r>
            <a:r>
              <a:rPr lang="en-US" sz="3600" dirty="0" smtClean="0">
                <a:solidFill>
                  <a:srgbClr val="FF0000"/>
                </a:solidFill>
              </a:rPr>
              <a:t>Find max-min fair allocation –  multipath routing with </a:t>
            </a:r>
            <a:r>
              <a:rPr lang="en-US" sz="3600" dirty="0" err="1" smtClean="0">
                <a:solidFill>
                  <a:srgbClr val="FF0000"/>
                </a:solidFill>
              </a:rPr>
              <a:t>splitable</a:t>
            </a:r>
            <a:r>
              <a:rPr lang="en-US" sz="3600" dirty="0" smtClean="0">
                <a:solidFill>
                  <a:srgbClr val="FF0000"/>
                </a:solidFill>
              </a:rPr>
              <a:t> flows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Multiple paths for each SD pairs are known: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start with 0 rate for all demand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Solve the multi-path maximum concurrent flow problem.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Remove saturated links, and demands whose paths using those links</a:t>
            </a:r>
          </a:p>
          <a:p>
            <a:pPr marL="1314450" lvl="2" indent="-457200">
              <a:buFont typeface="Arial" pitchFamily="34" charset="0"/>
              <a:buAutoNum type="arabicPeriod"/>
            </a:pPr>
            <a:r>
              <a:rPr lang="en-US" altLang="en-US" dirty="0" smtClean="0"/>
              <a:t>go back to </a:t>
            </a:r>
            <a:r>
              <a:rPr lang="en-US" altLang="en-US" dirty="0" smtClean="0">
                <a:solidFill>
                  <a:srgbClr val="A50021"/>
                </a:solidFill>
              </a:rPr>
              <a:t>step 2</a:t>
            </a:r>
            <a:r>
              <a:rPr lang="en-US" altLang="en-US" dirty="0" smtClean="0"/>
              <a:t> until no demand left.</a:t>
            </a:r>
          </a:p>
          <a:p>
            <a:pPr marL="1314450" lvl="2" indent="-457200">
              <a:buNone/>
            </a:pPr>
            <a:endParaRPr lang="en-US" alt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987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Method </a:t>
            </a:r>
            <a:r>
              <a:rPr lang="en-US" sz="3600" dirty="0" smtClean="0">
                <a:solidFill>
                  <a:srgbClr val="FF0000"/>
                </a:solidFill>
              </a:rPr>
              <a:t>8: </a:t>
            </a:r>
            <a:r>
              <a:rPr lang="en-US" sz="3600" dirty="0" smtClean="0">
                <a:solidFill>
                  <a:srgbClr val="FF0000"/>
                </a:solidFill>
              </a:rPr>
              <a:t>Find max-min fair allocation – optimal multi-path with </a:t>
            </a:r>
            <a:r>
              <a:rPr lang="en-US" sz="3600" dirty="0" err="1" smtClean="0">
                <a:solidFill>
                  <a:srgbClr val="FF0000"/>
                </a:solidFill>
              </a:rPr>
              <a:t>splitable</a:t>
            </a:r>
            <a:r>
              <a:rPr lang="en-US" sz="3600" dirty="0" smtClean="0">
                <a:solidFill>
                  <a:srgbClr val="FF0000"/>
                </a:solidFill>
              </a:rPr>
              <a:t> flows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problem can be formulated as multi-commodity flow problem.</a:t>
            </a:r>
          </a:p>
          <a:p>
            <a:pPr lvl="1"/>
            <a:r>
              <a:rPr lang="en-US" dirty="0" smtClean="0"/>
              <a:t>Multi-commodity flow problem:</a:t>
            </a:r>
          </a:p>
          <a:p>
            <a:pPr lvl="2"/>
            <a:r>
              <a:rPr lang="en-US" dirty="0" smtClean="0"/>
              <a:t>Given a topology, which is the maximum flow rate that can be pushed from a source s to a destination d.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393763" y="4146363"/>
            <a:ext cx="851274" cy="1003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362200" y="43434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41148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3651063" y="4108263"/>
            <a:ext cx="851274" cy="107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431863" y="5175063"/>
            <a:ext cx="775074" cy="1003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209800" y="53340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400300" y="5143500"/>
            <a:ext cx="18418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552700" y="51435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612963" y="5105401"/>
            <a:ext cx="882837" cy="1035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657601" y="5213163"/>
            <a:ext cx="882837" cy="1035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00200" y="50292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50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0292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39624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76600" y="60198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48200" y="49530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381000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each link create a variable for each flow</a:t>
            </a:r>
          </a:p>
          <a:p>
            <a:endParaRPr lang="en-US" sz="1600" dirty="0" smtClean="0"/>
          </a:p>
          <a:p>
            <a:r>
              <a:rPr lang="en-US" sz="1600" dirty="0" smtClean="0"/>
              <a:t>Flow rate into a node needs to be equal to the flow rate out of a node for all but source and destination.</a:t>
            </a:r>
          </a:p>
          <a:p>
            <a:endParaRPr lang="en-US" sz="1600" dirty="0" smtClean="0"/>
          </a:p>
          <a:p>
            <a:r>
              <a:rPr lang="en-US" sz="1600" dirty="0" smtClean="0"/>
              <a:t>The flow rate for the SD pair is the net outgoing flow of the source.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683987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Method 8: Find max-min fair allocation – optimal multi-path with </a:t>
            </a:r>
            <a:r>
              <a:rPr lang="en-US" sz="3600" dirty="0" err="1" smtClean="0">
                <a:solidFill>
                  <a:srgbClr val="FF0000"/>
                </a:solidFill>
              </a:rPr>
              <a:t>splitable</a:t>
            </a:r>
            <a:r>
              <a:rPr lang="en-US" sz="3600" dirty="0" smtClean="0">
                <a:solidFill>
                  <a:srgbClr val="FF0000"/>
                </a:solidFill>
              </a:rPr>
              <a:t> flows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problem can be formulated as multi-commodity flow problem.</a:t>
            </a:r>
          </a:p>
          <a:p>
            <a:pPr lvl="1"/>
            <a:r>
              <a:rPr lang="en-US" dirty="0" smtClean="0"/>
              <a:t>Same logical as Method 7 with a different max concurrent flow problem to solve in every step.</a:t>
            </a:r>
          </a:p>
          <a:p>
            <a:pPr lvl="1"/>
            <a:r>
              <a:rPr lang="en-US" dirty="0" smtClean="0"/>
              <a:t>See this paper be more details: </a:t>
            </a:r>
          </a:p>
          <a:p>
            <a:pPr lvl="2"/>
            <a:r>
              <a:rPr lang="en-US" dirty="0" err="1" smtClean="0"/>
              <a:t>Nace</a:t>
            </a:r>
            <a:r>
              <a:rPr lang="en-US" dirty="0" smtClean="0"/>
              <a:t>, </a:t>
            </a:r>
            <a:r>
              <a:rPr lang="en-US" dirty="0" err="1" smtClean="0"/>
              <a:t>Dritan</a:t>
            </a:r>
            <a:r>
              <a:rPr lang="en-US" dirty="0" smtClean="0"/>
              <a:t> and </a:t>
            </a:r>
            <a:r>
              <a:rPr lang="en-US" dirty="0" err="1" smtClean="0"/>
              <a:t>Nhat</a:t>
            </a:r>
            <a:r>
              <a:rPr lang="en-US" dirty="0" smtClean="0"/>
              <a:t> Doan, </a:t>
            </a:r>
            <a:r>
              <a:rPr lang="en-US" dirty="0" err="1" smtClean="0"/>
              <a:t>Linh</a:t>
            </a:r>
            <a:r>
              <a:rPr lang="en-US" dirty="0" smtClean="0"/>
              <a:t> and Klopfenstein, Olivier and </a:t>
            </a:r>
            <a:r>
              <a:rPr lang="en-US" dirty="0" err="1" smtClean="0"/>
              <a:t>Bashllari</a:t>
            </a:r>
            <a:r>
              <a:rPr lang="en-US" dirty="0" smtClean="0"/>
              <a:t>, Alfred, “Max-min Fairness in Multi-commodity Flows”, Computers and Operations Research, 35(2):557-573, February 2008.</a:t>
            </a:r>
          </a:p>
        </p:txBody>
      </p:sp>
    </p:spTree>
    <p:extLst>
      <p:ext uri="{BB962C8B-B14F-4D97-AF65-F5344CB8AC3E}">
        <p14:creationId xmlns:p14="http://schemas.microsoft.com/office/powerpoint/2010/main" xmlns="" val="268398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aggregate throughput of an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Method 1: Bottleneck link estimation </a:t>
            </a:r>
            <a:r>
              <a:rPr lang="en-US" dirty="0" smtClean="0"/>
              <a:t>for single path routing:</a:t>
            </a:r>
          </a:p>
          <a:p>
            <a:pPr lvl="1"/>
            <a:r>
              <a:rPr lang="en-US" dirty="0" smtClean="0"/>
              <a:t>Count the number of times each link is used.</a:t>
            </a:r>
          </a:p>
          <a:p>
            <a:pPr lvl="1"/>
            <a:r>
              <a:rPr lang="en-US" dirty="0" smtClean="0"/>
              <a:t>The throughput of a flow is the equal share of the bandwidth on the bottleneck link (the most used link along the path): BW/</a:t>
            </a:r>
            <a:r>
              <a:rPr lang="en-US" dirty="0" err="1" smtClean="0"/>
              <a:t>usage_count</a:t>
            </a:r>
            <a:endParaRPr lang="en-US" dirty="0" smtClean="0"/>
          </a:p>
          <a:p>
            <a:pPr lvl="1"/>
            <a:r>
              <a:rPr lang="en-US" dirty="0" smtClean="0"/>
              <a:t>Example: bidirectional 1Gbps links throughput the network, pattern: 0-&gt;2, 1-&gt;2, 2-&gt;1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458378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00300" y="587918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6157" y="6011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8514" y="4703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2667000" y="519338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91000" y="4583784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05300" y="587918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21157" y="6011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3514" y="4703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4572000" y="519338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45515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86500" y="5846918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02357" y="5978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4714" y="4671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  <a:endCxn id="14" idx="2"/>
          </p:cNvCxnSpPr>
          <p:nvPr/>
        </p:nvCxnSpPr>
        <p:spPr>
          <a:xfrm flipV="1">
            <a:off x="6553200" y="5161118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3048000" y="4888584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  <a:endCxn id="14" idx="1"/>
          </p:cNvCxnSpPr>
          <p:nvPr/>
        </p:nvCxnSpPr>
        <p:spPr>
          <a:xfrm flipV="1">
            <a:off x="4953000" y="4856318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18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aggregate throughput of an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Linear programming formulation for finding the maximum possible throughput.</a:t>
            </a:r>
          </a:p>
          <a:p>
            <a:pPr lvl="1">
              <a:buNone/>
            </a:pPr>
            <a:r>
              <a:rPr lang="en-US" sz="2000" dirty="0" smtClean="0"/>
              <a:t>Maximize x0+x1+x2</a:t>
            </a:r>
          </a:p>
          <a:p>
            <a:pPr lvl="1">
              <a:buNone/>
            </a:pPr>
            <a:r>
              <a:rPr lang="en-US" sz="2000" dirty="0" smtClean="0"/>
              <a:t>Subject to:</a:t>
            </a:r>
          </a:p>
          <a:p>
            <a:pPr lvl="1">
              <a:buNone/>
            </a:pPr>
            <a:r>
              <a:rPr lang="en-US" sz="2000" dirty="0" smtClean="0"/>
              <a:t>0&lt;=X0&lt;=1000000000</a:t>
            </a:r>
          </a:p>
          <a:p>
            <a:pPr lvl="1">
              <a:buNone/>
            </a:pPr>
            <a:r>
              <a:rPr lang="en-US" sz="2000" dirty="0" smtClean="0"/>
              <a:t>0&lt;=x1&lt;=1000000000</a:t>
            </a:r>
          </a:p>
          <a:p>
            <a:pPr lvl="1">
              <a:buNone/>
            </a:pPr>
            <a:r>
              <a:rPr lang="en-US" sz="2000" dirty="0" smtClean="0"/>
              <a:t>0&lt;=x2&lt;=1000000000</a:t>
            </a:r>
          </a:p>
          <a:p>
            <a:pPr lvl="1">
              <a:buNone/>
            </a:pPr>
            <a:r>
              <a:rPr lang="en-US" sz="2000" dirty="0" smtClean="0"/>
              <a:t>x0+x1&lt;=1000000000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7200" y="44196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81500" y="57150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7357" y="5846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9714" y="4539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>
            <a:stCxn id="5" idx="0"/>
            <a:endCxn id="4" idx="2"/>
          </p:cNvCxnSpPr>
          <p:nvPr/>
        </p:nvCxnSpPr>
        <p:spPr>
          <a:xfrm flipV="1">
            <a:off x="4648200" y="5029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72200" y="4419600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86500" y="57150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2357" y="5846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4714" y="4539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10" idx="0"/>
            <a:endCxn id="9" idx="2"/>
          </p:cNvCxnSpPr>
          <p:nvPr/>
        </p:nvCxnSpPr>
        <p:spPr>
          <a:xfrm flipV="1">
            <a:off x="6553200" y="5029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153400" y="4399118"/>
            <a:ext cx="762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67700" y="5682734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83557" y="5814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5914" y="4507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18" name="Straight Connector 17"/>
          <p:cNvCxnSpPr>
            <a:stCxn id="15" idx="0"/>
          </p:cNvCxnSpPr>
          <p:nvPr/>
        </p:nvCxnSpPr>
        <p:spPr>
          <a:xfrm flipV="1">
            <a:off x="8534400" y="4996934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9" idx="1"/>
          </p:cNvCxnSpPr>
          <p:nvPr/>
        </p:nvCxnSpPr>
        <p:spPr>
          <a:xfrm>
            <a:off x="5029200" y="4724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 flipV="1">
            <a:off x="6934200" y="4692134"/>
            <a:ext cx="12192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185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programming (LP)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extensively in solving networking modeling problems (and many other CS problems such as register allocation in compilers).</a:t>
            </a:r>
          </a:p>
          <a:p>
            <a:r>
              <a:rPr lang="en-US" dirty="0" smtClean="0"/>
              <a:t>A linear programming is defined by </a:t>
            </a:r>
          </a:p>
          <a:p>
            <a:pPr lvl="1"/>
            <a:r>
              <a:rPr lang="en-US" dirty="0" smtClean="0"/>
              <a:t>A set of variables</a:t>
            </a:r>
          </a:p>
          <a:p>
            <a:pPr lvl="1"/>
            <a:r>
              <a:rPr lang="en-US" dirty="0" smtClean="0"/>
              <a:t>An optimization objective function (linear function of the set of variables)</a:t>
            </a:r>
          </a:p>
          <a:p>
            <a:pPr lvl="1"/>
            <a:r>
              <a:rPr lang="en-US" dirty="0" smtClean="0"/>
              <a:t>A set of linear constraints (linear on the variables)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99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that x, y, and z are variables, which of the following are linear functions on the variables?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5xy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x/y + 2z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4x + 3y + (2/3)z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5x</a:t>
            </a:r>
            <a:r>
              <a:rPr lang="en-US" altLang="en-US" baseline="30000" dirty="0"/>
              <a:t>2</a:t>
            </a:r>
            <a:r>
              <a:rPr lang="en-US" altLang="en-US" dirty="0"/>
              <a:t>  + 6y</a:t>
            </a:r>
            <a:r>
              <a:rPr lang="en-US" altLang="en-US" baseline="30000" dirty="0"/>
              <a:t>2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2 + x</a:t>
            </a:r>
          </a:p>
          <a:p>
            <a:pPr marL="1257300" lvl="2" indent="-457200">
              <a:buFontTx/>
              <a:buAutoNum type="alphaLcPeriod"/>
            </a:pPr>
            <a:r>
              <a:rPr lang="en-US" altLang="en-US" dirty="0"/>
              <a:t>(x + y) / z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53000" y="3276600"/>
            <a:ext cx="35505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generic form of Linear function </a:t>
            </a:r>
          </a:p>
          <a:p>
            <a:r>
              <a:rPr lang="en-US" dirty="0" smtClean="0"/>
              <a:t>of x, y and z:</a:t>
            </a:r>
          </a:p>
          <a:p>
            <a:endParaRPr lang="en-US" dirty="0" smtClean="0"/>
          </a:p>
          <a:p>
            <a:r>
              <a:rPr lang="en-US" dirty="0" smtClean="0"/>
              <a:t>c1*x + c2*y + c3*z + c4, where </a:t>
            </a:r>
          </a:p>
          <a:p>
            <a:r>
              <a:rPr lang="en-US" dirty="0" smtClean="0"/>
              <a:t>c1, c2, c3, and c4 are constants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153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LP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Maximize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</a:t>
            </a:r>
            <a:r>
              <a:rPr lang="en-US" sz="2800" dirty="0" err="1"/>
              <a:t>obj</a:t>
            </a:r>
            <a:r>
              <a:rPr lang="en-US" sz="2800" dirty="0"/>
              <a:t>: 500 x1 + 300 x2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Subject to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c1: x1 + x2 &lt;= 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c2: x1 + x2 &gt;= 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c3: 200 x1 + 100x2 &lt;= 1200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c4: x1 + 2 x2 &lt;= 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Bounds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0&lt;= x1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  0&lt;= x2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General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End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24400" y="1447800"/>
            <a:ext cx="396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some variables only take Integer values , the problem is  called </a:t>
            </a:r>
            <a:r>
              <a:rPr lang="en-US" sz="2400" dirty="0" smtClean="0">
                <a:solidFill>
                  <a:srgbClr val="C00000"/>
                </a:solidFill>
              </a:rPr>
              <a:t>integer linear programming </a:t>
            </a:r>
            <a:r>
              <a:rPr lang="en-US" sz="2400" dirty="0" smtClean="0"/>
              <a:t>(ILP)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LP problem have polynomial solutions while ILP is NP-hard.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highly optimized LP/ILP solvers (CPLEX, LP solve,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1095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LP/ILP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199"/>
          </a:xfrm>
        </p:spPr>
        <p:txBody>
          <a:bodyPr>
            <a:normAutofit/>
          </a:bodyPr>
          <a:lstStyle/>
          <a:p>
            <a:r>
              <a:rPr lang="en-US" altLang="en-US" u="sng" dirty="0" smtClean="0"/>
              <a:t>LP/ILP Problem </a:t>
            </a:r>
            <a:r>
              <a:rPr lang="en-US" altLang="en-US" u="sng" dirty="0"/>
              <a:t>formulation or modeling</a:t>
            </a:r>
            <a:r>
              <a:rPr lang="en-US" altLang="en-US" dirty="0"/>
              <a:t> is the process of translating a verbal statement of a problem into a mathematical statement</a:t>
            </a:r>
            <a:r>
              <a:rPr lang="en-US" altLang="en-US" dirty="0" smtClean="0"/>
              <a:t>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Understand the problem thoroughly.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Describe the objective in words.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Describe each constraint in words.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Define the decision variables.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Write the objective in terms of the decision variables.</a:t>
            </a:r>
          </a:p>
          <a:p>
            <a:pPr marL="1257300" lvl="2" indent="-457200">
              <a:buFontTx/>
              <a:buAutoNum type="arabicPeriod"/>
            </a:pPr>
            <a:r>
              <a:rPr lang="en-US" altLang="en-US" dirty="0"/>
              <a:t>Write the constraints in terms of the decision variables.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647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2283</Words>
  <Application>Microsoft Office PowerPoint</Application>
  <PresentationFormat>On-screen Show (4:3)</PresentationFormat>
  <Paragraphs>312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Interconnect Performance Modeling</vt:lpstr>
      <vt:lpstr>Performance modeling</vt:lpstr>
      <vt:lpstr>Modeling the aggregate throughput of an interconnect</vt:lpstr>
      <vt:lpstr>Modeling the aggregate throughput of an interconnect</vt:lpstr>
      <vt:lpstr>Modeling the aggregate throughput of an interconnect</vt:lpstr>
      <vt:lpstr>Linear programming (LP)</vt:lpstr>
      <vt:lpstr>Examples of linear functions</vt:lpstr>
      <vt:lpstr>An example LP formulation</vt:lpstr>
      <vt:lpstr>LP/ILP formulation</vt:lpstr>
      <vt:lpstr>An example</vt:lpstr>
      <vt:lpstr>An example</vt:lpstr>
      <vt:lpstr>An example</vt:lpstr>
      <vt:lpstr>Another example</vt:lpstr>
      <vt:lpstr>Method 2: Modeling maximum aggregate throughput for single path routing using LP</vt:lpstr>
      <vt:lpstr>Method 2: continue</vt:lpstr>
      <vt:lpstr>Method 2: Example</vt:lpstr>
      <vt:lpstr>Method 3: Modeling maximum aggregate throughput for multi-path routing using LP</vt:lpstr>
      <vt:lpstr>Modeling maximum aggregate throughput for multipath path routing using LP</vt:lpstr>
      <vt:lpstr>Is maximizing aggregate throughput a good metric?</vt:lpstr>
      <vt:lpstr>Modeling the aggregate throughput of an interconnect</vt:lpstr>
      <vt:lpstr>Maximize concurrent flows</vt:lpstr>
      <vt:lpstr>Method 4: Modeling maximum concurrent flows  for single path routing using LP</vt:lpstr>
      <vt:lpstr>Method 3: Example</vt:lpstr>
      <vt:lpstr>Method 5: Modeling maximum concurrent flows  for multi-path routing using LP</vt:lpstr>
      <vt:lpstr>Max-min fairness</vt:lpstr>
      <vt:lpstr>Modeling maximum stationary aggregate throughput</vt:lpstr>
      <vt:lpstr>Max-min fairness formal definition</vt:lpstr>
      <vt:lpstr>Max-min fairness</vt:lpstr>
      <vt:lpstr>Method 6: Max-min fair rate calculation  -- single path routing</vt:lpstr>
      <vt:lpstr>Find max-min fair allocation</vt:lpstr>
      <vt:lpstr>Method 7: Find max-min fair allocation –  multipath routing with splitable flows</vt:lpstr>
      <vt:lpstr>Method 8: Find max-min fair allocation – optimal multi-path with splitable flows</vt:lpstr>
      <vt:lpstr>Method 8: Find max-min fair allocation – optimal multi-path with splitable flows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and Openflow</dc:title>
  <dc:creator>surfing</dc:creator>
  <cp:lastModifiedBy>Surfing</cp:lastModifiedBy>
  <cp:revision>93</cp:revision>
  <dcterms:created xsi:type="dcterms:W3CDTF">2014-02-26T21:41:17Z</dcterms:created>
  <dcterms:modified xsi:type="dcterms:W3CDTF">2015-09-15T01:42:58Z</dcterms:modified>
</cp:coreProperties>
</file>