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71" r:id="rId5"/>
    <p:sldId id="266" r:id="rId6"/>
    <p:sldId id="267" r:id="rId7"/>
    <p:sldId id="269" r:id="rId8"/>
    <p:sldId id="260" r:id="rId9"/>
    <p:sldId id="261" r:id="rId10"/>
    <p:sldId id="262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78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8C3D6-D1A7-4599-B8C8-4249B79680D0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Extreme-scale computing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1904999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High performance computing systems</a:t>
            </a:r>
          </a:p>
          <a:p>
            <a:pPr lvl="2"/>
            <a:r>
              <a:rPr lang="en-US" dirty="0" smtClean="0"/>
              <a:t>Current No. 1 supercomputer Tianhe-2 at 33.86 </a:t>
            </a:r>
            <a:r>
              <a:rPr lang="en-US" dirty="0" err="1" smtClean="0"/>
              <a:t>petaflops</a:t>
            </a:r>
            <a:endParaRPr lang="en-US" dirty="0" smtClean="0"/>
          </a:p>
          <a:p>
            <a:pPr lvl="2"/>
            <a:r>
              <a:rPr lang="en-US" dirty="0" smtClean="0"/>
              <a:t>Pushing toward </a:t>
            </a:r>
            <a:r>
              <a:rPr lang="en-US" dirty="0" err="1" smtClean="0"/>
              <a:t>exa</a:t>
            </a:r>
            <a:r>
              <a:rPr lang="en-US" dirty="0" smtClean="0"/>
              <a:t>-scale computing by 2020, 32 times bigger than Tianhe-2 (almost need to double the speed every year).</a:t>
            </a:r>
          </a:p>
          <a:p>
            <a:pPr lvl="2"/>
            <a:r>
              <a:rPr lang="en-US" dirty="0" smtClean="0"/>
              <a:t>Many issues ranging from applications to systems such power, resilience, networking, applications.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2" descr="http://t1.gstatic.com/images?q=tbn:ANd9GcQQ72BeGYEVsgvOGrAToUW5pVe27EMNur-RxiaANNfLM7L2-mZ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429000"/>
            <a:ext cx="4038600" cy="2677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Resilience and power-awareness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System and application resilience techniques and analysis</a:t>
            </a:r>
          </a:p>
          <a:p>
            <a:r>
              <a:rPr lang="en-US" dirty="0" smtClean="0"/>
              <a:t>Fault tolerance techniques in hardware and software</a:t>
            </a:r>
          </a:p>
          <a:p>
            <a:r>
              <a:rPr lang="en-US" dirty="0" smtClean="0"/>
              <a:t>Resource management for system resilience and availability.</a:t>
            </a:r>
            <a:endParaRPr lang="en-US" dirty="0"/>
          </a:p>
          <a:p>
            <a:r>
              <a:rPr lang="en-US" dirty="0" smtClean="0"/>
              <a:t>Energy efficient HPC</a:t>
            </a:r>
          </a:p>
          <a:p>
            <a:r>
              <a:rPr lang="en-US" dirty="0" smtClean="0"/>
              <a:t>Energy efficient data centers</a:t>
            </a:r>
          </a:p>
          <a:p>
            <a:endParaRPr lang="en-US" dirty="0" smtClean="0"/>
          </a:p>
          <a:p>
            <a:r>
              <a:rPr lang="en-US" dirty="0" smtClean="0"/>
              <a:t>Trade-offs among performance, power, and resilience is the key for the future interconnect design</a:t>
            </a:r>
          </a:p>
          <a:p>
            <a:pPr lvl="1"/>
            <a:r>
              <a:rPr lang="en-US" dirty="0" smtClean="0"/>
              <a:t>in</a:t>
            </a:r>
            <a:r>
              <a:rPr lang="en-US" dirty="0" smtClean="0"/>
              <a:t>sufficient </a:t>
            </a:r>
            <a:r>
              <a:rPr lang="en-US" dirty="0" smtClean="0"/>
              <a:t>tools to investigate the trade-offs.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9902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Targets students who are interested in research in the interconnection networks area</a:t>
            </a:r>
          </a:p>
          <a:p>
            <a:pPr lvl="1"/>
            <a:r>
              <a:rPr lang="en-US" dirty="0" smtClean="0"/>
              <a:t>Go through a large amount of recent papers to bring the students up-to-date in research in this area in general.</a:t>
            </a:r>
          </a:p>
          <a:p>
            <a:pPr lvl="1"/>
            <a:r>
              <a:rPr lang="en-US" dirty="0" smtClean="0"/>
              <a:t>Practice network simulation and modeling.</a:t>
            </a:r>
          </a:p>
          <a:p>
            <a:pPr lvl="1"/>
            <a:r>
              <a:rPr lang="en-US" dirty="0" smtClean="0"/>
              <a:t>Introduce necessary techniques, algorithms, math background to perform research in this area.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Extreme scale computing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133599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Cloud computing data centers: Amazon EC2</a:t>
            </a:r>
            <a:endParaRPr lang="en-US" dirty="0"/>
          </a:p>
          <a:p>
            <a:pPr lvl="2"/>
            <a:r>
              <a:rPr lang="en-US" dirty="0" smtClean="0"/>
              <a:t>Hugh push to move computing/storage to the cloud computing infrastructure</a:t>
            </a:r>
          </a:p>
          <a:p>
            <a:pPr lvl="2"/>
            <a:r>
              <a:rPr lang="en-US" dirty="0" smtClean="0"/>
              <a:t>Extreme scale to achieve the scale of economics</a:t>
            </a:r>
          </a:p>
          <a:p>
            <a:pPr lvl="2"/>
            <a:r>
              <a:rPr lang="en-US" dirty="0" smtClean="0"/>
              <a:t>Applications are more diverse </a:t>
            </a:r>
          </a:p>
          <a:p>
            <a:pPr lvl="3"/>
            <a:r>
              <a:rPr lang="en-US" dirty="0"/>
              <a:t>N</a:t>
            </a:r>
            <a:r>
              <a:rPr lang="en-US" dirty="0" smtClean="0"/>
              <a:t>etworking infrastructure needs significant improvement</a:t>
            </a:r>
          </a:p>
          <a:p>
            <a:pPr lvl="3"/>
            <a:r>
              <a:rPr lang="en-US" dirty="0" smtClean="0"/>
              <a:t>Security</a:t>
            </a:r>
          </a:p>
          <a:p>
            <a:pPr lvl="1"/>
            <a:endParaRPr lang="en-US" dirty="0" smtClean="0"/>
          </a:p>
        </p:txBody>
      </p:sp>
      <p:pic>
        <p:nvPicPr>
          <p:cNvPr id="4" name="Picture 2" descr="http://cdn.slashgear.com/wp-content/uploads/2012/10/google-datacenter-tech-2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750590"/>
            <a:ext cx="4118271" cy="2745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73191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Extreme scale computing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2590799"/>
          </a:xfrm>
        </p:spPr>
        <p:txBody>
          <a:bodyPr>
            <a:normAutofit/>
          </a:bodyPr>
          <a:lstStyle/>
          <a:p>
            <a:pPr lvl="1"/>
            <a:r>
              <a:rPr lang="en-US" dirty="0" err="1" smtClean="0"/>
              <a:t>Hadoop</a:t>
            </a:r>
            <a:r>
              <a:rPr lang="en-US" dirty="0" smtClean="0"/>
              <a:t> cluster – with huge IO bandwidth</a:t>
            </a:r>
            <a:endParaRPr lang="en-US" dirty="0"/>
          </a:p>
          <a:p>
            <a:pPr lvl="2"/>
            <a:r>
              <a:rPr lang="en-US" dirty="0" smtClean="0"/>
              <a:t>Beyond traditional HPC</a:t>
            </a:r>
          </a:p>
          <a:p>
            <a:pPr lvl="2"/>
            <a:r>
              <a:rPr lang="en-US" dirty="0" smtClean="0"/>
              <a:t>May fit into cloud computing infrastructure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984595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Interconnection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networking system that connects all nodes in these extreme scale systems.</a:t>
            </a:r>
          </a:p>
          <a:p>
            <a:r>
              <a:rPr lang="en-US" dirty="0" smtClean="0"/>
              <a:t>Can easily be the main performance limiting factor in this </a:t>
            </a:r>
            <a:r>
              <a:rPr lang="en-US" dirty="0" smtClean="0"/>
              <a:t>type </a:t>
            </a:r>
            <a:r>
              <a:rPr lang="en-US" dirty="0" smtClean="0"/>
              <a:t>of systems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Nodes are getting bigger (64 cores, 128 cores)</a:t>
            </a:r>
          </a:p>
          <a:p>
            <a:pPr lvl="1"/>
            <a:r>
              <a:rPr lang="en-US" dirty="0" smtClean="0"/>
              <a:t>Total cores counts increases.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Network capacity needs to increase at least proportionally.</a:t>
            </a:r>
          </a:p>
          <a:p>
            <a:pPr lvl="2"/>
            <a:r>
              <a:rPr lang="en-US" dirty="0" smtClean="0"/>
              <a:t>Network complexity is super-linear to the total port count.</a:t>
            </a:r>
            <a:endParaRPr lang="en-US" dirty="0" smtClean="0"/>
          </a:p>
          <a:p>
            <a:pPr lvl="2"/>
            <a:r>
              <a:rPr lang="en-US" dirty="0" smtClean="0"/>
              <a:t>Reaching a stage that drastic changes are needed.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Extreme-scale systems are getting bigger every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HPC clusters are pushing towards </a:t>
            </a:r>
            <a:r>
              <a:rPr lang="en-US" dirty="0" err="1" smtClean="0"/>
              <a:t>exa</a:t>
            </a:r>
            <a:r>
              <a:rPr lang="en-US" dirty="0" smtClean="0"/>
              <a:t>-scale computing (from 10 </a:t>
            </a:r>
            <a:r>
              <a:rPr lang="en-US" dirty="0" err="1" smtClean="0"/>
              <a:t>peta</a:t>
            </a:r>
            <a:r>
              <a:rPr lang="en-US" dirty="0" smtClean="0"/>
              <a:t>-scale)</a:t>
            </a:r>
          </a:p>
          <a:p>
            <a:pPr lvl="3">
              <a:buNone/>
            </a:pPr>
            <a:endParaRPr lang="en-US" dirty="0" smtClean="0"/>
          </a:p>
          <a:p>
            <a:pPr lvl="1"/>
            <a:r>
              <a:rPr lang="en-US" dirty="0" smtClean="0"/>
              <a:t>A lot of pressure to build more efficient, more reliable, and power-efficient interconnects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Many new proposals are showing up at this stage.</a:t>
            </a:r>
            <a:endParaRPr lang="en-US" dirty="0" smtClean="0"/>
          </a:p>
          <a:p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1000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4000" dirty="0" smtClean="0"/>
              <a:t>interconnects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25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Extreme-scale PDSs are Internet-in-a-building</a:t>
            </a:r>
          </a:p>
          <a:p>
            <a:pPr lvl="1"/>
            <a:r>
              <a:rPr lang="en-US" dirty="0" smtClean="0"/>
              <a:t>Traditional networking issues: topology, routing, flow control, congestion control</a:t>
            </a:r>
          </a:p>
          <a:p>
            <a:pPr lvl="1"/>
            <a:r>
              <a:rPr lang="en-US" dirty="0" smtClean="0"/>
              <a:t>Recent topology/routing proposals for extreme scale systems</a:t>
            </a:r>
          </a:p>
          <a:p>
            <a:pPr lvl="2"/>
            <a:r>
              <a:rPr lang="en-US" dirty="0" smtClean="0"/>
              <a:t>Achieving performance requirement with the budget constraints.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57600"/>
            <a:ext cx="36195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267200"/>
            <a:ext cx="3427413" cy="209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11860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4000" dirty="0" smtClean="0"/>
              <a:t>Network technology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standards</a:t>
            </a:r>
          </a:p>
          <a:p>
            <a:pPr lvl="1"/>
            <a:r>
              <a:rPr lang="en-US" dirty="0" smtClean="0"/>
              <a:t>1/10/100-G Ethernet</a:t>
            </a:r>
          </a:p>
          <a:p>
            <a:pPr lvl="1"/>
            <a:r>
              <a:rPr lang="en-US" dirty="0" err="1" smtClean="0"/>
              <a:t>InfiniBand</a:t>
            </a:r>
            <a:r>
              <a:rPr lang="en-US" dirty="0" smtClean="0"/>
              <a:t> – low latency communication</a:t>
            </a:r>
          </a:p>
          <a:p>
            <a:pPr lvl="1"/>
            <a:r>
              <a:rPr lang="en-US" dirty="0" err="1" smtClean="0"/>
              <a:t>Openflow</a:t>
            </a:r>
            <a:r>
              <a:rPr lang="en-US" dirty="0" smtClean="0"/>
              <a:t> and software defined networks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Proprietary technology</a:t>
            </a:r>
          </a:p>
          <a:p>
            <a:pPr lvl="1"/>
            <a:r>
              <a:rPr lang="en-US" dirty="0" smtClean="0"/>
              <a:t>IBM </a:t>
            </a:r>
            <a:r>
              <a:rPr lang="en-US" dirty="0" err="1" smtClean="0"/>
              <a:t>Bluegene</a:t>
            </a:r>
            <a:endParaRPr lang="en-US" dirty="0" smtClean="0"/>
          </a:p>
          <a:p>
            <a:pPr lvl="1"/>
            <a:r>
              <a:rPr lang="en-US" dirty="0" smtClean="0"/>
              <a:t>Cray Aries</a:t>
            </a:r>
          </a:p>
        </p:txBody>
      </p:sp>
    </p:spTree>
    <p:extLst>
      <p:ext uri="{BB962C8B-B14F-4D97-AF65-F5344CB8AC3E}">
        <p14:creationId xmlns:p14="http://schemas.microsoft.com/office/powerpoint/2010/main" xmlns="" val="254468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4000" dirty="0" smtClean="0"/>
              <a:t>System software, communication sub-systems, and applications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Parallel IO systems</a:t>
            </a:r>
            <a:endParaRPr lang="en-US" dirty="0"/>
          </a:p>
          <a:p>
            <a:pPr lvl="1"/>
            <a:r>
              <a:rPr lang="en-US" dirty="0" smtClean="0"/>
              <a:t>Topology aware job allocation and node mapping</a:t>
            </a:r>
          </a:p>
          <a:p>
            <a:pPr lvl="1"/>
            <a:r>
              <a:rPr lang="en-US" dirty="0" smtClean="0"/>
              <a:t>Communication protocols</a:t>
            </a:r>
          </a:p>
          <a:p>
            <a:pPr lvl="1"/>
            <a:r>
              <a:rPr lang="en-US" dirty="0" smtClean="0"/>
              <a:t>One-sided .vs. two-sided communications</a:t>
            </a:r>
            <a:endParaRPr lang="en-US" dirty="0"/>
          </a:p>
          <a:p>
            <a:pPr lvl="1"/>
            <a:r>
              <a:rPr lang="en-US" dirty="0" smtClean="0"/>
              <a:t>Collective communication algorithms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All of these can affect the traffic in the networks – must be considered in the interconnect design.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4000" dirty="0" smtClean="0"/>
              <a:t>Performance models and evaluation methods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modeling techniques for networks/systems/applications.</a:t>
            </a:r>
          </a:p>
          <a:p>
            <a:r>
              <a:rPr lang="en-US" dirty="0" smtClean="0"/>
              <a:t>Workload characterization.</a:t>
            </a:r>
          </a:p>
          <a:p>
            <a:r>
              <a:rPr lang="en-US" dirty="0" smtClean="0"/>
              <a:t>Application tracing</a:t>
            </a:r>
          </a:p>
          <a:p>
            <a:endParaRPr lang="en-US" dirty="0"/>
          </a:p>
          <a:p>
            <a:r>
              <a:rPr lang="en-US" dirty="0" smtClean="0"/>
              <a:t>Simulating and modeling of large scale systems using realistic workloads is very challenging.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475</Words>
  <Application>Microsoft Office PowerPoint</Application>
  <PresentationFormat>On-screen Show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Extreme-scale computing systems</vt:lpstr>
      <vt:lpstr>Extreme scale computing systems</vt:lpstr>
      <vt:lpstr>Extreme scale computing systems</vt:lpstr>
      <vt:lpstr>Interconnection Networks</vt:lpstr>
      <vt:lpstr>Extreme-scale systems are getting bigger every year</vt:lpstr>
      <vt:lpstr>interconnects</vt:lpstr>
      <vt:lpstr>Network technology</vt:lpstr>
      <vt:lpstr>System software, communication sub-systems, and applications</vt:lpstr>
      <vt:lpstr>Performance models and evaluation methods</vt:lpstr>
      <vt:lpstr>Resilience and power-awareness</vt:lpstr>
      <vt:lpstr>This course</vt:lpstr>
    </vt:vector>
  </TitlesOfParts>
  <Company>FSU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Xin Yuan</dc:creator>
  <cp:lastModifiedBy>Xin Yuan</cp:lastModifiedBy>
  <cp:revision>25</cp:revision>
  <dcterms:created xsi:type="dcterms:W3CDTF">2013-11-25T21:03:49Z</dcterms:created>
  <dcterms:modified xsi:type="dcterms:W3CDTF">2015-08-25T13:02:29Z</dcterms:modified>
</cp:coreProperties>
</file>