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2" r:id="rId8"/>
    <p:sldId id="262" r:id="rId9"/>
    <p:sldId id="263" r:id="rId10"/>
    <p:sldId id="283" r:id="rId11"/>
    <p:sldId id="284" r:id="rId12"/>
    <p:sldId id="264" r:id="rId13"/>
    <p:sldId id="285" r:id="rId14"/>
    <p:sldId id="265" r:id="rId15"/>
    <p:sldId id="286" r:id="rId16"/>
    <p:sldId id="267" r:id="rId17"/>
    <p:sldId id="287" r:id="rId18"/>
    <p:sldId id="270" r:id="rId19"/>
    <p:sldId id="268" r:id="rId20"/>
    <p:sldId id="289" r:id="rId21"/>
    <p:sldId id="269" r:id="rId22"/>
    <p:sldId id="271" r:id="rId23"/>
    <p:sldId id="272" r:id="rId24"/>
    <p:sldId id="290" r:id="rId25"/>
    <p:sldId id="291" r:id="rId26"/>
    <p:sldId id="275" r:id="rId27"/>
    <p:sldId id="276" r:id="rId28"/>
    <p:sldId id="273" r:id="rId29"/>
    <p:sldId id="292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2" autoAdjust="0"/>
    <p:restoredTop sz="94660"/>
  </p:normalViewPr>
  <p:slideViewPr>
    <p:cSldViewPr>
      <p:cViewPr varScale="1">
        <p:scale>
          <a:sx n="123" d="100"/>
          <a:sy n="123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13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7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5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67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5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45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8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0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9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0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20FD-F8CC-48F1-B887-1F9F578B56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r.rice.edu/comp529/www/papers/tutorial_4.pdf" TargetMode="External"/><Relationship Id="rId2" Type="http://schemas.openxmlformats.org/officeDocument/2006/relationships/hyperlink" Target="https://www.opennetworking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50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devices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981200"/>
            <a:ext cx="25263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SDN hardware switch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Openflow</a:t>
            </a:r>
            <a:r>
              <a:rPr lang="en-US" dirty="0" smtClean="0"/>
              <a:t> API</a:t>
            </a:r>
          </a:p>
          <a:p>
            <a:endParaRPr lang="en-US" dirty="0" smtClean="0"/>
          </a:p>
          <a:p>
            <a:r>
              <a:rPr lang="en-US" dirty="0" smtClean="0"/>
              <a:t>Abstraction layer: </a:t>
            </a:r>
          </a:p>
          <a:p>
            <a:r>
              <a:rPr lang="en-US" dirty="0" smtClean="0"/>
              <a:t>flow tables</a:t>
            </a:r>
          </a:p>
          <a:p>
            <a:endParaRPr lang="en-US" dirty="0" smtClean="0"/>
          </a:p>
          <a:p>
            <a:r>
              <a:rPr lang="en-US" dirty="0" smtClean="0"/>
              <a:t>HW: L3 Fwd with TCAMs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L2 Fwd with CAMs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743200"/>
            <a:ext cx="2590800" cy="19812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32766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40386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2133600"/>
            <a:ext cx="23314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SDN software switch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Openflow</a:t>
            </a:r>
            <a:r>
              <a:rPr lang="en-US" dirty="0" smtClean="0"/>
              <a:t> API</a:t>
            </a:r>
          </a:p>
          <a:p>
            <a:endParaRPr lang="en-US" dirty="0" smtClean="0"/>
          </a:p>
          <a:p>
            <a:r>
              <a:rPr lang="en-US" dirty="0" smtClean="0"/>
              <a:t>Abstraction layer: </a:t>
            </a:r>
          </a:p>
          <a:p>
            <a:r>
              <a:rPr lang="en-US" dirty="0" smtClean="0"/>
              <a:t>flow tables</a:t>
            </a:r>
          </a:p>
          <a:p>
            <a:endParaRPr lang="en-US" dirty="0" smtClean="0"/>
          </a:p>
          <a:p>
            <a:r>
              <a:rPr lang="en-US" dirty="0" smtClean="0"/>
              <a:t>Packet processing logic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2743200"/>
            <a:ext cx="2590800" cy="19812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86400" y="32766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39624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5410200"/>
            <a:ext cx="722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SDN software switch: Open </a:t>
            </a:r>
            <a:r>
              <a:rPr lang="en-US" dirty="0" err="1" smtClean="0"/>
              <a:t>vSwitch</a:t>
            </a:r>
            <a:r>
              <a:rPr lang="en-US" dirty="0" smtClean="0"/>
              <a:t> from </a:t>
            </a:r>
            <a:r>
              <a:rPr lang="en-US" dirty="0" err="1" smtClean="0"/>
              <a:t>Nicira</a:t>
            </a:r>
            <a:r>
              <a:rPr lang="en-US" dirty="0" smtClean="0"/>
              <a:t> and Indigo from Big Switch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TCAMs and 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TCAMs allows for wildcard (x), needed for Level 3 forwarding</a:t>
            </a:r>
          </a:p>
          <a:p>
            <a:r>
              <a:rPr lang="en-US" dirty="0" smtClean="0"/>
              <a:t>CAMs only allows 0’s and 1’s in the matching, works for Level 2 forwarding</a:t>
            </a:r>
          </a:p>
          <a:p>
            <a:r>
              <a:rPr lang="en-US" dirty="0" smtClean="0"/>
              <a:t>Both are very expensive memory.</a:t>
            </a:r>
          </a:p>
          <a:p>
            <a:r>
              <a:rPr lang="en-US" dirty="0" smtClean="0"/>
              <a:t>Flow tables in SDN are realized with TCAMs</a:t>
            </a:r>
            <a:endParaRPr lang="en-US" dirty="0"/>
          </a:p>
        </p:txBody>
      </p:sp>
      <p:pic>
        <p:nvPicPr>
          <p:cNvPr id="2050" name="Picture 2" descr="http://thenetworksherpa.com/wp-content/uploads/2012/07/TCAM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5980632" cy="3635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001000" cy="353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Northbound API      Java API… not well defined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Modules  </a:t>
            </a:r>
            <a:r>
              <a:rPr lang="en-US" dirty="0" err="1" smtClean="0"/>
              <a:t>toopolgy</a:t>
            </a:r>
            <a:r>
              <a:rPr lang="en-US" dirty="0" smtClean="0"/>
              <a:t>   Device        </a:t>
            </a:r>
            <a:r>
              <a:rPr lang="en-US" dirty="0" err="1" smtClean="0"/>
              <a:t>Topo</a:t>
            </a:r>
            <a:r>
              <a:rPr lang="en-US" dirty="0" smtClean="0"/>
              <a:t>      Flows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discovery  manage     stats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Southbound API: </a:t>
            </a:r>
            <a:r>
              <a:rPr lang="en-US" dirty="0" err="1" smtClean="0"/>
              <a:t>Openflow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35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                 Learning Switch                 Router                                          Others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590800"/>
            <a:ext cx="7924800" cy="3810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3528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54864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3886200"/>
            <a:ext cx="1676400" cy="10668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3810000"/>
            <a:ext cx="1447800" cy="1143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3733800"/>
            <a:ext cx="914400" cy="685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4419600"/>
            <a:ext cx="914400" cy="685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0" y="3733800"/>
            <a:ext cx="1143000" cy="685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1752600"/>
            <a:ext cx="6858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1752600"/>
            <a:ext cx="16764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95800" y="17526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1752600"/>
            <a:ext cx="8382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controller core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End-user device discovery</a:t>
            </a:r>
          </a:p>
          <a:p>
            <a:r>
              <a:rPr lang="en-US" dirty="0" smtClean="0"/>
              <a:t>Network device discovery</a:t>
            </a:r>
          </a:p>
          <a:p>
            <a:r>
              <a:rPr lang="en-US" dirty="0" smtClean="0"/>
              <a:t>Network device topology management</a:t>
            </a:r>
          </a:p>
          <a:p>
            <a:r>
              <a:rPr lang="en-US" dirty="0" smtClean="0"/>
              <a:t>Flow Management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with SDN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Coordination between applications</a:t>
            </a:r>
          </a:p>
          <a:p>
            <a:pPr lvl="1"/>
            <a:r>
              <a:rPr lang="en-US" dirty="0" smtClean="0"/>
              <a:t>E.g. flow prioritization with multiple applications</a:t>
            </a:r>
            <a:endParaRPr lang="en-US" dirty="0" smtClean="0"/>
          </a:p>
          <a:p>
            <a:r>
              <a:rPr lang="en-US" dirty="0" smtClean="0"/>
              <a:t>The lack of a standard northbound API</a:t>
            </a:r>
          </a:p>
        </p:txBody>
      </p:sp>
    </p:spTree>
    <p:extLst>
      <p:ext uri="{BB962C8B-B14F-4D97-AF65-F5344CB8AC3E}">
        <p14:creationId xmlns:p14="http://schemas.microsoft.com/office/powerpoint/2010/main" xmlns="" val="51095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SDN application completes the network functionality</a:t>
            </a:r>
          </a:p>
          <a:p>
            <a:pPr lvl="1"/>
            <a:r>
              <a:rPr lang="en-US" dirty="0" smtClean="0"/>
              <a:t>Example: forwarding switch (all switches behave like the traditional forwarding switch) – the network behavior is now well defined.</a:t>
            </a:r>
          </a:p>
          <a:p>
            <a:pPr lvl="1"/>
            <a:r>
              <a:rPr lang="en-US" dirty="0" smtClean="0"/>
              <a:t>Responsible for managing the flow entries on network devices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switch (Ethernet switch) has an internal flow table. </a:t>
            </a:r>
          </a:p>
          <a:p>
            <a:pPr lvl="1"/>
            <a:r>
              <a:rPr lang="en-US" dirty="0" smtClean="0"/>
              <a:t>If a packet matches an entry in the flow table, perform the actions (e.g. forward to port 10) according to the flow table.</a:t>
            </a:r>
          </a:p>
          <a:p>
            <a:pPr lvl="1"/>
            <a:r>
              <a:rPr lang="en-US" dirty="0" smtClean="0"/>
              <a:t>If a packet does not match any entry in the flow table. Send it to the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</a:p>
          <a:p>
            <a:pPr lvl="2"/>
            <a:r>
              <a:rPr lang="en-US" dirty="0" smtClean="0"/>
              <a:t>The controller will figure out what to do with such packet</a:t>
            </a:r>
          </a:p>
          <a:p>
            <a:pPr lvl="2"/>
            <a:r>
              <a:rPr lang="en-US" dirty="0" smtClean="0"/>
              <a:t>The controller will then respond to the switch, informing how to handle such a packet so that the switch would know how to deal with such packets next time.</a:t>
            </a:r>
          </a:p>
          <a:p>
            <a:pPr lvl="2"/>
            <a:r>
              <a:rPr lang="en-US" dirty="0" smtClean="0"/>
              <a:t>For each flow, ideally the controller will be queried once. </a:t>
            </a:r>
            <a:endParaRPr lang="en-US" dirty="0"/>
          </a:p>
          <a:p>
            <a:r>
              <a:rPr lang="en-US" dirty="0" err="1" smtClean="0"/>
              <a:t>Openflow</a:t>
            </a:r>
            <a:r>
              <a:rPr lang="en-US" dirty="0" smtClean="0"/>
              <a:t> defines the standard interface to add and remove flow entries in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647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1.0.0 to 1.5.0</a:t>
            </a:r>
          </a:p>
          <a:p>
            <a:endParaRPr lang="en-US" dirty="0" smtClean="0"/>
          </a:p>
          <a:p>
            <a:r>
              <a:rPr lang="en-US" dirty="0" smtClean="0"/>
              <a:t>Briefly introduce concepts in versions 1.0.0 to 1.2.0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switch use s secure channel to connect to a controller</a:t>
            </a:r>
          </a:p>
          <a:p>
            <a:pPr lvl="1"/>
            <a:r>
              <a:rPr lang="en-US" dirty="0" smtClean="0"/>
              <a:t>Authentication in channel set up</a:t>
            </a:r>
          </a:p>
          <a:p>
            <a:pPr lvl="1"/>
            <a:r>
              <a:rPr lang="en-US" dirty="0" smtClean="0"/>
              <a:t>Communicate through the channel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527099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4343400"/>
            <a:ext cx="25781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 decides </a:t>
            </a:r>
          </a:p>
          <a:p>
            <a:r>
              <a:rPr lang="en-US" dirty="0" smtClean="0"/>
              <a:t>w</a:t>
            </a:r>
            <a:r>
              <a:rPr lang="en-US" dirty="0" smtClean="0"/>
              <a:t>hether to (A) forward a</a:t>
            </a:r>
          </a:p>
          <a:p>
            <a:r>
              <a:rPr lang="en-US" dirty="0" smtClean="0"/>
              <a:t>p</a:t>
            </a:r>
            <a:r>
              <a:rPr lang="en-US" dirty="0" smtClean="0"/>
              <a:t>acket, (B) drop a packet</a:t>
            </a:r>
          </a:p>
          <a:p>
            <a:r>
              <a:rPr lang="en-US" dirty="0" smtClean="0"/>
              <a:t>, and ( C) send packet to</a:t>
            </a:r>
          </a:p>
          <a:p>
            <a:r>
              <a:rPr lang="en-US" dirty="0" smtClean="0"/>
              <a:t>c</a:t>
            </a:r>
            <a:r>
              <a:rPr lang="en-US" dirty="0" smtClean="0"/>
              <a:t>ontroller.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616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Centralized and distributed control of </a:t>
            </a:r>
            <a:r>
              <a:rPr lang="en-US" dirty="0" err="1" smtClean="0"/>
              <a:t>Openflow</a:t>
            </a:r>
            <a:r>
              <a:rPr lang="en-US" dirty="0" smtClean="0"/>
              <a:t> switches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798919" cy="44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424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Since the invention of the Internet, we find many innovative ways to use the Internet</a:t>
            </a:r>
          </a:p>
          <a:p>
            <a:pPr lvl="1"/>
            <a:r>
              <a:rPr lang="en-US" dirty="0" smtClean="0"/>
              <a:t>Google, Facebook, Cloud computing,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All achieved through software innovations.</a:t>
            </a:r>
            <a:endParaRPr lang="en-US" dirty="0"/>
          </a:p>
          <a:p>
            <a:r>
              <a:rPr lang="en-US" dirty="0" smtClean="0"/>
              <a:t>Internet infrastructure, however, is virtually unchanged in the past 30-40 years.</a:t>
            </a:r>
          </a:p>
          <a:p>
            <a:pPr lvl="1"/>
            <a:r>
              <a:rPr lang="en-US" dirty="0" smtClean="0"/>
              <a:t>We get higher speed, but not much more. E.g. Ethernet at </a:t>
            </a:r>
            <a:r>
              <a:rPr lang="en-US" dirty="0" smtClean="0"/>
              <a:t>100Gbps</a:t>
            </a:r>
            <a:r>
              <a:rPr lang="en-US" dirty="0" smtClean="0"/>
              <a:t>!!</a:t>
            </a:r>
          </a:p>
          <a:p>
            <a:pPr lvl="1"/>
            <a:r>
              <a:rPr lang="en-US" dirty="0" smtClean="0"/>
              <a:t>We start to see the gap between network applications and network infrastructure.</a:t>
            </a:r>
          </a:p>
          <a:p>
            <a:pPr lvl="2"/>
            <a:r>
              <a:rPr lang="en-US" dirty="0" smtClean="0"/>
              <a:t>Cloud computing data centers cannot be effectively supported using the traditional networking </a:t>
            </a:r>
            <a:r>
              <a:rPr lang="en-US" dirty="0" smtClean="0"/>
              <a:t>infrastructure</a:t>
            </a:r>
          </a:p>
          <a:p>
            <a:pPr lvl="2"/>
            <a:r>
              <a:rPr lang="en-US" dirty="0" smtClean="0"/>
              <a:t>Legacy software becomes cumbersome to maintain.</a:t>
            </a:r>
            <a:endParaRPr lang="en-US" dirty="0" smtClean="0"/>
          </a:p>
          <a:p>
            <a:pPr lvl="1"/>
            <a:r>
              <a:rPr lang="en-US" dirty="0" smtClean="0"/>
              <a:t>Lots of proposals, but hard to make it into the real </a:t>
            </a:r>
            <a:r>
              <a:rPr lang="en-US" dirty="0" smtClean="0"/>
              <a:t>networks.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185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1.0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and Port queues</a:t>
            </a:r>
          </a:p>
          <a:p>
            <a:r>
              <a:rPr lang="en-US" dirty="0" smtClean="0"/>
              <a:t>Flow table</a:t>
            </a:r>
          </a:p>
          <a:p>
            <a:r>
              <a:rPr lang="en-US" dirty="0" smtClean="0"/>
              <a:t>Packet matching</a:t>
            </a:r>
          </a:p>
          <a:p>
            <a:r>
              <a:rPr lang="en-US" dirty="0" smtClean="0"/>
              <a:t>Actions and packet forwarding</a:t>
            </a:r>
          </a:p>
          <a:p>
            <a:r>
              <a:rPr lang="en-US" dirty="0" smtClean="0"/>
              <a:t>Messaging between controller and switch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Flow Protocol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Controller-to-switch: from the controller to manage or inspect the switch state</a:t>
            </a:r>
          </a:p>
          <a:p>
            <a:pPr lvl="1"/>
            <a:r>
              <a:rPr lang="en-US" dirty="0" smtClean="0"/>
              <a:t>Features, </a:t>
            </a:r>
            <a:r>
              <a:rPr lang="en-US" dirty="0" err="1" smtClean="0"/>
              <a:t>config</a:t>
            </a:r>
            <a:r>
              <a:rPr lang="en-US" dirty="0" smtClean="0"/>
              <a:t>, modify state, read state, packet-out,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Asynchronous: send from switch without controller soliciting</a:t>
            </a:r>
          </a:p>
          <a:p>
            <a:pPr lvl="1"/>
            <a:r>
              <a:rPr lang="en-US" dirty="0" smtClean="0"/>
              <a:t>Packet-in, flow removed/expired, port status, error,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Symmetric: symmetric messages without solicitation in either direction</a:t>
            </a:r>
          </a:p>
          <a:p>
            <a:pPr lvl="1"/>
            <a:r>
              <a:rPr lang="en-US" dirty="0" smtClean="0"/>
              <a:t>Hello, Echo,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11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 entry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0798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624840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has all but VLAN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67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switching and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r>
              <a:rPr lang="en-US" dirty="0" smtClean="0"/>
              <a:t>Each individual field + meta data</a:t>
            </a:r>
          </a:p>
          <a:p>
            <a:r>
              <a:rPr lang="en-US" dirty="0" smtClean="0"/>
              <a:t>Wild Card aggregation</a:t>
            </a:r>
          </a:p>
          <a:p>
            <a:pPr lvl="1"/>
            <a:r>
              <a:rPr lang="en-US" dirty="0" smtClean="0"/>
              <a:t>E.g. IP-subnet: 192.168.*/24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18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128434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40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and action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flow entry contains a set of instructions that are executed when a packet matches the entry</a:t>
            </a:r>
          </a:p>
          <a:p>
            <a:r>
              <a:rPr lang="en-US" dirty="0" smtClean="0"/>
              <a:t>Instructions can have a set of actions to add to the action set, a list of actions to apply immediately to the packet, or modify pipeline processing</a:t>
            </a:r>
          </a:p>
          <a:p>
            <a:r>
              <a:rPr lang="en-US" dirty="0" smtClean="0"/>
              <a:t>An action set is associated with each packet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6244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1.1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flow tables</a:t>
            </a:r>
          </a:p>
          <a:p>
            <a:r>
              <a:rPr lang="en-US" dirty="0" smtClean="0"/>
              <a:t>Groups</a:t>
            </a:r>
          </a:p>
          <a:p>
            <a:r>
              <a:rPr lang="en-US" dirty="0" smtClean="0"/>
              <a:t>MPLS and VLANG tag support</a:t>
            </a:r>
          </a:p>
          <a:p>
            <a:r>
              <a:rPr lang="en-US" dirty="0" smtClean="0"/>
              <a:t>Virtual ports</a:t>
            </a:r>
          </a:p>
          <a:p>
            <a:r>
              <a:rPr lang="en-US" dirty="0" smtClean="0"/>
              <a:t>Controller connection failure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 </a:t>
            </a:r>
            <a:r>
              <a:rPr lang="en-US" dirty="0" smtClean="0"/>
              <a:t>processing (Introduced in 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A switch can have many flow table that are matched in a pipeline fashion.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8410575" cy="23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070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table packet processing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94" y="2667000"/>
            <a:ext cx="8747805" cy="25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401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table: entries and actions</a:t>
            </a:r>
          </a:p>
          <a:p>
            <a:pPr lvl="1"/>
            <a:r>
              <a:rPr lang="en-US" dirty="0" smtClean="0"/>
              <a:t>To refine flooding</a:t>
            </a:r>
          </a:p>
          <a:p>
            <a:pPr lvl="1"/>
            <a:r>
              <a:rPr lang="en-US" dirty="0" smtClean="0"/>
              <a:t>Support multicast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62448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1.2.0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Extensible match support</a:t>
            </a:r>
          </a:p>
          <a:p>
            <a:r>
              <a:rPr lang="en-US" dirty="0" smtClean="0"/>
              <a:t>Extensible </a:t>
            </a:r>
            <a:r>
              <a:rPr lang="en-US" dirty="0" err="1" smtClean="0"/>
              <a:t>set_field</a:t>
            </a:r>
            <a:r>
              <a:rPr lang="en-US" dirty="0" smtClean="0"/>
              <a:t> packet-rewrite support</a:t>
            </a:r>
          </a:p>
          <a:p>
            <a:r>
              <a:rPr lang="en-US" dirty="0" smtClean="0"/>
              <a:t>IPv6</a:t>
            </a:r>
          </a:p>
          <a:p>
            <a:r>
              <a:rPr lang="en-US" dirty="0" smtClean="0"/>
              <a:t>Multiple controller enhancements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Internet (network) application is exploding while the network infrastructure is not?</a:t>
            </a:r>
          </a:p>
          <a:p>
            <a:pPr lvl="1"/>
            <a:r>
              <a:rPr lang="en-US" dirty="0" smtClean="0"/>
              <a:t>Applications are software that allows many people to work on – this facilitates innovation.</a:t>
            </a:r>
          </a:p>
          <a:p>
            <a:pPr lvl="1"/>
            <a:r>
              <a:rPr lang="en-US" dirty="0" smtClean="0"/>
              <a:t>Network infrastructure is basically hardware – only a handful of companies can really work on the network infrastructure – this limits the innovation. </a:t>
            </a:r>
          </a:p>
          <a:p>
            <a:r>
              <a:rPr lang="en-US" dirty="0" smtClean="0"/>
              <a:t>We now see a need to innovate the network infrastructure</a:t>
            </a:r>
            <a:endParaRPr lang="en-US" dirty="0"/>
          </a:p>
          <a:p>
            <a:pPr lvl="1"/>
            <a:r>
              <a:rPr lang="en-US" dirty="0" smtClean="0"/>
              <a:t>We can continue to do what we used to do – patching up the network and putting off the fires</a:t>
            </a:r>
          </a:p>
          <a:p>
            <a:pPr lvl="1"/>
            <a:r>
              <a:rPr lang="en-US" dirty="0" smtClean="0"/>
              <a:t>A big idea that allows for continuous innovation: open up the network infrastructure and make it behave like software so as to facilitate continuous innovations. </a:t>
            </a:r>
          </a:p>
          <a:p>
            <a:pPr lvl="2"/>
            <a:r>
              <a:rPr lang="en-US" dirty="0" smtClean="0"/>
              <a:t>The is the core idea of Software Defined Network (SDN).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696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important function of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up routes dynamically</a:t>
            </a:r>
          </a:p>
          <a:p>
            <a:pPr lvl="1"/>
            <a:r>
              <a:rPr lang="en-US" dirty="0" smtClean="0"/>
              <a:t>Flexible routing  --  new routing scheme for data centers?</a:t>
            </a:r>
          </a:p>
          <a:p>
            <a:pPr lvl="1"/>
            <a:r>
              <a:rPr lang="en-US" dirty="0" smtClean="0"/>
              <a:t>Application specific routing</a:t>
            </a:r>
          </a:p>
          <a:p>
            <a:pPr lvl="1"/>
            <a:r>
              <a:rPr lang="en-US" dirty="0" smtClean="0"/>
              <a:t>Dynamic load balancing</a:t>
            </a:r>
          </a:p>
          <a:p>
            <a:pPr lvl="1"/>
            <a:r>
              <a:rPr lang="en-US" dirty="0" smtClean="0"/>
              <a:t>Network virtualization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47176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challenges in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complete paradigm shift, many unknowns</a:t>
            </a:r>
          </a:p>
          <a:p>
            <a:pPr lvl="1"/>
            <a:r>
              <a:rPr lang="en-US" dirty="0" smtClean="0"/>
              <a:t>Network OS abstraction, to clear what should and should not be done there? What is the right level of abstraction provided by the network OS?</a:t>
            </a:r>
          </a:p>
          <a:p>
            <a:pPr lvl="1"/>
            <a:r>
              <a:rPr lang="en-US" dirty="0" smtClean="0"/>
              <a:t>Flexibility .vs. performance: Can SDN keep up with the speed?</a:t>
            </a:r>
          </a:p>
          <a:p>
            <a:pPr lvl="1"/>
            <a:r>
              <a:rPr lang="en-US" dirty="0" smtClean="0"/>
              <a:t>Scalability: How can the controller be enabled to provide a global network view</a:t>
            </a:r>
          </a:p>
          <a:p>
            <a:pPr lvl="1"/>
            <a:r>
              <a:rPr lang="en-US" dirty="0" smtClean="0"/>
              <a:t>Security: how can we prevent misuse of network or defend against attack?</a:t>
            </a:r>
          </a:p>
          <a:p>
            <a:pPr lvl="2"/>
            <a:r>
              <a:rPr lang="en-US" dirty="0" smtClean="0"/>
              <a:t>Software defined network can have software bugs!!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939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SDN help HPC?</a:t>
            </a:r>
          </a:p>
          <a:p>
            <a:pPr lvl="1"/>
            <a:r>
              <a:rPr lang="en-US" dirty="0" smtClean="0"/>
              <a:t>SDN needs to be incorporated into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Some claim that </a:t>
            </a:r>
            <a:r>
              <a:rPr lang="en-US" dirty="0" err="1" smtClean="0"/>
              <a:t>InfiniBand</a:t>
            </a:r>
            <a:r>
              <a:rPr lang="en-US" dirty="0" smtClean="0"/>
              <a:t> is already a SDN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use user supplied subnet manager to do custom routing – not dynamic though </a:t>
            </a:r>
          </a:p>
          <a:p>
            <a:pPr lvl="2"/>
            <a:r>
              <a:rPr lang="en-US" dirty="0" smtClean="0"/>
              <a:t>Does it have the same capability as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SDN can help in some case</a:t>
            </a:r>
          </a:p>
          <a:p>
            <a:pPr lvl="1"/>
            <a:r>
              <a:rPr lang="en-US" dirty="0" smtClean="0"/>
              <a:t>Application specific networking</a:t>
            </a:r>
          </a:p>
          <a:p>
            <a:pPr lvl="1"/>
            <a:r>
              <a:rPr lang="en-US" dirty="0" smtClean="0"/>
              <a:t>SDN-enabled collective communication?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213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implemented in </a:t>
            </a:r>
            <a:r>
              <a:rPr lang="en-US" dirty="0" err="1" smtClean="0"/>
              <a:t>MiniNet</a:t>
            </a:r>
            <a:r>
              <a:rPr lang="en-US" dirty="0" smtClean="0"/>
              <a:t> (mininet.org)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Related resources</a:t>
            </a:r>
          </a:p>
          <a:p>
            <a:pPr lvl="1"/>
            <a:r>
              <a:rPr lang="en-US" dirty="0" smtClean="0"/>
              <a:t>Open Networking Foundation: </a:t>
            </a:r>
            <a:r>
              <a:rPr lang="en-US" dirty="0" smtClean="0">
                <a:hlinkClick r:id="rId2"/>
              </a:rPr>
              <a:t>https://www.opennetworking.org/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lecture materials are based on various resources in the net, in particular this file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www.clear.rice.edu/comp529/www/papers/tutorial_4.pdf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And book “Software Defined Networks A Comprehensive Approach” by Paul </a:t>
            </a:r>
            <a:r>
              <a:rPr lang="en-US" dirty="0" err="1" smtClean="0"/>
              <a:t>Goransson</a:t>
            </a:r>
            <a:r>
              <a:rPr lang="en-US" dirty="0" smtClean="0"/>
              <a:t> and Chuck Black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318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functions in a traditional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a packet at its input port</a:t>
            </a:r>
          </a:p>
          <a:p>
            <a:pPr lvl="1"/>
            <a:r>
              <a:rPr lang="en-US" dirty="0" smtClean="0"/>
              <a:t>Decide what to do this the packet – control plane</a:t>
            </a:r>
          </a:p>
          <a:p>
            <a:pPr lvl="2"/>
            <a:r>
              <a:rPr lang="en-US" dirty="0" smtClean="0"/>
              <a:t>Which output should this packet go to?</a:t>
            </a:r>
          </a:p>
          <a:p>
            <a:pPr lvl="2"/>
            <a:r>
              <a:rPr lang="en-US" dirty="0" smtClean="0"/>
              <a:t>Software system running protocols (OSPF, RIP)</a:t>
            </a:r>
          </a:p>
          <a:p>
            <a:pPr lvl="1"/>
            <a:r>
              <a:rPr lang="en-US" dirty="0" smtClean="0"/>
              <a:t>Move the packet from the input port to the output port – data plane</a:t>
            </a:r>
          </a:p>
          <a:p>
            <a:pPr lvl="2"/>
            <a:r>
              <a:rPr lang="en-US" dirty="0" smtClean="0"/>
              <a:t>This has to be done by hardware, why?</a:t>
            </a:r>
          </a:p>
          <a:p>
            <a:pPr lvl="3"/>
            <a:r>
              <a:rPr lang="en-US" dirty="0" smtClean="0"/>
              <a:t>40Gbps line speed, 1500 bytes packet, need to complete the move every 300 </a:t>
            </a:r>
            <a:r>
              <a:rPr lang="en-US" dirty="0" err="1" smtClean="0"/>
              <a:t>nano</a:t>
            </a:r>
            <a:r>
              <a:rPr lang="en-US" dirty="0" smtClean="0"/>
              <a:t>-seconds.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181600"/>
            <a:ext cx="247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plane (software)</a:t>
            </a:r>
          </a:p>
          <a:p>
            <a:endParaRPr lang="en-US" dirty="0"/>
          </a:p>
          <a:p>
            <a:r>
              <a:rPr lang="en-US" dirty="0" smtClean="0"/>
              <a:t>Data plane (hardware)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953000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router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4953000"/>
            <a:ext cx="289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>
            <a:off x="2362200" y="56007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24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network: Closed boxes, fully distributed protocols.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832735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77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Bundling the forwarding hardware with control plane software</a:t>
            </a:r>
          </a:p>
          <a:p>
            <a:pPr lvl="1"/>
            <a:r>
              <a:rPr lang="en-US" dirty="0" smtClean="0"/>
              <a:t>Effectively makes it a closed system (the whole thing behaves like hardware)</a:t>
            </a:r>
          </a:p>
          <a:p>
            <a:pPr lvl="1"/>
            <a:r>
              <a:rPr lang="en-US" dirty="0" smtClean="0"/>
              <a:t>No way to perform experiments for any innovation on production networks – This kills the innovation.</a:t>
            </a:r>
          </a:p>
          <a:p>
            <a:pPr lvl="1"/>
            <a:r>
              <a:rPr lang="en-US" dirty="0" smtClean="0"/>
              <a:t>Innovative limited to interface – only the networking company can do anything meaningful</a:t>
            </a:r>
          </a:p>
          <a:p>
            <a:pPr lvl="1"/>
            <a:r>
              <a:rPr lang="en-US" dirty="0" smtClean="0"/>
              <a:t>Hardware centric</a:t>
            </a:r>
          </a:p>
          <a:p>
            <a:pPr lvl="2"/>
            <a:r>
              <a:rPr lang="en-US" dirty="0" smtClean="0"/>
              <a:t>Forwarding gets faster and faster using custom ASICs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07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Characteristics</a:t>
            </a:r>
          </a:p>
          <a:p>
            <a:pPr lvl="1"/>
            <a:r>
              <a:rPr lang="en-US" dirty="0" smtClean="0"/>
              <a:t>Plane separation</a:t>
            </a:r>
          </a:p>
          <a:p>
            <a:pPr lvl="1"/>
            <a:r>
              <a:rPr lang="en-US" dirty="0" smtClean="0"/>
              <a:t>A simplified device</a:t>
            </a:r>
          </a:p>
          <a:p>
            <a:pPr lvl="1"/>
            <a:r>
              <a:rPr lang="en-US" dirty="0" smtClean="0"/>
              <a:t>Centralized control</a:t>
            </a:r>
          </a:p>
          <a:p>
            <a:pPr lvl="1"/>
            <a:r>
              <a:rPr lang="en-US" dirty="0" smtClean="0"/>
              <a:t>Network automation and </a:t>
            </a:r>
            <a:r>
              <a:rPr lang="en-US" dirty="0" err="1" smtClean="0"/>
              <a:t>virtualizztion</a:t>
            </a:r>
            <a:endParaRPr lang="en-US" dirty="0" smtClean="0"/>
          </a:p>
          <a:p>
            <a:pPr lvl="1"/>
            <a:r>
              <a:rPr lang="en-US" dirty="0" smtClean="0"/>
              <a:t>Openness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Keep the data plane hardware, open up the control plane software.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925" y="3886200"/>
            <a:ext cx="247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plane (software)</a:t>
            </a:r>
          </a:p>
          <a:p>
            <a:endParaRPr lang="en-US" dirty="0"/>
          </a:p>
          <a:p>
            <a:r>
              <a:rPr lang="en-US" dirty="0" smtClean="0"/>
              <a:t>Data plane (hardware)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17525" y="3657600"/>
            <a:ext cx="289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1"/>
            <a:endCxn id="5" idx="3"/>
          </p:cNvCxnSpPr>
          <p:nvPr/>
        </p:nvCxnSpPr>
        <p:spPr>
          <a:xfrm>
            <a:off x="817525" y="43053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5105400"/>
            <a:ext cx="2528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SDN client (</a:t>
            </a:r>
            <a:r>
              <a:rPr lang="en-US" dirty="0" err="1" smtClean="0"/>
              <a:t>Openflow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Data plane (hardware)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10200" y="4876800"/>
            <a:ext cx="289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1"/>
            <a:endCxn id="8" idx="3"/>
          </p:cNvCxnSpPr>
          <p:nvPr/>
        </p:nvCxnSpPr>
        <p:spPr>
          <a:xfrm>
            <a:off x="5410200" y="55245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3200400"/>
            <a:ext cx="123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SDN Server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7400" y="3124200"/>
            <a:ext cx="1600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6518909" y="3654371"/>
            <a:ext cx="388619" cy="121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4263971"/>
            <a:ext cx="990600" cy="30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46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-based </a:t>
            </a:r>
            <a:r>
              <a:rPr lang="en-US" dirty="0" smtClean="0"/>
              <a:t>Software </a:t>
            </a:r>
            <a:r>
              <a:rPr lang="en-US" dirty="0" smtClean="0"/>
              <a:t>Defined Networks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752975" cy="41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1905000"/>
            <a:ext cx="382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An application can be as </a:t>
            </a:r>
          </a:p>
          <a:p>
            <a:r>
              <a:rPr lang="en-US" dirty="0" smtClean="0"/>
              <a:t>simple as a simple forwarding switches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124200"/>
            <a:ext cx="3868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 provides common functions</a:t>
            </a:r>
          </a:p>
          <a:p>
            <a:r>
              <a:rPr lang="en-US" dirty="0" smtClean="0"/>
              <a:t>l</a:t>
            </a:r>
            <a:r>
              <a:rPr lang="en-US" dirty="0" smtClean="0"/>
              <a:t>ike OS, topology, etc. Maintain a global</a:t>
            </a:r>
          </a:p>
          <a:p>
            <a:r>
              <a:rPr lang="en-US" dirty="0" smtClean="0"/>
              <a:t>n</a:t>
            </a:r>
            <a:r>
              <a:rPr lang="en-US" dirty="0" smtClean="0"/>
              <a:t>etwork view.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495800"/>
            <a:ext cx="3876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Switches are simple devices with </a:t>
            </a:r>
          </a:p>
          <a:p>
            <a:r>
              <a:rPr lang="en-US" dirty="0" smtClean="0"/>
              <a:t>d</a:t>
            </a:r>
            <a:r>
              <a:rPr lang="en-US" dirty="0" smtClean="0"/>
              <a:t>ata forwarding capability with </a:t>
            </a:r>
            <a:r>
              <a:rPr lang="en-US" dirty="0" err="1" smtClean="0"/>
              <a:t>knowns</a:t>
            </a:r>
            <a:endParaRPr lang="en-US" dirty="0" smtClean="0"/>
          </a:p>
          <a:p>
            <a:r>
              <a:rPr lang="en-US" dirty="0" err="1" smtClean="0"/>
              <a:t>o</a:t>
            </a:r>
            <a:r>
              <a:rPr lang="en-US" dirty="0" err="1" smtClean="0"/>
              <a:t>penflow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31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1378</Words>
  <Application>Microsoft Office PowerPoint</Application>
  <PresentationFormat>On-screen Show (4:3)</PresentationFormat>
  <Paragraphs>207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SDN and Openflow</vt:lpstr>
      <vt:lpstr>Motivation</vt:lpstr>
      <vt:lpstr>Motivation</vt:lpstr>
      <vt:lpstr>Basic functions in a traditional router</vt:lpstr>
      <vt:lpstr>Current network: Closed boxes, fully distributed protocols.</vt:lpstr>
      <vt:lpstr>Some drawbacks</vt:lpstr>
      <vt:lpstr>Software Defined Networks</vt:lpstr>
      <vt:lpstr>Software Defined Network</vt:lpstr>
      <vt:lpstr>Openflow-based Software Defined Networks architecture</vt:lpstr>
      <vt:lpstr>SDN devices</vt:lpstr>
      <vt:lpstr>TCAMs and CAMs</vt:lpstr>
      <vt:lpstr>SDN controller</vt:lpstr>
      <vt:lpstr>SDN controller core modules</vt:lpstr>
      <vt:lpstr>Some issues with SDN controllers</vt:lpstr>
      <vt:lpstr>SDN applications</vt:lpstr>
      <vt:lpstr>Openflow</vt:lpstr>
      <vt:lpstr>Openflow specifications</vt:lpstr>
      <vt:lpstr>Openflow</vt:lpstr>
      <vt:lpstr>Centralized and distributed control of Openflow switches</vt:lpstr>
      <vt:lpstr>Openflow 1.0 concepts</vt:lpstr>
      <vt:lpstr>Open Flow Protocol Messages</vt:lpstr>
      <vt:lpstr>Flow table entry</vt:lpstr>
      <vt:lpstr>Flow switching and routing</vt:lpstr>
      <vt:lpstr>Instructions and action set</vt:lpstr>
      <vt:lpstr>Openflow 1.1 concepts</vt:lpstr>
      <vt:lpstr>Pipeline processing (Introduced in 1.1)</vt:lpstr>
      <vt:lpstr>Per table packet processing</vt:lpstr>
      <vt:lpstr>Groups</vt:lpstr>
      <vt:lpstr>1.2.0 concepts</vt:lpstr>
      <vt:lpstr>Most important function of Openflow</vt:lpstr>
      <vt:lpstr>Some challenges in SDN</vt:lpstr>
      <vt:lpstr>SDN and HPC</vt:lpstr>
      <vt:lpstr>Going further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and Openflow</dc:title>
  <dc:creator>surfing</dc:creator>
  <cp:lastModifiedBy>Surfing</cp:lastModifiedBy>
  <cp:revision>26</cp:revision>
  <dcterms:created xsi:type="dcterms:W3CDTF">2014-02-26T21:41:17Z</dcterms:created>
  <dcterms:modified xsi:type="dcterms:W3CDTF">2015-11-09T22:25:53Z</dcterms:modified>
</cp:coreProperties>
</file>