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82" r:id="rId8"/>
    <p:sldId id="288" r:id="rId9"/>
    <p:sldId id="264" r:id="rId10"/>
    <p:sldId id="265" r:id="rId11"/>
    <p:sldId id="266" r:id="rId12"/>
    <p:sldId id="267" r:id="rId13"/>
    <p:sldId id="270" r:id="rId14"/>
    <p:sldId id="283" r:id="rId15"/>
    <p:sldId id="269" r:id="rId16"/>
    <p:sldId id="272" r:id="rId17"/>
    <p:sldId id="275" r:id="rId18"/>
    <p:sldId id="273" r:id="rId19"/>
    <p:sldId id="277" r:id="rId20"/>
    <p:sldId id="285" r:id="rId21"/>
    <p:sldId id="286" r:id="rId22"/>
    <p:sldId id="278" r:id="rId23"/>
    <p:sldId id="279" r:id="rId24"/>
    <p:sldId id="280" r:id="rId25"/>
    <p:sldId id="289" r:id="rId26"/>
    <p:sldId id="28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2" autoAdjust="0"/>
    <p:restoredTop sz="94660"/>
  </p:normalViewPr>
  <p:slideViewPr>
    <p:cSldViewPr>
      <p:cViewPr varScale="1">
        <p:scale>
          <a:sx n="128" d="100"/>
          <a:sy n="128" d="100"/>
        </p:scale>
        <p:origin x="-84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013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4726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355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367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55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545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11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087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002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691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207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F20FD-F8CC-48F1-B887-1F9F578B56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87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Interconnect simulation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3501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an event-driven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en-US" sz="2000" i="1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/>
              <a:t>An event driven simulator must maintain the following: </a:t>
            </a:r>
          </a:p>
          <a:p>
            <a:pPr lvl="1">
              <a:lnSpc>
                <a:spcPct val="80000"/>
              </a:lnSpc>
            </a:pPr>
            <a:r>
              <a:rPr lang="en-US" sz="2000" i="1" dirty="0" smtClean="0">
                <a:solidFill>
                  <a:srgbClr val="FF3300"/>
                </a:solidFill>
              </a:rPr>
              <a:t>simulated time:</a:t>
            </a:r>
            <a:r>
              <a:rPr lang="en-US" sz="2000" dirty="0" smtClean="0"/>
              <a:t> internal (to simulation program) variable that keeps track of simulated time</a:t>
            </a:r>
          </a:p>
          <a:p>
            <a:pPr lvl="1">
              <a:lnSpc>
                <a:spcPct val="80000"/>
              </a:lnSpc>
            </a:pPr>
            <a:r>
              <a:rPr lang="en-US" sz="2000" i="1" dirty="0" smtClean="0">
                <a:solidFill>
                  <a:srgbClr val="FF3300"/>
                </a:solidFill>
              </a:rPr>
              <a:t>system “state”:</a:t>
            </a:r>
            <a:r>
              <a:rPr lang="en-US" sz="2000" dirty="0" smtClean="0"/>
              <a:t> variables maintained by simulation program define system “state”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e.g., may track number (possibly order) of packets in queue, current value of retransmission timer</a:t>
            </a:r>
          </a:p>
          <a:p>
            <a:pPr lvl="1">
              <a:lnSpc>
                <a:spcPct val="80000"/>
              </a:lnSpc>
            </a:pPr>
            <a:r>
              <a:rPr lang="en-US" sz="2000" i="1" dirty="0" smtClean="0">
                <a:solidFill>
                  <a:srgbClr val="FF3300"/>
                </a:solidFill>
              </a:rPr>
              <a:t>events:</a:t>
            </a:r>
            <a:r>
              <a:rPr lang="en-US" sz="2000" dirty="0" smtClean="0"/>
              <a:t> points in time when system changes state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each event has associate </a:t>
            </a:r>
            <a:r>
              <a:rPr lang="en-US" sz="2000" i="1" dirty="0" smtClean="0">
                <a:solidFill>
                  <a:schemeClr val="accent2"/>
                </a:solidFill>
              </a:rPr>
              <a:t>event time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e.g., arrival of packet to queue, departure from queue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precisely at these points in time that simulation must take action (change state and may cause new future events)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model for time between events (probabilistic) caused by external environment</a:t>
            </a:r>
          </a:p>
        </p:txBody>
      </p:sp>
    </p:spTree>
    <p:extLst>
      <p:ext uri="{BB962C8B-B14F-4D97-AF65-F5344CB8AC3E}">
        <p14:creationId xmlns="" xmlns:p14="http://schemas.microsoft.com/office/powerpoint/2010/main" val="51095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Event driven simulator block diagram</a:t>
            </a:r>
            <a:endParaRPr lang="en-US" dirty="0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286000" y="1600200"/>
            <a:ext cx="4115806" cy="4267200"/>
            <a:chOff x="720" y="1503"/>
            <a:chExt cx="2639" cy="2673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350" y="1503"/>
              <a:ext cx="1386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initialize event list</a:t>
              </a: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123" y="1943"/>
              <a:ext cx="1852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get next (nearest future)</a:t>
              </a:r>
            </a:p>
            <a:p>
              <a:pPr algn="ctr"/>
              <a:r>
                <a:rPr lang="en-US" sz="2000" dirty="0"/>
                <a:t>event from event list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004" y="2463"/>
              <a:ext cx="1969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/>
                <a:t>Advance time to </a:t>
              </a:r>
              <a:r>
                <a:rPr lang="en-US" sz="2000" dirty="0"/>
                <a:t>event time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444" y="3463"/>
              <a:ext cx="128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update statistics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778" y="3767"/>
              <a:ext cx="57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done?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2040" y="1712"/>
              <a:ext cx="8" cy="28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2032" y="2336"/>
              <a:ext cx="8" cy="22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2040" y="2680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2040" y="3376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048" y="3672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720" y="1848"/>
              <a:ext cx="1264" cy="2064"/>
            </a:xfrm>
            <a:custGeom>
              <a:avLst/>
              <a:gdLst/>
              <a:ahLst/>
              <a:cxnLst>
                <a:cxn ang="0">
                  <a:pos x="1008" y="2064"/>
                </a:cxn>
                <a:cxn ang="0">
                  <a:pos x="0" y="2064"/>
                </a:cxn>
                <a:cxn ang="0">
                  <a:pos x="0" y="0"/>
                </a:cxn>
                <a:cxn ang="0">
                  <a:pos x="1264" y="0"/>
                </a:cxn>
              </a:cxnLst>
              <a:rect l="0" t="0" r="r" b="b"/>
              <a:pathLst>
                <a:path w="1264" h="2064">
                  <a:moveTo>
                    <a:pt x="1008" y="2064"/>
                  </a:moveTo>
                  <a:lnTo>
                    <a:pt x="0" y="2064"/>
                  </a:lnTo>
                  <a:lnTo>
                    <a:pt x="0" y="0"/>
                  </a:lnTo>
                  <a:lnTo>
                    <a:pt x="1264" y="0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2040" y="4000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1526" y="3721"/>
              <a:ext cx="18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n</a:t>
              </a: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1030" y="2774"/>
              <a:ext cx="2329" cy="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process event</a:t>
              </a:r>
            </a:p>
            <a:p>
              <a:pPr algn="ctr"/>
              <a:r>
                <a:rPr lang="en-US" sz="2000" dirty="0"/>
                <a:t>(change state values, add/delete </a:t>
              </a:r>
            </a:p>
            <a:p>
              <a:pPr algn="ctr"/>
              <a:r>
                <a:rPr lang="en-US" sz="2000" dirty="0"/>
                <a:t>future events from event list</a:t>
              </a:r>
              <a:r>
                <a:rPr lang="en-US" sz="2000" dirty="0" smtClean="0"/>
                <a:t>), etc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228567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example: a flow level network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6481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Input:</a:t>
            </a:r>
          </a:p>
          <a:p>
            <a:pPr lvl="1"/>
            <a:r>
              <a:rPr lang="en-US" dirty="0" smtClean="0"/>
              <a:t>a list of messages as well as their arrival time</a:t>
            </a:r>
          </a:p>
          <a:p>
            <a:pPr lvl="2"/>
            <a:r>
              <a:rPr lang="en-US" dirty="0" err="1" smtClean="0"/>
              <a:t>src_id</a:t>
            </a:r>
            <a:r>
              <a:rPr lang="en-US" dirty="0" smtClean="0"/>
              <a:t>, </a:t>
            </a:r>
            <a:r>
              <a:rPr lang="en-US" dirty="0" err="1" smtClean="0"/>
              <a:t>dst_id</a:t>
            </a:r>
            <a:r>
              <a:rPr lang="en-US" dirty="0" smtClean="0"/>
              <a:t>, </a:t>
            </a:r>
            <a:r>
              <a:rPr lang="en-US" dirty="0" err="1" smtClean="0"/>
              <a:t>msg_size</a:t>
            </a:r>
            <a:r>
              <a:rPr lang="en-US" dirty="0" smtClean="0"/>
              <a:t>, </a:t>
            </a:r>
            <a:r>
              <a:rPr lang="en-US" dirty="0" err="1" smtClean="0"/>
              <a:t>arrival_time</a:t>
            </a:r>
            <a:endParaRPr lang="en-US" dirty="0" smtClean="0"/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the finishing time for each message</a:t>
            </a:r>
          </a:p>
          <a:p>
            <a:endParaRPr lang="en-US" dirty="0" smtClean="0"/>
          </a:p>
          <a:p>
            <a:r>
              <a:rPr lang="en-US" dirty="0" smtClean="0"/>
              <a:t>Assumption: The topology and the routing scheme is given.</a:t>
            </a:r>
          </a:p>
          <a:p>
            <a:pPr lvl="1"/>
            <a:r>
              <a:rPr lang="en-US" dirty="0" smtClean="0"/>
              <a:t>Topology: Link between switches and its bandwidth</a:t>
            </a:r>
          </a:p>
          <a:p>
            <a:pPr lvl="1"/>
            <a:r>
              <a:rPr lang="en-US" dirty="0" smtClean="0"/>
              <a:t>Routing: given a pair of </a:t>
            </a:r>
            <a:r>
              <a:rPr lang="en-US" dirty="0" err="1" smtClean="0"/>
              <a:t>src_id</a:t>
            </a:r>
            <a:r>
              <a:rPr lang="en-US" dirty="0" smtClean="0"/>
              <a:t> and </a:t>
            </a:r>
            <a:r>
              <a:rPr lang="en-US" dirty="0" err="1" smtClean="0"/>
              <a:t>dst_id</a:t>
            </a:r>
            <a:r>
              <a:rPr lang="en-US" dirty="0" smtClean="0"/>
              <a:t>, routing givens the list of links along a path from source to destination.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6474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flow level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724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Message arrival and message departure</a:t>
            </a:r>
            <a:endParaRPr lang="en-US" dirty="0"/>
          </a:p>
          <a:p>
            <a:r>
              <a:rPr lang="en-US" dirty="0" smtClean="0"/>
              <a:t>Modeling network activities</a:t>
            </a:r>
          </a:p>
          <a:p>
            <a:pPr lvl="1"/>
            <a:r>
              <a:rPr lang="en-US" dirty="0" smtClean="0"/>
              <a:t>Given a set of active flows, we must model the transmission rates for each active flow. </a:t>
            </a:r>
          </a:p>
          <a:p>
            <a:pPr lvl="2"/>
            <a:r>
              <a:rPr lang="en-US" dirty="0" smtClean="0"/>
              <a:t>Need to make assumptions</a:t>
            </a:r>
          </a:p>
          <a:p>
            <a:pPr lvl="2"/>
            <a:r>
              <a:rPr lang="en-US" dirty="0" smtClean="0"/>
              <a:t>One possible assumption: the flow rate is equal to the equal share of the link bandwidth for the most loaded link along its path (remember Method 1 in the modeling)</a:t>
            </a:r>
          </a:p>
          <a:p>
            <a:pPr lvl="2"/>
            <a:r>
              <a:rPr lang="en-US" dirty="0" smtClean="0"/>
              <a:t>Another possible assumption: MAX-MIN fairness.</a:t>
            </a:r>
          </a:p>
        </p:txBody>
      </p:sp>
    </p:spTree>
    <p:extLst>
      <p:ext uri="{BB962C8B-B14F-4D97-AF65-F5344CB8AC3E}">
        <p14:creationId xmlns="" xmlns:p14="http://schemas.microsoft.com/office/powerpoint/2010/main" val="2746169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flow level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25907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Assumption 1: the flow rate is equal to the equal share of the link bandwidth for the most loaded link along its path.</a:t>
            </a:r>
          </a:p>
          <a:p>
            <a:r>
              <a:rPr lang="en-US" sz="2400" dirty="0" smtClean="0"/>
              <a:t>Assumption 2: MAX-MIN fairness</a:t>
            </a:r>
          </a:p>
          <a:p>
            <a:r>
              <a:rPr lang="en-US" sz="2400" dirty="0" smtClean="0"/>
              <a:t>Active flows: 1-&gt;5, 2-&gt;3, 3-&gt;5, 4-&gt;5, link bandwidth 1Mbps</a:t>
            </a:r>
          </a:p>
          <a:p>
            <a:pPr lvl="1"/>
            <a:r>
              <a:rPr lang="en-US" sz="2000" dirty="0" smtClean="0"/>
              <a:t>Assumption 1: 1-&gt;5, 3-&gt;5, 4-&gt;5 333Mbps,  2-&gt;3, 500Mbps</a:t>
            </a:r>
          </a:p>
          <a:p>
            <a:pPr lvl="1"/>
            <a:r>
              <a:rPr lang="en-US" sz="2000" dirty="0" smtClean="0"/>
              <a:t>Assumption 2: </a:t>
            </a:r>
            <a:r>
              <a:rPr lang="en-US" sz="2000" dirty="0"/>
              <a:t>1-&gt;5, 3-&gt;5, 4-&gt;5 333Mbps,  2-&gt;3, </a:t>
            </a:r>
            <a:r>
              <a:rPr lang="en-US" sz="2000" dirty="0" smtClean="0"/>
              <a:t>667Mbps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40009" y="4748048"/>
            <a:ext cx="685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59209" y="4748048"/>
            <a:ext cx="685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30809" y="4755931"/>
            <a:ext cx="685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26209" y="4755931"/>
            <a:ext cx="685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74009" y="4755931"/>
            <a:ext cx="685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40009" y="5814848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73509" y="5783317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45109" y="5722883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40509" y="5770179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988309" y="5783317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17766" y="58580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55471" y="47912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69416" y="58013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8266" y="5825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22866" y="5791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66066" y="58013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22866" y="48089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51266" y="47998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66066" y="483444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618266" y="47998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cxnSp>
        <p:nvCxnSpPr>
          <p:cNvPr id="27" name="Straight Connector 26"/>
          <p:cNvCxnSpPr>
            <a:stCxn id="9" idx="0"/>
            <a:endCxn id="4" idx="2"/>
          </p:cNvCxnSpPr>
          <p:nvPr/>
        </p:nvCxnSpPr>
        <p:spPr>
          <a:xfrm flipV="1">
            <a:off x="1768609" y="5205248"/>
            <a:ext cx="1143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0"/>
            <a:endCxn id="5" idx="2"/>
          </p:cNvCxnSpPr>
          <p:nvPr/>
        </p:nvCxnSpPr>
        <p:spPr>
          <a:xfrm flipV="1">
            <a:off x="3102109" y="5205248"/>
            <a:ext cx="0" cy="578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0"/>
            <a:endCxn id="6" idx="2"/>
          </p:cNvCxnSpPr>
          <p:nvPr/>
        </p:nvCxnSpPr>
        <p:spPr>
          <a:xfrm flipV="1">
            <a:off x="4473709" y="5213131"/>
            <a:ext cx="0" cy="50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2" idx="0"/>
            <a:endCxn id="7" idx="2"/>
          </p:cNvCxnSpPr>
          <p:nvPr/>
        </p:nvCxnSpPr>
        <p:spPr>
          <a:xfrm flipV="1">
            <a:off x="5769109" y="5213131"/>
            <a:ext cx="0" cy="557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3" idx="0"/>
            <a:endCxn id="8" idx="2"/>
          </p:cNvCxnSpPr>
          <p:nvPr/>
        </p:nvCxnSpPr>
        <p:spPr>
          <a:xfrm flipV="1">
            <a:off x="7216909" y="5213131"/>
            <a:ext cx="0" cy="570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4" idx="3"/>
            <a:endCxn id="5" idx="1"/>
          </p:cNvCxnSpPr>
          <p:nvPr/>
        </p:nvCxnSpPr>
        <p:spPr>
          <a:xfrm>
            <a:off x="2225809" y="4976648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5" idx="3"/>
            <a:endCxn id="6" idx="1"/>
          </p:cNvCxnSpPr>
          <p:nvPr/>
        </p:nvCxnSpPr>
        <p:spPr>
          <a:xfrm>
            <a:off x="3445009" y="4976648"/>
            <a:ext cx="685800" cy="7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6" idx="3"/>
            <a:endCxn id="7" idx="1"/>
          </p:cNvCxnSpPr>
          <p:nvPr/>
        </p:nvCxnSpPr>
        <p:spPr>
          <a:xfrm>
            <a:off x="4816609" y="4984531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7" idx="3"/>
            <a:endCxn id="8" idx="1"/>
          </p:cNvCxnSpPr>
          <p:nvPr/>
        </p:nvCxnSpPr>
        <p:spPr>
          <a:xfrm>
            <a:off x="6112009" y="4984531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80469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flow level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Network state:</a:t>
            </a:r>
          </a:p>
          <a:p>
            <a:pPr lvl="1"/>
            <a:r>
              <a:rPr lang="en-US" dirty="0" smtClean="0"/>
              <a:t>Active messages, sizes of remaining active messages, rate for each active message, may be the finishing time for each active message based on the current data rate.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When a new message arrives, the number of active messages increases: the network state (flow rates) needs to be recomputed</a:t>
            </a:r>
          </a:p>
          <a:p>
            <a:pPr lvl="1"/>
            <a:r>
              <a:rPr lang="en-US" dirty="0" smtClean="0"/>
              <a:t>When a message finishes, the number of active message decreases: the network state (flow rates) needs to be recomputed.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3115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flow level simulator</a:t>
            </a:r>
            <a:endParaRPr lang="en-US" dirty="0"/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04800" y="1664854"/>
            <a:ext cx="4260850" cy="4267200"/>
            <a:chOff x="720" y="1503"/>
            <a:chExt cx="2732" cy="2673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1350" y="1503"/>
              <a:ext cx="1386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initialize event list</a:t>
              </a: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123" y="1943"/>
              <a:ext cx="1852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get next (nearest future)</a:t>
              </a:r>
            </a:p>
            <a:p>
              <a:pPr algn="ctr"/>
              <a:r>
                <a:rPr lang="en-US" sz="2000" dirty="0"/>
                <a:t>event from event list</a:t>
              </a: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1308" y="2463"/>
              <a:ext cx="136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time = event time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444" y="3463"/>
              <a:ext cx="128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update statistics</a:t>
              </a: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778" y="3767"/>
              <a:ext cx="57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done?</a:t>
              </a: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H="1">
              <a:off x="2040" y="1712"/>
              <a:ext cx="8" cy="28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032" y="2336"/>
              <a:ext cx="8" cy="22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2040" y="2680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2040" y="3376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2048" y="3672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720" y="1848"/>
              <a:ext cx="1264" cy="2064"/>
            </a:xfrm>
            <a:custGeom>
              <a:avLst/>
              <a:gdLst/>
              <a:ahLst/>
              <a:cxnLst>
                <a:cxn ang="0">
                  <a:pos x="1008" y="2064"/>
                </a:cxn>
                <a:cxn ang="0">
                  <a:pos x="0" y="2064"/>
                </a:cxn>
                <a:cxn ang="0">
                  <a:pos x="0" y="0"/>
                </a:cxn>
                <a:cxn ang="0">
                  <a:pos x="1264" y="0"/>
                </a:cxn>
              </a:cxnLst>
              <a:rect l="0" t="0" r="r" b="b"/>
              <a:pathLst>
                <a:path w="1264" h="2064">
                  <a:moveTo>
                    <a:pt x="1008" y="2064"/>
                  </a:moveTo>
                  <a:lnTo>
                    <a:pt x="0" y="2064"/>
                  </a:lnTo>
                  <a:lnTo>
                    <a:pt x="0" y="0"/>
                  </a:lnTo>
                  <a:lnTo>
                    <a:pt x="1264" y="0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2040" y="4000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1526" y="3721"/>
              <a:ext cx="18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n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938" y="2774"/>
              <a:ext cx="2514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process event</a:t>
              </a:r>
            </a:p>
            <a:p>
              <a:pPr algn="ctr"/>
              <a:r>
                <a:rPr lang="en-US" sz="2000" dirty="0"/>
                <a:t>(change state values, add/delete </a:t>
              </a:r>
            </a:p>
            <a:p>
              <a:pPr algn="ctr"/>
              <a:r>
                <a:rPr lang="en-US" sz="2000" dirty="0"/>
                <a:t>future events from event list)</a:t>
              </a:r>
            </a:p>
          </p:txBody>
        </p:sp>
      </p:grpSp>
      <p:grpSp>
        <p:nvGrpSpPr>
          <p:cNvPr id="22" name="Group 19"/>
          <p:cNvGrpSpPr>
            <a:grpSpLocks/>
          </p:cNvGrpSpPr>
          <p:nvPr/>
        </p:nvGrpSpPr>
        <p:grpSpPr bwMode="auto">
          <a:xfrm>
            <a:off x="4565650" y="1843595"/>
            <a:ext cx="4352866" cy="4267200"/>
            <a:chOff x="720" y="1503"/>
            <a:chExt cx="2791" cy="2673"/>
          </a:xfrm>
        </p:grpSpPr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938" y="1503"/>
              <a:ext cx="2489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put all messages in a priority queue</a:t>
              </a:r>
            </a:p>
          </p:txBody>
        </p:sp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845" y="1943"/>
              <a:ext cx="241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get next (nearest future)</a:t>
              </a:r>
            </a:p>
            <a:p>
              <a:pPr algn="ctr"/>
              <a:r>
                <a:rPr lang="en-US" sz="2000" dirty="0" smtClean="0"/>
                <a:t>(first arrival time or finishing time)</a:t>
              </a:r>
              <a:endParaRPr lang="en-US" sz="2000" dirty="0"/>
            </a:p>
          </p:txBody>
        </p:sp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1308" y="2463"/>
              <a:ext cx="136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time = event time</a:t>
              </a: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865" y="3463"/>
              <a:ext cx="2444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/>
                <a:t>If message finish, output time/</a:t>
              </a:r>
              <a:r>
                <a:rPr lang="en-US" sz="2000" dirty="0" err="1" smtClean="0"/>
                <a:t>msg</a:t>
              </a:r>
              <a:endParaRPr lang="en-US" sz="2000" dirty="0" smtClean="0"/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1778" y="3767"/>
              <a:ext cx="57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done?</a:t>
              </a:r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H="1">
              <a:off x="2040" y="1712"/>
              <a:ext cx="8" cy="28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2032" y="2336"/>
              <a:ext cx="8" cy="22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2040" y="2680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>
              <a:off x="2040" y="3376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>
              <a:off x="2048" y="3672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Freeform 14"/>
            <p:cNvSpPr>
              <a:spLocks/>
            </p:cNvSpPr>
            <p:nvPr/>
          </p:nvSpPr>
          <p:spPr bwMode="auto">
            <a:xfrm>
              <a:off x="720" y="1848"/>
              <a:ext cx="1264" cy="2064"/>
            </a:xfrm>
            <a:custGeom>
              <a:avLst/>
              <a:gdLst/>
              <a:ahLst/>
              <a:cxnLst>
                <a:cxn ang="0">
                  <a:pos x="1008" y="2064"/>
                </a:cxn>
                <a:cxn ang="0">
                  <a:pos x="0" y="2064"/>
                </a:cxn>
                <a:cxn ang="0">
                  <a:pos x="0" y="0"/>
                </a:cxn>
                <a:cxn ang="0">
                  <a:pos x="1264" y="0"/>
                </a:cxn>
              </a:cxnLst>
              <a:rect l="0" t="0" r="r" b="b"/>
              <a:pathLst>
                <a:path w="1264" h="2064">
                  <a:moveTo>
                    <a:pt x="1008" y="2064"/>
                  </a:moveTo>
                  <a:lnTo>
                    <a:pt x="0" y="2064"/>
                  </a:lnTo>
                  <a:lnTo>
                    <a:pt x="0" y="0"/>
                  </a:lnTo>
                  <a:lnTo>
                    <a:pt x="1264" y="0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2040" y="4000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Text Box 16"/>
            <p:cNvSpPr txBox="1">
              <a:spLocks noChangeArrowheads="1"/>
            </p:cNvSpPr>
            <p:nvPr/>
          </p:nvSpPr>
          <p:spPr bwMode="auto">
            <a:xfrm>
              <a:off x="1526" y="3721"/>
              <a:ext cx="18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n</a:t>
              </a:r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880" y="2774"/>
              <a:ext cx="2631" cy="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/>
                <a:t>Change the set of active flows</a:t>
              </a:r>
            </a:p>
            <a:p>
              <a:pPr algn="ctr"/>
              <a:r>
                <a:rPr lang="en-US" sz="2000" dirty="0" err="1" smtClean="0"/>
                <a:t>Recompute</a:t>
              </a:r>
              <a:r>
                <a:rPr lang="en-US" sz="2000" dirty="0" smtClean="0"/>
                <a:t> the remaining message</a:t>
              </a:r>
            </a:p>
            <a:p>
              <a:pPr algn="ctr"/>
              <a:r>
                <a:rPr lang="en-US" sz="2000" dirty="0" smtClean="0"/>
                <a:t>size, new rate, and new finishing time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61409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flow level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799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 smtClean="0"/>
              <a:t>How accurate if the simulator?</a:t>
            </a:r>
          </a:p>
          <a:p>
            <a:pPr lvl="1"/>
            <a:r>
              <a:rPr lang="en-US" dirty="0" smtClean="0"/>
              <a:t>A lot of assumptions – this is common for all simulation type of work. </a:t>
            </a:r>
          </a:p>
          <a:p>
            <a:pPr lvl="1"/>
            <a:r>
              <a:rPr lang="en-US" dirty="0" smtClean="0"/>
              <a:t>If the assumption or the model is off, simulation produces junk results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Implementation details have significant impacts on the results (numbers reported) – unknown simulator results are less credible.</a:t>
            </a:r>
          </a:p>
          <a:p>
            <a:r>
              <a:rPr lang="en-US" dirty="0" smtClean="0"/>
              <a:t>How to offset this?</a:t>
            </a:r>
          </a:p>
          <a:p>
            <a:pPr lvl="1"/>
            <a:r>
              <a:rPr lang="en-US" dirty="0" smtClean="0"/>
              <a:t>Use existing (well known) simulator, or simulation infrastructure.</a:t>
            </a:r>
          </a:p>
          <a:p>
            <a:pPr lvl="1"/>
            <a:r>
              <a:rPr lang="en-US" dirty="0" smtClean="0"/>
              <a:t>Be very careful in developing a new simulator.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70702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example: a packet level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Objective: to investigate different packet scheduling algorithms used in routers.</a:t>
            </a:r>
          </a:p>
          <a:p>
            <a:r>
              <a:rPr lang="en-US" dirty="0" smtClean="0"/>
              <a:t>Input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list of messages as well as their arrival time</a:t>
            </a:r>
          </a:p>
          <a:p>
            <a:pPr lvl="2"/>
            <a:r>
              <a:rPr lang="en-US" dirty="0" err="1"/>
              <a:t>src_id</a:t>
            </a:r>
            <a:r>
              <a:rPr lang="en-US" dirty="0"/>
              <a:t>, </a:t>
            </a:r>
            <a:r>
              <a:rPr lang="en-US" dirty="0" err="1"/>
              <a:t>dst_id</a:t>
            </a:r>
            <a:r>
              <a:rPr lang="en-US" dirty="0"/>
              <a:t>, </a:t>
            </a:r>
            <a:r>
              <a:rPr lang="en-US" dirty="0" err="1"/>
              <a:t>msg_size</a:t>
            </a:r>
            <a:r>
              <a:rPr lang="en-US" dirty="0"/>
              <a:t>, </a:t>
            </a:r>
            <a:r>
              <a:rPr lang="en-US" dirty="0" err="1" smtClean="0"/>
              <a:t>arrival_time</a:t>
            </a:r>
            <a:endParaRPr lang="en-US" dirty="0" smtClean="0"/>
          </a:p>
          <a:p>
            <a:pPr lvl="1"/>
            <a:r>
              <a:rPr lang="en-US" dirty="0" smtClean="0"/>
              <a:t>The messages can be generated following some distribution – to evaluate the performance under different traffic conditions. </a:t>
            </a:r>
            <a:endParaRPr lang="en-US" dirty="0"/>
          </a:p>
          <a:p>
            <a:r>
              <a:rPr lang="en-US" dirty="0"/>
              <a:t>Output</a:t>
            </a:r>
          </a:p>
          <a:p>
            <a:pPr lvl="1"/>
            <a:r>
              <a:rPr lang="en-US" dirty="0"/>
              <a:t>the finishing time for each message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662448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packet level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Events:</a:t>
            </a:r>
            <a:endParaRPr lang="en-US" dirty="0"/>
          </a:p>
          <a:p>
            <a:pPr lvl="1"/>
            <a:r>
              <a:rPr lang="en-US" dirty="0" smtClean="0"/>
              <a:t>Message arrives a compute node, packet at a compute node, packet arrives at an input port, packet moves to an output port, etc.</a:t>
            </a:r>
          </a:p>
          <a:p>
            <a:r>
              <a:rPr lang="en-US" dirty="0" smtClean="0"/>
              <a:t>Model system activities</a:t>
            </a:r>
          </a:p>
          <a:p>
            <a:pPr lvl="1"/>
            <a:r>
              <a:rPr lang="en-US" dirty="0" smtClean="0"/>
              <a:t>Modeling the compute node behavior</a:t>
            </a:r>
          </a:p>
          <a:p>
            <a:pPr lvl="1"/>
            <a:r>
              <a:rPr lang="en-US" dirty="0" smtClean="0"/>
              <a:t>Modeling router behavior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8471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levels for Evaluating an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Numerical models</a:t>
            </a:r>
          </a:p>
          <a:p>
            <a:pPr lvl="1"/>
            <a:r>
              <a:rPr lang="en-US" dirty="0" smtClean="0"/>
              <a:t>Mathematic formulations to obtain performance characteristics (close form or non-close form)</a:t>
            </a:r>
          </a:p>
          <a:p>
            <a:r>
              <a:rPr lang="en-US" dirty="0" smtClean="0"/>
              <a:t>Simulation</a:t>
            </a:r>
          </a:p>
          <a:p>
            <a:pPr lvl="1"/>
            <a:r>
              <a:rPr lang="en-US" dirty="0" smtClean="0"/>
              <a:t>Simulating the hardware/software in a program</a:t>
            </a:r>
          </a:p>
          <a:p>
            <a:r>
              <a:rPr lang="en-US" dirty="0" smtClean="0"/>
              <a:t>Emulation</a:t>
            </a:r>
          </a:p>
          <a:p>
            <a:r>
              <a:rPr lang="en-US" dirty="0" smtClean="0"/>
              <a:t>Prototype</a:t>
            </a:r>
          </a:p>
          <a:p>
            <a:r>
              <a:rPr lang="en-US" dirty="0" smtClean="0"/>
              <a:t>Operational system</a:t>
            </a:r>
          </a:p>
        </p:txBody>
      </p:sp>
    </p:spTree>
    <p:extLst>
      <p:ext uri="{BB962C8B-B14F-4D97-AF65-F5344CB8AC3E}">
        <p14:creationId xmlns="" xmlns:p14="http://schemas.microsoft.com/office/powerpoint/2010/main" val="3731855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packet level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system activities</a:t>
            </a:r>
          </a:p>
          <a:p>
            <a:pPr lvl="1"/>
            <a:r>
              <a:rPr lang="en-US" dirty="0" smtClean="0"/>
              <a:t>Modeling the compute node behavior</a:t>
            </a:r>
          </a:p>
          <a:p>
            <a:pPr lvl="2"/>
            <a:r>
              <a:rPr lang="en-US" dirty="0" smtClean="0"/>
              <a:t>When a message arrives, packetize the message, insert packets into a host packet queue (with ready time) to be injected to the network.</a:t>
            </a:r>
          </a:p>
          <a:p>
            <a:pPr lvl="2"/>
            <a:r>
              <a:rPr lang="en-US" dirty="0" smtClean="0"/>
              <a:t>When a packet is received, if it is the last packet of a message, keep the statistics.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351839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packet level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 smtClean="0"/>
              <a:t>Modeling router behavior </a:t>
            </a:r>
          </a:p>
          <a:p>
            <a:pPr lvl="2"/>
            <a:r>
              <a:rPr lang="en-US" dirty="0" smtClean="0"/>
              <a:t>Each input port can be modeled by an input queue</a:t>
            </a:r>
          </a:p>
          <a:p>
            <a:pPr lvl="2"/>
            <a:r>
              <a:rPr lang="en-US" dirty="0" smtClean="0"/>
              <a:t>Each output port can be modeled by an output queue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Packet scheduling algorithm: when multiple packets are ready at the input queue, the algorithm determines which packet gets to be scheduled to the output queue.</a:t>
            </a:r>
          </a:p>
          <a:p>
            <a:pPr lvl="2"/>
            <a:r>
              <a:rPr lang="en-US" dirty="0" smtClean="0"/>
              <a:t>Modeling router latency: after a packet is removed from an input queue, insert the packet to the output queue with a time stamp equal to </a:t>
            </a:r>
            <a:r>
              <a:rPr lang="en-US" dirty="0" err="1" smtClean="0"/>
              <a:t>current_time</a:t>
            </a:r>
            <a:r>
              <a:rPr lang="en-US" dirty="0" smtClean="0"/>
              <a:t> + latency</a:t>
            </a:r>
          </a:p>
          <a:p>
            <a:pPr lvl="1"/>
            <a:r>
              <a:rPr lang="en-US" dirty="0" smtClean="0"/>
              <a:t>Modeling link latency?</a:t>
            </a:r>
          </a:p>
        </p:txBody>
      </p:sp>
    </p:spTree>
    <p:extLst>
      <p:ext uri="{BB962C8B-B14F-4D97-AF65-F5344CB8AC3E}">
        <p14:creationId xmlns="" xmlns:p14="http://schemas.microsoft.com/office/powerpoint/2010/main" val="1332375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packet level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Network states:</a:t>
            </a:r>
          </a:p>
          <a:p>
            <a:pPr lvl="1"/>
            <a:r>
              <a:rPr lang="en-US" dirty="0" smtClean="0"/>
              <a:t>Queues on routers and end hosts, message at end hosts</a:t>
            </a:r>
          </a:p>
          <a:p>
            <a:pPr lvl="1"/>
            <a:endParaRPr lang="en-US" dirty="0"/>
          </a:p>
          <a:p>
            <a:r>
              <a:rPr lang="en-US" dirty="0" smtClean="0"/>
              <a:t>The simulator basically figures out the next future event, and perform the event</a:t>
            </a:r>
          </a:p>
          <a:p>
            <a:pPr lvl="1"/>
            <a:r>
              <a:rPr lang="en-US" dirty="0" smtClean="0"/>
              <a:t>A message arrives at end host: packetize the message</a:t>
            </a:r>
          </a:p>
          <a:p>
            <a:pPr lvl="1"/>
            <a:r>
              <a:rPr lang="en-US" dirty="0" smtClean="0"/>
              <a:t>A packet is ready on end host: move the packet</a:t>
            </a:r>
          </a:p>
          <a:p>
            <a:pPr lvl="1"/>
            <a:r>
              <a:rPr lang="en-US" dirty="0" smtClean="0"/>
              <a:t>A packet is ready on a queue: move the packet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547176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packet level simulator</a:t>
            </a:r>
            <a:endParaRPr lang="en-US" dirty="0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435225" y="1667482"/>
            <a:ext cx="4260850" cy="4267200"/>
            <a:chOff x="720" y="1503"/>
            <a:chExt cx="2732" cy="2673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350" y="1503"/>
              <a:ext cx="1386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initialize event list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123" y="1943"/>
              <a:ext cx="1852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get next (nearest future)</a:t>
              </a:r>
            </a:p>
            <a:p>
              <a:pPr algn="ctr"/>
              <a:r>
                <a:rPr lang="en-US" sz="2000" dirty="0"/>
                <a:t>event from event list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1308" y="2463"/>
              <a:ext cx="136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time = event time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444" y="3463"/>
              <a:ext cx="128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update statistics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778" y="3767"/>
              <a:ext cx="57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done?</a:t>
              </a: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2040" y="1712"/>
              <a:ext cx="8" cy="28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2032" y="2336"/>
              <a:ext cx="8" cy="22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2040" y="2680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040" y="3376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2048" y="3672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720" y="1848"/>
              <a:ext cx="1264" cy="2064"/>
            </a:xfrm>
            <a:custGeom>
              <a:avLst/>
              <a:gdLst/>
              <a:ahLst/>
              <a:cxnLst>
                <a:cxn ang="0">
                  <a:pos x="1008" y="2064"/>
                </a:cxn>
                <a:cxn ang="0">
                  <a:pos x="0" y="2064"/>
                </a:cxn>
                <a:cxn ang="0">
                  <a:pos x="0" y="0"/>
                </a:cxn>
                <a:cxn ang="0">
                  <a:pos x="1264" y="0"/>
                </a:cxn>
              </a:cxnLst>
              <a:rect l="0" t="0" r="r" b="b"/>
              <a:pathLst>
                <a:path w="1264" h="2064">
                  <a:moveTo>
                    <a:pt x="1008" y="2064"/>
                  </a:moveTo>
                  <a:lnTo>
                    <a:pt x="0" y="2064"/>
                  </a:lnTo>
                  <a:lnTo>
                    <a:pt x="0" y="0"/>
                  </a:lnTo>
                  <a:lnTo>
                    <a:pt x="1264" y="0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040" y="4000"/>
              <a:ext cx="0" cy="1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526" y="3721"/>
              <a:ext cx="18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938" y="2774"/>
              <a:ext cx="2514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process event</a:t>
              </a:r>
            </a:p>
            <a:p>
              <a:pPr algn="ctr"/>
              <a:r>
                <a:rPr lang="en-US" sz="2000" dirty="0"/>
                <a:t>(change state values, add/delete </a:t>
              </a:r>
            </a:p>
            <a:p>
              <a:pPr algn="ctr"/>
              <a:r>
                <a:rPr lang="en-US" sz="2000" dirty="0"/>
                <a:t>future events from event list)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48939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Packet level .vs. flow level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800"/>
          </a:xfrm>
        </p:spPr>
        <p:txBody>
          <a:bodyPr/>
          <a:lstStyle/>
          <a:p>
            <a:r>
              <a:rPr lang="en-US" dirty="0" smtClean="0"/>
              <a:t>Flow level simulation has higher level of abstraction – more details are lost.</a:t>
            </a:r>
          </a:p>
          <a:p>
            <a:r>
              <a:rPr lang="en-US" dirty="0" smtClean="0"/>
              <a:t>Is flow level simulation always more efficient?</a:t>
            </a:r>
          </a:p>
          <a:p>
            <a:pPr lvl="1"/>
            <a:r>
              <a:rPr lang="en-US" dirty="0" smtClean="0"/>
              <a:t>Not necessary, rate calculation can be quite compute-intensive.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22136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generation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Random uniform traffic, traffic arrival follows a Poisson process.</a:t>
            </a:r>
          </a:p>
          <a:p>
            <a:pPr lvl="1"/>
            <a:r>
              <a:rPr lang="en-US" dirty="0" smtClean="0"/>
              <a:t>In one time slot, each SD pair has equal probability to have a message.</a:t>
            </a:r>
          </a:p>
          <a:p>
            <a:pPr lvl="1"/>
            <a:r>
              <a:rPr lang="en-US" dirty="0" smtClean="0"/>
              <a:t>Cycle level simulation: use a random number trying to generate traffic in every cycle.</a:t>
            </a:r>
          </a:p>
          <a:p>
            <a:pPr lvl="2"/>
            <a:r>
              <a:rPr lang="en-US" dirty="0" smtClean="0"/>
              <a:t>Each cycle each SD pair has 0.1% change of having a traffic.</a:t>
            </a:r>
          </a:p>
          <a:p>
            <a:pPr lvl="1"/>
            <a:r>
              <a:rPr lang="en-US" dirty="0" smtClean="0"/>
              <a:t>Event driven simulation:</a:t>
            </a:r>
          </a:p>
          <a:p>
            <a:pPr lvl="2"/>
            <a:r>
              <a:rPr lang="en-US" dirty="0" smtClean="0"/>
              <a:t>Determine the time when a message is supposed to be generated.</a:t>
            </a:r>
          </a:p>
          <a:p>
            <a:pPr lvl="3"/>
            <a:r>
              <a:rPr lang="en-US" dirty="0" smtClean="0"/>
              <a:t>On average 1 message in 1000 cycles. The next message time is exponentially distributed with an average of 1000. </a:t>
            </a:r>
          </a:p>
          <a:p>
            <a:pPr lvl="4"/>
            <a:r>
              <a:rPr lang="en-US" dirty="0" smtClean="0"/>
              <a:t>Once the time is determined, generate a random SD pair.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simulation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 network simulation, the driver is quite standard.</a:t>
            </a:r>
          </a:p>
          <a:p>
            <a:pPr lvl="1"/>
            <a:r>
              <a:rPr lang="en-US" dirty="0" smtClean="0"/>
              <a:t>Difference in the modeling techniques</a:t>
            </a:r>
          </a:p>
          <a:p>
            <a:r>
              <a:rPr lang="en-US" dirty="0" smtClean="0"/>
              <a:t>Quite some network simulators are available:</a:t>
            </a:r>
          </a:p>
          <a:p>
            <a:pPr lvl="1"/>
            <a:r>
              <a:rPr lang="en-US" dirty="0" smtClean="0"/>
              <a:t>NS2, </a:t>
            </a:r>
            <a:r>
              <a:rPr lang="en-US" dirty="0" err="1" smtClean="0"/>
              <a:t>OpNet</a:t>
            </a:r>
            <a:r>
              <a:rPr lang="en-US" dirty="0" smtClean="0"/>
              <a:t>, </a:t>
            </a:r>
            <a:r>
              <a:rPr lang="en-US" dirty="0" err="1" smtClean="0"/>
              <a:t>Mininet</a:t>
            </a:r>
            <a:r>
              <a:rPr lang="en-US" dirty="0" smtClean="0"/>
              <a:t>, </a:t>
            </a:r>
            <a:r>
              <a:rPr lang="en-US" dirty="0" err="1" smtClean="0"/>
              <a:t>Booksim</a:t>
            </a:r>
            <a:r>
              <a:rPr lang="en-US" dirty="0" smtClean="0"/>
              <a:t>, etc</a:t>
            </a:r>
            <a:endParaRPr lang="en-US" dirty="0" smtClean="0"/>
          </a:p>
          <a:p>
            <a:pPr lvl="1"/>
            <a:r>
              <a:rPr lang="en-US" dirty="0" smtClean="0"/>
              <a:t>Provide many common library </a:t>
            </a:r>
            <a:r>
              <a:rPr lang="en-US" dirty="0" err="1" smtClean="0"/>
              <a:t>funcationality</a:t>
            </a:r>
            <a:endParaRPr lang="en-US" dirty="0" smtClean="0"/>
          </a:p>
          <a:p>
            <a:pPr lvl="1"/>
            <a:r>
              <a:rPr lang="en-US" dirty="0" smtClean="0"/>
              <a:t>Allow build the network topology and routing schemes.</a:t>
            </a:r>
          </a:p>
          <a:p>
            <a:r>
              <a:rPr lang="en-US" dirty="0" smtClean="0"/>
              <a:t>When to use the existing simulators and when to write one from scratch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Decide whether existing one can do what you want to do.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9348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99075" y="5854700"/>
            <a:ext cx="2897188" cy="474663"/>
          </a:xfrm>
        </p:spPr>
        <p:txBody>
          <a:bodyPr/>
          <a:lstStyle/>
          <a:p>
            <a:r>
              <a:rPr lang="en-US" dirty="0"/>
              <a:t>*Jim Kurose, University of </a:t>
            </a:r>
            <a:r>
              <a:rPr lang="en-US" dirty="0" err="1"/>
              <a:t>Massachusets</a:t>
            </a:r>
            <a:r>
              <a:rPr lang="en-US" dirty="0"/>
              <a:t>, Amherst</a:t>
            </a: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28600" y="1828800"/>
            <a:ext cx="8270875" cy="2197100"/>
            <a:chOff x="454" y="1400"/>
            <a:chExt cx="5210" cy="1384"/>
          </a:xfrm>
        </p:grpSpPr>
        <p:sp>
          <p:nvSpPr>
            <p:cNvPr id="6" name="Oval 2"/>
            <p:cNvSpPr>
              <a:spLocks noChangeArrowheads="1"/>
            </p:cNvSpPr>
            <p:nvPr/>
          </p:nvSpPr>
          <p:spPr bwMode="auto">
            <a:xfrm>
              <a:off x="2272" y="1495"/>
              <a:ext cx="1888" cy="9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406" y="1641"/>
              <a:ext cx="175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system under study</a:t>
              </a:r>
            </a:p>
            <a:p>
              <a:r>
                <a:rPr lang="en-US">
                  <a:latin typeface="Comic Sans MS" pitchFamily="66" charset="0"/>
                </a:rPr>
                <a:t>(has deterministic rules </a:t>
              </a:r>
            </a:p>
            <a:p>
              <a:r>
                <a:rPr lang="en-US">
                  <a:latin typeface="Comic Sans MS" pitchFamily="66" charset="0"/>
                </a:rPr>
                <a:t>governing its behavior)</a:t>
              </a: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608" y="1775"/>
              <a:ext cx="615" cy="306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54" y="1649"/>
              <a:ext cx="1313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mic Sans MS" pitchFamily="66" charset="0"/>
                </a:rPr>
                <a:t>exogenous inputs</a:t>
              </a:r>
            </a:p>
            <a:p>
              <a:pPr algn="ctr"/>
              <a:r>
                <a:rPr lang="en-US">
                  <a:latin typeface="Comic Sans MS" pitchFamily="66" charset="0"/>
                </a:rPr>
                <a:t>to system</a:t>
              </a:r>
            </a:p>
            <a:p>
              <a:pPr algn="ctr"/>
              <a:r>
                <a:rPr lang="en-US">
                  <a:latin typeface="Comic Sans MS" pitchFamily="66" charset="0"/>
                </a:rPr>
                <a:t>(the environment)</a:t>
              </a: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224" y="1463"/>
              <a:ext cx="528" cy="1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230" y="1400"/>
              <a:ext cx="11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  <a:latin typeface="Comic Sans MS" pitchFamily="66" charset="0"/>
                </a:rPr>
                <a:t>system boundary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3248" y="2431"/>
              <a:ext cx="0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876" y="2553"/>
              <a:ext cx="71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mic Sans MS" pitchFamily="66" charset="0"/>
                </a:rPr>
                <a:t>observer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681" y="1812"/>
              <a:ext cx="9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FF3300"/>
                  </a:solidFill>
                  <a:latin typeface="Comic Sans MS" pitchFamily="66" charset="0"/>
                </a:rPr>
                <a:t>“real” life</a:t>
              </a:r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160338" y="3949700"/>
            <a:ext cx="8523287" cy="1600200"/>
            <a:chOff x="86" y="2497"/>
            <a:chExt cx="5518" cy="1031"/>
          </a:xfrm>
        </p:grpSpPr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2048" y="2592"/>
              <a:ext cx="1888" cy="9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096" y="2674"/>
              <a:ext cx="1795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mic Sans MS" pitchFamily="66" charset="0"/>
                </a:rPr>
                <a:t>computer program</a:t>
              </a:r>
            </a:p>
            <a:p>
              <a:pPr algn="ctr"/>
              <a:r>
                <a:rPr lang="en-US">
                  <a:latin typeface="Comic Sans MS" pitchFamily="66" charset="0"/>
                </a:rPr>
                <a:t>simulates deterministic </a:t>
              </a:r>
            </a:p>
            <a:p>
              <a:pPr algn="ctr"/>
              <a:r>
                <a:rPr lang="en-US">
                  <a:latin typeface="Comic Sans MS" pitchFamily="66" charset="0"/>
                </a:rPr>
                <a:t>rules governing behavior</a:t>
              </a:r>
            </a:p>
          </p:txBody>
        </p:sp>
        <p:sp>
          <p:nvSpPr>
            <p:cNvPr id="18" name="AutoShape 15"/>
            <p:cNvSpPr>
              <a:spLocks noChangeArrowheads="1"/>
            </p:cNvSpPr>
            <p:nvPr/>
          </p:nvSpPr>
          <p:spPr bwMode="auto">
            <a:xfrm>
              <a:off x="1384" y="2872"/>
              <a:ext cx="615" cy="306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86" y="2746"/>
              <a:ext cx="1604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mic Sans MS" pitchFamily="66" charset="0"/>
                </a:rPr>
                <a:t>psuedo random inputs</a:t>
              </a:r>
            </a:p>
            <a:p>
              <a:pPr algn="ctr"/>
              <a:r>
                <a:rPr lang="en-US">
                  <a:latin typeface="Comic Sans MS" pitchFamily="66" charset="0"/>
                </a:rPr>
                <a:t>to system</a:t>
              </a:r>
            </a:p>
            <a:p>
              <a:pPr algn="ctr"/>
              <a:r>
                <a:rPr lang="en-US">
                  <a:latin typeface="Comic Sans MS" pitchFamily="66" charset="0"/>
                </a:rPr>
                <a:t>(models environment)</a:t>
              </a: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000" y="2560"/>
              <a:ext cx="528" cy="1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3006" y="2497"/>
              <a:ext cx="1226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  <a:latin typeface="Comic Sans MS" pitchFamily="66" charset="0"/>
                </a:rPr>
                <a:t>program boundary</a:t>
              </a: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2784" y="3272"/>
              <a:ext cx="0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2746" y="3266"/>
              <a:ext cx="733" cy="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mic Sans MS" pitchFamily="66" charset="0"/>
                </a:rPr>
                <a:t>observer</a:t>
              </a:r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4072" y="2909"/>
              <a:ext cx="1532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3300"/>
                  </a:solidFill>
                  <a:latin typeface="Comic Sans MS" pitchFamily="66" charset="0"/>
                </a:rPr>
                <a:t>“simulated” life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68969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simulation?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Real-system not </a:t>
            </a:r>
            <a:r>
              <a:rPr lang="en-US" i="1" dirty="0" smtClean="0">
                <a:solidFill>
                  <a:srgbClr val="FF3300"/>
                </a:solidFill>
              </a:rPr>
              <a:t>available, is complex/costly or dangerous</a:t>
            </a:r>
            <a:r>
              <a:rPr lang="en-US" i="1" dirty="0" smtClean="0">
                <a:solidFill>
                  <a:schemeClr val="folHlink"/>
                </a:solidFill>
              </a:rPr>
              <a:t> (</a:t>
            </a:r>
            <a:r>
              <a:rPr lang="en-US" dirty="0" err="1" smtClean="0"/>
              <a:t>eg</a:t>
            </a:r>
            <a:r>
              <a:rPr lang="en-US" dirty="0" smtClean="0"/>
              <a:t>: space simulations, flight simulations)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Quickly evaluate design </a:t>
            </a:r>
            <a:r>
              <a:rPr lang="en-US" i="1" dirty="0" smtClean="0">
                <a:solidFill>
                  <a:srgbClr val="FF3300"/>
                </a:solidFill>
              </a:rPr>
              <a:t>alternatives</a:t>
            </a:r>
            <a:r>
              <a:rPr lang="en-US" dirty="0" smtClean="0"/>
              <a:t> (</a:t>
            </a:r>
            <a:r>
              <a:rPr lang="en-US" dirty="0" err="1" smtClean="0"/>
              <a:t>eg</a:t>
            </a:r>
            <a:r>
              <a:rPr lang="en-US" dirty="0" smtClean="0"/>
              <a:t>: different system configurations)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Evaluate </a:t>
            </a:r>
            <a:r>
              <a:rPr lang="en-US" i="1" dirty="0" smtClean="0">
                <a:solidFill>
                  <a:srgbClr val="FF3300"/>
                </a:solidFill>
              </a:rPr>
              <a:t>complex functions</a:t>
            </a:r>
            <a:r>
              <a:rPr lang="en-US" dirty="0" smtClean="0"/>
              <a:t> for which closed form formulas or numerical techniques  not available</a:t>
            </a:r>
          </a:p>
        </p:txBody>
      </p:sp>
    </p:spTree>
    <p:extLst>
      <p:ext uri="{BB962C8B-B14F-4D97-AF65-F5344CB8AC3E}">
        <p14:creationId xmlns="" xmlns:p14="http://schemas.microsoft.com/office/powerpoint/2010/main" val="84241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Simulation advantages and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Advantages: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 sometimes cheaper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 find bugs (in design) in advance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generality:</a:t>
            </a:r>
            <a:r>
              <a:rPr lang="en-US" sz="2000" dirty="0" smtClean="0"/>
              <a:t> over analytic/numerical techniques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accent2"/>
                </a:solidFill>
              </a:rPr>
              <a:t> detail:</a:t>
            </a:r>
            <a:r>
              <a:rPr lang="en-US" sz="2000" dirty="0" smtClean="0"/>
              <a:t> can simulate system details at an arbitrary level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Drawbacks: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caution: </a:t>
            </a:r>
            <a:r>
              <a:rPr lang="en-US" sz="2000" dirty="0" smtClean="0">
                <a:solidFill>
                  <a:srgbClr val="FF0000"/>
                </a:solidFill>
              </a:rPr>
              <a:t>does the simulation reflect reality?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large scale systems: lots of resources to simulate (especially to accurately simulate)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may be slow (computationally expensive – 1 min real time could be hours of simulated time)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art: determining right level of model complexity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statistical uncertainty in results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4507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simulators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Time driven simulation</a:t>
            </a:r>
          </a:p>
          <a:p>
            <a:pPr lvl="1"/>
            <a:r>
              <a:rPr lang="en-US" dirty="0" smtClean="0"/>
              <a:t>Cycle/instruction based simulation</a:t>
            </a:r>
          </a:p>
          <a:p>
            <a:pPr lvl="1"/>
            <a:r>
              <a:rPr lang="en-US" dirty="0" smtClean="0"/>
              <a:t>Stop and observe the system after a fixed time interval (N cycles, N instructions, etc)</a:t>
            </a:r>
          </a:p>
          <a:p>
            <a:pPr lvl="1"/>
            <a:r>
              <a:rPr lang="en-US" dirty="0" smtClean="0"/>
              <a:t>Events are assumed to happen at the time interval boundary</a:t>
            </a:r>
          </a:p>
          <a:p>
            <a:r>
              <a:rPr lang="en-US" dirty="0" smtClean="0"/>
              <a:t>Event driven simulation</a:t>
            </a:r>
          </a:p>
          <a:p>
            <a:pPr lvl="1"/>
            <a:r>
              <a:rPr lang="en-US" dirty="0" smtClean="0"/>
              <a:t>Move from one event to another</a:t>
            </a:r>
          </a:p>
          <a:p>
            <a:pPr lvl="1"/>
            <a:r>
              <a:rPr lang="en-US" dirty="0" smtClean="0"/>
              <a:t>Not at a fixed interval</a:t>
            </a:r>
          </a:p>
          <a:p>
            <a:pPr lvl="1"/>
            <a:r>
              <a:rPr lang="en-US" dirty="0" smtClean="0"/>
              <a:t>Always simulate the first event in the future – this event may trigger new events before the second event.</a:t>
            </a:r>
          </a:p>
        </p:txBody>
      </p:sp>
    </p:spTree>
    <p:extLst>
      <p:ext uri="{BB962C8B-B14F-4D97-AF65-F5344CB8AC3E}">
        <p14:creationId xmlns="" xmlns:p14="http://schemas.microsoft.com/office/powerpoint/2010/main" val="73346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simulators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For network simulation, it is more common to use event driven simulation technique. </a:t>
            </a:r>
          </a:p>
          <a:p>
            <a:r>
              <a:rPr lang="en-US" dirty="0" smtClean="0"/>
              <a:t>Flow-level simulation (fluid model)</a:t>
            </a:r>
          </a:p>
          <a:p>
            <a:pPr lvl="1"/>
            <a:r>
              <a:rPr lang="en-US" dirty="0" smtClean="0"/>
              <a:t>How each flow (message) is transmitted</a:t>
            </a:r>
          </a:p>
          <a:p>
            <a:pPr lvl="1"/>
            <a:r>
              <a:rPr lang="en-US" dirty="0" smtClean="0"/>
              <a:t>Events: flow start, flow finish</a:t>
            </a:r>
          </a:p>
          <a:p>
            <a:pPr lvl="2"/>
            <a:r>
              <a:rPr lang="en-US" dirty="0" smtClean="0"/>
              <a:t>Both can affect the rates of the current flows.</a:t>
            </a:r>
          </a:p>
          <a:p>
            <a:pPr lvl="2"/>
            <a:r>
              <a:rPr lang="en-US" dirty="0" smtClean="0"/>
              <a:t>When there is no event, the system state does not change, flows just follow the fluid model, which is computed in the previous event.</a:t>
            </a:r>
          </a:p>
          <a:p>
            <a:pPr lvl="1"/>
            <a:r>
              <a:rPr lang="en-US" dirty="0" smtClean="0"/>
              <a:t>Topology and routing issues</a:t>
            </a:r>
          </a:p>
        </p:txBody>
      </p:sp>
    </p:spTree>
    <p:extLst>
      <p:ext uri="{BB962C8B-B14F-4D97-AF65-F5344CB8AC3E}">
        <p14:creationId xmlns="" xmlns:p14="http://schemas.microsoft.com/office/powerpoint/2010/main" val="73346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simulators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Packet-level simulation</a:t>
            </a:r>
          </a:p>
          <a:p>
            <a:pPr lvl="1"/>
            <a:r>
              <a:rPr lang="en-US" dirty="0" smtClean="0"/>
              <a:t>How each packet is sent from the source to the destination</a:t>
            </a:r>
          </a:p>
          <a:p>
            <a:pPr lvl="1"/>
            <a:r>
              <a:rPr lang="en-US" dirty="0" smtClean="0"/>
              <a:t>Messages are chopped into packets</a:t>
            </a:r>
          </a:p>
          <a:p>
            <a:pPr lvl="1"/>
            <a:r>
              <a:rPr lang="en-US" dirty="0" smtClean="0"/>
              <a:t>The network is modeled as a network of queues; and packets move from queue to queue.</a:t>
            </a:r>
          </a:p>
          <a:p>
            <a:pPr lvl="2"/>
            <a:r>
              <a:rPr lang="en-US" dirty="0" smtClean="0"/>
              <a:t>Processing node: send queue, receive queue</a:t>
            </a:r>
          </a:p>
          <a:p>
            <a:pPr lvl="2"/>
            <a:r>
              <a:rPr lang="en-US" dirty="0" smtClean="0"/>
              <a:t>Routers: queues for each port (input queue and output queue).</a:t>
            </a:r>
          </a:p>
          <a:p>
            <a:pPr lvl="1"/>
            <a:r>
              <a:rPr lang="en-US" dirty="0" smtClean="0"/>
              <a:t>Sample events: message arrival, message departure, packet arrival (departure) to(from) a queue.</a:t>
            </a:r>
          </a:p>
          <a:p>
            <a:pPr lvl="1"/>
            <a:r>
              <a:rPr lang="en-US" dirty="0" smtClean="0"/>
              <a:t>Besides the topology and routing issues, packet level simulation can also be used to study more detailed packet level issues such as packet scheduling, congestion control mechanisms, switch latency, etc. </a:t>
            </a:r>
          </a:p>
          <a:p>
            <a:r>
              <a:rPr lang="en-US" dirty="0" smtClean="0"/>
              <a:t>Flit-level simulation</a:t>
            </a:r>
          </a:p>
          <a:p>
            <a:pPr lvl="1"/>
            <a:r>
              <a:rPr lang="en-US" dirty="0" smtClean="0"/>
              <a:t>How each flit goes through the network</a:t>
            </a:r>
          </a:p>
          <a:p>
            <a:pPr lvl="1"/>
            <a:r>
              <a:rPr lang="en-US" dirty="0" smtClean="0"/>
              <a:t>Similar to the packet-level simulation except the unit is flit: there are a lot more flits than packets. </a:t>
            </a:r>
          </a:p>
          <a:p>
            <a:pPr lvl="1"/>
            <a:r>
              <a:rPr lang="en-US" dirty="0" smtClean="0"/>
              <a:t>Needed to study cut-through routing and wormhole routing.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33461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an event driven interconnect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Define a set of events</a:t>
            </a:r>
          </a:p>
          <a:p>
            <a:pPr lvl="1"/>
            <a:r>
              <a:rPr lang="en-US" dirty="0" smtClean="0"/>
              <a:t>E.g. Message arrival, message departure,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2"/>
            <a:r>
              <a:rPr lang="en-US" dirty="0" smtClean="0"/>
              <a:t>Each event will trigger the change of the state in the system</a:t>
            </a:r>
          </a:p>
          <a:p>
            <a:r>
              <a:rPr lang="en-US" dirty="0" smtClean="0"/>
              <a:t>The simulator simulates the system activities for all events</a:t>
            </a:r>
          </a:p>
          <a:p>
            <a:pPr lvl="1"/>
            <a:r>
              <a:rPr lang="en-US" dirty="0" smtClean="0"/>
              <a:t>Change system states </a:t>
            </a:r>
          </a:p>
          <a:p>
            <a:pPr lvl="2"/>
            <a:r>
              <a:rPr lang="en-US" dirty="0" smtClean="0"/>
              <a:t>E.g. In a flow-level simulator, when a message starts communicating, the throughput of other messages may be affected because of sharing.</a:t>
            </a:r>
          </a:p>
          <a:p>
            <a:pPr lvl="1"/>
            <a:r>
              <a:rPr lang="en-US" dirty="0" smtClean="0"/>
              <a:t>Adding future events if necessary</a:t>
            </a:r>
          </a:p>
          <a:p>
            <a:pPr lvl="2"/>
            <a:r>
              <a:rPr lang="en-US" dirty="0" smtClean="0"/>
              <a:t>A message arrival will trigger packets being generated.</a:t>
            </a:r>
          </a:p>
        </p:txBody>
      </p:sp>
    </p:spTree>
    <p:extLst>
      <p:ext uri="{BB962C8B-B14F-4D97-AF65-F5344CB8AC3E}">
        <p14:creationId xmlns="" xmlns:p14="http://schemas.microsoft.com/office/powerpoint/2010/main" val="4201539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1897</Words>
  <Application>Microsoft Office PowerPoint</Application>
  <PresentationFormat>On-screen Show (4:3)</PresentationFormat>
  <Paragraphs>245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Interconnect simulation</vt:lpstr>
      <vt:lpstr>Different levels for Evaluating an architecture</vt:lpstr>
      <vt:lpstr>Simulation</vt:lpstr>
      <vt:lpstr>Why simulation?</vt:lpstr>
      <vt:lpstr>Simulation advantages and limitations</vt:lpstr>
      <vt:lpstr>Types of simulators</vt:lpstr>
      <vt:lpstr>Types of simulators</vt:lpstr>
      <vt:lpstr>Types of simulators</vt:lpstr>
      <vt:lpstr>Programming an event driven interconnect simulator</vt:lpstr>
      <vt:lpstr>Programming an event-driven simulator</vt:lpstr>
      <vt:lpstr>Event driven simulator block diagram</vt:lpstr>
      <vt:lpstr>An example: a flow level network simulator</vt:lpstr>
      <vt:lpstr>An example flow level simulator</vt:lpstr>
      <vt:lpstr>An example flow level simulator</vt:lpstr>
      <vt:lpstr>An example flow level simulator</vt:lpstr>
      <vt:lpstr>An example flow level simulator</vt:lpstr>
      <vt:lpstr>An example flow level simulation</vt:lpstr>
      <vt:lpstr>Another example: a packet level simulator</vt:lpstr>
      <vt:lpstr>An example packet level simulator</vt:lpstr>
      <vt:lpstr>An example packet level simulator</vt:lpstr>
      <vt:lpstr>An example packet level simulator</vt:lpstr>
      <vt:lpstr>An example packet level simulator</vt:lpstr>
      <vt:lpstr>An example packet level simulator</vt:lpstr>
      <vt:lpstr>Packet level .vs. flow level simulation</vt:lpstr>
      <vt:lpstr>Traffic generation issue</vt:lpstr>
      <vt:lpstr>Network simulation packages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SDN and Openflow</dc:title>
  <dc:creator>surfing</dc:creator>
  <cp:lastModifiedBy>Xin Yuan</cp:lastModifiedBy>
  <cp:revision>66</cp:revision>
  <dcterms:created xsi:type="dcterms:W3CDTF">2014-02-26T21:41:17Z</dcterms:created>
  <dcterms:modified xsi:type="dcterms:W3CDTF">2015-09-30T21:17:01Z</dcterms:modified>
</cp:coreProperties>
</file>