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9" r:id="rId4"/>
    <p:sldId id="257" r:id="rId5"/>
    <p:sldId id="258" r:id="rId6"/>
    <p:sldId id="259" r:id="rId7"/>
    <p:sldId id="260" r:id="rId8"/>
    <p:sldId id="262" r:id="rId9"/>
    <p:sldId id="265" r:id="rId10"/>
    <p:sldId id="261" r:id="rId11"/>
    <p:sldId id="266" r:id="rId12"/>
    <p:sldId id="267" r:id="rId13"/>
    <p:sldId id="270" r:id="rId14"/>
    <p:sldId id="268" r:id="rId15"/>
    <p:sldId id="263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8" d="100"/>
          <a:sy n="128" d="100"/>
        </p:scale>
        <p:origin x="-102" y="-3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D932F-9BB1-4A82-A15F-7286513A8837}" type="datetimeFigureOut">
              <a:rPr lang="en-US" smtClean="0"/>
              <a:t>11/2/2015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84F5B-0C6F-4E43-AE9C-01A79E2762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D932F-9BB1-4A82-A15F-7286513A8837}" type="datetimeFigureOut">
              <a:rPr lang="en-US" smtClean="0"/>
              <a:t>11/2/2015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84F5B-0C6F-4E43-AE9C-01A79E2762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D932F-9BB1-4A82-A15F-7286513A8837}" type="datetimeFigureOut">
              <a:rPr lang="en-US" smtClean="0"/>
              <a:t>11/2/2015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84F5B-0C6F-4E43-AE9C-01A79E2762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D932F-9BB1-4A82-A15F-7286513A8837}" type="datetimeFigureOut">
              <a:rPr lang="en-US" smtClean="0"/>
              <a:t>11/2/2015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84F5B-0C6F-4E43-AE9C-01A79E2762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D932F-9BB1-4A82-A15F-7286513A8837}" type="datetimeFigureOut">
              <a:rPr lang="en-US" smtClean="0"/>
              <a:t>11/2/2015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84F5B-0C6F-4E43-AE9C-01A79E2762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D932F-9BB1-4A82-A15F-7286513A8837}" type="datetimeFigureOut">
              <a:rPr lang="en-US" smtClean="0"/>
              <a:t>11/2/2015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84F5B-0C6F-4E43-AE9C-01A79E2762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D932F-9BB1-4A82-A15F-7286513A8837}" type="datetimeFigureOut">
              <a:rPr lang="en-US" smtClean="0"/>
              <a:t>11/2/2015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84F5B-0C6F-4E43-AE9C-01A79E2762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D932F-9BB1-4A82-A15F-7286513A8837}" type="datetimeFigureOut">
              <a:rPr lang="en-US" smtClean="0"/>
              <a:t>11/2/2015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84F5B-0C6F-4E43-AE9C-01A79E2762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D932F-9BB1-4A82-A15F-7286513A8837}" type="datetimeFigureOut">
              <a:rPr lang="en-US" smtClean="0"/>
              <a:t>11/2/2015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84F5B-0C6F-4E43-AE9C-01A79E2762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D932F-9BB1-4A82-A15F-7286513A8837}" type="datetimeFigureOut">
              <a:rPr lang="en-US" smtClean="0"/>
              <a:t>11/2/2015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84F5B-0C6F-4E43-AE9C-01A79E2762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D932F-9BB1-4A82-A15F-7286513A8837}" type="datetimeFigureOut">
              <a:rPr lang="en-US" smtClean="0"/>
              <a:t>11/2/2015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84F5B-0C6F-4E43-AE9C-01A79E2762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ED932F-9BB1-4A82-A15F-7286513A8837}" type="datetimeFigureOut">
              <a:rPr lang="en-US" smtClean="0"/>
              <a:t>11/2/2015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384F5B-0C6F-4E43-AE9C-01A79E2762C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Ethernet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Switched Ethernet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18288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In 1992/1993, change the repeater to a switch</a:t>
            </a:r>
          </a:p>
          <a:p>
            <a:pPr lvl="1"/>
            <a:r>
              <a:rPr lang="en-US" dirty="0" smtClean="0"/>
              <a:t>Repeater: always broadcast</a:t>
            </a:r>
          </a:p>
          <a:p>
            <a:pPr lvl="1"/>
            <a:r>
              <a:rPr lang="en-US" dirty="0" smtClean="0"/>
              <a:t>Switch: only send to the targeted port</a:t>
            </a:r>
          </a:p>
          <a:p>
            <a:r>
              <a:rPr lang="en-US" dirty="0" smtClean="0"/>
              <a:t>Switched Ethernet is contention free.</a:t>
            </a:r>
          </a:p>
          <a:p>
            <a:r>
              <a:rPr lang="en-US" dirty="0" smtClean="0"/>
              <a:t>Today, wired Ethernet are mostly switched Ethernet. </a:t>
            </a:r>
          </a:p>
          <a:p>
            <a:pPr lvl="1"/>
            <a:r>
              <a:rPr lang="en-US" dirty="0" smtClean="0"/>
              <a:t>CSMA is still used in Wireless Ethernet, evolved to CSMA/CA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95400" y="4343400"/>
            <a:ext cx="103682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Repeater</a:t>
            </a:r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4648200"/>
            <a:ext cx="942975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0800" y="3429000"/>
            <a:ext cx="942975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4648200"/>
            <a:ext cx="942975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505200"/>
            <a:ext cx="942975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1371600" y="3733800"/>
            <a:ext cx="9749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Collision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1066800" y="3810000"/>
            <a:ext cx="45720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1066800" y="4724400"/>
            <a:ext cx="4572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2133600" y="3733800"/>
            <a:ext cx="609600" cy="609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2133600" y="4724400"/>
            <a:ext cx="6858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1066800" y="3886200"/>
            <a:ext cx="533400" cy="609600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990600" y="4495800"/>
            <a:ext cx="609600" cy="533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2057400" y="3810000"/>
            <a:ext cx="685800" cy="68580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2057400" y="4495800"/>
            <a:ext cx="762000" cy="533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019800" y="4343400"/>
            <a:ext cx="106477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    Switch </a:t>
            </a:r>
            <a:endParaRPr lang="en-US" dirty="0"/>
          </a:p>
        </p:txBody>
      </p:sp>
      <p:pic>
        <p:nvPicPr>
          <p:cNvPr id="3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1400" y="4648200"/>
            <a:ext cx="942975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15200" y="3429000"/>
            <a:ext cx="942975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29200" y="4648200"/>
            <a:ext cx="942975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29200" y="3505200"/>
            <a:ext cx="942975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" name="TextBox 36"/>
          <p:cNvSpPr txBox="1"/>
          <p:nvPr/>
        </p:nvSpPr>
        <p:spPr>
          <a:xfrm>
            <a:off x="5943600" y="3733800"/>
            <a:ext cx="12711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 collision</a:t>
            </a:r>
          </a:p>
        </p:txBody>
      </p:sp>
      <p:cxnSp>
        <p:nvCxnSpPr>
          <p:cNvPr id="38" name="Straight Connector 37"/>
          <p:cNvCxnSpPr/>
          <p:nvPr/>
        </p:nvCxnSpPr>
        <p:spPr>
          <a:xfrm>
            <a:off x="5791200" y="3810000"/>
            <a:ext cx="45720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V="1">
            <a:off x="5791200" y="4724400"/>
            <a:ext cx="4572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H="1">
            <a:off x="6858000" y="3733800"/>
            <a:ext cx="609600" cy="609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6858000" y="4724400"/>
            <a:ext cx="6858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5791200" y="3886200"/>
            <a:ext cx="533400" cy="609600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flipH="1">
            <a:off x="5715000" y="4495800"/>
            <a:ext cx="609600" cy="533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H="1">
            <a:off x="6781800" y="3810000"/>
            <a:ext cx="685800" cy="68580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6781800" y="4495800"/>
            <a:ext cx="762000" cy="533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5562600" y="5638800"/>
            <a:ext cx="25520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Collison</a:t>
            </a:r>
            <a:r>
              <a:rPr lang="en-US" dirty="0" smtClean="0"/>
              <a:t> free</a:t>
            </a:r>
          </a:p>
          <a:p>
            <a:r>
              <a:rPr lang="en-US" dirty="0" smtClean="0"/>
              <a:t>Full duplex 10/100Base-T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Switched Ethernet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Topology management</a:t>
            </a:r>
          </a:p>
          <a:p>
            <a:pPr lvl="1"/>
            <a:r>
              <a:rPr lang="en-US" dirty="0" smtClean="0"/>
              <a:t>Not doing broadcast anymore, how do we make sure that all packets can reach their destinations?</a:t>
            </a:r>
          </a:p>
          <a:p>
            <a:r>
              <a:rPr lang="en-US" dirty="0" smtClean="0"/>
              <a:t>Fall-back mode</a:t>
            </a:r>
          </a:p>
          <a:p>
            <a:pPr lvl="1"/>
            <a:r>
              <a:rPr lang="en-US" dirty="0" smtClean="0"/>
              <a:t>If a switch does not know what to do with a packet (destination not in the forwarding table), do broadcast (send to all ports except the incoming port).</a:t>
            </a:r>
          </a:p>
          <a:p>
            <a:r>
              <a:rPr lang="en-US" dirty="0" smtClean="0"/>
              <a:t>Normal mode</a:t>
            </a:r>
          </a:p>
          <a:p>
            <a:pPr lvl="1"/>
            <a:r>
              <a:rPr lang="en-US" dirty="0" smtClean="0"/>
              <a:t>Backward learning algorithm</a:t>
            </a:r>
          </a:p>
          <a:p>
            <a:pPr lvl="2"/>
            <a:r>
              <a:rPr lang="en-US" dirty="0" smtClean="0"/>
              <a:t>If a switch sees a packet from A at port X, put (A, X) in the forwarding table. Now, it knows what to do with packet to A.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Switched Ethernet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334000" cy="45259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Fall-back mode, broadcast will cause problem in a topology with a loop.</a:t>
            </a:r>
          </a:p>
          <a:p>
            <a:pPr lvl="1"/>
            <a:r>
              <a:rPr lang="en-US" dirty="0" smtClean="0"/>
              <a:t>One packet with unknown destination will trigger a packet storm that would saturate all links in the loop.</a:t>
            </a:r>
          </a:p>
          <a:p>
            <a:pPr lvl="1"/>
            <a:r>
              <a:rPr lang="en-US" dirty="0" smtClean="0"/>
              <a:t>Solution: using a </a:t>
            </a:r>
            <a:r>
              <a:rPr lang="en-US" dirty="0" smtClean="0">
                <a:solidFill>
                  <a:srgbClr val="C00000"/>
                </a:solidFill>
              </a:rPr>
              <a:t>spanning tree algorithm</a:t>
            </a:r>
            <a:r>
              <a:rPr lang="en-US" dirty="0" smtClean="0"/>
              <a:t> to make a topology without any loop (single path from one switch to any other switch).</a:t>
            </a:r>
          </a:p>
          <a:p>
            <a:pPr lvl="2"/>
            <a:r>
              <a:rPr lang="en-US" dirty="0" smtClean="0"/>
              <a:t>Switched Ethernet only supports a tree topology.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934200" y="2590800"/>
            <a:ext cx="106477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    Switch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172200" y="3505200"/>
            <a:ext cx="106477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    Switch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696200" y="3505200"/>
            <a:ext cx="106477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    Switch </a:t>
            </a:r>
            <a:endParaRPr lang="en-US" dirty="0"/>
          </a:p>
        </p:txBody>
      </p:sp>
      <p:cxnSp>
        <p:nvCxnSpPr>
          <p:cNvPr id="8" name="Straight Connector 7"/>
          <p:cNvCxnSpPr>
            <a:endCxn id="5" idx="0"/>
          </p:cNvCxnSpPr>
          <p:nvPr/>
        </p:nvCxnSpPr>
        <p:spPr>
          <a:xfrm flipH="1">
            <a:off x="6704590" y="2971800"/>
            <a:ext cx="45821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endCxn id="6" idx="0"/>
          </p:cNvCxnSpPr>
          <p:nvPr/>
        </p:nvCxnSpPr>
        <p:spPr>
          <a:xfrm>
            <a:off x="7696200" y="2971800"/>
            <a:ext cx="53239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5" idx="3"/>
            <a:endCxn id="6" idx="1"/>
          </p:cNvCxnSpPr>
          <p:nvPr/>
        </p:nvCxnSpPr>
        <p:spPr>
          <a:xfrm>
            <a:off x="7236979" y="3689866"/>
            <a:ext cx="45922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34200" y="1524000"/>
            <a:ext cx="942975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48400" y="4114800"/>
            <a:ext cx="942975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2400" y="4114800"/>
            <a:ext cx="942975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9" name="Straight Connector 18"/>
          <p:cNvCxnSpPr>
            <a:stCxn id="5" idx="2"/>
          </p:cNvCxnSpPr>
          <p:nvPr/>
        </p:nvCxnSpPr>
        <p:spPr>
          <a:xfrm>
            <a:off x="6704590" y="3874532"/>
            <a:ext cx="1010" cy="3164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6" idx="2"/>
          </p:cNvCxnSpPr>
          <p:nvPr/>
        </p:nvCxnSpPr>
        <p:spPr>
          <a:xfrm>
            <a:off x="8228590" y="3874532"/>
            <a:ext cx="1010" cy="3926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4" idx="0"/>
          </p:cNvCxnSpPr>
          <p:nvPr/>
        </p:nvCxnSpPr>
        <p:spPr>
          <a:xfrm flipV="1">
            <a:off x="7466590" y="2286000"/>
            <a:ext cx="101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Switched Ethernet allows a topology with multiple speeds.</a:t>
            </a:r>
            <a:endParaRPr lang="en-US" dirty="0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981200"/>
            <a:ext cx="8382654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Ethernet and the upper level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Internet hosts typically runs TCP/IP/Ethernet protocol stack.</a:t>
            </a:r>
          </a:p>
          <a:p>
            <a:r>
              <a:rPr lang="en-US" dirty="0" smtClean="0"/>
              <a:t>Ethernet is designed for the cost. </a:t>
            </a:r>
          </a:p>
          <a:p>
            <a:pPr lvl="1"/>
            <a:r>
              <a:rPr lang="en-US" dirty="0" smtClean="0"/>
              <a:t>Ethernet card is low-cost without much logic</a:t>
            </a:r>
          </a:p>
          <a:p>
            <a:pPr lvl="1"/>
            <a:r>
              <a:rPr lang="en-US" dirty="0" smtClean="0"/>
              <a:t>Need to use CPU to move data into and out of the buffers in the card.</a:t>
            </a:r>
          </a:p>
          <a:p>
            <a:r>
              <a:rPr lang="en-US" dirty="0" smtClean="0"/>
              <a:t>There is typically a parameter in the OS to set the minimum time interval to generate interrupts.</a:t>
            </a:r>
          </a:p>
          <a:p>
            <a:pPr lvl="1"/>
            <a:r>
              <a:rPr lang="en-US" dirty="0" smtClean="0"/>
              <a:t>Too much interrupt can consume the whole CPU, seen even in 1Gbps Ethernet. If uncontrolled, the card can generate more than 1000000 interrupts per second. </a:t>
            </a:r>
          </a:p>
          <a:p>
            <a:r>
              <a:rPr lang="en-US" dirty="0" smtClean="0"/>
              <a:t>Communication Latency is very large with the traditional Ethernet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Ethernet development trend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Leave the MAC alone</a:t>
            </a:r>
          </a:p>
          <a:p>
            <a:r>
              <a:rPr lang="en-US" dirty="0" smtClean="0"/>
              <a:t>10X performance at 3-4X the cost</a:t>
            </a:r>
          </a:p>
          <a:p>
            <a:r>
              <a:rPr lang="en-US" dirty="0" smtClean="0"/>
              <a:t>Keep Interoperability: “plug and play”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10 Gigabit Ethernet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lot of focuses on the physical medium – big difference in 1Gbps and 10Gbps links.</a:t>
            </a:r>
          </a:p>
          <a:p>
            <a:pPr lvl="1"/>
            <a:r>
              <a:rPr lang="en-US" dirty="0" smtClean="0"/>
              <a:t>Fibers cabling only.</a:t>
            </a:r>
          </a:p>
          <a:p>
            <a:r>
              <a:rPr lang="en-US" dirty="0" smtClean="0"/>
              <a:t>MAC protocol: still an Ethernet</a:t>
            </a:r>
          </a:p>
          <a:p>
            <a:pPr lvl="1"/>
            <a:r>
              <a:rPr lang="en-US" dirty="0" smtClean="0"/>
              <a:t>802.3 frame format</a:t>
            </a:r>
          </a:p>
          <a:p>
            <a:pPr lvl="1"/>
            <a:r>
              <a:rPr lang="en-US" dirty="0" smtClean="0"/>
              <a:t>802.3 min/max frame size</a:t>
            </a:r>
          </a:p>
          <a:p>
            <a:pPr lvl="1"/>
            <a:r>
              <a:rPr lang="en-US" dirty="0" smtClean="0"/>
              <a:t>Full duplex operation only, no more CSMA/CD</a:t>
            </a:r>
          </a:p>
          <a:p>
            <a:r>
              <a:rPr lang="en-US" dirty="0" smtClean="0"/>
              <a:t>LAN and WAN  -- Runs long distance 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Ethernet enhancements for data centers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Traffic differentiation: Priority groups</a:t>
            </a:r>
          </a:p>
          <a:p>
            <a:pPr lvl="1"/>
            <a:r>
              <a:rPr lang="en-US" dirty="0" smtClean="0"/>
              <a:t>End-to-end traffic differentiation, not longer pure “best-effort”</a:t>
            </a:r>
          </a:p>
          <a:p>
            <a:pPr lvl="1"/>
            <a:r>
              <a:rPr lang="en-US" dirty="0" smtClean="0"/>
              <a:t>Multiple queues for different priority groups.</a:t>
            </a:r>
          </a:p>
          <a:p>
            <a:r>
              <a:rPr lang="en-US" dirty="0" smtClean="0"/>
              <a:t>Lossless fabric: reliable transport</a:t>
            </a:r>
          </a:p>
          <a:p>
            <a:pPr lvl="1"/>
            <a:r>
              <a:rPr lang="en-US" dirty="0" smtClean="0"/>
              <a:t>Like traditional HPC networks (e.g. </a:t>
            </a:r>
            <a:r>
              <a:rPr lang="en-US" dirty="0" err="1" smtClean="0"/>
              <a:t>InfiniBand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Transient congestion: priority based flow control</a:t>
            </a:r>
          </a:p>
          <a:p>
            <a:pPr lvl="2"/>
            <a:r>
              <a:rPr lang="en-US" dirty="0" smtClean="0"/>
              <a:t>Persistent congestion: backward congestion notification</a:t>
            </a:r>
          </a:p>
          <a:p>
            <a:r>
              <a:rPr lang="en-US" dirty="0" smtClean="0"/>
              <a:t>Fat-tree topology: shortest-path bridging</a:t>
            </a:r>
          </a:p>
          <a:p>
            <a:pPr lvl="1"/>
            <a:r>
              <a:rPr lang="en-US" dirty="0" smtClean="0"/>
              <a:t>No longer spanning tree algorithms</a:t>
            </a:r>
          </a:p>
          <a:p>
            <a:pPr lvl="1"/>
            <a:r>
              <a:rPr lang="en-US" dirty="0" smtClean="0"/>
              <a:t>L2-multi-pathing 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Shortest path bridging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3434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Incremental advance to MSTP</a:t>
            </a:r>
          </a:p>
          <a:p>
            <a:r>
              <a:rPr lang="en-US" dirty="0" smtClean="0"/>
              <a:t>Builds a spanning tree for each bridge</a:t>
            </a:r>
          </a:p>
          <a:p>
            <a:pPr lvl="1"/>
            <a:r>
              <a:rPr lang="en-US" dirty="0" smtClean="0"/>
              <a:t>Using the spanning tree rooted at the source switch for shortest path bridging.</a:t>
            </a:r>
          </a:p>
          <a:p>
            <a:r>
              <a:rPr lang="en-US" dirty="0" smtClean="0"/>
              <a:t>Data center bridging – a more newer extension.</a:t>
            </a:r>
          </a:p>
          <a:p>
            <a:pPr lvl="1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324600" y="3048000"/>
            <a:ext cx="106477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    Switch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562600" y="3962400"/>
            <a:ext cx="106477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    Switch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086600" y="3962400"/>
            <a:ext cx="106477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    Switch </a:t>
            </a:r>
            <a:endParaRPr lang="en-US" dirty="0"/>
          </a:p>
        </p:txBody>
      </p:sp>
      <p:cxnSp>
        <p:nvCxnSpPr>
          <p:cNvPr id="7" name="Straight Connector 6"/>
          <p:cNvCxnSpPr>
            <a:endCxn id="5" idx="0"/>
          </p:cNvCxnSpPr>
          <p:nvPr/>
        </p:nvCxnSpPr>
        <p:spPr>
          <a:xfrm flipH="1">
            <a:off x="6094990" y="3429000"/>
            <a:ext cx="45821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endCxn id="6" idx="0"/>
          </p:cNvCxnSpPr>
          <p:nvPr/>
        </p:nvCxnSpPr>
        <p:spPr>
          <a:xfrm>
            <a:off x="7086600" y="3429000"/>
            <a:ext cx="53239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5" idx="3"/>
            <a:endCxn id="6" idx="1"/>
          </p:cNvCxnSpPr>
          <p:nvPr/>
        </p:nvCxnSpPr>
        <p:spPr>
          <a:xfrm>
            <a:off x="6627379" y="4147066"/>
            <a:ext cx="45922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24600" y="1981200"/>
            <a:ext cx="942975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38800" y="4572000"/>
            <a:ext cx="942975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2800" y="4572000"/>
            <a:ext cx="942975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3" name="Straight Connector 12"/>
          <p:cNvCxnSpPr>
            <a:stCxn id="5" idx="2"/>
          </p:cNvCxnSpPr>
          <p:nvPr/>
        </p:nvCxnSpPr>
        <p:spPr>
          <a:xfrm>
            <a:off x="6094990" y="4331732"/>
            <a:ext cx="1010" cy="3164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6" idx="2"/>
          </p:cNvCxnSpPr>
          <p:nvPr/>
        </p:nvCxnSpPr>
        <p:spPr>
          <a:xfrm>
            <a:off x="7618990" y="4331732"/>
            <a:ext cx="1010" cy="3926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4" idx="0"/>
          </p:cNvCxnSpPr>
          <p:nvPr/>
        </p:nvCxnSpPr>
        <p:spPr>
          <a:xfrm flipV="1">
            <a:off x="6856990" y="2743200"/>
            <a:ext cx="101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Ethernet Hardware Acceleration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Interrupt coalescing</a:t>
            </a:r>
          </a:p>
          <a:p>
            <a:pPr lvl="1"/>
            <a:r>
              <a:rPr lang="en-US" dirty="0" smtClean="0"/>
              <a:t>Improves throughput, but hurts latency</a:t>
            </a:r>
          </a:p>
          <a:p>
            <a:r>
              <a:rPr lang="en-US" dirty="0" smtClean="0"/>
              <a:t>Jumbo frames</a:t>
            </a:r>
          </a:p>
          <a:p>
            <a:r>
              <a:rPr lang="en-US" dirty="0" smtClean="0"/>
              <a:t>Segmentation offload engine (virtual MTU)</a:t>
            </a:r>
          </a:p>
          <a:p>
            <a:pPr lvl="1"/>
            <a:r>
              <a:rPr lang="en-US" dirty="0" smtClean="0"/>
              <a:t>CPU sends jumbo frames, adapter splits the frame into regular sized frame</a:t>
            </a:r>
          </a:p>
          <a:p>
            <a:pPr lvl="1"/>
            <a:r>
              <a:rPr lang="en-US" dirty="0" smtClean="0"/>
              <a:t>Server side optimization</a:t>
            </a:r>
          </a:p>
          <a:p>
            <a:pPr lvl="2"/>
            <a:r>
              <a:rPr lang="en-US" dirty="0" smtClean="0"/>
              <a:t>Good for server connecting to regular clients</a:t>
            </a:r>
          </a:p>
          <a:p>
            <a:pPr lvl="2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Ethernet standards milestones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1973:  Ethernet Invented</a:t>
            </a:r>
          </a:p>
          <a:p>
            <a:r>
              <a:rPr lang="en-US" dirty="0" smtClean="0"/>
              <a:t>1983: 10Mbps Ethernet</a:t>
            </a:r>
          </a:p>
          <a:p>
            <a:r>
              <a:rPr lang="en-US" dirty="0" smtClean="0"/>
              <a:t>1985: 10Mbps Repeater</a:t>
            </a:r>
          </a:p>
          <a:p>
            <a:r>
              <a:rPr lang="en-US" dirty="0" smtClean="0"/>
              <a:t>1990:  10BASE-T</a:t>
            </a:r>
          </a:p>
          <a:p>
            <a:r>
              <a:rPr lang="en-US" dirty="0" smtClean="0"/>
              <a:t>1995: 100Mbps Ethernet</a:t>
            </a:r>
          </a:p>
          <a:p>
            <a:r>
              <a:rPr lang="en-US" dirty="0" smtClean="0"/>
              <a:t>1998: 1000Mbps Ethernet</a:t>
            </a:r>
          </a:p>
          <a:p>
            <a:r>
              <a:rPr lang="en-US" dirty="0" smtClean="0"/>
              <a:t>2002: 10Gbps Ethernet</a:t>
            </a:r>
          </a:p>
          <a:p>
            <a:r>
              <a:rPr lang="en-US" dirty="0" smtClean="0"/>
              <a:t>2010: 40Gbps and 100Gbps Ethernet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Ethernet Hardware Acceleration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TCP offload Engines </a:t>
            </a:r>
          </a:p>
          <a:p>
            <a:pPr lvl="1"/>
            <a:r>
              <a:rPr lang="en-US" dirty="0" smtClean="0"/>
              <a:t>Hardware Acceleration for the entire TCP/IP stack</a:t>
            </a:r>
          </a:p>
          <a:p>
            <a:pPr lvl="1"/>
            <a:r>
              <a:rPr lang="en-US" dirty="0" smtClean="0"/>
              <a:t>The network adapter supports the whole TCP/IP</a:t>
            </a:r>
          </a:p>
          <a:p>
            <a:r>
              <a:rPr lang="en-US" dirty="0" smtClean="0"/>
              <a:t>Internet Wide-Area RDMA protocol (</a:t>
            </a:r>
            <a:r>
              <a:rPr lang="en-US" dirty="0" err="1" smtClean="0"/>
              <a:t>iWARP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Support RDMA over Ethernet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40GB, 100GB Ethernet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Standardized in 2012</a:t>
            </a:r>
          </a:p>
          <a:p>
            <a:r>
              <a:rPr lang="en-US" dirty="0" smtClean="0"/>
              <a:t>Just buff up the speed.</a:t>
            </a:r>
          </a:p>
          <a:p>
            <a:r>
              <a:rPr lang="en-US" dirty="0" smtClean="0"/>
              <a:t>Features:</a:t>
            </a:r>
          </a:p>
          <a:p>
            <a:pPr lvl="1"/>
            <a:r>
              <a:rPr lang="en-US" dirty="0" smtClean="0"/>
              <a:t>Full duplex operation only</a:t>
            </a:r>
          </a:p>
          <a:p>
            <a:pPr lvl="1"/>
            <a:r>
              <a:rPr lang="en-US" dirty="0" smtClean="0"/>
              <a:t>Preserve 802.3 frame format</a:t>
            </a:r>
          </a:p>
          <a:p>
            <a:pPr lvl="1"/>
            <a:r>
              <a:rPr lang="en-US" dirty="0" smtClean="0"/>
              <a:t>Preserve 802.3 minimum and maximum frame size</a:t>
            </a:r>
          </a:p>
          <a:p>
            <a:pPr lvl="1"/>
            <a:r>
              <a:rPr lang="en-US" dirty="0" smtClean="0"/>
              <a:t>Maintain the bit error rate 10^{-12} – use forward correction code.</a:t>
            </a:r>
          </a:p>
          <a:p>
            <a:pPr lvl="1"/>
            <a:r>
              <a:rPr lang="en-US" dirty="0" smtClean="0"/>
              <a:t>40Gbps or 100Gbps over certain distances</a:t>
            </a:r>
          </a:p>
          <a:p>
            <a:r>
              <a:rPr lang="en-US" dirty="0" smtClean="0"/>
              <a:t>Mostly focus on the physical layer issues and technology to achieve the rate.</a:t>
            </a:r>
          </a:p>
          <a:p>
            <a:r>
              <a:rPr lang="en-US" dirty="0" smtClean="0"/>
              <a:t>Ethernet is becoming a link technology.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Ethernet Usage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widely used networking technology.</a:t>
            </a:r>
          </a:p>
          <a:p>
            <a:pPr lvl="1"/>
            <a:r>
              <a:rPr lang="en-US" dirty="0" smtClean="0"/>
              <a:t>Everything generic computer has one or more Ethernet port.</a:t>
            </a:r>
          </a:p>
          <a:p>
            <a:pPr lvl="1"/>
            <a:r>
              <a:rPr lang="en-US" dirty="0" smtClean="0"/>
              <a:t>Data center machines are mostly connected with Ethernet.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original Ethernet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752599"/>
          </a:xfrm>
        </p:spPr>
        <p:txBody>
          <a:bodyPr/>
          <a:lstStyle/>
          <a:p>
            <a:r>
              <a:rPr lang="en-US" dirty="0" smtClean="0"/>
              <a:t>Robert Metcalfe’s design</a:t>
            </a:r>
          </a:p>
          <a:p>
            <a:pPr lvl="1"/>
            <a:r>
              <a:rPr lang="en-US" dirty="0" smtClean="0"/>
              <a:t>Multiple stations tap into a shared communication medium called the Ether.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3505200"/>
            <a:ext cx="5902254" cy="3158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original Ethernet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724399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Robert Metcalfe’s design</a:t>
            </a:r>
          </a:p>
          <a:p>
            <a:pPr lvl="1"/>
            <a:r>
              <a:rPr lang="en-US" dirty="0" smtClean="0"/>
              <a:t>Multiple station tapped into a shared medium call the Ether.</a:t>
            </a:r>
          </a:p>
          <a:p>
            <a:pPr lvl="1"/>
            <a:r>
              <a:rPr lang="en-US" dirty="0" smtClean="0"/>
              <a:t>Since the communication medium is shared,  only one station can communicate: need a Medium Access Protocol (MAC), Carrier Sense Multiple Access (CSMA) with collision detection (CD), CSMA/CD.</a:t>
            </a:r>
          </a:p>
          <a:p>
            <a:pPr lvl="2"/>
            <a:r>
              <a:rPr lang="en-US" dirty="0" smtClean="0"/>
              <a:t>CSMA: sense the medium; if nobody is talking, talk</a:t>
            </a:r>
          </a:p>
          <a:p>
            <a:pPr lvl="3"/>
            <a:r>
              <a:rPr lang="en-US" dirty="0" smtClean="0"/>
              <a:t>Two stations can start talking at the same time due to signal propagation delay.</a:t>
            </a:r>
          </a:p>
          <a:p>
            <a:pPr lvl="2"/>
            <a:r>
              <a:rPr lang="en-US" dirty="0" smtClean="0"/>
              <a:t>CD: monitor the medium while talking, if as soon as a garbled message is heard, stop talking, exponential back-off.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Topologies: logically the same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828800"/>
            <a:ext cx="942975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81600" y="2971800"/>
            <a:ext cx="942975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9400" y="1828800"/>
            <a:ext cx="942975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2971800"/>
            <a:ext cx="942975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Straight Connector 8"/>
          <p:cNvCxnSpPr/>
          <p:nvPr/>
        </p:nvCxnSpPr>
        <p:spPr>
          <a:xfrm flipV="1">
            <a:off x="1524000" y="1981200"/>
            <a:ext cx="53340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667000" y="2057400"/>
            <a:ext cx="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562600" y="2057400"/>
            <a:ext cx="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200400" y="2133600"/>
            <a:ext cx="202010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Bus topology</a:t>
            </a:r>
          </a:p>
          <a:p>
            <a:r>
              <a:rPr lang="en-US" dirty="0" smtClean="0"/>
              <a:t>Coax Cable</a:t>
            </a:r>
          </a:p>
          <a:p>
            <a:r>
              <a:rPr lang="en-US" dirty="0" smtClean="0"/>
              <a:t>(10Base2, 10Base5)</a:t>
            </a:r>
          </a:p>
          <a:p>
            <a:r>
              <a:rPr lang="en-US" dirty="0" smtClean="0"/>
              <a:t>around 1985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657600" y="5029200"/>
            <a:ext cx="103682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Repeater</a:t>
            </a:r>
            <a:endParaRPr lang="en-US" dirty="0"/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7400" y="5334000"/>
            <a:ext cx="942975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7400" y="4114800"/>
            <a:ext cx="942975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5410200"/>
            <a:ext cx="942975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4267200"/>
            <a:ext cx="942975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0" name="Straight Connector 19"/>
          <p:cNvCxnSpPr/>
          <p:nvPr/>
        </p:nvCxnSpPr>
        <p:spPr>
          <a:xfrm>
            <a:off x="2514600" y="4572000"/>
            <a:ext cx="114300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2514600" y="5334000"/>
            <a:ext cx="114300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4724400" y="4419600"/>
            <a:ext cx="1295400" cy="6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 flipV="1">
            <a:off x="4724400" y="5257800"/>
            <a:ext cx="129540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3429000" y="5562600"/>
            <a:ext cx="399673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Star topology</a:t>
            </a:r>
          </a:p>
          <a:p>
            <a:r>
              <a:rPr lang="en-US" dirty="0" smtClean="0"/>
              <a:t>10Base-T,</a:t>
            </a:r>
          </a:p>
          <a:p>
            <a:r>
              <a:rPr lang="en-US" dirty="0" smtClean="0"/>
              <a:t>Half-duplex</a:t>
            </a:r>
          </a:p>
          <a:p>
            <a:r>
              <a:rPr lang="en-US" dirty="0" smtClean="0"/>
              <a:t>Dominates in later for easy management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</a:t>
            </a:r>
            <a:r>
              <a:rPr lang="en-US" dirty="0" smtClean="0"/>
              <a:t>tandard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2999"/>
          </a:xfrm>
        </p:spPr>
        <p:txBody>
          <a:bodyPr>
            <a:normAutofit/>
          </a:bodyPr>
          <a:lstStyle/>
          <a:p>
            <a:r>
              <a:rPr lang="en-US" dirty="0" smtClean="0"/>
              <a:t>IEEE std 802.3, CSMA/CD</a:t>
            </a:r>
          </a:p>
          <a:p>
            <a:r>
              <a:rPr lang="en-US" dirty="0" smtClean="0"/>
              <a:t>Packet size: 64Bytes to 1500 Bytes</a:t>
            </a:r>
          </a:p>
          <a:p>
            <a:pPr lvl="1"/>
            <a:r>
              <a:rPr lang="en-US" dirty="0" smtClean="0"/>
              <a:t>Why minimum and maximum sizes?</a:t>
            </a:r>
          </a:p>
          <a:p>
            <a:r>
              <a:rPr lang="en-US" dirty="0" smtClean="0"/>
              <a:t>Packet format:</a:t>
            </a:r>
          </a:p>
          <a:p>
            <a:r>
              <a:rPr lang="en-US" dirty="0" smtClean="0"/>
              <a:t>Speed:</a:t>
            </a:r>
          </a:p>
          <a:p>
            <a:pPr lvl="1"/>
            <a:r>
              <a:rPr lang="en-US" dirty="0" smtClean="0"/>
              <a:t>10Mbps</a:t>
            </a:r>
          </a:p>
          <a:p>
            <a:r>
              <a:rPr lang="en-US" dirty="0" smtClean="0"/>
              <a:t>Network size</a:t>
            </a:r>
          </a:p>
          <a:p>
            <a:pPr lvl="1"/>
            <a:r>
              <a:rPr lang="en-US" dirty="0" smtClean="0"/>
              <a:t>&lt; 2500m</a:t>
            </a:r>
          </a:p>
        </p:txBody>
      </p:sp>
      <p:pic>
        <p:nvPicPr>
          <p:cNvPr id="3074" name="Picture 2" descr="http://www.wildpackets.com/images/compendium/packet_format2_EtherPeek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81400" y="3505200"/>
            <a:ext cx="5143500" cy="268918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100Mbps Ethernet (Fast Ethernet)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Same protocol, same packet format/size, faster speed</a:t>
            </a:r>
          </a:p>
          <a:p>
            <a:pPr lvl="1"/>
            <a:r>
              <a:rPr lang="en-US" dirty="0" smtClean="0"/>
              <a:t>100Mbps</a:t>
            </a:r>
          </a:p>
          <a:p>
            <a:r>
              <a:rPr lang="en-US" dirty="0" smtClean="0"/>
              <a:t>Other impact besides technology advances?</a:t>
            </a:r>
          </a:p>
          <a:p>
            <a:pPr lvl="1"/>
            <a:r>
              <a:rPr lang="en-US" dirty="0" smtClean="0"/>
              <a:t>Network size?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1000Mbps Ethernet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Better cable quality</a:t>
            </a:r>
          </a:p>
          <a:p>
            <a:r>
              <a:rPr lang="en-US" dirty="0" smtClean="0"/>
              <a:t>Jumbo frame for large messages</a:t>
            </a:r>
          </a:p>
          <a:p>
            <a:r>
              <a:rPr lang="en-US" dirty="0" smtClean="0"/>
              <a:t>Retain CSMA/CD</a:t>
            </a:r>
          </a:p>
          <a:p>
            <a:pPr lvl="1"/>
            <a:r>
              <a:rPr lang="en-US" dirty="0" smtClean="0"/>
              <a:t>If do nothing in the minimum frame size, the network size can only be 250/10 = 25m!!</a:t>
            </a:r>
          </a:p>
          <a:p>
            <a:pPr lvl="1"/>
            <a:r>
              <a:rPr lang="en-US" dirty="0" smtClean="0"/>
              <a:t>Solution: Carrier extension to make minimum frame size to 4096 bits (512 bytes) to keep the size to 250m.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Nobody uses the CSMA/CD mode at 1Gbps. All switched.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</TotalTime>
  <Words>999</Words>
  <Application>Microsoft Office PowerPoint</Application>
  <PresentationFormat>On-screen Show (4:3)</PresentationFormat>
  <Paragraphs>149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Ethernet</vt:lpstr>
      <vt:lpstr>Ethernet standards milestones</vt:lpstr>
      <vt:lpstr>Ethernet Usage</vt:lpstr>
      <vt:lpstr>The original Ethernet</vt:lpstr>
      <vt:lpstr>The original Ethernet</vt:lpstr>
      <vt:lpstr>Topologies: logically the same</vt:lpstr>
      <vt:lpstr>Standard</vt:lpstr>
      <vt:lpstr>100Mbps Ethernet (Fast Ethernet)</vt:lpstr>
      <vt:lpstr>1000Mbps Ethernet</vt:lpstr>
      <vt:lpstr>Switched Ethernet</vt:lpstr>
      <vt:lpstr>Switched Ethernet</vt:lpstr>
      <vt:lpstr>Switched Ethernet</vt:lpstr>
      <vt:lpstr>Switched Ethernet allows a topology with multiple speeds.</vt:lpstr>
      <vt:lpstr>Ethernet and the upper level</vt:lpstr>
      <vt:lpstr>Ethernet development trend</vt:lpstr>
      <vt:lpstr>10 Gigabit Ethernet</vt:lpstr>
      <vt:lpstr>Ethernet enhancements for data centers</vt:lpstr>
      <vt:lpstr>Shortest path bridging</vt:lpstr>
      <vt:lpstr>Ethernet Hardware Acceleration</vt:lpstr>
      <vt:lpstr>Ethernet Hardware Acceleration</vt:lpstr>
      <vt:lpstr>40GB, 100GB Ethernet</vt:lpstr>
    </vt:vector>
  </TitlesOfParts>
  <Company>FSU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Ethernet development</dc:title>
  <dc:creator>Xin Yuan</dc:creator>
  <cp:lastModifiedBy>Xin Yuan</cp:lastModifiedBy>
  <cp:revision>31</cp:revision>
  <dcterms:created xsi:type="dcterms:W3CDTF">2015-11-02T14:13:49Z</dcterms:created>
  <dcterms:modified xsi:type="dcterms:W3CDTF">2015-11-02T19:04:13Z</dcterms:modified>
</cp:coreProperties>
</file>