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1470025"/>
          </a:xfrm>
        </p:spPr>
        <p:txBody>
          <a:bodyPr/>
          <a:lstStyle/>
          <a:p>
            <a:r>
              <a:rPr lang="en-US" dirty="0" smtClean="0"/>
              <a:t>GPU programming: CUDA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133600"/>
            <a:ext cx="7772400" cy="4267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Acknowledgement: the lecture materials are based on the materials in NVIDIA teaching center CUDA course materials, including materials from Wisconsin (</a:t>
            </a:r>
            <a:r>
              <a:rPr lang="en-US" dirty="0" err="1" smtClean="0">
                <a:solidFill>
                  <a:schemeClr val="tx1"/>
                </a:solidFill>
              </a:rPr>
              <a:t>Negrut</a:t>
            </a:r>
            <a:r>
              <a:rPr lang="en-US" dirty="0" smtClean="0">
                <a:solidFill>
                  <a:schemeClr val="tx1"/>
                </a:solidFill>
              </a:rPr>
              <a:t>), North Carolina Charlotte (</a:t>
            </a:r>
            <a:r>
              <a:rPr lang="en-US" dirty="0" err="1" smtClean="0">
                <a:solidFill>
                  <a:schemeClr val="tx1"/>
                </a:solidFill>
              </a:rPr>
              <a:t>Wikinson</a:t>
            </a:r>
            <a:r>
              <a:rPr lang="en-US" dirty="0" smtClean="0">
                <a:solidFill>
                  <a:schemeClr val="tx1"/>
                </a:solidFill>
              </a:rPr>
              <a:t>/Li) and NCSA (</a:t>
            </a:r>
            <a:r>
              <a:rPr lang="en-US" dirty="0" err="1" smtClean="0">
                <a:solidFill>
                  <a:schemeClr val="tx1"/>
                </a:solidFill>
              </a:rPr>
              <a:t>Kindratenko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90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kernel invocation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&lt;&lt;&lt;…&gt;&gt;&gt;</a:t>
            </a:r>
            <a:r>
              <a:rPr lang="en-US" dirty="0" smtClean="0"/>
              <a:t> </a:t>
            </a:r>
            <a:r>
              <a:rPr lang="en-US" dirty="0"/>
              <a:t>syntax </a:t>
            </a:r>
            <a:r>
              <a:rPr lang="en-US" dirty="0" smtClean="0"/>
              <a:t>(addition </a:t>
            </a:r>
            <a:r>
              <a:rPr lang="en-US" dirty="0"/>
              <a:t>to </a:t>
            </a:r>
            <a:r>
              <a:rPr lang="en-US" dirty="0" smtClean="0"/>
              <a:t>C) </a:t>
            </a:r>
            <a:r>
              <a:rPr lang="en-US" dirty="0"/>
              <a:t>for kernel calls</a:t>
            </a:r>
            <a:r>
              <a:rPr lang="en-US" dirty="0" smtClean="0"/>
              <a:t>:</a:t>
            </a:r>
            <a:endParaRPr lang="en-US" dirty="0"/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&lt;&lt;&lt; n, m &gt;&gt;&gt;(arg1, …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);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&lt;&lt;&lt; … &gt;&gt;&gt; </a:t>
            </a:r>
            <a:r>
              <a:rPr lang="en-US" dirty="0"/>
              <a:t>contains thread organization for this particular kernel call in two parameters,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dirty="0" smtClean="0"/>
              <a:t>:</a:t>
            </a:r>
            <a:endParaRPr lang="en-US" dirty="0"/>
          </a:p>
          <a:p>
            <a:pPr lvl="1"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vecAdd&lt;&lt;&lt;1, N&gt;&gt;&gt;(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devA,devB,devC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): 1 dimension block with N threads</a:t>
            </a:r>
          </a:p>
          <a:p>
            <a:pPr lvl="2">
              <a:defRPr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Threads execute very efficiently on GPU: we can have fine-grain threads (a few statements)</a:t>
            </a:r>
          </a:p>
          <a:p>
            <a:pPr lvl="1">
              <a:defRPr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More thread organization later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arg1</a:t>
            </a:r>
            <a:r>
              <a:rPr lang="en-US" dirty="0"/>
              <a:t>, … , -- arguments to routine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dirty="0"/>
              <a:t> typically pointers to device memory obtained previously from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cudaMallac</a:t>
            </a:r>
            <a:r>
              <a:rPr lang="en-US" dirty="0"/>
              <a:t>.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65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Transferring data from device (GPU) to host (CPU)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CUDA </a:t>
            </a:r>
            <a:r>
              <a:rPr lang="en-US" dirty="0"/>
              <a:t>routine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cudaMemcpy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  <a:defRPr/>
            </a:pPr>
            <a:endParaRPr lang="en-US" dirty="0"/>
          </a:p>
          <a:p>
            <a:pPr marL="457200" lvl="1" indent="0">
              <a:buNone/>
              <a:defRPr/>
            </a:pP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</a:rPr>
              <a:t>cudaMemcpy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( &amp;C,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dev_C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, size,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</a:rPr>
              <a:t>cudaMemcpyDeviceToHost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>
              <a:lnSpc>
                <a:spcPct val="100000"/>
              </a:lnSpc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dev_C</a:t>
            </a:r>
            <a:r>
              <a:rPr lang="en-US" dirty="0" smtClean="0"/>
              <a:t> </a:t>
            </a:r>
            <a:r>
              <a:rPr lang="en-US" dirty="0"/>
              <a:t>is a pointer in device </a:t>
            </a:r>
            <a:r>
              <a:rPr lang="en-US" dirty="0" smtClean="0"/>
              <a:t>memory and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n-US" dirty="0"/>
              <a:t> is a pointer in </a:t>
            </a:r>
            <a:r>
              <a:rPr lang="en-US" dirty="0" smtClean="0"/>
              <a:t>host memory.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85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Free memory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tabLst>
                <a:tab pos="231775" algn="l"/>
              </a:tabLst>
              <a:defRPr/>
            </a:pPr>
            <a:r>
              <a:rPr lang="en-US" dirty="0"/>
              <a:t>In “device” (GPU) -- Use CUDA </a:t>
            </a:r>
            <a:r>
              <a:rPr lang="en-US" dirty="0" err="1"/>
              <a:t>cudaFree</a:t>
            </a:r>
            <a:r>
              <a:rPr lang="en-US" dirty="0"/>
              <a:t> routine:</a:t>
            </a:r>
          </a:p>
          <a:p>
            <a:pPr>
              <a:lnSpc>
                <a:spcPct val="100000"/>
              </a:lnSpc>
              <a:tabLst>
                <a:tab pos="231775" algn="l"/>
              </a:tabLst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  <a:tabLst>
                <a:tab pos="231775" algn="l"/>
              </a:tabLst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cudaFree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dev_a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  <a:tabLst>
                <a:tab pos="231775" algn="l"/>
              </a:tabLst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cudaFree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dev_b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  <a:tabLst>
                <a:tab pos="231775" algn="l"/>
              </a:tabLst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cudaFree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dev_c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>
              <a:lnSpc>
                <a:spcPct val="100000"/>
              </a:lnSpc>
              <a:defRPr/>
            </a:pP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In (CPU) host (if CPU memory allocated with </a:t>
            </a:r>
            <a:r>
              <a:rPr lang="en-US" dirty="0" err="1"/>
              <a:t>malloc</a:t>
            </a:r>
            <a:r>
              <a:rPr lang="en-US" dirty="0"/>
              <a:t>) -- Use regular C free routine:</a:t>
            </a:r>
          </a:p>
          <a:p>
            <a:pPr>
              <a:lnSpc>
                <a:spcPct val="100000"/>
              </a:lnSpc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free( a );</a:t>
            </a:r>
          </a:p>
          <a:p>
            <a:pPr marL="457200" lvl="1" indent="0"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free( b );</a:t>
            </a:r>
          </a:p>
          <a:p>
            <a:pPr marL="457200" lvl="1" indent="0"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free( c );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7707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omplete CUDA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See vecadd.cu</a:t>
            </a:r>
          </a:p>
          <a:p>
            <a:r>
              <a:rPr lang="en-US" dirty="0" smtClean="0"/>
              <a:t>Compare the speed of </a:t>
            </a:r>
            <a:r>
              <a:rPr lang="en-US" dirty="0" err="1" smtClean="0"/>
              <a:t>vecadd.c</a:t>
            </a:r>
            <a:r>
              <a:rPr lang="en-US" dirty="0" smtClean="0"/>
              <a:t> and vecadd.cu</a:t>
            </a:r>
          </a:p>
          <a:p>
            <a:r>
              <a:rPr lang="en-US" dirty="0" smtClean="0"/>
              <a:t>See also </a:t>
            </a:r>
            <a:r>
              <a:rPr lang="en-US" dirty="0" err="1" smtClean="0"/>
              <a:t>vec_complex.c</a:t>
            </a:r>
            <a:r>
              <a:rPr lang="en-US" dirty="0" smtClean="0"/>
              <a:t> and vec_complex.cu</a:t>
            </a:r>
          </a:p>
          <a:p>
            <a:r>
              <a:rPr lang="en-US" dirty="0" smtClean="0"/>
              <a:t>Compiling CUDA programs</a:t>
            </a:r>
          </a:p>
          <a:p>
            <a:pPr lvl="1"/>
            <a:r>
              <a:rPr lang="en-US" dirty="0" smtClean="0"/>
              <a:t>Use the gpu.cs.fsu.edu (gpu1, gpu2, gpu3)</a:t>
            </a:r>
          </a:p>
          <a:p>
            <a:pPr lvl="1"/>
            <a:r>
              <a:rPr lang="en-US" dirty="0" smtClean="0"/>
              <a:t>Naming convention .cu programs are CUDA programs</a:t>
            </a:r>
          </a:p>
          <a:p>
            <a:pPr lvl="1"/>
            <a:r>
              <a:rPr lang="en-US" dirty="0" smtClean="0"/>
              <a:t>NVIDIA CUDA compiler driver: </a:t>
            </a:r>
            <a:r>
              <a:rPr lang="en-US" dirty="0" err="1" smtClean="0"/>
              <a:t>nvcc</a:t>
            </a:r>
            <a:endParaRPr lang="en-US" dirty="0" smtClean="0"/>
          </a:p>
          <a:p>
            <a:pPr lvl="1"/>
            <a:r>
              <a:rPr lang="en-US" dirty="0" smtClean="0"/>
              <a:t>To compile vecadd.cu: </a:t>
            </a:r>
            <a:r>
              <a:rPr lang="en-US" dirty="0" err="1" smtClean="0"/>
              <a:t>nvcc</a:t>
            </a:r>
            <a:r>
              <a:rPr lang="en-US" dirty="0" smtClean="0"/>
              <a:t> –O3 vecadd.cu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7330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ChangeArrowheads="1"/>
          </p:cNvSpPr>
          <p:nvPr/>
        </p:nvSpPr>
        <p:spPr bwMode="auto">
          <a:xfrm>
            <a:off x="7010400" y="3352800"/>
            <a:ext cx="14478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010525" y="6994525"/>
            <a:ext cx="1562100" cy="40957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>
              <a:buFont typeface="Wingdings" pitchFamily="2" charset="2"/>
              <a:buNone/>
            </a:pPr>
            <a:fld id="{31E147FB-26D2-4B31-9006-DAEAADE3B188}" type="slidenum">
              <a:rPr lang="en-GB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rPr>
              <a:pPr eaLnBrk="1">
                <a:buFont typeface="Wingdings" pitchFamily="2" charset="2"/>
                <a:buNone/>
              </a:pPr>
              <a:t>14</a:t>
            </a:fld>
            <a:endParaRPr lang="en-GB" smtClean="0">
              <a:solidFill>
                <a:srgbClr val="000000"/>
              </a:solidFill>
              <a:latin typeface="Times New Roman" pitchFamily="18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2220913" y="655638"/>
            <a:ext cx="4833937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4000" dirty="0">
                <a:solidFill>
                  <a:schemeClr val="tx1"/>
                </a:solidFill>
              </a:rPr>
              <a:t>Compilation process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00600" y="1828800"/>
            <a:ext cx="3200400" cy="9144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257800" y="4953000"/>
            <a:ext cx="2133600" cy="9144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3429000"/>
            <a:ext cx="14478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8" name="Straight Arrow Connector 9"/>
          <p:cNvCxnSpPr>
            <a:cxnSpLocks noChangeShapeType="1"/>
          </p:cNvCxnSpPr>
          <p:nvPr/>
        </p:nvCxnSpPr>
        <p:spPr bwMode="auto">
          <a:xfrm rot="10800000" flipV="1">
            <a:off x="4800600" y="2743200"/>
            <a:ext cx="1409700" cy="6096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Arrow Connector 10"/>
          <p:cNvCxnSpPr>
            <a:cxnSpLocks noChangeShapeType="1"/>
            <a:stCxn id="7" idx="2"/>
          </p:cNvCxnSpPr>
          <p:nvPr/>
        </p:nvCxnSpPr>
        <p:spPr bwMode="auto">
          <a:xfrm rot="16200000" flipH="1">
            <a:off x="5200650" y="3829050"/>
            <a:ext cx="685800" cy="15621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Arrow Connector 11"/>
          <p:cNvCxnSpPr>
            <a:cxnSpLocks noChangeShapeType="1"/>
          </p:cNvCxnSpPr>
          <p:nvPr/>
        </p:nvCxnSpPr>
        <p:spPr bwMode="auto">
          <a:xfrm>
            <a:off x="6477000" y="2743200"/>
            <a:ext cx="1219200" cy="6096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5"/>
          <p:cNvCxnSpPr>
            <a:cxnSpLocks noChangeShapeType="1"/>
          </p:cNvCxnSpPr>
          <p:nvPr/>
        </p:nvCxnSpPr>
        <p:spPr bwMode="auto">
          <a:xfrm rot="5400000">
            <a:off x="6800850" y="3867150"/>
            <a:ext cx="685800" cy="14859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5943600" y="2133600"/>
            <a:ext cx="817562" cy="414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400" dirty="0" err="1">
                <a:solidFill>
                  <a:schemeClr val="tx1"/>
                </a:solidFill>
              </a:rPr>
              <a:t>nvcc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7391400" y="3581400"/>
            <a:ext cx="663575" cy="414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400" dirty="0" err="1">
                <a:solidFill>
                  <a:schemeClr val="tx1"/>
                </a:solidFill>
              </a:rPr>
              <a:t>gcc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4267200" y="3657600"/>
            <a:ext cx="920750" cy="414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400" dirty="0" err="1">
                <a:solidFill>
                  <a:schemeClr val="tx1"/>
                </a:solidFill>
              </a:rPr>
              <a:t>ptxas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TextBox 24"/>
          <p:cNvSpPr txBox="1">
            <a:spLocks noChangeArrowheads="1"/>
          </p:cNvSpPr>
          <p:nvPr/>
        </p:nvSpPr>
        <p:spPr bwMode="auto">
          <a:xfrm>
            <a:off x="620713" y="1722438"/>
            <a:ext cx="32766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nvcc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“wrapper” divides code into host and device parts.</a:t>
            </a: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Host </a:t>
            </a:r>
            <a:r>
              <a:rPr lang="en-US" sz="2000" dirty="0">
                <a:solidFill>
                  <a:schemeClr val="tx1"/>
                </a:solidFill>
              </a:rPr>
              <a:t>part  compiled by regular C compiler</a:t>
            </a: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Device </a:t>
            </a:r>
            <a:r>
              <a:rPr lang="en-US" sz="2000" dirty="0">
                <a:solidFill>
                  <a:schemeClr val="tx1"/>
                </a:solidFill>
              </a:rPr>
              <a:t>part compiled by NVIDIA “</a:t>
            </a:r>
            <a:r>
              <a:rPr lang="en-US" sz="2000" dirty="0" err="1">
                <a:solidFill>
                  <a:schemeClr val="tx1"/>
                </a:solidFill>
              </a:rPr>
              <a:t>ptxas</a:t>
            </a:r>
            <a:r>
              <a:rPr lang="en-US" sz="2000" dirty="0">
                <a:solidFill>
                  <a:schemeClr val="tx1"/>
                </a:solidFill>
              </a:rPr>
              <a:t>” assembler</a:t>
            </a: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Two </a:t>
            </a:r>
            <a:r>
              <a:rPr lang="en-US" sz="2000" dirty="0">
                <a:solidFill>
                  <a:schemeClr val="tx1"/>
                </a:solidFill>
              </a:rPr>
              <a:t>compiled parts combined into one executable</a:t>
            </a:r>
          </a:p>
        </p:txBody>
      </p: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5486400" y="5181600"/>
            <a:ext cx="1674812" cy="414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400" dirty="0">
                <a:solidFill>
                  <a:schemeClr val="tx1"/>
                </a:solidFill>
              </a:rPr>
              <a:t>executable</a:t>
            </a:r>
          </a:p>
        </p:txBody>
      </p:sp>
      <p:cxnSp>
        <p:nvCxnSpPr>
          <p:cNvPr id="19" name="Straight Arrow Connector 29"/>
          <p:cNvCxnSpPr>
            <a:cxnSpLocks noChangeShapeType="1"/>
          </p:cNvCxnSpPr>
          <p:nvPr/>
        </p:nvCxnSpPr>
        <p:spPr bwMode="auto">
          <a:xfrm rot="5400000">
            <a:off x="6172994" y="1675606"/>
            <a:ext cx="3048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0" name="TextBox 39"/>
          <p:cNvSpPr txBox="1">
            <a:spLocks noChangeArrowheads="1"/>
          </p:cNvSpPr>
          <p:nvPr/>
        </p:nvSpPr>
        <p:spPr bwMode="auto">
          <a:xfrm>
            <a:off x="3429000" y="5943600"/>
            <a:ext cx="4876800" cy="7350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algn="ctr" eaLnBrk="1"/>
            <a:r>
              <a:rPr lang="en-US" sz="2000" dirty="0">
                <a:solidFill>
                  <a:schemeClr val="tx1"/>
                </a:solidFill>
              </a:rPr>
              <a:t>Executable file a “fat” binary” with both host and device code</a:t>
            </a:r>
          </a:p>
        </p:txBody>
      </p:sp>
      <p:cxnSp>
        <p:nvCxnSpPr>
          <p:cNvPr id="21" name="Straight Arrow Connector 44"/>
          <p:cNvCxnSpPr>
            <a:cxnSpLocks noChangeShapeType="1"/>
          </p:cNvCxnSpPr>
          <p:nvPr/>
        </p:nvCxnSpPr>
        <p:spPr bwMode="auto">
          <a:xfrm>
            <a:off x="6324600" y="2743200"/>
            <a:ext cx="0" cy="2057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343267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CUDA is </a:t>
            </a:r>
            <a:r>
              <a:rPr lang="en-US" dirty="0" err="1" smtClean="0">
                <a:sym typeface="Wingdings" pitchFamily="2" charset="2"/>
              </a:rPr>
              <a:t>Nvidia’s</a:t>
            </a:r>
            <a:r>
              <a:rPr lang="en-US" dirty="0" smtClean="0">
                <a:sym typeface="Wingdings" pitchFamily="2" charset="2"/>
              </a:rPr>
              <a:t> scalable parallel programming model and a software environment for parallel computing</a:t>
            </a:r>
          </a:p>
          <a:p>
            <a:pPr lvl="1"/>
            <a:r>
              <a:rPr lang="en-US" dirty="0" err="1" smtClean="0"/>
              <a:t>Lanugage</a:t>
            </a:r>
            <a:r>
              <a:rPr lang="en-US" dirty="0" smtClean="0"/>
              <a:t>: CUDA C, minor extension to C/C++</a:t>
            </a:r>
          </a:p>
          <a:p>
            <a:pPr lvl="2"/>
            <a:r>
              <a:rPr lang="en-US" dirty="0" smtClean="0"/>
              <a:t>Let the programmer focus on parallel algorithms not parallel programming mechanisms.</a:t>
            </a:r>
          </a:p>
          <a:p>
            <a:pPr lvl="1"/>
            <a:r>
              <a:rPr lang="en-US" dirty="0" smtClean="0"/>
              <a:t>A heterogeneous serial-parallel programming model</a:t>
            </a:r>
          </a:p>
          <a:p>
            <a:pPr lvl="2"/>
            <a:r>
              <a:rPr lang="en-US" dirty="0" err="1" smtClean="0"/>
              <a:t>Desinged</a:t>
            </a:r>
            <a:r>
              <a:rPr lang="en-US" dirty="0" smtClean="0"/>
              <a:t> to program heterogeneous CPU+GPU systems</a:t>
            </a:r>
          </a:p>
          <a:p>
            <a:pPr lvl="3"/>
            <a:r>
              <a:rPr lang="en-US" dirty="0" smtClean="0"/>
              <a:t>CPU and GPU are separate devices with separate memory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401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Heterogeneous programming with CUDA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182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Fork-join model: CUDA program = serial code + parallel </a:t>
            </a:r>
            <a:r>
              <a:rPr lang="en-US" dirty="0" smtClean="0">
                <a:solidFill>
                  <a:srgbClr val="FF0000"/>
                </a:solidFill>
              </a:rPr>
              <a:t>kernels</a:t>
            </a:r>
            <a:r>
              <a:rPr lang="en-US" dirty="0" smtClean="0"/>
              <a:t> (all in CUDA C)</a:t>
            </a:r>
          </a:p>
          <a:p>
            <a:pPr lvl="2"/>
            <a:r>
              <a:rPr lang="en-US" dirty="0" smtClean="0"/>
              <a:t>Serial C code executes in a </a:t>
            </a:r>
            <a:r>
              <a:rPr lang="en-US" dirty="0" smtClean="0">
                <a:solidFill>
                  <a:srgbClr val="FF0000"/>
                </a:solidFill>
              </a:rPr>
              <a:t>host</a:t>
            </a:r>
            <a:r>
              <a:rPr lang="en-US" dirty="0" smtClean="0"/>
              <a:t> thread (</a:t>
            </a:r>
            <a:r>
              <a:rPr lang="en-US" dirty="0" smtClean="0">
                <a:solidFill>
                  <a:srgbClr val="FF0000"/>
                </a:solidFill>
              </a:rPr>
              <a:t>CPU</a:t>
            </a:r>
            <a:r>
              <a:rPr lang="en-US" dirty="0" smtClean="0"/>
              <a:t> thread)</a:t>
            </a:r>
          </a:p>
          <a:p>
            <a:pPr lvl="2"/>
            <a:r>
              <a:rPr lang="en-US" dirty="0" smtClean="0"/>
              <a:t>Parallel kernel code executes in many </a:t>
            </a:r>
            <a:r>
              <a:rPr lang="en-US" dirty="0" smtClean="0">
                <a:solidFill>
                  <a:srgbClr val="FF0000"/>
                </a:solidFill>
              </a:rPr>
              <a:t>device</a:t>
            </a:r>
            <a:r>
              <a:rPr lang="en-US" dirty="0" smtClean="0"/>
              <a:t> threads (</a:t>
            </a:r>
            <a:r>
              <a:rPr lang="en-US" dirty="0" smtClean="0">
                <a:solidFill>
                  <a:srgbClr val="FF0000"/>
                </a:solidFill>
              </a:rPr>
              <a:t>GPU</a:t>
            </a:r>
            <a:r>
              <a:rPr lang="en-US" dirty="0" smtClean="0"/>
              <a:t> threads)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1319" y="3426439"/>
            <a:ext cx="6682994" cy="325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Kernel code is regular C code except that it will use </a:t>
            </a:r>
            <a:r>
              <a:rPr lang="en-US" dirty="0" smtClean="0">
                <a:solidFill>
                  <a:srgbClr val="FF0000"/>
                </a:solidFill>
              </a:rPr>
              <a:t>thread ID</a:t>
            </a:r>
            <a:r>
              <a:rPr lang="en-US" dirty="0" smtClean="0"/>
              <a:t> (CUDA built-in variables) to make different threads operate on different data</a:t>
            </a:r>
          </a:p>
          <a:p>
            <a:pPr lvl="1"/>
            <a:r>
              <a:rPr lang="en-US" dirty="0" smtClean="0"/>
              <a:t>Also variables for the total number of threads</a:t>
            </a:r>
          </a:p>
          <a:p>
            <a:r>
              <a:rPr lang="en-US" dirty="0" smtClean="0"/>
              <a:t>When a kernel is reached in the code for the first time, it is launched onto GPU.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299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and GPU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>
            <a:normAutofit fontScale="85000" lnSpcReduction="20000"/>
          </a:bodyPr>
          <a:lstStyle/>
          <a:p>
            <a:pPr marL="287338" indent="-287338">
              <a:buSzPct val="100000"/>
              <a:buFont typeface="Arial" charset="0"/>
              <a:buChar char="•"/>
              <a:defRPr/>
            </a:pPr>
            <a:r>
              <a:rPr lang="en-US" dirty="0" smtClean="0"/>
              <a:t>CPU and GPU have different memories: </a:t>
            </a:r>
          </a:p>
          <a:p>
            <a:pPr marL="687388" lvl="1" indent="-287338">
              <a:buSzPct val="100000"/>
              <a:buFont typeface="Arial" charset="0"/>
              <a:buChar char="•"/>
              <a:defRPr/>
            </a:pPr>
            <a:r>
              <a:rPr lang="en-US" dirty="0" smtClean="0"/>
              <a:t>CPU memory is called host memory</a:t>
            </a:r>
          </a:p>
          <a:p>
            <a:pPr marL="687388" lvl="1" indent="-287338">
              <a:buSzPct val="100000"/>
              <a:buFont typeface="Arial" charset="0"/>
              <a:buChar char="•"/>
              <a:defRPr/>
            </a:pPr>
            <a:r>
              <a:rPr lang="en-US" dirty="0" smtClean="0"/>
              <a:t>GPU memory is called device memory</a:t>
            </a:r>
            <a:endParaRPr lang="en-US" dirty="0"/>
          </a:p>
          <a:p>
            <a:pPr marL="287338" indent="-287338">
              <a:lnSpc>
                <a:spcPct val="100000"/>
              </a:lnSpc>
              <a:buSzPct val="100000"/>
              <a:defRPr/>
            </a:pPr>
            <a:endParaRPr lang="en-US" sz="1100" dirty="0"/>
          </a:p>
          <a:p>
            <a:pPr marL="687388" lvl="1" indent="-287338">
              <a:buSzPct val="100000"/>
              <a:defRPr/>
            </a:pPr>
            <a:r>
              <a:rPr lang="en-US" dirty="0" smtClean="0"/>
              <a:t>Implication: </a:t>
            </a:r>
            <a:endParaRPr lang="en-US" dirty="0"/>
          </a:p>
          <a:p>
            <a:pPr marL="287338" indent="-287338">
              <a:lnSpc>
                <a:spcPct val="100000"/>
              </a:lnSpc>
              <a:buSzPct val="100000"/>
              <a:defRPr/>
            </a:pPr>
            <a:endParaRPr lang="en-US" sz="1100" dirty="0"/>
          </a:p>
          <a:p>
            <a:pPr marL="1087438" lvl="2" indent="-287338">
              <a:buSzPct val="100000"/>
              <a:buFont typeface="Arial" charset="0"/>
              <a:buChar char="•"/>
              <a:defRPr/>
            </a:pPr>
            <a:r>
              <a:rPr lang="en-US" dirty="0"/>
              <a:t>Explicitly transfer data from CPU to GPU for GPU computation, and</a:t>
            </a:r>
          </a:p>
          <a:p>
            <a:pPr marL="1087438" lvl="2" indent="-287338">
              <a:buSzPct val="100000"/>
              <a:buFont typeface="Arial" charset="0"/>
              <a:buChar char="•"/>
              <a:defRPr/>
            </a:pPr>
            <a:endParaRPr lang="en-US" dirty="0"/>
          </a:p>
          <a:p>
            <a:pPr marL="1087438" lvl="2" indent="-287338">
              <a:buSzPct val="100000"/>
              <a:buFont typeface="Arial" charset="0"/>
              <a:buChar char="•"/>
              <a:defRPr/>
            </a:pPr>
            <a:r>
              <a:rPr lang="en-US" dirty="0"/>
              <a:t>Explicitly transfer results in GPU memory copied back to CPU memory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715000" y="1951038"/>
            <a:ext cx="2895600" cy="1524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715000" y="4541838"/>
            <a:ext cx="2971800" cy="1524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19800" y="2941638"/>
            <a:ext cx="2438400" cy="381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019800" y="4770438"/>
            <a:ext cx="2438400" cy="381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9"/>
          <p:cNvCxnSpPr>
            <a:cxnSpLocks noChangeShapeType="1"/>
          </p:cNvCxnSpPr>
          <p:nvPr/>
        </p:nvCxnSpPr>
        <p:spPr bwMode="auto">
          <a:xfrm rot="5400000">
            <a:off x="6057900" y="4046538"/>
            <a:ext cx="1447800" cy="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6743700" y="4046538"/>
            <a:ext cx="1447800" cy="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5486400" y="3627438"/>
            <a:ext cx="13716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rgbClr val="FF0000"/>
                </a:solidFill>
              </a:rPr>
              <a:t>Copy from CPU to GPU</a:t>
            </a:r>
          </a:p>
        </p:txBody>
      </p:sp>
      <p:sp>
        <p:nvSpPr>
          <p:cNvPr id="11" name="TextBox 20"/>
          <p:cNvSpPr txBox="1">
            <a:spLocks noChangeArrowheads="1"/>
          </p:cNvSpPr>
          <p:nvPr/>
        </p:nvSpPr>
        <p:spPr bwMode="auto">
          <a:xfrm>
            <a:off x="7467600" y="3627438"/>
            <a:ext cx="13716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rgbClr val="FF0000"/>
                </a:solidFill>
              </a:rPr>
              <a:t>Copy from GPU to CPU</a:t>
            </a: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6477000" y="5227638"/>
            <a:ext cx="1295400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6477000" y="2255838"/>
            <a:ext cx="1295400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24"/>
          <p:cNvSpPr txBox="1">
            <a:spLocks noChangeArrowheads="1"/>
          </p:cNvSpPr>
          <p:nvPr/>
        </p:nvSpPr>
        <p:spPr bwMode="auto">
          <a:xfrm>
            <a:off x="6781800" y="5303838"/>
            <a:ext cx="6842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>
                <a:solidFill>
                  <a:schemeClr val="tx1"/>
                </a:solidFill>
              </a:rPr>
              <a:t>GPU</a:t>
            </a:r>
          </a:p>
        </p:txBody>
      </p:sp>
      <p:sp>
        <p:nvSpPr>
          <p:cNvPr id="15" name="TextBox 25"/>
          <p:cNvSpPr txBox="1">
            <a:spLocks noChangeArrowheads="1"/>
          </p:cNvSpPr>
          <p:nvPr/>
        </p:nvSpPr>
        <p:spPr bwMode="auto">
          <a:xfrm>
            <a:off x="6781800" y="2332038"/>
            <a:ext cx="6715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auto">
          <a:xfrm>
            <a:off x="6172200" y="2982913"/>
            <a:ext cx="21336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CPU main memory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102350" y="4811713"/>
            <a:ext cx="22621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GPU global memory</a:t>
            </a:r>
          </a:p>
        </p:txBody>
      </p:sp>
    </p:spTree>
    <p:extLst>
      <p:ext uri="{BB962C8B-B14F-4D97-AF65-F5344CB8AC3E}">
        <p14:creationId xmlns:p14="http://schemas.microsoft.com/office/powerpoint/2010/main" xmlns="" val="50269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CUDA program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en-US" b="1" dirty="0" err="1"/>
              <a:t>int</a:t>
            </a:r>
            <a:r>
              <a:rPr lang="en-US" b="1" dirty="0"/>
              <a:t> main 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argc</a:t>
            </a:r>
            <a:r>
              <a:rPr lang="en-US" b="1" dirty="0"/>
              <a:t>, char **</a:t>
            </a:r>
            <a:r>
              <a:rPr lang="en-US" b="1" dirty="0" err="1"/>
              <a:t>argv</a:t>
            </a:r>
            <a:r>
              <a:rPr lang="en-US" b="1" dirty="0"/>
              <a:t> ) {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1. Allocate memory space in device (GPU) for data</a:t>
            </a:r>
          </a:p>
          <a:p>
            <a:pPr marL="0" indent="0">
              <a:buNone/>
              <a:defRPr/>
            </a:pPr>
            <a:r>
              <a:rPr lang="en-US" b="1" dirty="0"/>
              <a:t>	2. Allocate memory space in host (CPU) for data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3. Copy data to GPU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4. Call “kernel” routine to execute on GPU</a:t>
            </a:r>
          </a:p>
          <a:p>
            <a:pPr marL="0" indent="0">
              <a:buNone/>
              <a:defRPr/>
            </a:pPr>
            <a:r>
              <a:rPr lang="en-US" sz="2000" b="1" dirty="0"/>
              <a:t>	(</a:t>
            </a:r>
            <a:r>
              <a:rPr lang="en-US" b="1" dirty="0"/>
              <a:t>with CUDA syntax that defines no of threads and their physical structure)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5. Transfer results from GPU to CPU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6. Free memory space in device (GPU)</a:t>
            </a:r>
          </a:p>
          <a:p>
            <a:pPr marL="0" indent="0">
              <a:buNone/>
              <a:defRPr/>
            </a:pPr>
            <a:r>
              <a:rPr lang="en-US" b="1" dirty="0"/>
              <a:t>	7. Free memory space in host (CPU)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return;</a:t>
            </a:r>
          </a:p>
          <a:p>
            <a:pPr marL="0" indent="0">
              <a:buNone/>
              <a:defRPr/>
            </a:pPr>
            <a:r>
              <a:rPr lang="en-US" b="1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076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Allocating memory in GPU (device)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cudaMalloc</a:t>
            </a:r>
            <a:r>
              <a:rPr lang="en-US" dirty="0" smtClean="0"/>
              <a:t> routine:</a:t>
            </a: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size = N *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sizeof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);       // space for N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integers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*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devA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*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devB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*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;     //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devA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devB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ptrs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cudaMalloc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( (void**)&amp;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devA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size) );</a:t>
            </a: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cudaMalloc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( (void**)&amp;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devB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size );</a:t>
            </a: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cudaMalloc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( (void**)&amp;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size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800100" lvl="2" indent="0">
              <a:buNone/>
              <a:defRPr/>
            </a:pP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>
              <a:defRPr/>
            </a:pPr>
            <a:r>
              <a:rPr lang="en-US" sz="2400" b="1" dirty="0" smtClean="0"/>
              <a:t>2. Allocating memory in host (CPU)?</a:t>
            </a:r>
          </a:p>
          <a:p>
            <a:pPr marL="685800" lvl="1">
              <a:defRPr/>
            </a:pPr>
            <a:r>
              <a:rPr lang="en-US" sz="2000" b="1" dirty="0" smtClean="0"/>
              <a:t>The regular </a:t>
            </a:r>
            <a:r>
              <a:rPr lang="en-US" sz="2000" b="1" dirty="0" err="1" smtClean="0"/>
              <a:t>malloc</a:t>
            </a:r>
            <a:r>
              <a:rPr lang="en-US" sz="2000" b="1" dirty="0" smtClean="0"/>
              <a:t> routine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313013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Transferring data from/to host (CPU) to/from device (GPU)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 smtClean="0"/>
              <a:t>CUDA </a:t>
            </a:r>
            <a:r>
              <a:rPr lang="en-US" sz="3600" dirty="0"/>
              <a:t>routine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cudaMemcpy</a:t>
            </a:r>
            <a:r>
              <a:rPr lang="en-US" sz="3600" dirty="0"/>
              <a:t> </a:t>
            </a:r>
          </a:p>
          <a:p>
            <a:pPr>
              <a:lnSpc>
                <a:spcPct val="100000"/>
              </a:lnSpc>
              <a:defRPr/>
            </a:pPr>
            <a:endParaRPr lang="en-US" sz="3600" dirty="0"/>
          </a:p>
          <a:p>
            <a:pPr marL="457200" lvl="1" indent="0">
              <a:buNone/>
              <a:defRPr/>
            </a:pP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cudaMemcpy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devA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, &amp;A, size,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cudaMemcpyHostToDevice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  <a:defRPr/>
            </a:pPr>
            <a:endParaRPr lang="en-US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  <a:defRPr/>
            </a:pP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cudaMemcpy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sz="2600" b="1" dirty="0" err="1" smtClean="0">
                <a:solidFill>
                  <a:schemeClr val="accent2">
                    <a:lumMod val="75000"/>
                  </a:schemeClr>
                </a:solidFill>
              </a:rPr>
              <a:t>devB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, &amp;B, size,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cudaMemcpyHostToDevice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00050" lvl="1" indent="0">
              <a:buNone/>
              <a:defRPr/>
            </a:pPr>
            <a:r>
              <a:rPr lang="en-US" sz="2600" dirty="0" err="1" smtClean="0">
                <a:solidFill>
                  <a:schemeClr val="accent2">
                    <a:lumMod val="50000"/>
                  </a:schemeClr>
                </a:solidFill>
              </a:rPr>
              <a:t>DevA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dirty="0" err="1" smtClean="0">
                <a:solidFill>
                  <a:schemeClr val="accent2">
                    <a:lumMod val="50000"/>
                  </a:schemeClr>
                </a:solidFill>
              </a:rPr>
              <a:t>devB</a:t>
            </a:r>
            <a:r>
              <a:rPr lang="en-US" sz="2600" dirty="0" smtClean="0"/>
              <a:t> </a:t>
            </a:r>
            <a:r>
              <a:rPr lang="en-US" sz="2600" dirty="0"/>
              <a:t>are pointers to destination in </a:t>
            </a:r>
            <a:r>
              <a:rPr lang="en-US" sz="2600" dirty="0" smtClean="0"/>
              <a:t>device (return from </a:t>
            </a:r>
            <a:r>
              <a:rPr lang="en-US" sz="2600" i="1" dirty="0" err="1" smtClean="0"/>
              <a:t>cudaMalloc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en-US" sz="2600" dirty="0"/>
              <a:t> are pointers to host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533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Defining/invoking kernel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Define: CUDA </a:t>
            </a:r>
            <a:r>
              <a:rPr lang="en-US" dirty="0" err="1" smtClean="0"/>
              <a:t>specifier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__global__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8122" y="2366682"/>
            <a:ext cx="657385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#define N 256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rgbClr val="FF0000"/>
                </a:solidFill>
              </a:rPr>
              <a:t>__global__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void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vecAdd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*A,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*B,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*C) {  // Kernel definition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i =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threadIdx.x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;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	C[i] = A[i] + B[i];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}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main() {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// allocate device memory &amp;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// copy data to device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// device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mem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ptrs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devA,devB,devC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	vecAdd&lt;&lt;&lt;1, N&gt;&gt;&gt;(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devA,devB,devC</a:t>
            </a: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);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	…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} </a:t>
            </a:r>
            <a:endParaRPr lang="en-US" dirty="0"/>
          </a:p>
        </p:txBody>
      </p:sp>
      <p:sp>
        <p:nvSpPr>
          <p:cNvPr id="5" name="TextBox 44"/>
          <p:cNvSpPr txBox="1">
            <a:spLocks noChangeArrowheads="1"/>
          </p:cNvSpPr>
          <p:nvPr/>
        </p:nvSpPr>
        <p:spPr bwMode="auto">
          <a:xfrm>
            <a:off x="5334000" y="5410200"/>
            <a:ext cx="35686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1400" b="1" dirty="0" smtClean="0">
                <a:solidFill>
                  <a:srgbClr val="FF0000"/>
                </a:solidFill>
              </a:rPr>
              <a:t>This is the fork-join statement in </a:t>
            </a:r>
            <a:r>
              <a:rPr lang="en-US" sz="1400" b="1" dirty="0" err="1" smtClean="0">
                <a:solidFill>
                  <a:srgbClr val="FF0000"/>
                </a:solidFill>
              </a:rPr>
              <a:t>Cuda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eaLnBrk="1"/>
            <a:r>
              <a:rPr lang="en-US" sz="1400" b="1" dirty="0" smtClean="0">
                <a:solidFill>
                  <a:srgbClr val="FF0000"/>
                </a:solidFill>
              </a:rPr>
              <a:t>Notice the </a:t>
            </a:r>
            <a:r>
              <a:rPr lang="en-US" sz="1400" b="1" dirty="0" err="1" smtClean="0">
                <a:solidFill>
                  <a:srgbClr val="FF0000"/>
                </a:solidFill>
              </a:rPr>
              <a:t>devA</a:t>
            </a:r>
            <a:r>
              <a:rPr lang="en-US" sz="1400" b="1" dirty="0" smtClean="0">
                <a:solidFill>
                  <a:srgbClr val="FF0000"/>
                </a:solidFill>
              </a:rPr>
              <a:t>/B/C are device memory</a:t>
            </a:r>
          </a:p>
          <a:p>
            <a:pPr eaLnBrk="1"/>
            <a:r>
              <a:rPr lang="en-US" sz="1400" b="1" dirty="0" smtClean="0">
                <a:solidFill>
                  <a:srgbClr val="FF0000"/>
                </a:solidFill>
              </a:rPr>
              <a:t>pointer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42"/>
          <p:cNvCxnSpPr>
            <a:cxnSpLocks noChangeShapeType="1"/>
          </p:cNvCxnSpPr>
          <p:nvPr/>
        </p:nvCxnSpPr>
        <p:spPr bwMode="auto">
          <a:xfrm flipH="1" flipV="1">
            <a:off x="3200400" y="3399186"/>
            <a:ext cx="903287" cy="38100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029200" y="3901082"/>
            <a:ext cx="357028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Each thread performs one pair-wise addition: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Thread 0:    </a:t>
            </a:r>
            <a:r>
              <a:rPr lang="en-US" sz="1400" b="1" dirty="0" err="1">
                <a:solidFill>
                  <a:srgbClr val="FF0000"/>
                </a:solidFill>
              </a:rPr>
              <a:t>devC</a:t>
            </a:r>
            <a:r>
              <a:rPr lang="en-US" sz="1400" b="1" dirty="0">
                <a:solidFill>
                  <a:srgbClr val="FF0000"/>
                </a:solidFill>
              </a:rPr>
              <a:t>[0] = </a:t>
            </a:r>
            <a:r>
              <a:rPr lang="en-US" sz="1400" b="1" dirty="0" err="1">
                <a:solidFill>
                  <a:srgbClr val="FF0000"/>
                </a:solidFill>
              </a:rPr>
              <a:t>devA</a:t>
            </a:r>
            <a:r>
              <a:rPr lang="en-US" sz="1400" b="1" dirty="0">
                <a:solidFill>
                  <a:srgbClr val="FF0000"/>
                </a:solidFill>
              </a:rPr>
              <a:t>[0] + </a:t>
            </a:r>
            <a:r>
              <a:rPr lang="en-US" sz="1400" b="1" dirty="0" err="1">
                <a:solidFill>
                  <a:srgbClr val="FF0000"/>
                </a:solidFill>
              </a:rPr>
              <a:t>devB</a:t>
            </a:r>
            <a:r>
              <a:rPr lang="en-US" sz="1400" b="1" dirty="0">
                <a:solidFill>
                  <a:srgbClr val="FF0000"/>
                </a:solidFill>
              </a:rPr>
              <a:t>[0];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Thread 1:    </a:t>
            </a:r>
            <a:r>
              <a:rPr lang="en-US" sz="1400" b="1" dirty="0" err="1">
                <a:solidFill>
                  <a:srgbClr val="FF0000"/>
                </a:solidFill>
              </a:rPr>
              <a:t>devC</a:t>
            </a:r>
            <a:r>
              <a:rPr lang="en-US" sz="1400" b="1" dirty="0">
                <a:solidFill>
                  <a:srgbClr val="FF0000"/>
                </a:solidFill>
              </a:rPr>
              <a:t>[1] = </a:t>
            </a:r>
            <a:r>
              <a:rPr lang="en-US" sz="1400" b="1" dirty="0" err="1">
                <a:solidFill>
                  <a:srgbClr val="FF0000"/>
                </a:solidFill>
              </a:rPr>
              <a:t>devA</a:t>
            </a:r>
            <a:r>
              <a:rPr lang="en-US" sz="1400" b="1" dirty="0">
                <a:solidFill>
                  <a:srgbClr val="FF0000"/>
                </a:solidFill>
              </a:rPr>
              <a:t>[1] + </a:t>
            </a:r>
            <a:r>
              <a:rPr lang="en-US" sz="1400" b="1" dirty="0" err="1">
                <a:solidFill>
                  <a:srgbClr val="FF0000"/>
                </a:solidFill>
              </a:rPr>
              <a:t>devB</a:t>
            </a:r>
            <a:r>
              <a:rPr lang="en-US" sz="1400" b="1" dirty="0">
                <a:solidFill>
                  <a:srgbClr val="FF0000"/>
                </a:solidFill>
              </a:rPr>
              <a:t>[1];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Thread 2:    </a:t>
            </a:r>
            <a:r>
              <a:rPr lang="en-US" sz="1400" b="1" dirty="0" err="1">
                <a:solidFill>
                  <a:srgbClr val="FF0000"/>
                </a:solidFill>
              </a:rPr>
              <a:t>devC</a:t>
            </a:r>
            <a:r>
              <a:rPr lang="en-US" sz="1400" b="1" dirty="0">
                <a:solidFill>
                  <a:srgbClr val="FF0000"/>
                </a:solidFill>
              </a:rPr>
              <a:t>[2] = </a:t>
            </a:r>
            <a:r>
              <a:rPr lang="en-US" sz="1400" b="1" dirty="0" err="1">
                <a:solidFill>
                  <a:srgbClr val="FF0000"/>
                </a:solidFill>
              </a:rPr>
              <a:t>devA</a:t>
            </a:r>
            <a:r>
              <a:rPr lang="en-US" sz="1400" b="1" dirty="0">
                <a:solidFill>
                  <a:srgbClr val="FF0000"/>
                </a:solidFill>
              </a:rPr>
              <a:t>[2] + </a:t>
            </a:r>
            <a:r>
              <a:rPr lang="en-US" sz="1400" b="1" dirty="0" err="1" smtClean="0">
                <a:solidFill>
                  <a:srgbClr val="FF0000"/>
                </a:solidFill>
              </a:rPr>
              <a:t>devB</a:t>
            </a:r>
            <a:r>
              <a:rPr lang="en-US" sz="1400" b="1" dirty="0" smtClean="0">
                <a:solidFill>
                  <a:srgbClr val="FF0000"/>
                </a:solidFill>
              </a:rPr>
              <a:t>[2];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6"/>
          <p:cNvCxnSpPr>
            <a:cxnSpLocks noChangeShapeType="1"/>
          </p:cNvCxnSpPr>
          <p:nvPr/>
        </p:nvCxnSpPr>
        <p:spPr bwMode="auto">
          <a:xfrm>
            <a:off x="3010839" y="3657600"/>
            <a:ext cx="2144713" cy="111283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Arrow Connector 11"/>
          <p:cNvCxnSpPr/>
          <p:nvPr/>
        </p:nvCxnSpPr>
        <p:spPr>
          <a:xfrm flipH="1" flipV="1">
            <a:off x="4953000" y="5562600"/>
            <a:ext cx="3048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06923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832</Words>
  <Application>Microsoft Office PowerPoint</Application>
  <PresentationFormat>On-screen Show (4:3)</PresentationFormat>
  <Paragraphs>143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GPU programming: CUDA</vt:lpstr>
      <vt:lpstr>CUDA</vt:lpstr>
      <vt:lpstr>Heterogeneous programming with CUDA</vt:lpstr>
      <vt:lpstr>CUDA kernel</vt:lpstr>
      <vt:lpstr>CPU and GPU memory</vt:lpstr>
      <vt:lpstr>Basic CUDA program structure</vt:lpstr>
      <vt:lpstr>1. Allocating memory in GPU (device)</vt:lpstr>
      <vt:lpstr>3. Transferring data from/to host (CPU) to/from device (GPU) </vt:lpstr>
      <vt:lpstr>3. Defining/invoking kernel routine</vt:lpstr>
      <vt:lpstr>CUDA kernel invocation</vt:lpstr>
      <vt:lpstr>5. Transferring data from device (GPU) to host (CPU)</vt:lpstr>
      <vt:lpstr>6. Free memory space</vt:lpstr>
      <vt:lpstr>Complete CUDA examples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Xin Yuan</cp:lastModifiedBy>
  <cp:revision>52</cp:revision>
  <dcterms:created xsi:type="dcterms:W3CDTF">2011-10-19T01:43:31Z</dcterms:created>
  <dcterms:modified xsi:type="dcterms:W3CDTF">2014-01-15T20:08:24Z</dcterms:modified>
</cp:coreProperties>
</file>