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66" r:id="rId5"/>
    <p:sldId id="258" r:id="rId6"/>
    <p:sldId id="267" r:id="rId7"/>
    <p:sldId id="269" r:id="rId8"/>
    <p:sldId id="260" r:id="rId9"/>
    <p:sldId id="261" r:id="rId10"/>
    <p:sldId id="262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8C3D6-D1A7-4599-B8C8-4249B79680D0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8C3D6-D1A7-4599-B8C8-4249B79680D0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EFB56-3988-435B-9C6B-97B0E40E1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scale parallel and distributed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1904999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High performance computing systems</a:t>
            </a:r>
          </a:p>
          <a:p>
            <a:pPr lvl="2"/>
            <a:r>
              <a:rPr lang="en-US" dirty="0" smtClean="0"/>
              <a:t>Current No. 1 supercomputer Tianhe-2 at 33.86 </a:t>
            </a:r>
            <a:r>
              <a:rPr lang="en-US" dirty="0" err="1" smtClean="0"/>
              <a:t>petaflops</a:t>
            </a:r>
            <a:endParaRPr lang="en-US" dirty="0" smtClean="0"/>
          </a:p>
          <a:p>
            <a:pPr lvl="2"/>
            <a:r>
              <a:rPr lang="en-US" dirty="0" smtClean="0"/>
              <a:t>Pushing toward </a:t>
            </a:r>
            <a:r>
              <a:rPr lang="en-US" dirty="0" err="1" smtClean="0"/>
              <a:t>exa</a:t>
            </a:r>
            <a:r>
              <a:rPr lang="en-US" dirty="0" smtClean="0"/>
              <a:t>-scale computing by 2020, 32 times bigger than Tianhe-2 (almost need to double the speed every year).</a:t>
            </a:r>
          </a:p>
          <a:p>
            <a:pPr lvl="2"/>
            <a:r>
              <a:rPr lang="en-US" dirty="0" smtClean="0"/>
              <a:t>Many issues ranging from applications to systems such power, resilience, networking, applications.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2" descr="http://t1.gstatic.com/images?q=tbn:ANd9GcQQ72BeGYEVsgvOGrAToUW5pVe27EMNur-RxiaANNfLM7L2-mZ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429000"/>
            <a:ext cx="4038600" cy="2677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Resilience and power-awareness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and application resilience techniques and analysis</a:t>
            </a:r>
          </a:p>
          <a:p>
            <a:r>
              <a:rPr lang="en-US" dirty="0" smtClean="0"/>
              <a:t>Fault tolerance techniques in hardware and software</a:t>
            </a:r>
          </a:p>
          <a:p>
            <a:r>
              <a:rPr lang="en-US" dirty="0" smtClean="0"/>
              <a:t>Resource management for system resilience and availability.</a:t>
            </a:r>
            <a:endParaRPr lang="en-US" dirty="0"/>
          </a:p>
          <a:p>
            <a:r>
              <a:rPr lang="en-US" dirty="0" smtClean="0"/>
              <a:t>Energy efficient HPC</a:t>
            </a:r>
          </a:p>
          <a:p>
            <a:r>
              <a:rPr lang="en-US" dirty="0" smtClean="0"/>
              <a:t>Energy efficient data centers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02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Targets students who are interested in research and </a:t>
            </a:r>
            <a:r>
              <a:rPr lang="en-US" dirty="0" smtClean="0"/>
              <a:t>development </a:t>
            </a:r>
            <a:r>
              <a:rPr lang="en-US" dirty="0" smtClean="0"/>
              <a:t>in large scale </a:t>
            </a:r>
            <a:r>
              <a:rPr lang="en-US" dirty="0" err="1" smtClean="0"/>
              <a:t>sytems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Go through the recent advances in these subjects, and bring you up-to-date in research in this area in general.</a:t>
            </a:r>
          </a:p>
          <a:p>
            <a:pPr lvl="1"/>
            <a:r>
              <a:rPr lang="en-US" dirty="0" smtClean="0"/>
              <a:t>Introduce software, algorithmic, and analytical tools and techniques that are necessary to perform research in this area.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scale parallel and distributed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133599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dirty="0" smtClean="0"/>
              <a:t>Cloud computing data centers: Amazon EC2</a:t>
            </a:r>
            <a:endParaRPr lang="en-US" dirty="0"/>
          </a:p>
          <a:p>
            <a:pPr lvl="2"/>
            <a:r>
              <a:rPr lang="en-US" dirty="0" smtClean="0"/>
              <a:t>Hugh push to move computing/storage to the cloud computing infrastructure</a:t>
            </a:r>
          </a:p>
          <a:p>
            <a:pPr lvl="2"/>
            <a:r>
              <a:rPr lang="en-US" dirty="0" smtClean="0"/>
              <a:t>Extreme scale to achieve the scale of economics</a:t>
            </a:r>
          </a:p>
          <a:p>
            <a:pPr lvl="2"/>
            <a:r>
              <a:rPr lang="en-US" dirty="0" smtClean="0"/>
              <a:t>Applications are more diverse </a:t>
            </a:r>
          </a:p>
          <a:p>
            <a:pPr lvl="3"/>
            <a:r>
              <a:rPr lang="en-US" dirty="0"/>
              <a:t>N</a:t>
            </a:r>
            <a:r>
              <a:rPr lang="en-US" dirty="0" smtClean="0"/>
              <a:t>etworking infrastructure needs significant improvement</a:t>
            </a:r>
          </a:p>
          <a:p>
            <a:pPr lvl="3"/>
            <a:r>
              <a:rPr lang="en-US" dirty="0" smtClean="0"/>
              <a:t>Security</a:t>
            </a:r>
          </a:p>
          <a:p>
            <a:pPr lvl="1"/>
            <a:endParaRPr lang="en-US" dirty="0" smtClean="0"/>
          </a:p>
        </p:txBody>
      </p:sp>
      <p:pic>
        <p:nvPicPr>
          <p:cNvPr id="4" name="Picture 2" descr="http://cdn.slashgear.com/wp-content/uploads/2012/10/google-datacenter-tech-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750590"/>
            <a:ext cx="4118271" cy="2745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3191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Extreme scale parallel and distributed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590799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Big data platforms: </a:t>
            </a:r>
            <a:r>
              <a:rPr lang="en-US" dirty="0" err="1" smtClean="0"/>
              <a:t>hadoop</a:t>
            </a:r>
            <a:r>
              <a:rPr lang="en-US" dirty="0" smtClean="0"/>
              <a:t> cluster?</a:t>
            </a:r>
            <a:endParaRPr lang="en-US" dirty="0"/>
          </a:p>
          <a:p>
            <a:pPr lvl="2"/>
            <a:r>
              <a:rPr lang="en-US" dirty="0" smtClean="0"/>
              <a:t>Huge hype</a:t>
            </a:r>
          </a:p>
          <a:p>
            <a:pPr lvl="2"/>
            <a:r>
              <a:rPr lang="en-US" dirty="0" smtClean="0"/>
              <a:t>Not clear what is beyond the traditional HPC and cloud computing platforms.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4595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Issues related to extreme scale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use the systems</a:t>
            </a:r>
          </a:p>
          <a:p>
            <a:pPr lvl="1"/>
            <a:r>
              <a:rPr lang="en-US" dirty="0" smtClean="0"/>
              <a:t>Programming paradigms</a:t>
            </a:r>
          </a:p>
          <a:p>
            <a:pPr lvl="2"/>
            <a:r>
              <a:rPr lang="en-US" dirty="0" smtClean="0"/>
              <a:t>What changes when the scale becomes big?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How to build the systems</a:t>
            </a:r>
          </a:p>
          <a:p>
            <a:pPr lvl="1"/>
            <a:r>
              <a:rPr lang="en-US" dirty="0" smtClean="0"/>
              <a:t>Hardware and systems issues</a:t>
            </a:r>
          </a:p>
          <a:p>
            <a:pPr lvl="2"/>
            <a:r>
              <a:rPr lang="en-US" dirty="0" smtClean="0"/>
              <a:t>What changes when the scale becomes big?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000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000" dirty="0" smtClean="0"/>
              <a:t>Programming for extreme scale PDS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Ease of use .vs. performance</a:t>
            </a:r>
          </a:p>
          <a:p>
            <a:endParaRPr lang="en-US" dirty="0" smtClean="0"/>
          </a:p>
          <a:p>
            <a:r>
              <a:rPr lang="en-US" dirty="0" smtClean="0"/>
              <a:t>Distributed memory programming</a:t>
            </a:r>
          </a:p>
          <a:p>
            <a:pPr lvl="1"/>
            <a:r>
              <a:rPr lang="en-US" dirty="0" smtClean="0"/>
              <a:t>Message Passing Interface (MPI)</a:t>
            </a:r>
          </a:p>
          <a:p>
            <a:pPr lvl="1"/>
            <a:r>
              <a:rPr lang="en-US" dirty="0" err="1" smtClean="0"/>
              <a:t>Mapreduce</a:t>
            </a:r>
            <a:r>
              <a:rPr lang="en-US" dirty="0" smtClean="0"/>
              <a:t> (</a:t>
            </a:r>
            <a:r>
              <a:rPr lang="en-US" dirty="0" err="1" smtClean="0"/>
              <a:t>Hadoop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Hybrid shared memory and distributed memory programming</a:t>
            </a:r>
          </a:p>
          <a:p>
            <a:pPr lvl="1"/>
            <a:r>
              <a:rPr lang="en-US" dirty="0" smtClean="0"/>
              <a:t>Matching the architecture  -- CMP+SMP clusters</a:t>
            </a:r>
          </a:p>
          <a:p>
            <a:pPr lvl="1"/>
            <a:r>
              <a:rPr lang="en-US" dirty="0" smtClean="0"/>
              <a:t>Hybrid </a:t>
            </a:r>
            <a:r>
              <a:rPr lang="en-US" dirty="0" err="1" smtClean="0"/>
              <a:t>OpenMP+MPI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GPU/MIC programming and hybrid programming</a:t>
            </a:r>
          </a:p>
          <a:p>
            <a:pPr lvl="1"/>
            <a:r>
              <a:rPr lang="en-US" dirty="0" smtClean="0"/>
              <a:t>More potential to achieve </a:t>
            </a:r>
            <a:r>
              <a:rPr lang="en-US" dirty="0" err="1" smtClean="0"/>
              <a:t>exa</a:t>
            </a:r>
            <a:r>
              <a:rPr lang="en-US" dirty="0" smtClean="0"/>
              <a:t>-scale within power limit</a:t>
            </a:r>
          </a:p>
          <a:p>
            <a:pPr lvl="1"/>
            <a:r>
              <a:rPr lang="en-US" dirty="0" smtClean="0"/>
              <a:t>GPU, MIC</a:t>
            </a:r>
          </a:p>
          <a:p>
            <a:pPr lvl="1"/>
            <a:r>
              <a:rPr lang="en-US" dirty="0" smtClean="0"/>
              <a:t>Hybrid GPU/MIC + MPI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000" dirty="0"/>
              <a:t>A</a:t>
            </a:r>
            <a:r>
              <a:rPr lang="en-US" sz="4000" dirty="0" smtClean="0"/>
              <a:t>rchitecture/interconnects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Extreme-scale PDSs are Internet-in-a-building</a:t>
            </a:r>
          </a:p>
          <a:p>
            <a:pPr lvl="1"/>
            <a:r>
              <a:rPr lang="en-US" dirty="0" smtClean="0"/>
              <a:t>Traditional networking issues: topology, routing, flow control, congestion control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80719"/>
            <a:ext cx="36195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449637"/>
            <a:ext cx="3427413" cy="209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1860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000" dirty="0"/>
              <a:t>A</a:t>
            </a:r>
            <a:r>
              <a:rPr lang="en-US" sz="4000" dirty="0" smtClean="0"/>
              <a:t>rchitecture/interconnects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and Emerging network architectures</a:t>
            </a:r>
          </a:p>
          <a:p>
            <a:pPr lvl="1"/>
            <a:r>
              <a:rPr lang="en-US" dirty="0" err="1" smtClean="0"/>
              <a:t>InfiniBand</a:t>
            </a:r>
            <a:r>
              <a:rPr lang="en-US" dirty="0" smtClean="0"/>
              <a:t> and 10/100-G E (technology)</a:t>
            </a:r>
          </a:p>
          <a:p>
            <a:pPr lvl="1"/>
            <a:r>
              <a:rPr lang="en-US" dirty="0" err="1" smtClean="0"/>
              <a:t>Openflow</a:t>
            </a:r>
            <a:r>
              <a:rPr lang="en-US" dirty="0" smtClean="0"/>
              <a:t> and software defined networks (network architecture)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Recent topology/routing proposals for extreme scale systems</a:t>
            </a:r>
          </a:p>
          <a:p>
            <a:pPr lvl="2"/>
            <a:r>
              <a:rPr lang="en-US" dirty="0" smtClean="0"/>
              <a:t>Achieving performance requirement with the budget constraints.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468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000" dirty="0" smtClean="0"/>
              <a:t>System software and communication sub-systems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Parallel IO systems</a:t>
            </a:r>
            <a:endParaRPr lang="en-US" dirty="0"/>
          </a:p>
          <a:p>
            <a:pPr lvl="1"/>
            <a:r>
              <a:rPr lang="en-US" dirty="0" smtClean="0"/>
              <a:t>Topology aware job allocation and node mapping</a:t>
            </a:r>
          </a:p>
          <a:p>
            <a:pPr lvl="1"/>
            <a:r>
              <a:rPr lang="en-US" dirty="0" smtClean="0"/>
              <a:t>Communication protocols</a:t>
            </a:r>
          </a:p>
          <a:p>
            <a:pPr lvl="1"/>
            <a:r>
              <a:rPr lang="en-US" dirty="0" smtClean="0"/>
              <a:t>One-sided .vs. two-sided communications</a:t>
            </a:r>
            <a:endParaRPr lang="en-US" dirty="0"/>
          </a:p>
          <a:p>
            <a:pPr lvl="1"/>
            <a:r>
              <a:rPr lang="en-US" dirty="0" smtClean="0"/>
              <a:t>Collective communication algorithms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4000" dirty="0" smtClean="0"/>
              <a:t>Performance models and evaluation methods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modeling techniques for networks/systems/applications.</a:t>
            </a:r>
          </a:p>
          <a:p>
            <a:r>
              <a:rPr lang="en-US" dirty="0" smtClean="0"/>
              <a:t>Workload characterization.</a:t>
            </a:r>
          </a:p>
          <a:p>
            <a:r>
              <a:rPr lang="en-US" dirty="0" smtClean="0"/>
              <a:t>Application tracing</a:t>
            </a:r>
            <a:endParaRPr lang="en-US" dirty="0"/>
          </a:p>
          <a:p>
            <a:r>
              <a:rPr lang="en-US" dirty="0" smtClean="0"/>
              <a:t>Challenges in simulation and modeling of large scale systems using realistic workloads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422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Extreme scale parallel and distributed systems</vt:lpstr>
      <vt:lpstr>Extreme scale parallel and distributed systems</vt:lpstr>
      <vt:lpstr>Extreme scale parallel and distributed systems</vt:lpstr>
      <vt:lpstr>Issues related to extreme scale systems</vt:lpstr>
      <vt:lpstr>Programming for extreme scale PDS</vt:lpstr>
      <vt:lpstr>Architecture/interconnects</vt:lpstr>
      <vt:lpstr>Architecture/interconnects</vt:lpstr>
      <vt:lpstr>System software and communication sub-systems</vt:lpstr>
      <vt:lpstr>Performance models and evaluation methods</vt:lpstr>
      <vt:lpstr>Resilience and power-awareness</vt:lpstr>
      <vt:lpstr>This course</vt:lpstr>
    </vt:vector>
  </TitlesOfParts>
  <Company>FSU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Xin Yuan</dc:creator>
  <cp:lastModifiedBy>surfing</cp:lastModifiedBy>
  <cp:revision>20</cp:revision>
  <dcterms:created xsi:type="dcterms:W3CDTF">2013-11-25T21:03:49Z</dcterms:created>
  <dcterms:modified xsi:type="dcterms:W3CDTF">2014-01-07T03:52:24Z</dcterms:modified>
</cp:coreProperties>
</file>