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5" r:id="rId19"/>
    <p:sldId id="276" r:id="rId20"/>
    <p:sldId id="273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 varScale="1">
        <p:scale>
          <a:sx n="91" d="100"/>
          <a:sy n="91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20FD-F8CC-48F1-B887-1F9F578B56D9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BCD4-3EA4-485B-B4CC-CC51D20E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networkin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– Software-centric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devices expose SDKs (through </a:t>
            </a:r>
            <a:r>
              <a:rPr lang="en-US" dirty="0" err="1" smtClean="0"/>
              <a:t>Openflow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Anyone can now develop network software (if the network OS holds up to its promises).</a:t>
            </a:r>
          </a:p>
          <a:p>
            <a:r>
              <a:rPr lang="en-US" dirty="0" smtClean="0"/>
              <a:t>Network application developers can design the network for the application.</a:t>
            </a:r>
          </a:p>
          <a:p>
            <a:pPr lvl="1"/>
            <a:r>
              <a:rPr lang="en-US" dirty="0" smtClean="0"/>
              <a:t>E.g. application specific routing.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an Open API that provides a standard Interface for programming a switch</a:t>
            </a:r>
          </a:p>
          <a:p>
            <a:pPr lvl="1"/>
            <a:r>
              <a:rPr lang="en-US" dirty="0" smtClean="0"/>
              <a:t>Basic function – install routes on the switch</a:t>
            </a:r>
          </a:p>
          <a:p>
            <a:pPr lvl="1"/>
            <a:r>
              <a:rPr lang="en-US" dirty="0" smtClean="0"/>
              <a:t>Analogy: ISA for computer architecture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6360"/>
            <a:ext cx="4227163" cy="2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(Ethernet switch) has an internal flow table. </a:t>
            </a:r>
          </a:p>
          <a:p>
            <a:pPr lvl="1"/>
            <a:r>
              <a:rPr lang="en-US" dirty="0" smtClean="0"/>
              <a:t>If a packet matches an entry in the flow table, perform the actions (e.g. forward to port 10) according to the flow table.</a:t>
            </a:r>
          </a:p>
          <a:p>
            <a:pPr lvl="1"/>
            <a:r>
              <a:rPr lang="en-US" dirty="0" smtClean="0"/>
              <a:t>If a packet does not match any entry in the flow table. Send it to the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pPr lvl="2"/>
            <a:r>
              <a:rPr lang="en-US" dirty="0" smtClean="0"/>
              <a:t>The controller will figure out what to do with such packet</a:t>
            </a:r>
          </a:p>
          <a:p>
            <a:pPr lvl="2"/>
            <a:r>
              <a:rPr lang="en-US" dirty="0" smtClean="0"/>
              <a:t>The controller will then respond to the switch, informing how to handle such a packet so that the switch would know how to deal with such packets next time.</a:t>
            </a:r>
          </a:p>
          <a:p>
            <a:pPr lvl="2"/>
            <a:r>
              <a:rPr lang="en-US" dirty="0" smtClean="0"/>
              <a:t>For each flow, ideally the controller will be queried once. </a:t>
            </a:r>
            <a:endParaRPr lang="en-US" dirty="0"/>
          </a:p>
          <a:p>
            <a:r>
              <a:rPr lang="en-US" dirty="0" err="1" smtClean="0"/>
              <a:t>Openflow</a:t>
            </a:r>
            <a:r>
              <a:rPr lang="en-US" dirty="0" smtClean="0"/>
              <a:t> defines the standard interface to add and remove flow entries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use s secure channel to connect to a controller</a:t>
            </a:r>
          </a:p>
          <a:p>
            <a:pPr lvl="1"/>
            <a:r>
              <a:rPr lang="en-US" dirty="0" smtClean="0"/>
              <a:t>Authentication in channel set up</a:t>
            </a:r>
          </a:p>
          <a:p>
            <a:pPr lvl="1"/>
            <a:r>
              <a:rPr lang="en-US" dirty="0" smtClean="0"/>
              <a:t>Communicate through the channel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27099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6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Centralized and distributed control of </a:t>
            </a:r>
            <a:r>
              <a:rPr lang="en-US" dirty="0" err="1" smtClean="0"/>
              <a:t>Openflow</a:t>
            </a:r>
            <a:r>
              <a:rPr lang="en-US" dirty="0" smtClean="0"/>
              <a:t> switches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98919" cy="4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4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Flow Protocol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Controller-to-switch: from the controller to manage or inspect the switch state</a:t>
            </a:r>
          </a:p>
          <a:p>
            <a:pPr lvl="1"/>
            <a:r>
              <a:rPr lang="en-US" dirty="0" smtClean="0"/>
              <a:t>Features, </a:t>
            </a:r>
            <a:r>
              <a:rPr lang="en-US" dirty="0" err="1" smtClean="0"/>
              <a:t>config</a:t>
            </a:r>
            <a:r>
              <a:rPr lang="en-US" dirty="0" smtClean="0"/>
              <a:t>, modify state, read state, packet-out,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Asynchronous: send from switch without controller soliciting</a:t>
            </a:r>
          </a:p>
          <a:p>
            <a:pPr lvl="1"/>
            <a:r>
              <a:rPr lang="en-US" dirty="0" smtClean="0"/>
              <a:t>Packet-in, flow removed/expired, port status, error,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Symmetric: symmetric messages without solicitation in either direction</a:t>
            </a:r>
          </a:p>
          <a:p>
            <a:pPr lvl="1"/>
            <a:r>
              <a:rPr lang="en-US" dirty="0" smtClean="0"/>
              <a:t>Hello, Echo,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79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7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switching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r>
              <a:rPr lang="en-US" dirty="0" smtClean="0"/>
              <a:t>Each individual field + meta data</a:t>
            </a:r>
          </a:p>
          <a:p>
            <a:r>
              <a:rPr lang="en-US" dirty="0" smtClean="0"/>
              <a:t>Wild Card aggregation</a:t>
            </a:r>
          </a:p>
          <a:p>
            <a:pPr lvl="1"/>
            <a:r>
              <a:rPr lang="en-US" dirty="0" smtClean="0"/>
              <a:t>E.g. IP-subnet: 192.168.*/24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18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128434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A switch can have many flow table that are matched in a pipeline fashion.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8410575" cy="2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0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table packet processing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4" y="2667000"/>
            <a:ext cx="8747805" cy="25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0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Since the invention of the Internet, we find many innovative ways to use the Internet</a:t>
            </a:r>
          </a:p>
          <a:p>
            <a:pPr lvl="1"/>
            <a:r>
              <a:rPr lang="en-US" dirty="0" smtClean="0"/>
              <a:t>Google, Facebook, Cloud computing,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All achieved through software innovations.</a:t>
            </a:r>
            <a:endParaRPr lang="en-US" dirty="0"/>
          </a:p>
          <a:p>
            <a:r>
              <a:rPr lang="en-US" dirty="0" smtClean="0"/>
              <a:t>Internet infrastructure, however, is virtually unchanged in the past 30-40 years.</a:t>
            </a:r>
          </a:p>
          <a:p>
            <a:pPr lvl="1"/>
            <a:r>
              <a:rPr lang="en-US" dirty="0" smtClean="0"/>
              <a:t>We get higher speed, but not much more. E.g. Ethernet at 400Gbps!!</a:t>
            </a:r>
          </a:p>
          <a:p>
            <a:pPr lvl="1"/>
            <a:r>
              <a:rPr lang="en-US" dirty="0" smtClean="0"/>
              <a:t>We start to see the gap between network applications and network infrastructure.</a:t>
            </a:r>
          </a:p>
          <a:p>
            <a:pPr lvl="2"/>
            <a:r>
              <a:rPr lang="en-US" dirty="0" smtClean="0"/>
              <a:t>Cloud computing data centers cannot be effectively supported using the traditional networking infrastructure</a:t>
            </a:r>
          </a:p>
          <a:p>
            <a:pPr lvl="1"/>
            <a:r>
              <a:rPr lang="en-US" dirty="0" smtClean="0"/>
              <a:t>Lots of proposals, but hard to make it into the real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5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and action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flow entry contains a set of instructions that are executed when a packet matches the entry</a:t>
            </a:r>
          </a:p>
          <a:p>
            <a:r>
              <a:rPr lang="en-US" dirty="0" smtClean="0"/>
              <a:t>Instructions can have a set of actions to add to the action set, a list of actions to apply immediately to the packet, or modify pipeline processing</a:t>
            </a:r>
          </a:p>
          <a:p>
            <a:r>
              <a:rPr lang="en-US" dirty="0" smtClean="0"/>
              <a:t>An action set is associated with each packet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44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Required:</a:t>
            </a:r>
          </a:p>
          <a:p>
            <a:pPr lvl="1"/>
            <a:r>
              <a:rPr lang="en-US" dirty="0" smtClean="0"/>
              <a:t>Output – forward to a port</a:t>
            </a:r>
          </a:p>
          <a:p>
            <a:pPr lvl="1"/>
            <a:r>
              <a:rPr lang="en-US" dirty="0" smtClean="0"/>
              <a:t>Drop</a:t>
            </a:r>
          </a:p>
          <a:p>
            <a:pPr lvl="1"/>
            <a:r>
              <a:rPr lang="en-US" dirty="0" smtClean="0"/>
              <a:t>Group</a:t>
            </a:r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Set-Queue</a:t>
            </a:r>
          </a:p>
          <a:p>
            <a:pPr lvl="1"/>
            <a:r>
              <a:rPr lang="en-US" dirty="0" smtClean="0"/>
              <a:t>Push/pop tag</a:t>
            </a:r>
          </a:p>
          <a:p>
            <a:pPr lvl="1"/>
            <a:r>
              <a:rPr lang="en-US" dirty="0" smtClean="0"/>
              <a:t>Set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1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important function of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routes dynamically</a:t>
            </a:r>
          </a:p>
          <a:p>
            <a:pPr lvl="1"/>
            <a:r>
              <a:rPr lang="en-US" dirty="0" smtClean="0"/>
              <a:t>Flexible routing  --  new routing scheme for data centers?</a:t>
            </a:r>
          </a:p>
          <a:p>
            <a:pPr lvl="1"/>
            <a:r>
              <a:rPr lang="en-US" dirty="0" smtClean="0"/>
              <a:t>Application specific routing</a:t>
            </a:r>
          </a:p>
          <a:p>
            <a:pPr lvl="1"/>
            <a:r>
              <a:rPr lang="en-US" dirty="0" smtClean="0"/>
              <a:t>Dynamic load balancing</a:t>
            </a:r>
          </a:p>
          <a:p>
            <a:pPr lvl="1"/>
            <a:r>
              <a:rPr lang="en-US" dirty="0" smtClean="0"/>
              <a:t>Network virtualization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17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challenges in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complete paradigm shift, many unknowns</a:t>
            </a:r>
          </a:p>
          <a:p>
            <a:pPr lvl="1"/>
            <a:r>
              <a:rPr lang="en-US" dirty="0" smtClean="0"/>
              <a:t>Network OS abstraction, to clear what should and should not be done there? What is the right level of abstraction provided by the network OS?</a:t>
            </a:r>
          </a:p>
          <a:p>
            <a:pPr lvl="1"/>
            <a:r>
              <a:rPr lang="en-US" dirty="0" smtClean="0"/>
              <a:t>Flexibility .vs. performance: Can SDN keep up with the speed?</a:t>
            </a:r>
          </a:p>
          <a:p>
            <a:pPr lvl="1"/>
            <a:r>
              <a:rPr lang="en-US" dirty="0" smtClean="0"/>
              <a:t>Scalability: How can the controller be enabled to provide a global network view</a:t>
            </a:r>
          </a:p>
          <a:p>
            <a:pPr lvl="1"/>
            <a:r>
              <a:rPr lang="en-US" dirty="0" smtClean="0"/>
              <a:t>Security: how can we prevent misuse of network or defend against attack?</a:t>
            </a:r>
          </a:p>
          <a:p>
            <a:pPr lvl="2"/>
            <a:r>
              <a:rPr lang="en-US" dirty="0" smtClean="0"/>
              <a:t>Software defined network can have software bugs!!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3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SDN help HPC?</a:t>
            </a:r>
          </a:p>
          <a:p>
            <a:pPr lvl="1"/>
            <a:r>
              <a:rPr lang="en-US" dirty="0" smtClean="0"/>
              <a:t>SDN needs to be incorporated into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Some claim that </a:t>
            </a:r>
            <a:r>
              <a:rPr lang="en-US" dirty="0" err="1" smtClean="0"/>
              <a:t>InfiniBand</a:t>
            </a:r>
            <a:r>
              <a:rPr lang="en-US" dirty="0" smtClean="0"/>
              <a:t> is already a SDN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use user supplied subnet manager to do custom routing – not dynamic though </a:t>
            </a:r>
          </a:p>
          <a:p>
            <a:pPr lvl="2"/>
            <a:r>
              <a:rPr lang="en-US" dirty="0" smtClean="0"/>
              <a:t>Does it have the same capability as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SDN can help in some case</a:t>
            </a:r>
          </a:p>
          <a:p>
            <a:pPr lvl="1"/>
            <a:r>
              <a:rPr lang="en-US" dirty="0" smtClean="0"/>
              <a:t>Application specific networking</a:t>
            </a:r>
          </a:p>
          <a:p>
            <a:pPr lvl="1"/>
            <a:r>
              <a:rPr lang="en-US" dirty="0" smtClean="0"/>
              <a:t>SDN-enabled collective communication?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implemented in </a:t>
            </a:r>
            <a:r>
              <a:rPr lang="en-US" dirty="0" err="1" smtClean="0"/>
              <a:t>MiniNet</a:t>
            </a:r>
            <a:r>
              <a:rPr lang="en-US" dirty="0" smtClean="0"/>
              <a:t> (mininet.org)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Related resources</a:t>
            </a:r>
          </a:p>
          <a:p>
            <a:pPr lvl="1"/>
            <a:r>
              <a:rPr lang="en-US" dirty="0" smtClean="0"/>
              <a:t>Open Networking Foundation: </a:t>
            </a:r>
            <a:r>
              <a:rPr lang="en-US" dirty="0" smtClean="0">
                <a:hlinkClick r:id="rId2"/>
              </a:rPr>
              <a:t>https://www.opennetworking.org/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lecture materials are based on various resources in the net, in particular this file</a:t>
            </a:r>
          </a:p>
          <a:p>
            <a:pPr marL="457200" lvl="1" indent="0">
              <a:buNone/>
            </a:pPr>
            <a:r>
              <a:rPr lang="en-US" dirty="0" smtClean="0"/>
              <a:t>https://www.clear.rice.edu/comp529/www/papers/tutorial_4.pdf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Internet (network) application is exploding while the network infrastructure is not?</a:t>
            </a:r>
          </a:p>
          <a:p>
            <a:pPr lvl="1"/>
            <a:r>
              <a:rPr lang="en-US" dirty="0" smtClean="0"/>
              <a:t>Applications are software that allows many people to work on – this facilitates innovation.</a:t>
            </a:r>
          </a:p>
          <a:p>
            <a:pPr lvl="1"/>
            <a:r>
              <a:rPr lang="en-US" dirty="0" smtClean="0"/>
              <a:t>Network infrastructure is basically hardware – only a handful of companies can really work on the network infrastructure – this limits the innovation. </a:t>
            </a:r>
          </a:p>
          <a:p>
            <a:r>
              <a:rPr lang="en-US" dirty="0" smtClean="0"/>
              <a:t>We now see a need to innovate the network infrastructure</a:t>
            </a:r>
            <a:endParaRPr lang="en-US" dirty="0"/>
          </a:p>
          <a:p>
            <a:pPr lvl="1"/>
            <a:r>
              <a:rPr lang="en-US" dirty="0" smtClean="0"/>
              <a:t>We can continue to do what we used to do – patching up the network and putting off the fires</a:t>
            </a:r>
          </a:p>
          <a:p>
            <a:pPr lvl="1"/>
            <a:r>
              <a:rPr lang="en-US" dirty="0" smtClean="0"/>
              <a:t>A big idea that allows for continuous innovation: open up the network infrastructure and make it behave like software so as to facilitate continuous innovations. </a:t>
            </a:r>
          </a:p>
          <a:p>
            <a:pPr lvl="2"/>
            <a:r>
              <a:rPr lang="en-US" dirty="0" smtClean="0"/>
              <a:t>The is the core idea of Software Defined Network (SDN).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9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functions in a traditional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 packet at its input port</a:t>
            </a:r>
          </a:p>
          <a:p>
            <a:pPr lvl="1"/>
            <a:r>
              <a:rPr lang="en-US" dirty="0" smtClean="0"/>
              <a:t>Decide what to do this the packet – control plane</a:t>
            </a:r>
          </a:p>
          <a:p>
            <a:pPr lvl="2"/>
            <a:r>
              <a:rPr lang="en-US" dirty="0" smtClean="0"/>
              <a:t>Which output should this packet go to?</a:t>
            </a:r>
          </a:p>
          <a:p>
            <a:pPr lvl="2"/>
            <a:r>
              <a:rPr lang="en-US" dirty="0" smtClean="0"/>
              <a:t>Software system running protocols (OSPF, RIP)</a:t>
            </a:r>
          </a:p>
          <a:p>
            <a:pPr lvl="1"/>
            <a:r>
              <a:rPr lang="en-US" dirty="0" smtClean="0"/>
              <a:t>Move the packet from the input port to the output port – data plane</a:t>
            </a:r>
          </a:p>
          <a:p>
            <a:pPr lvl="2"/>
            <a:r>
              <a:rPr lang="en-US" dirty="0" smtClean="0"/>
              <a:t>This has to be done by hardware, why?</a:t>
            </a:r>
          </a:p>
          <a:p>
            <a:pPr lvl="3"/>
            <a:r>
              <a:rPr lang="en-US" dirty="0" smtClean="0"/>
              <a:t>40Gbps line speed, 1500 bytes packet, need to complete the move every 300 </a:t>
            </a:r>
            <a:r>
              <a:rPr lang="en-US" dirty="0" err="1" smtClean="0"/>
              <a:t>nano</a:t>
            </a:r>
            <a:r>
              <a:rPr lang="en-US" dirty="0" smtClean="0"/>
              <a:t>-seconds.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181600"/>
            <a:ext cx="247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plane (software)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953000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router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49530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2362200" y="56007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network: Closed boxes, fully distributed protocols.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32735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Bundling the forwarding hardware with control plane software</a:t>
            </a:r>
          </a:p>
          <a:p>
            <a:pPr lvl="1"/>
            <a:r>
              <a:rPr lang="en-US" dirty="0" smtClean="0"/>
              <a:t>Effectively makes it a closed system (the whole thing behaves like hardware)</a:t>
            </a:r>
          </a:p>
          <a:p>
            <a:pPr lvl="1"/>
            <a:r>
              <a:rPr lang="en-US" dirty="0" smtClean="0"/>
              <a:t>No way to perform experiments for any innovation on production networks – This kills the innovation.</a:t>
            </a:r>
          </a:p>
          <a:p>
            <a:pPr lvl="1"/>
            <a:r>
              <a:rPr lang="en-US" dirty="0" smtClean="0"/>
              <a:t>Innovative limited to interface – only the networking company can do anything meaningful</a:t>
            </a:r>
          </a:p>
          <a:p>
            <a:pPr lvl="1"/>
            <a:r>
              <a:rPr lang="en-US" dirty="0" smtClean="0"/>
              <a:t>Hardware centric</a:t>
            </a:r>
          </a:p>
          <a:p>
            <a:pPr lvl="2"/>
            <a:r>
              <a:rPr lang="en-US" dirty="0" smtClean="0"/>
              <a:t>Forwarding gets faster and faster using custom ASICs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Keep the data plane hardware, open up the control plane software.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925" y="3886200"/>
            <a:ext cx="247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plane (software)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7525" y="36576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  <a:endCxn id="5" idx="3"/>
          </p:cNvCxnSpPr>
          <p:nvPr/>
        </p:nvCxnSpPr>
        <p:spPr>
          <a:xfrm>
            <a:off x="817525" y="43053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5105400"/>
            <a:ext cx="2528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SDN client (</a:t>
            </a:r>
            <a:r>
              <a:rPr lang="en-US" dirty="0" err="1" smtClean="0"/>
              <a:t>Openflow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Data plane (hardware)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10200" y="48768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1"/>
            <a:endCxn id="8" idx="3"/>
          </p:cNvCxnSpPr>
          <p:nvPr/>
        </p:nvCxnSpPr>
        <p:spPr>
          <a:xfrm>
            <a:off x="5410200" y="55245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3200400"/>
            <a:ext cx="12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Server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7400" y="3124200"/>
            <a:ext cx="1600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518909" y="3654371"/>
            <a:ext cx="388619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4263971"/>
            <a:ext cx="990600" cy="30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Defined Networks architecture</a:t>
            </a:r>
            <a:endParaRPr lang="en-US" dirty="0"/>
          </a:p>
        </p:txBody>
      </p:sp>
      <p:pic>
        <p:nvPicPr>
          <p:cNvPr id="3074" name="Picture 2" descr="http://perspectives.mvdirona.com/content/binary/NickMckeownS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7397"/>
            <a:ext cx="7380880" cy="42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05400"/>
            <a:ext cx="1978220" cy="9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5841592"/>
            <a:ext cx="624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functionalities become software about the network OS,</a:t>
            </a:r>
          </a:p>
          <a:p>
            <a:r>
              <a:rPr lang="en-US" dirty="0"/>
              <a:t>w</a:t>
            </a:r>
            <a:r>
              <a:rPr lang="en-US" dirty="0" smtClean="0"/>
              <a:t>hich control the clients.</a:t>
            </a:r>
          </a:p>
        </p:txBody>
      </p:sp>
    </p:spTree>
    <p:extLst>
      <p:ext uri="{BB962C8B-B14F-4D97-AF65-F5344CB8AC3E}">
        <p14:creationId xmlns:p14="http://schemas.microsoft.com/office/powerpoint/2010/main" val="177731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principles</a:t>
            </a:r>
          </a:p>
          <a:p>
            <a:pPr lvl="1"/>
            <a:r>
              <a:rPr lang="en-US" dirty="0" smtClean="0"/>
              <a:t>Separate control plane from data plane</a:t>
            </a:r>
          </a:p>
          <a:p>
            <a:pPr lvl="1"/>
            <a:r>
              <a:rPr lang="en-US" dirty="0" smtClean="0"/>
              <a:t>Execute control plane software on general purpose servers</a:t>
            </a:r>
          </a:p>
          <a:p>
            <a:pPr lvl="2"/>
            <a:r>
              <a:rPr lang="en-US" dirty="0" smtClean="0"/>
              <a:t>Decouple from specific networking hardware</a:t>
            </a:r>
          </a:p>
          <a:p>
            <a:pPr lvl="2"/>
            <a:r>
              <a:rPr lang="en-US" dirty="0" smtClean="0"/>
              <a:t>Use commodity servers</a:t>
            </a:r>
          </a:p>
          <a:p>
            <a:pPr lvl="1"/>
            <a:r>
              <a:rPr lang="en-US" dirty="0" smtClean="0"/>
              <a:t>An architecture to control the entire network as whole instead of individual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3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1124</Words>
  <Application>Microsoft Office PowerPoint</Application>
  <PresentationFormat>On-screen Show (4:3)</PresentationFormat>
  <Paragraphs>138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SDN and Openflow</vt:lpstr>
      <vt:lpstr>Motivation</vt:lpstr>
      <vt:lpstr>Motivation</vt:lpstr>
      <vt:lpstr>Basic functions in a traditional router</vt:lpstr>
      <vt:lpstr>Current network: Closed boxes, fully distributed protocols.</vt:lpstr>
      <vt:lpstr>Some drawbacks</vt:lpstr>
      <vt:lpstr>Software Defined Network</vt:lpstr>
      <vt:lpstr>Software Defined Networks architecture</vt:lpstr>
      <vt:lpstr>SDN</vt:lpstr>
      <vt:lpstr>SDN – Software-centric networks</vt:lpstr>
      <vt:lpstr>Open Flow</vt:lpstr>
      <vt:lpstr>Openflow</vt:lpstr>
      <vt:lpstr>Openflow</vt:lpstr>
      <vt:lpstr>Centralized and distributed control of Openflow switches</vt:lpstr>
      <vt:lpstr>Open Flow Protocol Messages</vt:lpstr>
      <vt:lpstr>Flow table entry</vt:lpstr>
      <vt:lpstr>Flow switching and routing</vt:lpstr>
      <vt:lpstr>Pipeline processing</vt:lpstr>
      <vt:lpstr>Per table packet processing</vt:lpstr>
      <vt:lpstr>Instructions and action set</vt:lpstr>
      <vt:lpstr>Actions</vt:lpstr>
      <vt:lpstr>Most important function of Openflow</vt:lpstr>
      <vt:lpstr>Some challenges in SDN</vt:lpstr>
      <vt:lpstr>SDN and HPC</vt:lpstr>
      <vt:lpstr>Going further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and Openflow</dc:title>
  <dc:creator>surfing</dc:creator>
  <cp:lastModifiedBy>surfing</cp:lastModifiedBy>
  <cp:revision>19</cp:revision>
  <dcterms:created xsi:type="dcterms:W3CDTF">2014-02-26T21:41:17Z</dcterms:created>
  <dcterms:modified xsi:type="dcterms:W3CDTF">2014-02-27T02:53:38Z</dcterms:modified>
</cp:coreProperties>
</file>