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5" r:id="rId18"/>
    <p:sldId id="274" r:id="rId19"/>
    <p:sldId id="276" r:id="rId20"/>
    <p:sldId id="278" r:id="rId21"/>
    <p:sldId id="277" r:id="rId22"/>
    <p:sldId id="279" r:id="rId23"/>
    <p:sldId id="280" r:id="rId24"/>
    <p:sldId id="28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RAND" initials="PARANDCO" lastIdx="0" clrIdx="0">
    <p:extLst>
      <p:ext uri="{19B8F6BF-5375-455C-9EA6-DF929625EA0E}">
        <p15:presenceInfo xmlns:p15="http://schemas.microsoft.com/office/powerpoint/2012/main" userId="PARAN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55512-F976-445E-8451-8E0EA2B8C0EB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1409E-3A54-492C-8AC7-831661A1D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59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1409E-3A54-492C-8AC7-831661A1D4A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89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F4EB-D3C0-48B4-8DFD-0CF35403E33E}" type="datetime1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956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B996B-00DA-4A22-A045-BEBFA45AC296}" type="datetime1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200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1463-182D-4AE9-9571-0014B70070A9}" type="datetime1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198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4758-3F2D-4D5C-B332-49DA9965D493}" type="datetime1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75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450-33DF-4474-9172-35A662884F90}" type="datetime1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1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E3CF-C7C7-4F35-941D-6545310A740D}" type="datetime1">
              <a:rPr lang="en-US" smtClean="0"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49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A000-C548-40F7-84B0-B96506BDB6F7}" type="datetime1">
              <a:rPr lang="en-US" smtClean="0"/>
              <a:t>3/30/2014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1277-1BB1-4BEF-B1A1-B84AE1F2D057}" type="datetime1">
              <a:rPr lang="en-US" smtClean="0"/>
              <a:t>3/30/2014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62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077E6-9BCB-4FD8-9ABE-A62D0B9FC736}" type="datetime1">
              <a:rPr lang="en-US" smtClean="0"/>
              <a:t>3/30/2014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75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CBA2-E658-4AA7-9739-412D0FA231A2}" type="datetime1">
              <a:rPr lang="en-US" smtClean="0"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7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6788-A009-4D0B-860D-1285B5669B42}" type="datetime1">
              <a:rPr lang="en-US" smtClean="0"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5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98587-C653-43E1-A36E-08BD68B0109C}" type="datetime1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51D16-BC0D-4F8A-B215-0C26261A0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0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0513" y="1676154"/>
            <a:ext cx="9144000" cy="23876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The Who, What, Why and How of High Performance Computing Applications in the Cloud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0513" y="5080358"/>
            <a:ext cx="9144000" cy="165576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Soheila Abrishami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2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S</a:t>
            </a:r>
            <a:r>
              <a:rPr lang="en-US" sz="3600" b="1" dirty="0" smtClean="0"/>
              <a:t>ystem noise has detrimental impact on performance</a:t>
            </a:r>
            <a:endParaRPr lang="en-US" sz="3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2445" y="2009688"/>
            <a:ext cx="5434885" cy="368639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2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Optimizing Cloud Virtualization for HPC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mitigate the overhead of cloud platform two ways is considered</a:t>
            </a:r>
          </a:p>
          <a:p>
            <a:pPr lvl="1"/>
            <a:r>
              <a:rPr lang="en-US" b="1" i="1" dirty="0" smtClean="0"/>
              <a:t>Lightweight virtualization </a:t>
            </a:r>
            <a:r>
              <a:rPr lang="en-US" dirty="0" smtClean="0"/>
              <a:t>: reduces the latency overhead of network virtualization by granting virtual machines native accesses to physical network interfaces</a:t>
            </a:r>
          </a:p>
          <a:p>
            <a:pPr lvl="1"/>
            <a:r>
              <a:rPr lang="en-US" b="1" i="1" dirty="0" smtClean="0"/>
              <a:t>CPU affinity</a:t>
            </a:r>
            <a:r>
              <a:rPr lang="en-US" dirty="0" smtClean="0"/>
              <a:t>: instructs the operating system to bind a process (or thread) to a specific CPU core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9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</a:t>
            </a:r>
            <a:r>
              <a:rPr lang="en-US" b="1" dirty="0" smtClean="0"/>
              <a:t>ightweight virtualization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lightweight virtualization techniques</a:t>
            </a:r>
          </a:p>
          <a:p>
            <a:pPr lvl="1"/>
            <a:r>
              <a:rPr lang="en-US" dirty="0" smtClean="0"/>
              <a:t> </a:t>
            </a:r>
            <a:r>
              <a:rPr lang="en-US" b="1" i="1" dirty="0" smtClean="0"/>
              <a:t>thin VMs </a:t>
            </a:r>
            <a:r>
              <a:rPr lang="en-US" dirty="0" smtClean="0"/>
              <a:t>configured with PCI pass-through for I/O</a:t>
            </a:r>
          </a:p>
          <a:p>
            <a:pPr lvl="1"/>
            <a:r>
              <a:rPr lang="en-US" b="1" i="1" dirty="0" smtClean="0"/>
              <a:t> containers</a:t>
            </a:r>
            <a:r>
              <a:rPr lang="en-US" dirty="0" smtClean="0"/>
              <a:t> that is OS-level virtualization</a:t>
            </a:r>
          </a:p>
          <a:p>
            <a:r>
              <a:rPr lang="en-US" b="1" dirty="0" smtClean="0"/>
              <a:t>Thin VM: </a:t>
            </a:r>
          </a:p>
          <a:p>
            <a:pPr lvl="1"/>
            <a:r>
              <a:rPr lang="en-US" sz="2200" dirty="0" smtClean="0"/>
              <a:t>Definition</a:t>
            </a:r>
            <a:r>
              <a:rPr lang="en-US" sz="2200" b="1" dirty="0" smtClean="0"/>
              <a:t>: </a:t>
            </a:r>
            <a:r>
              <a:rPr lang="en-US" sz="2200" dirty="0" smtClean="0"/>
              <a:t>a physical network interface is allocated exclusively to a thin VM</a:t>
            </a:r>
          </a:p>
          <a:p>
            <a:pPr lvl="1"/>
            <a:r>
              <a:rPr lang="en-US" sz="2200" dirty="0" smtClean="0"/>
              <a:t>Problem: under utilization when the thin VM generates insufficient network load</a:t>
            </a:r>
            <a:endParaRPr lang="en-US" sz="2600" dirty="0"/>
          </a:p>
          <a:p>
            <a:r>
              <a:rPr lang="en-US" b="1" dirty="0" smtClean="0"/>
              <a:t>Containers:</a:t>
            </a:r>
          </a:p>
          <a:p>
            <a:pPr lvl="1"/>
            <a:r>
              <a:rPr lang="en-US" sz="2200" dirty="0" smtClean="0"/>
              <a:t>Definition</a:t>
            </a:r>
            <a:r>
              <a:rPr lang="en-US" sz="2200" b="1" dirty="0" smtClean="0"/>
              <a:t>: </a:t>
            </a:r>
            <a:r>
              <a:rPr lang="en-US" sz="2200" dirty="0" smtClean="0"/>
              <a:t>share the physical network interface with its sibling containers and its host.</a:t>
            </a:r>
          </a:p>
          <a:p>
            <a:pPr lvl="1"/>
            <a:r>
              <a:rPr lang="en-US" sz="2200" dirty="0" smtClean="0"/>
              <a:t>Problem: containers must run the same operating system as their underlying host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7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900" b="1" dirty="0" smtClean="0"/>
              <a:t>Impact of Virtualization on Application Performance</a:t>
            </a:r>
            <a:endParaRPr lang="en-US" sz="39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64552"/>
            <a:ext cx="10133609" cy="364430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2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CPU Affinity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Prevent migration of process</a:t>
            </a:r>
          </a:p>
          <a:p>
            <a:r>
              <a:rPr lang="en-US" dirty="0" smtClean="0"/>
              <a:t>Prevent multi process share a core</a:t>
            </a:r>
          </a:p>
          <a:p>
            <a:r>
              <a:rPr lang="en-US" dirty="0" smtClean="0"/>
              <a:t>Improving cache locality</a:t>
            </a:r>
          </a:p>
          <a:p>
            <a:r>
              <a:rPr lang="en-US" dirty="0" smtClean="0"/>
              <a:t>In cloud CPU affinity can be enforced in two levels:</a:t>
            </a:r>
          </a:p>
          <a:p>
            <a:pPr lvl="1"/>
            <a:r>
              <a:rPr lang="en-US" dirty="0" smtClean="0"/>
              <a:t>Application level: binding process of to the virtual CPUs of a VM</a:t>
            </a:r>
          </a:p>
          <a:p>
            <a:pPr lvl="1"/>
            <a:r>
              <a:rPr lang="en-US" dirty="0" smtClean="0"/>
              <a:t>Hypervisor level: binding  virtual CPUs to physical CPUs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38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Impact of CPU Affinity on CPU Performance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470" y="1751524"/>
            <a:ext cx="10430715" cy="388942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15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412901" y="5527267"/>
                <a:ext cx="6362164" cy="8642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 smtClean="0"/>
                      <m:t>200 </m:t>
                    </m:r>
                    <m:r>
                      <m:rPr>
                        <m:nor/>
                      </m:rPr>
                      <a:rPr lang="en-US" sz="2000" dirty="0" smtClean="0"/>
                      <m:t>million</m:t>
                    </m:r>
                    <m:r>
                      <m:rPr>
                        <m:nor/>
                      </m:rPr>
                      <a:rPr lang="en-US" sz="2000" b="0" i="0" dirty="0" smtClean="0"/>
                      <m:t> </m:t>
                    </m:r>
                    <m:r>
                      <m:rPr>
                        <m:nor/>
                      </m:rPr>
                      <a:rPr lang="en-US" sz="2000" b="0" i="0" dirty="0" smtClean="0"/>
                      <m:t>of</m:t>
                    </m:r>
                    <m:r>
                      <m:rPr>
                        <m:nor/>
                      </m:rPr>
                      <a:rPr lang="en-US" sz="2000" b="0" i="0" dirty="0" smtClean="0"/>
                      <m:t> 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+</m:t>
                    </m:r>
                    <m:f>
                      <m:f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𝑟𝑎𝑛𝑑</m:t>
                        </m:r>
                        <m:d>
                          <m:dPr>
                            <m:ctrlPr>
                              <a:rPr lang="en-US" sz="20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/>
                        </m:d>
                      </m:num>
                      <m:den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2000" dirty="0" smtClean="0"/>
                  <a:t>operations</a:t>
                </a:r>
              </a:p>
              <a:p>
                <a:r>
                  <a:rPr lang="en-US" sz="2000" dirty="0" smtClean="0"/>
                  <a:t> 12 process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2901" y="5527267"/>
                <a:ext cx="6362164" cy="864211"/>
              </a:xfrm>
              <a:prstGeom prst="rect">
                <a:avLst/>
              </a:prstGeom>
              <a:blipFill rotWithShape="0">
                <a:blip r:embed="rId3"/>
                <a:stretch>
                  <a:fillRect l="-192" b="-120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1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Application Performance with various CPU Affinity Settings, using thin VM and plain VM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720" y="2215166"/>
            <a:ext cx="12244478" cy="3133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41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HPC Economic in the Cloud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it is challenging to make a profitable business for cloud providers for HPC:</a:t>
            </a:r>
          </a:p>
          <a:p>
            <a:pPr lvl="1"/>
            <a:r>
              <a:rPr lang="en-US" dirty="0" smtClean="0"/>
              <a:t>Utilization of resources on HPC system is high</a:t>
            </a:r>
          </a:p>
          <a:p>
            <a:pPr lvl="1"/>
            <a:r>
              <a:rPr lang="en-US" dirty="0" smtClean="0"/>
              <a:t>HPC cloud user would want a dedicate instance</a:t>
            </a:r>
          </a:p>
          <a:p>
            <a:pPr lvl="1"/>
            <a:r>
              <a:rPr lang="en-US" dirty="0" smtClean="0"/>
              <a:t>The performance of HPC applications is very sensitive to the interconnect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2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668" y="365125"/>
            <a:ext cx="11629622" cy="13255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Cost ratio of running in cloud and a dedicated supercomputer by assuming different per-core-hour cost ratio from 1x to 5x</a:t>
            </a:r>
            <a:endParaRPr lang="en-US" sz="3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044" y="2195512"/>
            <a:ext cx="11622098" cy="305906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4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Cloud Bursting and Benefit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find a mapping between application and available resources to makes best use of the dedicated HPC-optimized resources, minimizes the cost of bursting to the cloud, and meet the performance targets?</a:t>
            </a:r>
          </a:p>
          <a:p>
            <a:r>
              <a:rPr lang="en-US" dirty="0" smtClean="0"/>
              <a:t>By an intelligent mapping algorithms</a:t>
            </a:r>
          </a:p>
          <a:p>
            <a:pPr lvl="1"/>
            <a:r>
              <a:rPr lang="en-US" dirty="0" smtClean="0"/>
              <a:t> Which aware of application characteristics</a:t>
            </a:r>
          </a:p>
          <a:p>
            <a:pPr lvl="1"/>
            <a:r>
              <a:rPr lang="en-US" dirty="0" smtClean="0"/>
              <a:t>Understand that application which </a:t>
            </a:r>
            <a:r>
              <a:rPr lang="en-US" dirty="0" smtClean="0"/>
              <a:t>scale poorly on cloud should be allocated to dedicated resources first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Cloud computing is emerging as an alternative to supercomputers for some of the high-performance computing (HPC) applications that do not require a fully dedicated machine</a:t>
            </a:r>
          </a:p>
          <a:p>
            <a:r>
              <a:rPr lang="en-US" dirty="0" smtClean="0"/>
              <a:t>Advantages of using cloud computing in HPC applications</a:t>
            </a:r>
          </a:p>
          <a:p>
            <a:pPr lvl="1"/>
            <a:r>
              <a:rPr lang="en-US" dirty="0" smtClean="0"/>
              <a:t>cost effective alternative</a:t>
            </a:r>
          </a:p>
          <a:p>
            <a:pPr lvl="1"/>
            <a:r>
              <a:rPr lang="en-US" dirty="0" smtClean="0"/>
              <a:t>reduces the risks caused by under-provisioning</a:t>
            </a:r>
          </a:p>
          <a:p>
            <a:pPr lvl="1"/>
            <a:r>
              <a:rPr lang="en-US" dirty="0" smtClean="0"/>
              <a:t>reduces the underutilization of resources caused by overprovisioning</a:t>
            </a:r>
          </a:p>
          <a:p>
            <a:pPr lvl="1"/>
            <a:r>
              <a:rPr lang="en-US" dirty="0" smtClean="0"/>
              <a:t>the built-in virtualization support in the cloud support flexibility, customization, security, migration and resource control</a:t>
            </a:r>
          </a:p>
          <a:p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6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7293" y="5310613"/>
            <a:ext cx="10515600" cy="1325563"/>
          </a:xfrm>
        </p:spPr>
        <p:txBody>
          <a:bodyPr>
            <a:noAutofit/>
          </a:bodyPr>
          <a:lstStyle/>
          <a:p>
            <a:r>
              <a:rPr lang="en-US" sz="2400" dirty="0" smtClean="0"/>
              <a:t>Mapping of HPC applications to platforms with varying resources (e.g., different processor types and speed, interconnection networks, and virtualization overhead)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7126" y="558532"/>
            <a:ext cx="5806521" cy="420665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903077" y="1378040"/>
                <a:ext cx="4206024" cy="22306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parallel efficiency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):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where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 smtClean="0"/>
                  <a:t> is the number of processors, and Speedup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is defined as: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den>
                    </m:f>
                  </m:oMath>
                </a14:m>
                <a:endParaRPr lang="en-US" b="0" dirty="0" smtClean="0"/>
              </a:p>
              <a:p>
                <a:r>
                  <a:rPr lang="en-US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dirty="0" smtClean="0"/>
                  <a:t> is the sequential execution time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is the parallel execution time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077" y="1378040"/>
                <a:ext cx="4206024" cy="2230611"/>
              </a:xfrm>
              <a:prstGeom prst="rect">
                <a:avLst/>
              </a:prstGeom>
              <a:blipFill rotWithShape="0">
                <a:blip r:embed="rId3"/>
                <a:stretch>
                  <a:fillRect l="-1159" t="-13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with high parallel efficiency are good</a:t>
            </a:r>
            <a:br>
              <a:rPr lang="en-US" dirty="0" smtClean="0"/>
            </a:br>
            <a:r>
              <a:rPr lang="en-US" dirty="0" smtClean="0"/>
              <a:t>candidates for cloud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5915" y="2077054"/>
            <a:ext cx="7114300" cy="3737811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56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Using of smart mapping algorithm in </a:t>
            </a:r>
            <a:r>
              <a:rPr lang="en-US" sz="3600" b="1" dirty="0"/>
              <a:t>different </a:t>
            </a:r>
            <a:r>
              <a:rPr lang="en-US" sz="3600" b="1" dirty="0" smtClean="0"/>
              <a:t>scenarios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smart mapping algorithm by using the application signature and platform characteristic can recommend the best platform for a given application under different scenarios</a:t>
            </a:r>
          </a:p>
          <a:p>
            <a:pPr lvl="1"/>
            <a:r>
              <a:rPr lang="en-US" dirty="0" smtClean="0"/>
              <a:t>Minimize Cost with Performance Guarantees</a:t>
            </a:r>
          </a:p>
          <a:p>
            <a:pPr lvl="1"/>
            <a:r>
              <a:rPr lang="en-US" dirty="0" smtClean="0"/>
              <a:t>Maximize Performance </a:t>
            </a:r>
            <a:r>
              <a:rPr lang="en-US" dirty="0" smtClean="0"/>
              <a:t>with Constrained Budget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0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US" sz="4400" b="1" dirty="0" smtClean="0">
                <a:latin typeface="+mj-lt"/>
              </a:rPr>
              <a:t>Cost with Performance </a:t>
            </a:r>
            <a:r>
              <a:rPr lang="en-US" sz="4400" b="1" dirty="0" smtClean="0">
                <a:latin typeface="+mj-lt"/>
              </a:rPr>
              <a:t>Guarantees</a:t>
            </a:r>
            <a:endParaRPr lang="en-US" sz="4400" b="1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691" y="1690687"/>
            <a:ext cx="6941582" cy="4283849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6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Lightweight virtualization is important to remove overheads for HPC in cloud.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hybrid cloud-supercomputer platform environment can outperform its individual </a:t>
            </a:r>
            <a:r>
              <a:rPr lang="en-US" dirty="0" smtClean="0"/>
              <a:t>constituents</a:t>
            </a:r>
          </a:p>
          <a:p>
            <a:r>
              <a:rPr lang="en-US" dirty="0" smtClean="0"/>
              <a:t>Application </a:t>
            </a:r>
            <a:r>
              <a:rPr lang="en-US" dirty="0"/>
              <a:t>characterization in the HPC-cloud space is challenging but the benefits are substantial</a:t>
            </a:r>
            <a:endParaRPr lang="en-US" dirty="0" smtClean="0"/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4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Motivation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still remains unclear whether, and when, HPC in the cloud can become a feasible substitute or complement to supercomputers.</a:t>
            </a:r>
          </a:p>
          <a:p>
            <a:r>
              <a:rPr lang="en-US" dirty="0" smtClean="0"/>
              <a:t>Based on the expansion of clouds to HPC applications, HPC users and cloud providers faced with the problem of choosing the best platform by having a limited knowledge about application characteristics, platform capabilities and cost</a:t>
            </a:r>
          </a:p>
          <a:p>
            <a:r>
              <a:rPr lang="en-US" b="1" i="1" dirty="0" smtClean="0"/>
              <a:t>why</a:t>
            </a:r>
            <a:r>
              <a:rPr lang="en-US" dirty="0" smtClean="0"/>
              <a:t> and </a:t>
            </a:r>
            <a:r>
              <a:rPr lang="en-US" b="1" i="1" dirty="0" smtClean="0"/>
              <a:t>who</a:t>
            </a:r>
            <a:r>
              <a:rPr lang="en-US" dirty="0" smtClean="0"/>
              <a:t> should choose (or not choose) cloud for HPC</a:t>
            </a:r>
          </a:p>
          <a:p>
            <a:r>
              <a:rPr lang="en-US" dirty="0" smtClean="0"/>
              <a:t>for </a:t>
            </a:r>
            <a:r>
              <a:rPr lang="en-US" b="1" i="1" dirty="0" smtClean="0"/>
              <a:t>what</a:t>
            </a:r>
            <a:r>
              <a:rPr lang="en-US" dirty="0" smtClean="0"/>
              <a:t> applications, and </a:t>
            </a:r>
            <a:r>
              <a:rPr lang="en-US" b="1" i="1" dirty="0" smtClean="0"/>
              <a:t>how</a:t>
            </a:r>
            <a:r>
              <a:rPr lang="en-US" dirty="0" smtClean="0"/>
              <a:t> should cloud be used for HPC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88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Contribution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answering </a:t>
            </a:r>
            <a:r>
              <a:rPr lang="en-US" b="1" i="1" dirty="0" smtClean="0"/>
              <a:t>what</a:t>
            </a:r>
            <a:r>
              <a:rPr lang="en-US" dirty="0" smtClean="0"/>
              <a:t> HPC applications are suitable for cloud </a:t>
            </a:r>
          </a:p>
          <a:p>
            <a:pPr lvl="1"/>
            <a:r>
              <a:rPr lang="en-US" dirty="0" smtClean="0"/>
              <a:t>By analyzing the performance of HPC applications on a range of platforms varying from supercomputer to cloud</a:t>
            </a:r>
          </a:p>
          <a:p>
            <a:r>
              <a:rPr lang="en-US" dirty="0" smtClean="0"/>
              <a:t>For answering  </a:t>
            </a:r>
            <a:r>
              <a:rPr lang="en-US" b="1" i="1" dirty="0" smtClean="0"/>
              <a:t>how</a:t>
            </a:r>
            <a:r>
              <a:rPr lang="en-US" dirty="0" smtClean="0"/>
              <a:t> to use cloud for HPC</a:t>
            </a:r>
          </a:p>
          <a:p>
            <a:pPr lvl="1"/>
            <a:r>
              <a:rPr lang="en-US" dirty="0" smtClean="0"/>
              <a:t>By analyzing the impact of virtualization on HPC applications</a:t>
            </a:r>
          </a:p>
          <a:p>
            <a:pPr lvl="1"/>
            <a:r>
              <a:rPr lang="en-US" dirty="0" smtClean="0"/>
              <a:t>By using multiple platforms (dedicated and in the cloud) and use a smart application aware mapping of applications to platforms</a:t>
            </a:r>
          </a:p>
          <a:p>
            <a:r>
              <a:rPr lang="en-US" dirty="0" smtClean="0"/>
              <a:t>For answering </a:t>
            </a:r>
            <a:r>
              <a:rPr lang="en-US" b="1" i="1" dirty="0" smtClean="0"/>
              <a:t>why</a:t>
            </a:r>
            <a:r>
              <a:rPr lang="en-US" dirty="0" smtClean="0"/>
              <a:t> it is challenging to make a profitable business for clouds provider and also </a:t>
            </a:r>
            <a:r>
              <a:rPr lang="en-US" b="1" i="1" dirty="0" smtClean="0"/>
              <a:t>who</a:t>
            </a:r>
            <a:r>
              <a:rPr lang="en-US" dirty="0" smtClean="0"/>
              <a:t> can benefits from a </a:t>
            </a:r>
            <a:r>
              <a:rPr lang="en-US" dirty="0" err="1" smtClean="0"/>
              <a:t>HPC_cloud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By investigating the economic aspects of running in cloud vs. supercomputer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1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Experimental </a:t>
            </a:r>
            <a:r>
              <a:rPr lang="en-US" b="1" dirty="0" err="1" smtClean="0"/>
              <a:t>Testbed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7440" y="2071073"/>
            <a:ext cx="11080959" cy="237213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50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Benchmarks and Applications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1070"/>
            <a:ext cx="10515600" cy="469589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Benchmarks and applications are selected from different scientific domains and which differ in nature, amount, and pattern of inter-processor communication.</a:t>
            </a:r>
          </a:p>
          <a:p>
            <a:r>
              <a:rPr lang="en-US" dirty="0" smtClean="0"/>
              <a:t>Benchmarks are chosen which are written in two different parallel programming environments - MPI and CHARM++.</a:t>
            </a:r>
          </a:p>
          <a:p>
            <a:r>
              <a:rPr lang="en-US" dirty="0" smtClean="0"/>
              <a:t>These benchmark are:</a:t>
            </a:r>
          </a:p>
          <a:p>
            <a:pPr lvl="1"/>
            <a:r>
              <a:rPr lang="en-US" dirty="0" smtClean="0"/>
              <a:t>NAS Parallel Benchmarks (NPB) class B</a:t>
            </a:r>
          </a:p>
          <a:p>
            <a:pPr lvl="1"/>
            <a:r>
              <a:rPr lang="en-US" dirty="0" smtClean="0"/>
              <a:t>Jacobi2D</a:t>
            </a:r>
          </a:p>
          <a:p>
            <a:pPr lvl="1"/>
            <a:r>
              <a:rPr lang="en-US" dirty="0" smtClean="0"/>
              <a:t>NAMD</a:t>
            </a:r>
          </a:p>
          <a:p>
            <a:pPr lvl="1"/>
            <a:r>
              <a:rPr lang="en-US" dirty="0" err="1" smtClean="0"/>
              <a:t>ChaNGa</a:t>
            </a:r>
            <a:endParaRPr lang="en-US" dirty="0" smtClean="0"/>
          </a:p>
          <a:p>
            <a:pPr lvl="1"/>
            <a:r>
              <a:rPr lang="en-US" dirty="0" smtClean="0"/>
              <a:t>Sweep3D</a:t>
            </a:r>
          </a:p>
          <a:p>
            <a:pPr lvl="1"/>
            <a:r>
              <a:rPr lang="en-US" dirty="0" err="1" smtClean="0"/>
              <a:t>NQueens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90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42338"/>
            <a:ext cx="10515600" cy="1325563"/>
          </a:xfrm>
        </p:spPr>
        <p:txBody>
          <a:bodyPr>
            <a:normAutofit/>
          </a:bodyPr>
          <a:lstStyle/>
          <a:p>
            <a:r>
              <a:rPr lang="en-US" sz="3000" b="1" dirty="0" smtClean="0"/>
              <a:t>The scaling behavior of platforms for the selected applications</a:t>
            </a:r>
            <a:endParaRPr lang="en-US" sz="3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836" y="776089"/>
            <a:ext cx="8952510" cy="604327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8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Performance Variation for </a:t>
            </a:r>
            <a:r>
              <a:rPr lang="en-US" sz="4000" b="1" dirty="0" err="1" smtClean="0"/>
              <a:t>ChaNGa</a:t>
            </a:r>
            <a:endParaRPr lang="en-US" sz="4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831" y="1916604"/>
            <a:ext cx="7676348" cy="433064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3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Latency and Bandwidth vs. Message Size on all platforms</a:t>
            </a:r>
            <a:endParaRPr lang="en-US" sz="36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7604" y="2428931"/>
            <a:ext cx="9865762" cy="380444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1D16-BC0D-4F8A-B215-0C26261A01F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5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2793</TotalTime>
  <Words>889</Words>
  <Application>Microsoft Office PowerPoint</Application>
  <PresentationFormat>Widescreen</PresentationFormat>
  <Paragraphs>118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Office Theme</vt:lpstr>
      <vt:lpstr>The Who, What, Why and How of High Performance Computing Applications in the Cloud</vt:lpstr>
      <vt:lpstr>Introduction</vt:lpstr>
      <vt:lpstr>Motivation</vt:lpstr>
      <vt:lpstr>Contribution</vt:lpstr>
      <vt:lpstr>Experimental Testbed</vt:lpstr>
      <vt:lpstr>Benchmarks and Applications</vt:lpstr>
      <vt:lpstr>The scaling behavior of platforms for the selected applications</vt:lpstr>
      <vt:lpstr>Performance Variation for ChaNGa</vt:lpstr>
      <vt:lpstr>Latency and Bandwidth vs. Message Size on all platforms</vt:lpstr>
      <vt:lpstr>System noise has detrimental impact on performance</vt:lpstr>
      <vt:lpstr>Optimizing Cloud Virtualization for HPC</vt:lpstr>
      <vt:lpstr>Lightweight virtualization</vt:lpstr>
      <vt:lpstr>Impact of Virtualization on Application Performance</vt:lpstr>
      <vt:lpstr>CPU Affinity</vt:lpstr>
      <vt:lpstr>Impact of CPU Affinity on CPU Performance</vt:lpstr>
      <vt:lpstr>Application Performance with various CPU Affinity Settings, using thin VM and plain VM</vt:lpstr>
      <vt:lpstr>HPC Economic in the Cloud</vt:lpstr>
      <vt:lpstr>Cost ratio of running in cloud and a dedicated supercomputer by assuming different per-core-hour cost ratio from 1x to 5x</vt:lpstr>
      <vt:lpstr> Cloud Bursting and Benefit</vt:lpstr>
      <vt:lpstr>Mapping of HPC applications to platforms with varying resources (e.g., different processor types and speed, interconnection networks, and virtualization overhead)</vt:lpstr>
      <vt:lpstr>Applications with high parallel efficiency are good candidates for cloud</vt:lpstr>
      <vt:lpstr>Using of smart mapping algorithm in different scenarios</vt:lpstr>
      <vt:lpstr>Cost with Performance Guarantees</vt:lpstr>
      <vt:lpstr>Summary</vt:lpstr>
    </vt:vector>
  </TitlesOfParts>
  <Company>PARANDCO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PARAND</dc:creator>
  <cp:lastModifiedBy>PARAND</cp:lastModifiedBy>
  <cp:revision>187</cp:revision>
  <dcterms:created xsi:type="dcterms:W3CDTF">2014-03-28T14:10:42Z</dcterms:created>
  <dcterms:modified xsi:type="dcterms:W3CDTF">2014-03-30T23:56:55Z</dcterms:modified>
</cp:coreProperties>
</file>