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67" r:id="rId15"/>
    <p:sldId id="271" r:id="rId16"/>
    <p:sldId id="275" r:id="rId17"/>
    <p:sldId id="272" r:id="rId18"/>
    <p:sldId id="274" r:id="rId19"/>
    <p:sldId id="278" r:id="rId20"/>
    <p:sldId id="276" r:id="rId21"/>
    <p:sldId id="277" r:id="rId22"/>
    <p:sldId id="280" r:id="rId23"/>
    <p:sldId id="281" r:id="rId24"/>
    <p:sldId id="282" r:id="rId25"/>
    <p:sldId id="283" r:id="rId26"/>
    <p:sldId id="284" r:id="rId27"/>
    <p:sldId id="28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B898E4-6C4C-438F-975F-FCBD675C3419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F10F10-E851-4FF4-B006-805E0A65BE1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2B7A-5A18-498C-BD92-BDB0DACED518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AE8A3-EF73-430E-BCBE-E7D0FDCA3D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2B7A-5A18-498C-BD92-BDB0DACED518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AE8A3-EF73-430E-BCBE-E7D0FDCA3D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2B7A-5A18-498C-BD92-BDB0DACED518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AE8A3-EF73-430E-BCBE-E7D0FDCA3D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ISCA'09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[Kim’08]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ABBFCDC-2172-4890-B080-DB9B473849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2B7A-5A18-498C-BD92-BDB0DACED518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AE8A3-EF73-430E-BCBE-E7D0FDCA3D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2B7A-5A18-498C-BD92-BDB0DACED518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AE8A3-EF73-430E-BCBE-E7D0FDCA3D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2B7A-5A18-498C-BD92-BDB0DACED518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AE8A3-EF73-430E-BCBE-E7D0FDCA3D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2B7A-5A18-498C-BD92-BDB0DACED518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AE8A3-EF73-430E-BCBE-E7D0FDCA3D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2B7A-5A18-498C-BD92-BDB0DACED518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AE8A3-EF73-430E-BCBE-E7D0FDCA3D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2B7A-5A18-498C-BD92-BDB0DACED518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AE8A3-EF73-430E-BCBE-E7D0FDCA3D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2B7A-5A18-498C-BD92-BDB0DACED518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AE8A3-EF73-430E-BCBE-E7D0FDCA3D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2B7A-5A18-498C-BD92-BDB0DACED518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AE8A3-EF73-430E-BCBE-E7D0FDCA3D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82B7A-5A18-498C-BD92-BDB0DACED518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AE8A3-EF73-430E-BCBE-E7D0FDCA3D0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Dragonfly Topology and Routing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Topology Variations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5106" r="4681"/>
          <a:stretch>
            <a:fillRect/>
          </a:stretch>
        </p:blipFill>
        <p:spPr bwMode="auto">
          <a:xfrm>
            <a:off x="76200" y="2124075"/>
            <a:ext cx="4038600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1676400"/>
            <a:ext cx="520065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78"/>
          <p:cNvSpPr>
            <a:spLocks noChangeArrowheads="1"/>
          </p:cNvSpPr>
          <p:nvPr/>
        </p:nvSpPr>
        <p:spPr bwMode="auto">
          <a:xfrm>
            <a:off x="5715000" y="6172200"/>
            <a:ext cx="23699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dirty="0" smtClean="0"/>
              <a:t>[Kim et al. ISCA08]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Minimal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Step 1 : </a:t>
            </a:r>
            <a:r>
              <a:rPr lang="en-US" i="1" dirty="0" smtClean="0"/>
              <a:t>If G</a:t>
            </a:r>
            <a:r>
              <a:rPr lang="en-US" i="1" baseline="-25000" dirty="0" smtClean="0"/>
              <a:t>s</a:t>
            </a:r>
            <a:r>
              <a:rPr lang="en-US" i="1" dirty="0" smtClean="0"/>
              <a:t> </a:t>
            </a:r>
            <a:r>
              <a:rPr lang="en-US" i="1" dirty="0" smtClean="0"/>
              <a:t>≠</a:t>
            </a:r>
            <a:r>
              <a:rPr lang="en-US" i="1" dirty="0" smtClean="0"/>
              <a:t> </a:t>
            </a:r>
            <a:r>
              <a:rPr lang="en-US" i="1" dirty="0" err="1" smtClean="0"/>
              <a:t>G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 and R</a:t>
            </a:r>
            <a:r>
              <a:rPr lang="en-US" i="1" baseline="-25000" dirty="0" smtClean="0"/>
              <a:t>s</a:t>
            </a:r>
            <a:r>
              <a:rPr lang="en-US" i="1" dirty="0" smtClean="0"/>
              <a:t> does not have a connection to </a:t>
            </a:r>
            <a:r>
              <a:rPr lang="en-US" i="1" dirty="0" err="1" smtClean="0"/>
              <a:t>G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, route within G</a:t>
            </a:r>
            <a:r>
              <a:rPr lang="en-US" i="1" baseline="-25000" dirty="0" smtClean="0"/>
              <a:t>s</a:t>
            </a:r>
            <a:r>
              <a:rPr lang="en-US" i="1" dirty="0" smtClean="0"/>
              <a:t> from R</a:t>
            </a:r>
            <a:r>
              <a:rPr lang="en-US" i="1" baseline="-25000" dirty="0" smtClean="0"/>
              <a:t>s</a:t>
            </a:r>
            <a:r>
              <a:rPr lang="en-US" i="1" dirty="0" smtClean="0"/>
              <a:t> to R</a:t>
            </a:r>
            <a:r>
              <a:rPr lang="en-US" i="1" baseline="-25000" dirty="0" smtClean="0"/>
              <a:t>a</a:t>
            </a:r>
            <a:r>
              <a:rPr lang="en-US" i="1" dirty="0" smtClean="0"/>
              <a:t>, a router that has a global channel to G</a:t>
            </a:r>
            <a:r>
              <a:rPr lang="en-US" i="1" baseline="-25000" dirty="0" smtClean="0"/>
              <a:t>d</a:t>
            </a:r>
            <a:r>
              <a:rPr lang="en-US" i="1" dirty="0" smtClean="0"/>
              <a:t>.</a:t>
            </a:r>
          </a:p>
          <a:p>
            <a:r>
              <a:rPr lang="en-US" b="1" dirty="0" smtClean="0"/>
              <a:t>Step 2 : </a:t>
            </a:r>
            <a:r>
              <a:rPr lang="en-US" i="1" dirty="0" smtClean="0"/>
              <a:t>If G</a:t>
            </a:r>
            <a:r>
              <a:rPr lang="en-US" i="1" baseline="-25000" dirty="0" smtClean="0"/>
              <a:t>s</a:t>
            </a:r>
            <a:r>
              <a:rPr lang="en-US" i="1" dirty="0" smtClean="0"/>
              <a:t> ≠ </a:t>
            </a:r>
            <a:r>
              <a:rPr lang="en-US" i="1" dirty="0" err="1" smtClean="0"/>
              <a:t>G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, traverse the global channel from R</a:t>
            </a:r>
            <a:r>
              <a:rPr lang="en-US" i="1" baseline="-25000" dirty="0" smtClean="0"/>
              <a:t>a</a:t>
            </a:r>
            <a:r>
              <a:rPr lang="en-US" i="1" dirty="0" smtClean="0"/>
              <a:t> to reach router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b</a:t>
            </a:r>
            <a:r>
              <a:rPr lang="en-US" i="1" dirty="0" smtClean="0"/>
              <a:t> in G</a:t>
            </a:r>
            <a:r>
              <a:rPr lang="en-US" i="1" baseline="-25000" dirty="0" smtClean="0"/>
              <a:t>d</a:t>
            </a:r>
            <a:r>
              <a:rPr lang="en-US" i="1" dirty="0" smtClean="0"/>
              <a:t>.</a:t>
            </a:r>
          </a:p>
          <a:p>
            <a:r>
              <a:rPr lang="en-US" b="1" dirty="0" smtClean="0"/>
              <a:t>Step 3 : </a:t>
            </a:r>
            <a:r>
              <a:rPr lang="en-US" i="1" dirty="0" smtClean="0"/>
              <a:t>If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b</a:t>
            </a:r>
            <a:r>
              <a:rPr lang="en-US" i="1" dirty="0" smtClean="0"/>
              <a:t> </a:t>
            </a:r>
            <a:r>
              <a:rPr lang="en-US" i="1" dirty="0" smtClean="0"/>
              <a:t>≠</a:t>
            </a:r>
            <a:r>
              <a:rPr lang="en-US" i="1" dirty="0" smtClean="0"/>
              <a:t> R</a:t>
            </a:r>
            <a:r>
              <a:rPr lang="en-US" i="1" baseline="-25000" dirty="0" smtClean="0"/>
              <a:t>d</a:t>
            </a:r>
            <a:r>
              <a:rPr lang="en-US" i="1" dirty="0" smtClean="0"/>
              <a:t>, route within </a:t>
            </a:r>
            <a:r>
              <a:rPr lang="en-US" i="1" dirty="0" err="1" smtClean="0"/>
              <a:t>G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 from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b</a:t>
            </a:r>
            <a:r>
              <a:rPr lang="en-US" i="1" dirty="0" smtClean="0"/>
              <a:t> to R</a:t>
            </a:r>
            <a:r>
              <a:rPr lang="en-US" i="1" baseline="-25000" dirty="0" smtClean="0"/>
              <a:t>d</a:t>
            </a:r>
            <a:r>
              <a:rPr lang="en-US" i="1" dirty="0" smtClean="0"/>
              <a:t>.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Minimal Routing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429000" y="4876800"/>
            <a:ext cx="2514600" cy="1447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86200" y="5105400"/>
            <a:ext cx="3810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495800" y="5715000"/>
            <a:ext cx="3810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05400" y="5105400"/>
            <a:ext cx="3810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5" idx="3"/>
            <a:endCxn id="6" idx="1"/>
          </p:cNvCxnSpPr>
          <p:nvPr/>
        </p:nvCxnSpPr>
        <p:spPr>
          <a:xfrm>
            <a:off x="4267200" y="5295900"/>
            <a:ext cx="228600" cy="609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7" idx="1"/>
            <a:endCxn id="6" idx="3"/>
          </p:cNvCxnSpPr>
          <p:nvPr/>
        </p:nvCxnSpPr>
        <p:spPr>
          <a:xfrm rot="10800000" flipV="1">
            <a:off x="4876800" y="5295900"/>
            <a:ext cx="228600" cy="609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3"/>
            <a:endCxn id="7" idx="1"/>
          </p:cNvCxnSpPr>
          <p:nvPr/>
        </p:nvCxnSpPr>
        <p:spPr>
          <a:xfrm>
            <a:off x="4267200" y="5295900"/>
            <a:ext cx="8382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3886200" y="5562600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4038600" y="5561806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496594" y="6171406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648994" y="6171406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5180806" y="5561806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5333206" y="5561806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5943600" y="2590800"/>
            <a:ext cx="2514600" cy="1447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400800" y="2819400"/>
            <a:ext cx="3810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010400" y="3429000"/>
            <a:ext cx="3810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620000" y="2819400"/>
            <a:ext cx="3810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>
            <a:stCxn id="23" idx="3"/>
            <a:endCxn id="24" idx="1"/>
          </p:cNvCxnSpPr>
          <p:nvPr/>
        </p:nvCxnSpPr>
        <p:spPr>
          <a:xfrm>
            <a:off x="6781800" y="3009900"/>
            <a:ext cx="228600" cy="609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5" idx="1"/>
            <a:endCxn id="24" idx="3"/>
          </p:cNvCxnSpPr>
          <p:nvPr/>
        </p:nvCxnSpPr>
        <p:spPr>
          <a:xfrm rot="10800000" flipV="1">
            <a:off x="7391400" y="3009900"/>
            <a:ext cx="228600" cy="609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3" idx="3"/>
            <a:endCxn id="25" idx="1"/>
          </p:cNvCxnSpPr>
          <p:nvPr/>
        </p:nvCxnSpPr>
        <p:spPr>
          <a:xfrm>
            <a:off x="6781800" y="3009900"/>
            <a:ext cx="8382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6400800" y="3276600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6553200" y="3275806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7011194" y="3885406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7163594" y="3885406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7695406" y="3275806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7847806" y="3275806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914400" y="2590800"/>
            <a:ext cx="2514600" cy="1447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371600" y="2819400"/>
            <a:ext cx="3810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981200" y="3429000"/>
            <a:ext cx="3810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590800" y="2819400"/>
            <a:ext cx="3810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>
            <a:stCxn id="36" idx="3"/>
            <a:endCxn id="37" idx="1"/>
          </p:cNvCxnSpPr>
          <p:nvPr/>
        </p:nvCxnSpPr>
        <p:spPr>
          <a:xfrm>
            <a:off x="1752600" y="3009900"/>
            <a:ext cx="228600" cy="609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8" idx="1"/>
            <a:endCxn id="37" idx="3"/>
          </p:cNvCxnSpPr>
          <p:nvPr/>
        </p:nvCxnSpPr>
        <p:spPr>
          <a:xfrm rot="10800000" flipV="1">
            <a:off x="2362200" y="3009900"/>
            <a:ext cx="228600" cy="609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6" idx="3"/>
            <a:endCxn id="38" idx="1"/>
          </p:cNvCxnSpPr>
          <p:nvPr/>
        </p:nvCxnSpPr>
        <p:spPr>
          <a:xfrm>
            <a:off x="1752600" y="3009900"/>
            <a:ext cx="8382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1371600" y="3276600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1524000" y="3275806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1981994" y="3885406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2134394" y="3885406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2666206" y="3275806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2818606" y="3275806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37" idx="3"/>
            <a:endCxn id="5" idx="1"/>
          </p:cNvCxnSpPr>
          <p:nvPr/>
        </p:nvCxnSpPr>
        <p:spPr>
          <a:xfrm>
            <a:off x="2362200" y="3619500"/>
            <a:ext cx="1524000" cy="1676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7" idx="3"/>
            <a:endCxn id="24" idx="1"/>
          </p:cNvCxnSpPr>
          <p:nvPr/>
        </p:nvCxnSpPr>
        <p:spPr>
          <a:xfrm flipV="1">
            <a:off x="5486400" y="3619500"/>
            <a:ext cx="1524000" cy="1676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3" idx="1"/>
            <a:endCxn id="38" idx="3"/>
          </p:cNvCxnSpPr>
          <p:nvPr/>
        </p:nvCxnSpPr>
        <p:spPr>
          <a:xfrm rot="10800000">
            <a:off x="2971800" y="3009900"/>
            <a:ext cx="3429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4" idx="4"/>
            <a:endCxn id="6" idx="2"/>
          </p:cNvCxnSpPr>
          <p:nvPr/>
        </p:nvCxnSpPr>
        <p:spPr>
          <a:xfrm rot="5400000" flipH="1">
            <a:off x="4572000" y="6210300"/>
            <a:ext cx="228600" cy="1588"/>
          </a:xfrm>
          <a:prstGeom prst="line">
            <a:avLst/>
          </a:pr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" idx="3"/>
            <a:endCxn id="7" idx="1"/>
          </p:cNvCxnSpPr>
          <p:nvPr/>
        </p:nvCxnSpPr>
        <p:spPr>
          <a:xfrm flipV="1">
            <a:off x="4876800" y="5295900"/>
            <a:ext cx="228600" cy="609600"/>
          </a:xfrm>
          <a:prstGeom prst="line">
            <a:avLst/>
          </a:pr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6" idx="2"/>
            <a:endCxn id="6" idx="3"/>
          </p:cNvCxnSpPr>
          <p:nvPr/>
        </p:nvCxnSpPr>
        <p:spPr>
          <a:xfrm rot="5400000" flipH="1" flipV="1">
            <a:off x="4686300" y="5905500"/>
            <a:ext cx="190500" cy="190500"/>
          </a:xfrm>
          <a:prstGeom prst="line">
            <a:avLst/>
          </a:pr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7" idx="3"/>
            <a:endCxn id="7" idx="1"/>
          </p:cNvCxnSpPr>
          <p:nvPr/>
        </p:nvCxnSpPr>
        <p:spPr>
          <a:xfrm flipH="1">
            <a:off x="5105400" y="5295900"/>
            <a:ext cx="381000" cy="1588"/>
          </a:xfrm>
          <a:prstGeom prst="line">
            <a:avLst/>
          </a:pr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24" idx="1"/>
            <a:endCxn id="7" idx="3"/>
          </p:cNvCxnSpPr>
          <p:nvPr/>
        </p:nvCxnSpPr>
        <p:spPr>
          <a:xfrm rot="10800000" flipV="1">
            <a:off x="5486400" y="3619500"/>
            <a:ext cx="1524000" cy="1676400"/>
          </a:xfrm>
          <a:prstGeom prst="line">
            <a:avLst/>
          </a:pr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endCxn id="24" idx="1"/>
          </p:cNvCxnSpPr>
          <p:nvPr/>
        </p:nvCxnSpPr>
        <p:spPr>
          <a:xfrm rot="16200000" flipV="1">
            <a:off x="6877050" y="3752850"/>
            <a:ext cx="342900" cy="76200"/>
          </a:xfrm>
          <a:prstGeom prst="line">
            <a:avLst/>
          </a:pr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Minimal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for uniform traffic</a:t>
            </a:r>
          </a:p>
          <a:p>
            <a:pPr lvl="1"/>
            <a:r>
              <a:rPr lang="en-US" dirty="0" smtClean="0"/>
              <a:t>All links are used evenly</a:t>
            </a:r>
          </a:p>
          <a:p>
            <a:r>
              <a:rPr lang="en-US" dirty="0" smtClean="0"/>
              <a:t>Link saturation happens on adversarial traffic</a:t>
            </a:r>
          </a:p>
          <a:p>
            <a:pPr lvl="1"/>
            <a:r>
              <a:rPr lang="en-US" dirty="0" smtClean="0"/>
              <a:t>Global ADV</a:t>
            </a:r>
          </a:p>
          <a:p>
            <a:pPr lvl="1"/>
            <a:r>
              <a:rPr lang="en-US" dirty="0" smtClean="0"/>
              <a:t>Local ADV</a:t>
            </a:r>
          </a:p>
          <a:p>
            <a:r>
              <a:rPr lang="en-US" dirty="0" smtClean="0"/>
              <a:t>Load balancing mechanism needed to distribute traffic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Valiant Randomized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Step 1 : </a:t>
            </a:r>
            <a:r>
              <a:rPr lang="en-US" i="1" dirty="0"/>
              <a:t>If G</a:t>
            </a:r>
            <a:r>
              <a:rPr lang="en-US" i="1" baseline="-25000" dirty="0"/>
              <a:t>s</a:t>
            </a:r>
            <a:r>
              <a:rPr lang="en-US" i="1" dirty="0"/>
              <a:t> </a:t>
            </a:r>
            <a:r>
              <a:rPr lang="en-US" i="1" dirty="0" smtClean="0"/>
              <a:t>≠</a:t>
            </a:r>
            <a:r>
              <a:rPr lang="en-US" i="1" dirty="0" smtClean="0"/>
              <a:t> </a:t>
            </a:r>
            <a:r>
              <a:rPr lang="en-US" i="1" dirty="0" err="1"/>
              <a:t>G</a:t>
            </a:r>
            <a:r>
              <a:rPr lang="en-US" i="1" baseline="-25000" dirty="0" err="1"/>
              <a:t>i</a:t>
            </a:r>
            <a:r>
              <a:rPr lang="en-US" i="1" dirty="0"/>
              <a:t> and R</a:t>
            </a:r>
            <a:r>
              <a:rPr lang="en-US" i="1" baseline="-25000" dirty="0"/>
              <a:t>s</a:t>
            </a:r>
            <a:r>
              <a:rPr lang="en-US" i="1" dirty="0"/>
              <a:t> does not have a connection </a:t>
            </a:r>
            <a:r>
              <a:rPr lang="en-US" i="1" dirty="0" smtClean="0"/>
              <a:t>to </a:t>
            </a:r>
            <a:r>
              <a:rPr lang="en-US" i="1" dirty="0" err="1" smtClean="0"/>
              <a:t>G</a:t>
            </a:r>
            <a:r>
              <a:rPr lang="en-US" i="1" baseline="-25000" dirty="0" err="1" smtClean="0"/>
              <a:t>i</a:t>
            </a:r>
            <a:r>
              <a:rPr lang="en-US" i="1" dirty="0"/>
              <a:t>, route within G</a:t>
            </a:r>
            <a:r>
              <a:rPr lang="en-US" i="1" baseline="-25000" dirty="0"/>
              <a:t>s</a:t>
            </a:r>
            <a:r>
              <a:rPr lang="en-US" i="1" dirty="0"/>
              <a:t> from R</a:t>
            </a:r>
            <a:r>
              <a:rPr lang="en-US" i="1" baseline="-25000" dirty="0"/>
              <a:t>s</a:t>
            </a:r>
            <a:r>
              <a:rPr lang="en-US" i="1" dirty="0"/>
              <a:t> to R</a:t>
            </a:r>
            <a:r>
              <a:rPr lang="en-US" i="1" baseline="-25000" dirty="0"/>
              <a:t>a</a:t>
            </a:r>
            <a:r>
              <a:rPr lang="en-US" i="1" dirty="0"/>
              <a:t>, a router that has a </a:t>
            </a:r>
            <a:r>
              <a:rPr lang="en-US" i="1" dirty="0" smtClean="0"/>
              <a:t>global channel </a:t>
            </a:r>
            <a:r>
              <a:rPr lang="en-US" i="1" dirty="0"/>
              <a:t>to </a:t>
            </a:r>
            <a:r>
              <a:rPr lang="en-US" i="1" dirty="0" err="1"/>
              <a:t>G</a:t>
            </a:r>
            <a:r>
              <a:rPr lang="en-US" i="1" baseline="-25000" dirty="0" err="1"/>
              <a:t>i</a:t>
            </a:r>
            <a:r>
              <a:rPr lang="en-US" i="1" dirty="0" smtClean="0"/>
              <a:t>.</a:t>
            </a:r>
            <a:endParaRPr lang="en-US" i="1" dirty="0"/>
          </a:p>
          <a:p>
            <a:r>
              <a:rPr lang="en-US" b="1" dirty="0"/>
              <a:t>Step 2 : </a:t>
            </a:r>
            <a:r>
              <a:rPr lang="en-US" i="1" dirty="0"/>
              <a:t>If G</a:t>
            </a:r>
            <a:r>
              <a:rPr lang="en-US" i="1" baseline="-25000" dirty="0"/>
              <a:t>s</a:t>
            </a:r>
            <a:r>
              <a:rPr lang="en-US" i="1" dirty="0"/>
              <a:t> </a:t>
            </a:r>
            <a:r>
              <a:rPr lang="en-US" i="1" dirty="0" smtClean="0"/>
              <a:t>≠</a:t>
            </a:r>
            <a:r>
              <a:rPr lang="en-US" i="1" dirty="0" smtClean="0"/>
              <a:t> </a:t>
            </a:r>
            <a:r>
              <a:rPr lang="en-US" i="1" dirty="0" err="1"/>
              <a:t>G</a:t>
            </a:r>
            <a:r>
              <a:rPr lang="en-US" i="1" baseline="-25000" dirty="0" err="1"/>
              <a:t>i</a:t>
            </a:r>
            <a:r>
              <a:rPr lang="en-US" i="1" dirty="0"/>
              <a:t> traverse the global channel from R</a:t>
            </a:r>
            <a:r>
              <a:rPr lang="en-US" i="1" baseline="-25000" dirty="0"/>
              <a:t>a</a:t>
            </a:r>
            <a:r>
              <a:rPr lang="en-US" i="1" dirty="0"/>
              <a:t> </a:t>
            </a:r>
            <a:r>
              <a:rPr lang="en-US" i="1" dirty="0" smtClean="0"/>
              <a:t>to reach </a:t>
            </a:r>
            <a:r>
              <a:rPr lang="en-US" i="1" dirty="0"/>
              <a:t>router R</a:t>
            </a:r>
            <a:r>
              <a:rPr lang="en-US" i="1" baseline="-25000" dirty="0"/>
              <a:t>x</a:t>
            </a:r>
            <a:r>
              <a:rPr lang="en-US" i="1" dirty="0"/>
              <a:t> in </a:t>
            </a:r>
            <a:r>
              <a:rPr lang="en-US" i="1" dirty="0" err="1"/>
              <a:t>G</a:t>
            </a:r>
            <a:r>
              <a:rPr lang="en-US" i="1" baseline="-25000" dirty="0" err="1"/>
              <a:t>i</a:t>
            </a:r>
            <a:r>
              <a:rPr lang="en-US" i="1" dirty="0"/>
              <a:t>.</a:t>
            </a:r>
          </a:p>
          <a:p>
            <a:r>
              <a:rPr lang="en-US" b="1" dirty="0"/>
              <a:t>Step 3 : </a:t>
            </a:r>
            <a:r>
              <a:rPr lang="en-US" i="1" dirty="0"/>
              <a:t>If </a:t>
            </a:r>
            <a:r>
              <a:rPr lang="en-US" i="1" dirty="0" err="1"/>
              <a:t>G</a:t>
            </a:r>
            <a:r>
              <a:rPr lang="en-US" i="1" baseline="-25000" dirty="0" err="1"/>
              <a:t>i</a:t>
            </a:r>
            <a:r>
              <a:rPr lang="en-US" i="1" dirty="0"/>
              <a:t> </a:t>
            </a:r>
            <a:r>
              <a:rPr lang="en-US" i="1" dirty="0" smtClean="0"/>
              <a:t>≠</a:t>
            </a:r>
            <a:r>
              <a:rPr lang="en-US" i="1" dirty="0" smtClean="0"/>
              <a:t> </a:t>
            </a:r>
            <a:r>
              <a:rPr lang="en-US" i="1" dirty="0" err="1"/>
              <a:t>G</a:t>
            </a:r>
            <a:r>
              <a:rPr lang="en-US" i="1" baseline="-25000" dirty="0" err="1"/>
              <a:t>d</a:t>
            </a:r>
            <a:r>
              <a:rPr lang="en-US" i="1" dirty="0"/>
              <a:t> and R</a:t>
            </a:r>
            <a:r>
              <a:rPr lang="en-US" i="1" baseline="-25000" dirty="0"/>
              <a:t>x</a:t>
            </a:r>
            <a:r>
              <a:rPr lang="en-US" i="1" dirty="0"/>
              <a:t> does not have a connection </a:t>
            </a:r>
            <a:r>
              <a:rPr lang="en-US" i="1" dirty="0" smtClean="0"/>
              <a:t>to </a:t>
            </a:r>
            <a:r>
              <a:rPr lang="en-US" i="1" dirty="0" err="1" smtClean="0"/>
              <a:t>G</a:t>
            </a:r>
            <a:r>
              <a:rPr lang="en-US" i="1" baseline="-25000" dirty="0" err="1" smtClean="0"/>
              <a:t>d</a:t>
            </a:r>
            <a:r>
              <a:rPr lang="en-US" i="1" dirty="0"/>
              <a:t>, route within </a:t>
            </a:r>
            <a:r>
              <a:rPr lang="en-US" i="1" dirty="0" err="1"/>
              <a:t>G</a:t>
            </a:r>
            <a:r>
              <a:rPr lang="en-US" i="1" baseline="-25000" dirty="0" err="1"/>
              <a:t>i</a:t>
            </a:r>
            <a:r>
              <a:rPr lang="en-US" i="1" dirty="0"/>
              <a:t> from R</a:t>
            </a:r>
            <a:r>
              <a:rPr lang="en-US" i="1" baseline="-25000" dirty="0"/>
              <a:t>x</a:t>
            </a:r>
            <a:r>
              <a:rPr lang="en-US" i="1" dirty="0"/>
              <a:t> to </a:t>
            </a:r>
            <a:r>
              <a:rPr lang="en-US" i="1" dirty="0" err="1"/>
              <a:t>R</a:t>
            </a:r>
            <a:r>
              <a:rPr lang="en-US" i="1" baseline="-25000" dirty="0" err="1"/>
              <a:t>y</a:t>
            </a:r>
            <a:r>
              <a:rPr lang="en-US" i="1" dirty="0"/>
              <a:t>, a router that has a </a:t>
            </a:r>
            <a:r>
              <a:rPr lang="en-US" i="1" dirty="0" smtClean="0"/>
              <a:t>global channel </a:t>
            </a:r>
            <a:r>
              <a:rPr lang="en-US" i="1" dirty="0"/>
              <a:t>to </a:t>
            </a:r>
            <a:r>
              <a:rPr lang="en-US" i="1" dirty="0" smtClean="0"/>
              <a:t>G</a:t>
            </a:r>
            <a:r>
              <a:rPr lang="en-US" i="1" baseline="-25000" dirty="0" smtClean="0"/>
              <a:t>d</a:t>
            </a:r>
            <a:r>
              <a:rPr lang="en-US" i="1" dirty="0" smtClean="0"/>
              <a:t>.</a:t>
            </a:r>
          </a:p>
          <a:p>
            <a:r>
              <a:rPr lang="en-US" b="1" dirty="0" smtClean="0"/>
              <a:t>Step </a:t>
            </a:r>
            <a:r>
              <a:rPr lang="en-US" b="1" dirty="0"/>
              <a:t>4 : </a:t>
            </a:r>
            <a:r>
              <a:rPr lang="en-US" i="1" dirty="0"/>
              <a:t>If </a:t>
            </a:r>
            <a:r>
              <a:rPr lang="en-US" i="1" dirty="0" err="1"/>
              <a:t>G</a:t>
            </a:r>
            <a:r>
              <a:rPr lang="en-US" i="1" baseline="-25000" dirty="0" err="1"/>
              <a:t>i</a:t>
            </a:r>
            <a:r>
              <a:rPr lang="en-US" i="1" dirty="0"/>
              <a:t> </a:t>
            </a:r>
            <a:r>
              <a:rPr lang="en-US" i="1" dirty="0" smtClean="0"/>
              <a:t>≠</a:t>
            </a:r>
            <a:r>
              <a:rPr lang="en-US" i="1" dirty="0" smtClean="0"/>
              <a:t> </a:t>
            </a:r>
            <a:r>
              <a:rPr lang="en-US" i="1" dirty="0" err="1"/>
              <a:t>G</a:t>
            </a:r>
            <a:r>
              <a:rPr lang="en-US" i="1" baseline="-25000" dirty="0" err="1"/>
              <a:t>d</a:t>
            </a:r>
            <a:r>
              <a:rPr lang="en-US" i="1" dirty="0"/>
              <a:t>, traverse the global channel from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y</a:t>
            </a:r>
            <a:r>
              <a:rPr lang="en-US" i="1" dirty="0" smtClean="0"/>
              <a:t> to </a:t>
            </a:r>
            <a:r>
              <a:rPr lang="en-US" i="1" dirty="0"/>
              <a:t>router </a:t>
            </a:r>
            <a:r>
              <a:rPr lang="en-US" i="1" dirty="0" err="1"/>
              <a:t>R</a:t>
            </a:r>
            <a:r>
              <a:rPr lang="en-US" i="1" baseline="-25000" dirty="0" err="1"/>
              <a:t>b</a:t>
            </a:r>
            <a:r>
              <a:rPr lang="en-US" i="1" dirty="0"/>
              <a:t> in G</a:t>
            </a:r>
            <a:r>
              <a:rPr lang="en-US" i="1" baseline="-25000" dirty="0"/>
              <a:t>d</a:t>
            </a:r>
            <a:r>
              <a:rPr lang="en-US" i="1" dirty="0"/>
              <a:t>.</a:t>
            </a:r>
          </a:p>
          <a:p>
            <a:r>
              <a:rPr lang="en-US" b="1" dirty="0"/>
              <a:t>Step 5 : </a:t>
            </a:r>
            <a:r>
              <a:rPr lang="en-US" i="1" dirty="0"/>
              <a:t>If </a:t>
            </a:r>
            <a:r>
              <a:rPr lang="en-US" i="1" dirty="0" err="1"/>
              <a:t>R</a:t>
            </a:r>
            <a:r>
              <a:rPr lang="en-US" i="1" baseline="-25000" dirty="0" err="1"/>
              <a:t>b</a:t>
            </a:r>
            <a:r>
              <a:rPr lang="en-US" i="1" dirty="0"/>
              <a:t> </a:t>
            </a:r>
            <a:r>
              <a:rPr lang="en-US" i="1" dirty="0" smtClean="0"/>
              <a:t>≠</a:t>
            </a:r>
            <a:r>
              <a:rPr lang="en-US" i="1" dirty="0" smtClean="0"/>
              <a:t> </a:t>
            </a:r>
            <a:r>
              <a:rPr lang="en-US" i="1" dirty="0"/>
              <a:t>R</a:t>
            </a:r>
            <a:r>
              <a:rPr lang="en-US" i="1" baseline="-25000" dirty="0"/>
              <a:t>d</a:t>
            </a:r>
            <a:r>
              <a:rPr lang="en-US" i="1" dirty="0"/>
              <a:t>, route within </a:t>
            </a:r>
            <a:r>
              <a:rPr lang="en-US" i="1" dirty="0" err="1"/>
              <a:t>G</a:t>
            </a:r>
            <a:r>
              <a:rPr lang="en-US" i="1" baseline="-25000" dirty="0" err="1"/>
              <a:t>d</a:t>
            </a:r>
            <a:r>
              <a:rPr lang="en-US" i="1" dirty="0"/>
              <a:t> from </a:t>
            </a:r>
            <a:r>
              <a:rPr lang="en-US" i="1" dirty="0" err="1"/>
              <a:t>R</a:t>
            </a:r>
            <a:r>
              <a:rPr lang="en-US" i="1" baseline="-25000" dirty="0" err="1"/>
              <a:t>b</a:t>
            </a:r>
            <a:r>
              <a:rPr lang="en-US" i="1" dirty="0"/>
              <a:t> to R</a:t>
            </a:r>
            <a:r>
              <a:rPr lang="en-US" i="1" baseline="-25000" dirty="0"/>
              <a:t>d</a:t>
            </a:r>
            <a:r>
              <a:rPr lang="en-US" i="1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Valiant Routing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429000" y="4876800"/>
            <a:ext cx="2514600" cy="1447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86200" y="5105400"/>
            <a:ext cx="3810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495800" y="5715000"/>
            <a:ext cx="3810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05400" y="5105400"/>
            <a:ext cx="3810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5" idx="3"/>
            <a:endCxn id="6" idx="1"/>
          </p:cNvCxnSpPr>
          <p:nvPr/>
        </p:nvCxnSpPr>
        <p:spPr>
          <a:xfrm>
            <a:off x="4267200" y="5295900"/>
            <a:ext cx="228600" cy="609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7" idx="1"/>
            <a:endCxn id="6" idx="3"/>
          </p:cNvCxnSpPr>
          <p:nvPr/>
        </p:nvCxnSpPr>
        <p:spPr>
          <a:xfrm rot="10800000" flipV="1">
            <a:off x="4876800" y="5295900"/>
            <a:ext cx="228600" cy="609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3"/>
            <a:endCxn id="7" idx="1"/>
          </p:cNvCxnSpPr>
          <p:nvPr/>
        </p:nvCxnSpPr>
        <p:spPr>
          <a:xfrm>
            <a:off x="4267200" y="5295900"/>
            <a:ext cx="8382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3886200" y="5562600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4038600" y="5561806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496594" y="6171406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648994" y="6171406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5180806" y="5561806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5333206" y="5561806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5943600" y="2590800"/>
            <a:ext cx="2514600" cy="1447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400800" y="2819400"/>
            <a:ext cx="3810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010400" y="3429000"/>
            <a:ext cx="3810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620000" y="2819400"/>
            <a:ext cx="3810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>
            <a:stCxn id="23" idx="3"/>
            <a:endCxn id="24" idx="1"/>
          </p:cNvCxnSpPr>
          <p:nvPr/>
        </p:nvCxnSpPr>
        <p:spPr>
          <a:xfrm>
            <a:off x="6781800" y="3009900"/>
            <a:ext cx="228600" cy="609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5" idx="1"/>
            <a:endCxn id="24" idx="3"/>
          </p:cNvCxnSpPr>
          <p:nvPr/>
        </p:nvCxnSpPr>
        <p:spPr>
          <a:xfrm rot="10800000" flipV="1">
            <a:off x="7391400" y="3009900"/>
            <a:ext cx="228600" cy="609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3" idx="3"/>
            <a:endCxn id="25" idx="1"/>
          </p:cNvCxnSpPr>
          <p:nvPr/>
        </p:nvCxnSpPr>
        <p:spPr>
          <a:xfrm>
            <a:off x="6781800" y="3009900"/>
            <a:ext cx="8382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6400800" y="3276600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6553200" y="3275806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7011194" y="3885406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7163594" y="3885406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7695406" y="3275806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7847806" y="3275806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914400" y="2590800"/>
            <a:ext cx="2514600" cy="1447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371600" y="2819400"/>
            <a:ext cx="3810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981200" y="3429000"/>
            <a:ext cx="3810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590800" y="2819400"/>
            <a:ext cx="3810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>
            <a:stCxn id="36" idx="3"/>
            <a:endCxn id="37" idx="1"/>
          </p:cNvCxnSpPr>
          <p:nvPr/>
        </p:nvCxnSpPr>
        <p:spPr>
          <a:xfrm>
            <a:off x="1752600" y="3009900"/>
            <a:ext cx="228600" cy="609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8" idx="1"/>
            <a:endCxn id="37" idx="3"/>
          </p:cNvCxnSpPr>
          <p:nvPr/>
        </p:nvCxnSpPr>
        <p:spPr>
          <a:xfrm rot="10800000" flipV="1">
            <a:off x="2362200" y="3009900"/>
            <a:ext cx="228600" cy="609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6" idx="3"/>
            <a:endCxn id="38" idx="1"/>
          </p:cNvCxnSpPr>
          <p:nvPr/>
        </p:nvCxnSpPr>
        <p:spPr>
          <a:xfrm>
            <a:off x="1752600" y="3009900"/>
            <a:ext cx="8382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1371600" y="3276600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1524000" y="3275806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1981994" y="3885406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2134394" y="3885406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2666206" y="3275806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2818606" y="3275806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37" idx="3"/>
            <a:endCxn id="5" idx="1"/>
          </p:cNvCxnSpPr>
          <p:nvPr/>
        </p:nvCxnSpPr>
        <p:spPr>
          <a:xfrm>
            <a:off x="2362200" y="3619500"/>
            <a:ext cx="1524000" cy="1676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7" idx="3"/>
            <a:endCxn id="24" idx="1"/>
          </p:cNvCxnSpPr>
          <p:nvPr/>
        </p:nvCxnSpPr>
        <p:spPr>
          <a:xfrm flipV="1">
            <a:off x="5486400" y="3619500"/>
            <a:ext cx="1524000" cy="1676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3" idx="1"/>
            <a:endCxn id="38" idx="3"/>
          </p:cNvCxnSpPr>
          <p:nvPr/>
        </p:nvCxnSpPr>
        <p:spPr>
          <a:xfrm rot="10800000">
            <a:off x="2971800" y="3009900"/>
            <a:ext cx="3429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4" idx="4"/>
            <a:endCxn id="6" idx="2"/>
          </p:cNvCxnSpPr>
          <p:nvPr/>
        </p:nvCxnSpPr>
        <p:spPr>
          <a:xfrm rot="5400000" flipH="1">
            <a:off x="4572000" y="6210300"/>
            <a:ext cx="228600" cy="1588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6" idx="2"/>
            <a:endCxn id="6" idx="1"/>
          </p:cNvCxnSpPr>
          <p:nvPr/>
        </p:nvCxnSpPr>
        <p:spPr>
          <a:xfrm rot="5400000" flipH="1">
            <a:off x="4495800" y="5905500"/>
            <a:ext cx="190500" cy="19050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endCxn id="24" idx="1"/>
          </p:cNvCxnSpPr>
          <p:nvPr/>
        </p:nvCxnSpPr>
        <p:spPr>
          <a:xfrm rot="16200000" flipV="1">
            <a:off x="6877050" y="3752850"/>
            <a:ext cx="342900" cy="7620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6" idx="1"/>
            <a:endCxn id="5" idx="3"/>
          </p:cNvCxnSpPr>
          <p:nvPr/>
        </p:nvCxnSpPr>
        <p:spPr>
          <a:xfrm rot="10800000">
            <a:off x="4267200" y="5295900"/>
            <a:ext cx="228600" cy="60960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" idx="3"/>
            <a:endCxn id="5" idx="1"/>
          </p:cNvCxnSpPr>
          <p:nvPr/>
        </p:nvCxnSpPr>
        <p:spPr>
          <a:xfrm flipH="1">
            <a:off x="3886200" y="5295900"/>
            <a:ext cx="381000" cy="1588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5" idx="1"/>
            <a:endCxn id="37" idx="3"/>
          </p:cNvCxnSpPr>
          <p:nvPr/>
        </p:nvCxnSpPr>
        <p:spPr>
          <a:xfrm rot="10800000">
            <a:off x="2362200" y="3619500"/>
            <a:ext cx="1524000" cy="167640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38" idx="1"/>
            <a:endCxn id="37" idx="3"/>
          </p:cNvCxnSpPr>
          <p:nvPr/>
        </p:nvCxnSpPr>
        <p:spPr>
          <a:xfrm rot="10800000" flipV="1">
            <a:off x="2362200" y="3009900"/>
            <a:ext cx="228600" cy="60960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38" idx="3"/>
            <a:endCxn id="38" idx="1"/>
          </p:cNvCxnSpPr>
          <p:nvPr/>
        </p:nvCxnSpPr>
        <p:spPr>
          <a:xfrm flipH="1">
            <a:off x="2590800" y="3009900"/>
            <a:ext cx="381000" cy="1588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23" idx="1"/>
            <a:endCxn id="38" idx="3"/>
          </p:cNvCxnSpPr>
          <p:nvPr/>
        </p:nvCxnSpPr>
        <p:spPr>
          <a:xfrm rot="10800000">
            <a:off x="2971800" y="3009900"/>
            <a:ext cx="3429000" cy="1588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23" idx="1"/>
            <a:endCxn id="23" idx="3"/>
          </p:cNvCxnSpPr>
          <p:nvPr/>
        </p:nvCxnSpPr>
        <p:spPr>
          <a:xfrm rot="10800000" flipH="1">
            <a:off x="6400800" y="3009900"/>
            <a:ext cx="381000" cy="1588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24" idx="1"/>
            <a:endCxn id="23" idx="3"/>
          </p:cNvCxnSpPr>
          <p:nvPr/>
        </p:nvCxnSpPr>
        <p:spPr>
          <a:xfrm rot="10800000">
            <a:off x="6781800" y="3009900"/>
            <a:ext cx="228600" cy="60960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Valiant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Balances use of global links</a:t>
            </a:r>
          </a:p>
          <a:p>
            <a:r>
              <a:rPr lang="en-US" dirty="0" smtClean="0"/>
              <a:t>Increases path length by at least one global link</a:t>
            </a:r>
          </a:p>
          <a:p>
            <a:r>
              <a:rPr lang="en-US" dirty="0" smtClean="0"/>
              <a:t>Performs poorly on benign traffic</a:t>
            </a:r>
          </a:p>
          <a:p>
            <a:r>
              <a:rPr lang="en-US" dirty="0" smtClean="0"/>
              <a:t> Maximum throughput can be 50%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UGAL-G/L Adaptive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Choose between MIN and VAL on a packet by packet basis to load balance the network</a:t>
            </a:r>
          </a:p>
          <a:p>
            <a:r>
              <a:rPr lang="en-US" dirty="0" smtClean="0"/>
              <a:t>Path with minimum delay is selected:</a:t>
            </a:r>
          </a:p>
          <a:p>
            <a:pPr lvl="1"/>
            <a:r>
              <a:rPr lang="en-US" dirty="0" smtClean="0"/>
              <a:t>Queue length</a:t>
            </a:r>
          </a:p>
          <a:p>
            <a:pPr lvl="1"/>
            <a:r>
              <a:rPr lang="en-US" dirty="0" smtClean="0"/>
              <a:t>Hop count</a:t>
            </a:r>
          </a:p>
          <a:p>
            <a:r>
              <a:rPr lang="en-US" dirty="0" smtClean="0"/>
              <a:t>UGAL-L uses local queue info at the current router node</a:t>
            </a:r>
          </a:p>
          <a:p>
            <a:r>
              <a:rPr lang="en-US" dirty="0" smtClean="0"/>
              <a:t>UGAL-G uses queue info for all global channels in G</a:t>
            </a:r>
            <a:r>
              <a:rPr lang="en-US" baseline="-25000" dirty="0" smtClean="0"/>
              <a:t>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UGAL Adaptive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Measuring path queue length is unrealistic (UGAL-G)</a:t>
            </a:r>
          </a:p>
          <a:p>
            <a:r>
              <a:rPr lang="en-US" dirty="0" smtClean="0"/>
              <a:t>Use local queue length to approximate path queue length</a:t>
            </a:r>
          </a:p>
          <a:p>
            <a:r>
              <a:rPr lang="en-US" dirty="0" smtClean="0"/>
              <a:t>Local queues only sense congestion on a global channel via backpressure over the local channel</a:t>
            </a:r>
          </a:p>
          <a:p>
            <a:pPr lvl="1"/>
            <a:r>
              <a:rPr lang="en-US" dirty="0" smtClean="0"/>
              <a:t>Requires stiff backpressure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Routing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84864" y="1600200"/>
            <a:ext cx="5934456" cy="449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78"/>
          <p:cNvSpPr>
            <a:spLocks noChangeArrowheads="1"/>
          </p:cNvSpPr>
          <p:nvPr/>
        </p:nvSpPr>
        <p:spPr bwMode="auto">
          <a:xfrm>
            <a:off x="5715000" y="6172200"/>
            <a:ext cx="24805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dirty="0" smtClean="0"/>
              <a:t>[Jiang et al. ISCA09]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Motivation</a:t>
            </a:r>
            <a:endParaRPr lang="en-US" dirty="0" smtClean="0"/>
          </a:p>
          <a:p>
            <a:r>
              <a:rPr lang="en-US" dirty="0" smtClean="0"/>
              <a:t>Topology description</a:t>
            </a:r>
          </a:p>
          <a:p>
            <a:r>
              <a:rPr lang="en-US" dirty="0" smtClean="0"/>
              <a:t>Routing</a:t>
            </a:r>
          </a:p>
          <a:p>
            <a:pPr lvl="1"/>
            <a:r>
              <a:rPr lang="en-US" dirty="0" smtClean="0"/>
              <a:t>Minimal Routing</a:t>
            </a:r>
          </a:p>
          <a:p>
            <a:pPr lvl="1"/>
            <a:r>
              <a:rPr lang="en-US" dirty="0" smtClean="0"/>
              <a:t>Valiant Routing</a:t>
            </a:r>
          </a:p>
          <a:p>
            <a:pPr lvl="1"/>
            <a:r>
              <a:rPr lang="en-US" dirty="0" smtClean="0"/>
              <a:t>UGAL/G Adaptive Routing</a:t>
            </a:r>
          </a:p>
          <a:p>
            <a:pPr lvl="1"/>
            <a:r>
              <a:rPr lang="en-US" dirty="0" smtClean="0"/>
              <a:t>Indirect Adaptive Routing</a:t>
            </a:r>
          </a:p>
          <a:p>
            <a:pPr lvl="2"/>
            <a:r>
              <a:rPr lang="en-US" dirty="0" smtClean="0"/>
              <a:t>Credit Round Trip</a:t>
            </a:r>
          </a:p>
          <a:p>
            <a:pPr lvl="2"/>
            <a:r>
              <a:rPr lang="en-US" dirty="0" smtClean="0"/>
              <a:t>Reservation</a:t>
            </a:r>
          </a:p>
          <a:p>
            <a:pPr lvl="2"/>
            <a:r>
              <a:rPr lang="en-US" dirty="0" smtClean="0"/>
              <a:t>Piggyback</a:t>
            </a:r>
          </a:p>
          <a:p>
            <a:pPr lvl="2"/>
            <a:r>
              <a:rPr lang="en-US" dirty="0" smtClean="0"/>
              <a:t>Progressive</a:t>
            </a:r>
          </a:p>
          <a:p>
            <a:pPr lvl="1"/>
            <a:r>
              <a:rPr lang="en-US" dirty="0" smtClean="0"/>
              <a:t>Performance Comparison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Indirect Adaptive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 routing decision through remote congestion information</a:t>
            </a:r>
          </a:p>
          <a:p>
            <a:r>
              <a:rPr lang="en-US" dirty="0" smtClean="0"/>
              <a:t>Four methods:</a:t>
            </a:r>
          </a:p>
          <a:p>
            <a:pPr lvl="1"/>
            <a:r>
              <a:rPr lang="en-US" dirty="0" smtClean="0"/>
              <a:t>Credit Round Trip</a:t>
            </a:r>
          </a:p>
          <a:p>
            <a:pPr lvl="1"/>
            <a:r>
              <a:rPr lang="en-US" dirty="0" smtClean="0"/>
              <a:t>Reservation</a:t>
            </a:r>
          </a:p>
          <a:p>
            <a:pPr lvl="1"/>
            <a:r>
              <a:rPr lang="en-US" dirty="0" smtClean="0"/>
              <a:t>Piggyback</a:t>
            </a:r>
          </a:p>
          <a:p>
            <a:pPr lvl="1"/>
            <a:r>
              <a:rPr lang="en-US" dirty="0" smtClean="0"/>
              <a:t>Progressive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Credit Round Trip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905000"/>
            <a:ext cx="3028950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72025" y="1828800"/>
            <a:ext cx="3305175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78"/>
          <p:cNvSpPr>
            <a:spLocks noChangeArrowheads="1"/>
          </p:cNvSpPr>
          <p:nvPr/>
        </p:nvSpPr>
        <p:spPr bwMode="auto">
          <a:xfrm>
            <a:off x="5715000" y="6172200"/>
            <a:ext cx="24805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dirty="0" smtClean="0"/>
              <a:t>[Jiang et al. ISCA09]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6FCE-E71C-4276-BDB8-E9580F2C01F3}" type="slidenum">
              <a:rPr lang="en-US"/>
              <a:pPr/>
              <a:t>22</a:t>
            </a:fld>
            <a:endParaRPr 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Credit Round </a:t>
            </a:r>
            <a:r>
              <a:rPr lang="en-US" dirty="0" smtClean="0"/>
              <a:t>Trip</a:t>
            </a:r>
            <a:endParaRPr lang="en-US" dirty="0"/>
          </a:p>
        </p:txBody>
      </p:sp>
      <p:sp>
        <p:nvSpPr>
          <p:cNvPr id="28749" name="Rectangle 77"/>
          <p:cNvSpPr>
            <a:spLocks noGrp="1" noChangeArrowheads="1"/>
          </p:cNvSpPr>
          <p:nvPr>
            <p:ph sz="half" idx="2"/>
          </p:nvPr>
        </p:nvSpPr>
        <p:spPr>
          <a:xfrm>
            <a:off x="381000" y="1447800"/>
            <a:ext cx="4038600" cy="4525963"/>
          </a:xfrm>
        </p:spPr>
        <p:txBody>
          <a:bodyPr/>
          <a:lstStyle/>
          <a:p>
            <a:r>
              <a:rPr lang="en-US" sz="2400" dirty="0" smtClean="0"/>
              <a:t>Delay the return of local credits to the congested router</a:t>
            </a:r>
          </a:p>
          <a:p>
            <a:r>
              <a:rPr lang="en-US" sz="2400" dirty="0" smtClean="0"/>
              <a:t>Creates the illusion of stiffer backpressure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Drawbacks:</a:t>
            </a:r>
          </a:p>
          <a:p>
            <a:pPr lvl="1"/>
            <a:r>
              <a:rPr lang="en-US" sz="2000" dirty="0" smtClean="0"/>
              <a:t>Remote Congestion is still sensed through local queue</a:t>
            </a:r>
          </a:p>
          <a:p>
            <a:pPr lvl="1"/>
            <a:r>
              <a:rPr lang="en-US" sz="2000" dirty="0" smtClean="0"/>
              <a:t>Info is not up to date</a:t>
            </a:r>
            <a:endParaRPr lang="en-US" sz="2000" dirty="0"/>
          </a:p>
          <a:p>
            <a:endParaRPr lang="en-US" sz="2400" dirty="0" smtClean="0"/>
          </a:p>
        </p:txBody>
      </p:sp>
      <p:sp>
        <p:nvSpPr>
          <p:cNvPr id="28677" name="AutoShape 5"/>
          <p:cNvSpPr>
            <a:spLocks noChangeAspect="1" noChangeArrowheads="1" noTextEdit="1"/>
          </p:cNvSpPr>
          <p:nvPr/>
        </p:nvSpPr>
        <p:spPr bwMode="auto">
          <a:xfrm>
            <a:off x="4724400" y="1447800"/>
            <a:ext cx="395287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9" name="Freeform 7"/>
          <p:cNvSpPr>
            <a:spLocks/>
          </p:cNvSpPr>
          <p:nvPr/>
        </p:nvSpPr>
        <p:spPr bwMode="auto">
          <a:xfrm>
            <a:off x="4832350" y="3224213"/>
            <a:ext cx="3792538" cy="2730500"/>
          </a:xfrm>
          <a:custGeom>
            <a:avLst/>
            <a:gdLst/>
            <a:ahLst/>
            <a:cxnLst>
              <a:cxn ang="0">
                <a:pos x="4908" y="3750"/>
              </a:cxn>
              <a:cxn ang="0">
                <a:pos x="5210" y="3447"/>
              </a:cxn>
              <a:cxn ang="0">
                <a:pos x="5210" y="3447"/>
              </a:cxn>
              <a:cxn ang="0">
                <a:pos x="5210" y="303"/>
              </a:cxn>
              <a:cxn ang="0">
                <a:pos x="4908" y="0"/>
              </a:cxn>
              <a:cxn ang="0">
                <a:pos x="303" y="0"/>
              </a:cxn>
              <a:cxn ang="0">
                <a:pos x="0" y="303"/>
              </a:cxn>
              <a:cxn ang="0">
                <a:pos x="0" y="303"/>
              </a:cxn>
              <a:cxn ang="0">
                <a:pos x="0" y="3447"/>
              </a:cxn>
              <a:cxn ang="0">
                <a:pos x="303" y="3750"/>
              </a:cxn>
              <a:cxn ang="0">
                <a:pos x="303" y="3750"/>
              </a:cxn>
              <a:cxn ang="0">
                <a:pos x="4908" y="3750"/>
              </a:cxn>
            </a:cxnLst>
            <a:rect l="0" t="0" r="r" b="b"/>
            <a:pathLst>
              <a:path w="5210" h="3750">
                <a:moveTo>
                  <a:pt x="4908" y="3750"/>
                </a:moveTo>
                <a:cubicBezTo>
                  <a:pt x="5075" y="3750"/>
                  <a:pt x="5210" y="3614"/>
                  <a:pt x="5210" y="3447"/>
                </a:cubicBezTo>
                <a:lnTo>
                  <a:pt x="5210" y="3447"/>
                </a:lnTo>
                <a:lnTo>
                  <a:pt x="5210" y="303"/>
                </a:lnTo>
                <a:cubicBezTo>
                  <a:pt x="5210" y="136"/>
                  <a:pt x="5075" y="0"/>
                  <a:pt x="4908" y="0"/>
                </a:cubicBezTo>
                <a:lnTo>
                  <a:pt x="303" y="0"/>
                </a:lnTo>
                <a:cubicBezTo>
                  <a:pt x="136" y="0"/>
                  <a:pt x="0" y="136"/>
                  <a:pt x="0" y="303"/>
                </a:cubicBezTo>
                <a:lnTo>
                  <a:pt x="0" y="303"/>
                </a:lnTo>
                <a:lnTo>
                  <a:pt x="0" y="3447"/>
                </a:lnTo>
                <a:cubicBezTo>
                  <a:pt x="0" y="3614"/>
                  <a:pt x="136" y="3750"/>
                  <a:pt x="303" y="3750"/>
                </a:cubicBezTo>
                <a:lnTo>
                  <a:pt x="303" y="3750"/>
                </a:lnTo>
                <a:lnTo>
                  <a:pt x="4908" y="3750"/>
                </a:lnTo>
                <a:close/>
              </a:path>
            </a:pathLst>
          </a:custGeom>
          <a:solidFill>
            <a:srgbClr val="CADAA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0" name="Freeform 8"/>
          <p:cNvSpPr>
            <a:spLocks/>
          </p:cNvSpPr>
          <p:nvPr/>
        </p:nvSpPr>
        <p:spPr bwMode="auto">
          <a:xfrm>
            <a:off x="4832350" y="3224213"/>
            <a:ext cx="3792538" cy="2730500"/>
          </a:xfrm>
          <a:custGeom>
            <a:avLst/>
            <a:gdLst/>
            <a:ahLst/>
            <a:cxnLst>
              <a:cxn ang="0">
                <a:pos x="4908" y="3750"/>
              </a:cxn>
              <a:cxn ang="0">
                <a:pos x="5210" y="3447"/>
              </a:cxn>
              <a:cxn ang="0">
                <a:pos x="5210" y="3447"/>
              </a:cxn>
              <a:cxn ang="0">
                <a:pos x="5210" y="303"/>
              </a:cxn>
              <a:cxn ang="0">
                <a:pos x="4908" y="0"/>
              </a:cxn>
              <a:cxn ang="0">
                <a:pos x="303" y="0"/>
              </a:cxn>
              <a:cxn ang="0">
                <a:pos x="0" y="303"/>
              </a:cxn>
              <a:cxn ang="0">
                <a:pos x="0" y="303"/>
              </a:cxn>
              <a:cxn ang="0">
                <a:pos x="0" y="3447"/>
              </a:cxn>
              <a:cxn ang="0">
                <a:pos x="303" y="3750"/>
              </a:cxn>
              <a:cxn ang="0">
                <a:pos x="303" y="3750"/>
              </a:cxn>
              <a:cxn ang="0">
                <a:pos x="4908" y="3750"/>
              </a:cxn>
            </a:cxnLst>
            <a:rect l="0" t="0" r="r" b="b"/>
            <a:pathLst>
              <a:path w="5210" h="3750">
                <a:moveTo>
                  <a:pt x="4908" y="3750"/>
                </a:moveTo>
                <a:cubicBezTo>
                  <a:pt x="5075" y="3750"/>
                  <a:pt x="5210" y="3614"/>
                  <a:pt x="5210" y="3447"/>
                </a:cubicBezTo>
                <a:lnTo>
                  <a:pt x="5210" y="3447"/>
                </a:lnTo>
                <a:lnTo>
                  <a:pt x="5210" y="303"/>
                </a:lnTo>
                <a:cubicBezTo>
                  <a:pt x="5210" y="136"/>
                  <a:pt x="5075" y="0"/>
                  <a:pt x="4908" y="0"/>
                </a:cubicBezTo>
                <a:lnTo>
                  <a:pt x="303" y="0"/>
                </a:lnTo>
                <a:cubicBezTo>
                  <a:pt x="136" y="0"/>
                  <a:pt x="0" y="136"/>
                  <a:pt x="0" y="303"/>
                </a:cubicBezTo>
                <a:lnTo>
                  <a:pt x="0" y="303"/>
                </a:lnTo>
                <a:lnTo>
                  <a:pt x="0" y="3447"/>
                </a:lnTo>
                <a:cubicBezTo>
                  <a:pt x="0" y="3614"/>
                  <a:pt x="136" y="3750"/>
                  <a:pt x="303" y="3750"/>
                </a:cubicBezTo>
                <a:lnTo>
                  <a:pt x="303" y="3750"/>
                </a:lnTo>
                <a:lnTo>
                  <a:pt x="4908" y="3750"/>
                </a:lnTo>
                <a:close/>
              </a:path>
            </a:pathLst>
          </a:cu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5992813" y="4883150"/>
            <a:ext cx="1477962" cy="955675"/>
          </a:xfrm>
          <a:prstGeom prst="rect">
            <a:avLst/>
          </a:prstGeom>
          <a:solidFill>
            <a:srgbClr val="E8EEF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5992813" y="4883150"/>
            <a:ext cx="1477962" cy="955675"/>
          </a:xfrm>
          <a:prstGeom prst="rect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6391275" y="5094288"/>
            <a:ext cx="6858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Source</a:t>
            </a:r>
            <a:endParaRPr lang="en-US" b="1"/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6403975" y="5362575"/>
            <a:ext cx="649288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Router</a:t>
            </a:r>
            <a:endParaRPr lang="en-US" b="1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5019675" y="3397250"/>
            <a:ext cx="1273175" cy="957263"/>
          </a:xfrm>
          <a:prstGeom prst="rect">
            <a:avLst/>
          </a:prstGeom>
          <a:solidFill>
            <a:srgbClr val="E8EEF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5019675" y="3397250"/>
            <a:ext cx="1273175" cy="957263"/>
          </a:xfrm>
          <a:prstGeom prst="rect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7162800" y="3414713"/>
            <a:ext cx="1274763" cy="955675"/>
          </a:xfrm>
          <a:prstGeom prst="rect">
            <a:avLst/>
          </a:prstGeom>
          <a:solidFill>
            <a:srgbClr val="E8EEF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7162800" y="3414713"/>
            <a:ext cx="1274763" cy="955675"/>
          </a:xfrm>
          <a:prstGeom prst="rect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>
            <a:off x="5656263" y="2325688"/>
            <a:ext cx="0" cy="1071562"/>
          </a:xfrm>
          <a:prstGeom prst="line">
            <a:avLst/>
          </a:prstGeom>
          <a:noFill/>
          <a:ln w="19050" cap="rnd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>
            <a:off x="7800975" y="2325688"/>
            <a:ext cx="0" cy="1089025"/>
          </a:xfrm>
          <a:prstGeom prst="line">
            <a:avLst/>
          </a:prstGeom>
          <a:noFill/>
          <a:ln w="19050" cap="rnd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5573713" y="1466850"/>
            <a:ext cx="165100" cy="595313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5573713" y="1466850"/>
            <a:ext cx="165100" cy="595313"/>
          </a:xfrm>
          <a:prstGeom prst="rect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>
            <a:off x="5573713" y="1466850"/>
            <a:ext cx="0" cy="792163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>
            <a:off x="5738813" y="1466850"/>
            <a:ext cx="0" cy="792163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>
            <a:off x="5573713" y="1533525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6" name="Line 24"/>
          <p:cNvSpPr>
            <a:spLocks noChangeShapeType="1"/>
          </p:cNvSpPr>
          <p:nvPr/>
        </p:nvSpPr>
        <p:spPr bwMode="auto">
          <a:xfrm>
            <a:off x="5573713" y="1598613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7" name="Line 25"/>
          <p:cNvSpPr>
            <a:spLocks noChangeShapeType="1"/>
          </p:cNvSpPr>
          <p:nvPr/>
        </p:nvSpPr>
        <p:spPr bwMode="auto">
          <a:xfrm>
            <a:off x="5573713" y="1665288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>
            <a:off x="5573713" y="1730375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>
            <a:off x="5573713" y="1797050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0" name="Line 28"/>
          <p:cNvSpPr>
            <a:spLocks noChangeShapeType="1"/>
          </p:cNvSpPr>
          <p:nvPr/>
        </p:nvSpPr>
        <p:spPr bwMode="auto">
          <a:xfrm>
            <a:off x="5573713" y="1863725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1" name="Line 29"/>
          <p:cNvSpPr>
            <a:spLocks noChangeShapeType="1"/>
          </p:cNvSpPr>
          <p:nvPr/>
        </p:nvSpPr>
        <p:spPr bwMode="auto">
          <a:xfrm>
            <a:off x="5573713" y="1928813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2" name="Line 30"/>
          <p:cNvSpPr>
            <a:spLocks noChangeShapeType="1"/>
          </p:cNvSpPr>
          <p:nvPr/>
        </p:nvSpPr>
        <p:spPr bwMode="auto">
          <a:xfrm>
            <a:off x="5573713" y="1995488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3" name="Rectangle 31"/>
          <p:cNvSpPr>
            <a:spLocks noChangeArrowheads="1"/>
          </p:cNvSpPr>
          <p:nvPr/>
        </p:nvSpPr>
        <p:spPr bwMode="auto">
          <a:xfrm>
            <a:off x="7718425" y="1466850"/>
            <a:ext cx="165100" cy="198438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4" name="Rectangle 32"/>
          <p:cNvSpPr>
            <a:spLocks noChangeArrowheads="1"/>
          </p:cNvSpPr>
          <p:nvPr/>
        </p:nvSpPr>
        <p:spPr bwMode="auto">
          <a:xfrm>
            <a:off x="7718425" y="1466850"/>
            <a:ext cx="165100" cy="198438"/>
          </a:xfrm>
          <a:prstGeom prst="rect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5" name="Line 33"/>
          <p:cNvSpPr>
            <a:spLocks noChangeShapeType="1"/>
          </p:cNvSpPr>
          <p:nvPr/>
        </p:nvSpPr>
        <p:spPr bwMode="auto">
          <a:xfrm>
            <a:off x="7718425" y="1466850"/>
            <a:ext cx="0" cy="792163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6" name="Line 34"/>
          <p:cNvSpPr>
            <a:spLocks noChangeShapeType="1"/>
          </p:cNvSpPr>
          <p:nvPr/>
        </p:nvSpPr>
        <p:spPr bwMode="auto">
          <a:xfrm>
            <a:off x="7883525" y="1466850"/>
            <a:ext cx="0" cy="792163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7" name="Line 35"/>
          <p:cNvSpPr>
            <a:spLocks noChangeShapeType="1"/>
          </p:cNvSpPr>
          <p:nvPr/>
        </p:nvSpPr>
        <p:spPr bwMode="auto">
          <a:xfrm>
            <a:off x="7718425" y="1533525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8" name="Line 36"/>
          <p:cNvSpPr>
            <a:spLocks noChangeShapeType="1"/>
          </p:cNvSpPr>
          <p:nvPr/>
        </p:nvSpPr>
        <p:spPr bwMode="auto">
          <a:xfrm>
            <a:off x="7718425" y="1598613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9" name="Rectangle 37"/>
          <p:cNvSpPr>
            <a:spLocks noChangeArrowheads="1"/>
          </p:cNvSpPr>
          <p:nvPr/>
        </p:nvSpPr>
        <p:spPr bwMode="auto">
          <a:xfrm>
            <a:off x="5580063" y="4030663"/>
            <a:ext cx="165100" cy="131762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10" name="Rectangle 38"/>
          <p:cNvSpPr>
            <a:spLocks noChangeArrowheads="1"/>
          </p:cNvSpPr>
          <p:nvPr/>
        </p:nvSpPr>
        <p:spPr bwMode="auto">
          <a:xfrm>
            <a:off x="5580063" y="4030663"/>
            <a:ext cx="165100" cy="131762"/>
          </a:xfrm>
          <a:prstGeom prst="rect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11" name="Line 39"/>
          <p:cNvSpPr>
            <a:spLocks noChangeShapeType="1"/>
          </p:cNvSpPr>
          <p:nvPr/>
        </p:nvSpPr>
        <p:spPr bwMode="auto">
          <a:xfrm>
            <a:off x="5580063" y="4030663"/>
            <a:ext cx="0" cy="32385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12" name="Line 40"/>
          <p:cNvSpPr>
            <a:spLocks noChangeShapeType="1"/>
          </p:cNvSpPr>
          <p:nvPr/>
        </p:nvSpPr>
        <p:spPr bwMode="auto">
          <a:xfrm>
            <a:off x="5745163" y="4030663"/>
            <a:ext cx="0" cy="32385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13" name="Line 41"/>
          <p:cNvSpPr>
            <a:spLocks noChangeShapeType="1"/>
          </p:cNvSpPr>
          <p:nvPr/>
        </p:nvSpPr>
        <p:spPr bwMode="auto">
          <a:xfrm>
            <a:off x="5580063" y="4095750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69"/>
          <p:cNvGrpSpPr>
            <a:grpSpLocks/>
          </p:cNvGrpSpPr>
          <p:nvPr/>
        </p:nvGrpSpPr>
        <p:grpSpPr bwMode="auto">
          <a:xfrm>
            <a:off x="7470775" y="1651000"/>
            <a:ext cx="927100" cy="3724275"/>
            <a:chOff x="4706" y="1136"/>
            <a:chExt cx="584" cy="2346"/>
          </a:xfrm>
        </p:grpSpPr>
        <p:sp>
          <p:nvSpPr>
            <p:cNvPr id="28714" name="Freeform 42"/>
            <p:cNvSpPr>
              <a:spLocks/>
            </p:cNvSpPr>
            <p:nvPr/>
          </p:nvSpPr>
          <p:spPr bwMode="auto">
            <a:xfrm>
              <a:off x="4706" y="1288"/>
              <a:ext cx="529" cy="2194"/>
            </a:xfrm>
            <a:custGeom>
              <a:avLst/>
              <a:gdLst/>
              <a:ahLst/>
              <a:cxnLst>
                <a:cxn ang="0">
                  <a:pos x="0" y="2185"/>
                </a:cxn>
                <a:cxn ang="0">
                  <a:pos x="529" y="0"/>
                </a:cxn>
              </a:cxnLst>
              <a:rect l="0" t="0" r="r" b="b"/>
              <a:pathLst>
                <a:path w="529" h="2194">
                  <a:moveTo>
                    <a:pt x="0" y="2185"/>
                  </a:moveTo>
                  <a:cubicBezTo>
                    <a:pt x="249" y="2194"/>
                    <a:pt x="480" y="1238"/>
                    <a:pt x="529" y="0"/>
                  </a:cubicBezTo>
                </a:path>
              </a:pathLst>
            </a:custGeom>
            <a:noFill/>
            <a:ln w="4921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5" name="Freeform 43"/>
            <p:cNvSpPr>
              <a:spLocks/>
            </p:cNvSpPr>
            <p:nvPr/>
          </p:nvSpPr>
          <p:spPr bwMode="auto">
            <a:xfrm>
              <a:off x="5179" y="1136"/>
              <a:ext cx="111" cy="168"/>
            </a:xfrm>
            <a:custGeom>
              <a:avLst/>
              <a:gdLst/>
              <a:ahLst/>
              <a:cxnLst>
                <a:cxn ang="0">
                  <a:pos x="0" y="164"/>
                </a:cxn>
                <a:cxn ang="0">
                  <a:pos x="61" y="0"/>
                </a:cxn>
                <a:cxn ang="0">
                  <a:pos x="111" y="168"/>
                </a:cxn>
                <a:cxn ang="0">
                  <a:pos x="0" y="164"/>
                </a:cxn>
              </a:cxnLst>
              <a:rect l="0" t="0" r="r" b="b"/>
              <a:pathLst>
                <a:path w="111" h="168">
                  <a:moveTo>
                    <a:pt x="0" y="164"/>
                  </a:moveTo>
                  <a:lnTo>
                    <a:pt x="61" y="0"/>
                  </a:lnTo>
                  <a:lnTo>
                    <a:pt x="111" y="168"/>
                  </a:lnTo>
                  <a:lnTo>
                    <a:pt x="0" y="1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71"/>
          <p:cNvGrpSpPr>
            <a:grpSpLocks/>
          </p:cNvGrpSpPr>
          <p:nvPr/>
        </p:nvGrpSpPr>
        <p:grpSpPr bwMode="auto">
          <a:xfrm>
            <a:off x="5580063" y="4160838"/>
            <a:ext cx="165100" cy="131762"/>
            <a:chOff x="3515" y="2717"/>
            <a:chExt cx="104" cy="83"/>
          </a:xfrm>
        </p:grpSpPr>
        <p:sp>
          <p:nvSpPr>
            <p:cNvPr id="28718" name="Rectangle 46"/>
            <p:cNvSpPr>
              <a:spLocks noChangeArrowheads="1"/>
            </p:cNvSpPr>
            <p:nvPr/>
          </p:nvSpPr>
          <p:spPr bwMode="auto">
            <a:xfrm>
              <a:off x="3515" y="2717"/>
              <a:ext cx="104" cy="83"/>
            </a:xfrm>
            <a:prstGeom prst="rect">
              <a:avLst/>
            </a:prstGeom>
            <a:solidFill>
              <a:srgbClr val="F2822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b="1"/>
            </a:p>
          </p:txBody>
        </p:sp>
        <p:grpSp>
          <p:nvGrpSpPr>
            <p:cNvPr id="4" name="Group 68"/>
            <p:cNvGrpSpPr>
              <a:grpSpLocks/>
            </p:cNvGrpSpPr>
            <p:nvPr/>
          </p:nvGrpSpPr>
          <p:grpSpPr bwMode="auto">
            <a:xfrm>
              <a:off x="3515" y="2717"/>
              <a:ext cx="104" cy="83"/>
              <a:chOff x="3515" y="2717"/>
              <a:chExt cx="104" cy="83"/>
            </a:xfrm>
          </p:grpSpPr>
          <p:sp>
            <p:nvSpPr>
              <p:cNvPr id="28719" name="Rectangle 47"/>
              <p:cNvSpPr>
                <a:spLocks noChangeArrowheads="1"/>
              </p:cNvSpPr>
              <p:nvPr/>
            </p:nvSpPr>
            <p:spPr bwMode="auto">
              <a:xfrm>
                <a:off x="3515" y="2717"/>
                <a:ext cx="104" cy="83"/>
              </a:xfrm>
              <a:prstGeom prst="rect">
                <a:avLst/>
              </a:prstGeom>
              <a:noFill/>
              <a:ln w="317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20" name="Line 48"/>
              <p:cNvSpPr>
                <a:spLocks noChangeShapeType="1"/>
              </p:cNvSpPr>
              <p:nvPr/>
            </p:nvSpPr>
            <p:spPr bwMode="auto">
              <a:xfrm>
                <a:off x="3515" y="2759"/>
                <a:ext cx="104" cy="0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8721" name="Rectangle 49"/>
          <p:cNvSpPr>
            <a:spLocks noChangeArrowheads="1"/>
          </p:cNvSpPr>
          <p:nvPr/>
        </p:nvSpPr>
        <p:spPr bwMode="auto">
          <a:xfrm>
            <a:off x="7716838" y="4044950"/>
            <a:ext cx="165100" cy="131763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22" name="Rectangle 50"/>
          <p:cNvSpPr>
            <a:spLocks noChangeArrowheads="1"/>
          </p:cNvSpPr>
          <p:nvPr/>
        </p:nvSpPr>
        <p:spPr bwMode="auto">
          <a:xfrm>
            <a:off x="7716838" y="4044950"/>
            <a:ext cx="165100" cy="131763"/>
          </a:xfrm>
          <a:prstGeom prst="rect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23" name="Line 51"/>
          <p:cNvSpPr>
            <a:spLocks noChangeShapeType="1"/>
          </p:cNvSpPr>
          <p:nvPr/>
        </p:nvSpPr>
        <p:spPr bwMode="auto">
          <a:xfrm>
            <a:off x="7716838" y="4044950"/>
            <a:ext cx="0" cy="32385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24" name="Line 52"/>
          <p:cNvSpPr>
            <a:spLocks noChangeShapeType="1"/>
          </p:cNvSpPr>
          <p:nvPr/>
        </p:nvSpPr>
        <p:spPr bwMode="auto">
          <a:xfrm>
            <a:off x="7881938" y="4044950"/>
            <a:ext cx="0" cy="32385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25" name="Line 53"/>
          <p:cNvSpPr>
            <a:spLocks noChangeShapeType="1"/>
          </p:cNvSpPr>
          <p:nvPr/>
        </p:nvSpPr>
        <p:spPr bwMode="auto">
          <a:xfrm>
            <a:off x="7716838" y="4110038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72"/>
          <p:cNvGrpSpPr>
            <a:grpSpLocks/>
          </p:cNvGrpSpPr>
          <p:nvPr/>
        </p:nvGrpSpPr>
        <p:grpSpPr bwMode="auto">
          <a:xfrm>
            <a:off x="4710113" y="3400425"/>
            <a:ext cx="1897062" cy="439738"/>
            <a:chOff x="2967" y="2238"/>
            <a:chExt cx="1195" cy="277"/>
          </a:xfrm>
        </p:grpSpPr>
        <p:sp>
          <p:nvSpPr>
            <p:cNvPr id="28726" name="Freeform 54"/>
            <p:cNvSpPr>
              <a:spLocks/>
            </p:cNvSpPr>
            <p:nvPr/>
          </p:nvSpPr>
          <p:spPr bwMode="auto">
            <a:xfrm>
              <a:off x="2967" y="2238"/>
              <a:ext cx="1195" cy="277"/>
            </a:xfrm>
            <a:custGeom>
              <a:avLst/>
              <a:gdLst/>
              <a:ahLst/>
              <a:cxnLst>
                <a:cxn ang="0">
                  <a:pos x="436" y="64"/>
                </a:cxn>
                <a:cxn ang="0">
                  <a:pos x="119" y="55"/>
                </a:cxn>
                <a:cxn ang="0">
                  <a:pos x="225" y="126"/>
                </a:cxn>
                <a:cxn ang="0">
                  <a:pos x="0" y="178"/>
                </a:cxn>
                <a:cxn ang="0">
                  <a:pos x="299" y="203"/>
                </a:cxn>
                <a:cxn ang="0">
                  <a:pos x="332" y="277"/>
                </a:cxn>
                <a:cxn ang="0">
                  <a:pos x="598" y="237"/>
                </a:cxn>
                <a:cxn ang="0">
                  <a:pos x="864" y="277"/>
                </a:cxn>
                <a:cxn ang="0">
                  <a:pos x="897" y="203"/>
                </a:cxn>
                <a:cxn ang="0">
                  <a:pos x="1195" y="178"/>
                </a:cxn>
                <a:cxn ang="0">
                  <a:pos x="970" y="126"/>
                </a:cxn>
                <a:cxn ang="0">
                  <a:pos x="1077" y="55"/>
                </a:cxn>
                <a:cxn ang="0">
                  <a:pos x="764" y="64"/>
                </a:cxn>
                <a:cxn ang="0">
                  <a:pos x="598" y="0"/>
                </a:cxn>
                <a:cxn ang="0">
                  <a:pos x="436" y="64"/>
                </a:cxn>
              </a:cxnLst>
              <a:rect l="0" t="0" r="r" b="b"/>
              <a:pathLst>
                <a:path w="1195" h="277">
                  <a:moveTo>
                    <a:pt x="436" y="64"/>
                  </a:moveTo>
                  <a:lnTo>
                    <a:pt x="119" y="55"/>
                  </a:lnTo>
                  <a:lnTo>
                    <a:pt x="225" y="126"/>
                  </a:lnTo>
                  <a:lnTo>
                    <a:pt x="0" y="178"/>
                  </a:lnTo>
                  <a:lnTo>
                    <a:pt x="299" y="203"/>
                  </a:lnTo>
                  <a:lnTo>
                    <a:pt x="332" y="277"/>
                  </a:lnTo>
                  <a:lnTo>
                    <a:pt x="598" y="237"/>
                  </a:lnTo>
                  <a:lnTo>
                    <a:pt x="864" y="277"/>
                  </a:lnTo>
                  <a:lnTo>
                    <a:pt x="897" y="203"/>
                  </a:lnTo>
                  <a:lnTo>
                    <a:pt x="1195" y="178"/>
                  </a:lnTo>
                  <a:lnTo>
                    <a:pt x="970" y="126"/>
                  </a:lnTo>
                  <a:lnTo>
                    <a:pt x="1077" y="55"/>
                  </a:lnTo>
                  <a:lnTo>
                    <a:pt x="764" y="64"/>
                  </a:lnTo>
                  <a:lnTo>
                    <a:pt x="598" y="0"/>
                  </a:lnTo>
                  <a:lnTo>
                    <a:pt x="436" y="64"/>
                  </a:lnTo>
                  <a:close/>
                </a:path>
              </a:pathLst>
            </a:custGeom>
            <a:solidFill>
              <a:srgbClr val="FF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7" name="Freeform 55"/>
            <p:cNvSpPr>
              <a:spLocks/>
            </p:cNvSpPr>
            <p:nvPr/>
          </p:nvSpPr>
          <p:spPr bwMode="auto">
            <a:xfrm>
              <a:off x="2967" y="2238"/>
              <a:ext cx="1195" cy="277"/>
            </a:xfrm>
            <a:custGeom>
              <a:avLst/>
              <a:gdLst/>
              <a:ahLst/>
              <a:cxnLst>
                <a:cxn ang="0">
                  <a:pos x="436" y="64"/>
                </a:cxn>
                <a:cxn ang="0">
                  <a:pos x="119" y="55"/>
                </a:cxn>
                <a:cxn ang="0">
                  <a:pos x="225" y="126"/>
                </a:cxn>
                <a:cxn ang="0">
                  <a:pos x="0" y="178"/>
                </a:cxn>
                <a:cxn ang="0">
                  <a:pos x="299" y="203"/>
                </a:cxn>
                <a:cxn ang="0">
                  <a:pos x="332" y="277"/>
                </a:cxn>
                <a:cxn ang="0">
                  <a:pos x="598" y="237"/>
                </a:cxn>
                <a:cxn ang="0">
                  <a:pos x="864" y="277"/>
                </a:cxn>
                <a:cxn ang="0">
                  <a:pos x="897" y="203"/>
                </a:cxn>
                <a:cxn ang="0">
                  <a:pos x="1195" y="178"/>
                </a:cxn>
                <a:cxn ang="0">
                  <a:pos x="970" y="126"/>
                </a:cxn>
                <a:cxn ang="0">
                  <a:pos x="1077" y="55"/>
                </a:cxn>
                <a:cxn ang="0">
                  <a:pos x="764" y="64"/>
                </a:cxn>
                <a:cxn ang="0">
                  <a:pos x="598" y="0"/>
                </a:cxn>
                <a:cxn ang="0">
                  <a:pos x="436" y="64"/>
                </a:cxn>
              </a:cxnLst>
              <a:rect l="0" t="0" r="r" b="b"/>
              <a:pathLst>
                <a:path w="1195" h="277">
                  <a:moveTo>
                    <a:pt x="436" y="64"/>
                  </a:moveTo>
                  <a:lnTo>
                    <a:pt x="119" y="55"/>
                  </a:lnTo>
                  <a:lnTo>
                    <a:pt x="225" y="126"/>
                  </a:lnTo>
                  <a:lnTo>
                    <a:pt x="0" y="178"/>
                  </a:lnTo>
                  <a:lnTo>
                    <a:pt x="299" y="203"/>
                  </a:lnTo>
                  <a:lnTo>
                    <a:pt x="332" y="277"/>
                  </a:lnTo>
                  <a:lnTo>
                    <a:pt x="598" y="237"/>
                  </a:lnTo>
                  <a:lnTo>
                    <a:pt x="864" y="277"/>
                  </a:lnTo>
                  <a:lnTo>
                    <a:pt x="897" y="203"/>
                  </a:lnTo>
                  <a:lnTo>
                    <a:pt x="1195" y="178"/>
                  </a:lnTo>
                  <a:lnTo>
                    <a:pt x="970" y="126"/>
                  </a:lnTo>
                  <a:lnTo>
                    <a:pt x="1077" y="55"/>
                  </a:lnTo>
                  <a:lnTo>
                    <a:pt x="764" y="64"/>
                  </a:lnTo>
                  <a:lnTo>
                    <a:pt x="598" y="0"/>
                  </a:lnTo>
                  <a:lnTo>
                    <a:pt x="436" y="64"/>
                  </a:lnTo>
                  <a:close/>
                </a:path>
              </a:pathLst>
            </a:custGeom>
            <a:solidFill>
              <a:srgbClr val="FF3300"/>
            </a:solidFill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8" name="Rectangle 56"/>
            <p:cNvSpPr>
              <a:spLocks noChangeArrowheads="1"/>
            </p:cNvSpPr>
            <p:nvPr/>
          </p:nvSpPr>
          <p:spPr bwMode="auto">
            <a:xfrm>
              <a:off x="3219" y="2292"/>
              <a:ext cx="690" cy="163"/>
            </a:xfrm>
            <a:prstGeom prst="rect">
              <a:avLst/>
            </a:prstGeom>
            <a:solidFill>
              <a:srgbClr val="FF3300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dirty="0">
                  <a:solidFill>
                    <a:srgbClr val="000000"/>
                  </a:solidFill>
                </a:rPr>
                <a:t>Congestion</a:t>
              </a:r>
              <a:endParaRPr lang="en-US" b="1" dirty="0"/>
            </a:p>
          </p:txBody>
        </p:sp>
      </p:grpSp>
      <p:grpSp>
        <p:nvGrpSpPr>
          <p:cNvPr id="6" name="Group 66"/>
          <p:cNvGrpSpPr>
            <a:grpSpLocks/>
          </p:cNvGrpSpPr>
          <p:nvPr/>
        </p:nvGrpSpPr>
        <p:grpSpPr bwMode="auto">
          <a:xfrm>
            <a:off x="5343525" y="4354513"/>
            <a:ext cx="701675" cy="1006475"/>
            <a:chOff x="3366" y="2839"/>
            <a:chExt cx="442" cy="634"/>
          </a:xfrm>
        </p:grpSpPr>
        <p:sp>
          <p:nvSpPr>
            <p:cNvPr id="28716" name="Freeform 44"/>
            <p:cNvSpPr>
              <a:spLocks/>
            </p:cNvSpPr>
            <p:nvPr/>
          </p:nvSpPr>
          <p:spPr bwMode="auto">
            <a:xfrm>
              <a:off x="3563" y="2839"/>
              <a:ext cx="97" cy="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7" y="534"/>
                </a:cxn>
              </a:cxnLst>
              <a:rect l="0" t="0" r="r" b="b"/>
              <a:pathLst>
                <a:path w="97" h="534">
                  <a:moveTo>
                    <a:pt x="0" y="0"/>
                  </a:moveTo>
                  <a:cubicBezTo>
                    <a:pt x="0" y="216"/>
                    <a:pt x="37" y="417"/>
                    <a:pt x="97" y="534"/>
                  </a:cubicBezTo>
                </a:path>
              </a:pathLst>
            </a:custGeom>
            <a:noFill/>
            <a:ln w="49213" cap="rnd">
              <a:solidFill>
                <a:srgbClr val="F2822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7" name="Freeform 45"/>
            <p:cNvSpPr>
              <a:spLocks/>
            </p:cNvSpPr>
            <p:nvPr/>
          </p:nvSpPr>
          <p:spPr bwMode="auto">
            <a:xfrm>
              <a:off x="3614" y="3322"/>
              <a:ext cx="161" cy="151"/>
            </a:xfrm>
            <a:custGeom>
              <a:avLst/>
              <a:gdLst/>
              <a:ahLst/>
              <a:cxnLst>
                <a:cxn ang="0">
                  <a:pos x="73" y="0"/>
                </a:cxn>
                <a:cxn ang="0">
                  <a:pos x="161" y="151"/>
                </a:cxn>
                <a:cxn ang="0">
                  <a:pos x="0" y="83"/>
                </a:cxn>
                <a:cxn ang="0">
                  <a:pos x="73" y="0"/>
                </a:cxn>
              </a:cxnLst>
              <a:rect l="0" t="0" r="r" b="b"/>
              <a:pathLst>
                <a:path w="161" h="151">
                  <a:moveTo>
                    <a:pt x="73" y="0"/>
                  </a:moveTo>
                  <a:lnTo>
                    <a:pt x="161" y="151"/>
                  </a:lnTo>
                  <a:lnTo>
                    <a:pt x="0" y="83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F2822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31" name="Rectangle 59"/>
            <p:cNvSpPr>
              <a:spLocks noChangeArrowheads="1"/>
            </p:cNvSpPr>
            <p:nvPr/>
          </p:nvSpPr>
          <p:spPr bwMode="auto">
            <a:xfrm>
              <a:off x="3366" y="2982"/>
              <a:ext cx="44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Delayed</a:t>
              </a:r>
              <a:endParaRPr lang="en-US" b="1"/>
            </a:p>
          </p:txBody>
        </p:sp>
        <p:sp>
          <p:nvSpPr>
            <p:cNvPr id="28732" name="Rectangle 60"/>
            <p:cNvSpPr>
              <a:spLocks noChangeArrowheads="1"/>
            </p:cNvSpPr>
            <p:nvPr/>
          </p:nvSpPr>
          <p:spPr bwMode="auto">
            <a:xfrm>
              <a:off x="3395" y="3122"/>
              <a:ext cx="38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Credits</a:t>
              </a:r>
              <a:endParaRPr lang="en-US" b="1"/>
            </a:p>
          </p:txBody>
        </p:sp>
      </p:grpSp>
      <p:grpSp>
        <p:nvGrpSpPr>
          <p:cNvPr id="7" name="Group 67"/>
          <p:cNvGrpSpPr>
            <a:grpSpLocks/>
          </p:cNvGrpSpPr>
          <p:nvPr/>
        </p:nvGrpSpPr>
        <p:grpSpPr bwMode="auto">
          <a:xfrm>
            <a:off x="7172325" y="4370388"/>
            <a:ext cx="628650" cy="990600"/>
            <a:chOff x="4518" y="2849"/>
            <a:chExt cx="396" cy="624"/>
          </a:xfrm>
        </p:grpSpPr>
        <p:sp>
          <p:nvSpPr>
            <p:cNvPr id="28729" name="Freeform 57"/>
            <p:cNvSpPr>
              <a:spLocks/>
            </p:cNvSpPr>
            <p:nvPr/>
          </p:nvSpPr>
          <p:spPr bwMode="auto">
            <a:xfrm>
              <a:off x="4819" y="2849"/>
              <a:ext cx="95" cy="523"/>
            </a:xfrm>
            <a:custGeom>
              <a:avLst/>
              <a:gdLst/>
              <a:ahLst/>
              <a:cxnLst>
                <a:cxn ang="0">
                  <a:pos x="95" y="0"/>
                </a:cxn>
                <a:cxn ang="0">
                  <a:pos x="0" y="523"/>
                </a:cxn>
              </a:cxnLst>
              <a:rect l="0" t="0" r="r" b="b"/>
              <a:pathLst>
                <a:path w="95" h="523">
                  <a:moveTo>
                    <a:pt x="95" y="0"/>
                  </a:moveTo>
                  <a:cubicBezTo>
                    <a:pt x="95" y="211"/>
                    <a:pt x="59" y="408"/>
                    <a:pt x="0" y="523"/>
                  </a:cubicBezTo>
                </a:path>
              </a:pathLst>
            </a:custGeom>
            <a:noFill/>
            <a:ln w="49213" cap="rnd">
              <a:solidFill>
                <a:srgbClr val="F2822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30" name="Freeform 58"/>
            <p:cNvSpPr>
              <a:spLocks/>
            </p:cNvSpPr>
            <p:nvPr/>
          </p:nvSpPr>
          <p:spPr bwMode="auto">
            <a:xfrm>
              <a:off x="4706" y="3321"/>
              <a:ext cx="160" cy="152"/>
            </a:xfrm>
            <a:custGeom>
              <a:avLst/>
              <a:gdLst/>
              <a:ahLst/>
              <a:cxnLst>
                <a:cxn ang="0">
                  <a:pos x="160" y="83"/>
                </a:cxn>
                <a:cxn ang="0">
                  <a:pos x="0" y="152"/>
                </a:cxn>
                <a:cxn ang="0">
                  <a:pos x="87" y="0"/>
                </a:cxn>
                <a:cxn ang="0">
                  <a:pos x="160" y="83"/>
                </a:cxn>
              </a:cxnLst>
              <a:rect l="0" t="0" r="r" b="b"/>
              <a:pathLst>
                <a:path w="160" h="152">
                  <a:moveTo>
                    <a:pt x="160" y="83"/>
                  </a:moveTo>
                  <a:lnTo>
                    <a:pt x="0" y="152"/>
                  </a:lnTo>
                  <a:lnTo>
                    <a:pt x="87" y="0"/>
                  </a:lnTo>
                  <a:lnTo>
                    <a:pt x="160" y="83"/>
                  </a:lnTo>
                  <a:close/>
                </a:path>
              </a:pathLst>
            </a:custGeom>
            <a:solidFill>
              <a:srgbClr val="F2822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33" name="Rectangle 61"/>
            <p:cNvSpPr>
              <a:spLocks noChangeArrowheads="1"/>
            </p:cNvSpPr>
            <p:nvPr/>
          </p:nvSpPr>
          <p:spPr bwMode="auto">
            <a:xfrm>
              <a:off x="4518" y="2960"/>
              <a:ext cx="38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Credits</a:t>
              </a:r>
              <a:endParaRPr lang="en-US" b="1"/>
            </a:p>
          </p:txBody>
        </p:sp>
      </p:grpSp>
      <p:sp>
        <p:nvSpPr>
          <p:cNvPr id="28734" name="Rectangle 62"/>
          <p:cNvSpPr>
            <a:spLocks noChangeArrowheads="1"/>
          </p:cNvSpPr>
          <p:nvPr/>
        </p:nvSpPr>
        <p:spPr bwMode="auto">
          <a:xfrm>
            <a:off x="5168900" y="2682875"/>
            <a:ext cx="455613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MIN </a:t>
            </a:r>
            <a:endParaRPr lang="en-US" b="1"/>
          </a:p>
        </p:txBody>
      </p:sp>
      <p:sp>
        <p:nvSpPr>
          <p:cNvPr id="28735" name="Rectangle 63"/>
          <p:cNvSpPr>
            <a:spLocks noChangeArrowheads="1"/>
          </p:cNvSpPr>
          <p:nvPr/>
        </p:nvSpPr>
        <p:spPr bwMode="auto">
          <a:xfrm>
            <a:off x="5214938" y="2938463"/>
            <a:ext cx="32385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GC</a:t>
            </a:r>
            <a:endParaRPr lang="en-US" b="1"/>
          </a:p>
        </p:txBody>
      </p:sp>
      <p:sp>
        <p:nvSpPr>
          <p:cNvPr id="28736" name="Rectangle 64"/>
          <p:cNvSpPr>
            <a:spLocks noChangeArrowheads="1"/>
          </p:cNvSpPr>
          <p:nvPr/>
        </p:nvSpPr>
        <p:spPr bwMode="auto">
          <a:xfrm>
            <a:off x="7335838" y="2682875"/>
            <a:ext cx="40957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VAL</a:t>
            </a:r>
            <a:endParaRPr lang="en-US" b="1"/>
          </a:p>
        </p:txBody>
      </p:sp>
      <p:sp>
        <p:nvSpPr>
          <p:cNvPr id="28737" name="Rectangle 65"/>
          <p:cNvSpPr>
            <a:spLocks noChangeArrowheads="1"/>
          </p:cNvSpPr>
          <p:nvPr/>
        </p:nvSpPr>
        <p:spPr bwMode="auto">
          <a:xfrm>
            <a:off x="7381875" y="2951163"/>
            <a:ext cx="32385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GC</a:t>
            </a:r>
            <a:endParaRPr lang="en-US" b="1"/>
          </a:p>
        </p:txBody>
      </p:sp>
      <p:sp>
        <p:nvSpPr>
          <p:cNvPr id="28750" name="Rectangle 78"/>
          <p:cNvSpPr>
            <a:spLocks noChangeArrowheads="1"/>
          </p:cNvSpPr>
          <p:nvPr/>
        </p:nvSpPr>
        <p:spPr bwMode="auto">
          <a:xfrm>
            <a:off x="5715000" y="6172200"/>
            <a:ext cx="24805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dirty="0" smtClean="0"/>
              <a:t>[Jiang et al. ISCA09]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Reservation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Reserve bandwidth on minimal global channel</a:t>
            </a:r>
          </a:p>
          <a:p>
            <a:r>
              <a:rPr lang="en-US" sz="2400" dirty="0" smtClean="0"/>
              <a:t>If successful send the packet minimally</a:t>
            </a:r>
          </a:p>
          <a:p>
            <a:r>
              <a:rPr lang="en-US" sz="2400" dirty="0" smtClean="0"/>
              <a:t>If not, route non-minimally</a:t>
            </a:r>
            <a:endParaRPr lang="en-US" sz="2400" dirty="0"/>
          </a:p>
          <a:p>
            <a:r>
              <a:rPr lang="en-US" sz="2400" dirty="0" smtClean="0"/>
              <a:t>Drawbacks:</a:t>
            </a:r>
          </a:p>
          <a:p>
            <a:pPr lvl="1"/>
            <a:r>
              <a:rPr lang="en-US" sz="2000" dirty="0" smtClean="0"/>
              <a:t>Needs buffer at source router to hold waiting packets</a:t>
            </a:r>
          </a:p>
          <a:p>
            <a:pPr lvl="1"/>
            <a:r>
              <a:rPr lang="en-US" sz="2000" dirty="0" smtClean="0"/>
              <a:t>Packet latency increased by round-trip time of RES flit</a:t>
            </a:r>
          </a:p>
          <a:p>
            <a:pPr lvl="1"/>
            <a:r>
              <a:rPr lang="en-US" sz="2000" dirty="0" smtClean="0"/>
              <a:t>RES flits can create significant load on source group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4691063" y="1600200"/>
            <a:ext cx="39512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4830763" y="3376613"/>
            <a:ext cx="3792537" cy="2730500"/>
          </a:xfrm>
          <a:custGeom>
            <a:avLst/>
            <a:gdLst/>
            <a:ahLst/>
            <a:cxnLst>
              <a:cxn ang="0">
                <a:pos x="4908" y="3750"/>
              </a:cxn>
              <a:cxn ang="0">
                <a:pos x="5210" y="3447"/>
              </a:cxn>
              <a:cxn ang="0">
                <a:pos x="5210" y="3447"/>
              </a:cxn>
              <a:cxn ang="0">
                <a:pos x="5210" y="303"/>
              </a:cxn>
              <a:cxn ang="0">
                <a:pos x="4908" y="0"/>
              </a:cxn>
              <a:cxn ang="0">
                <a:pos x="302" y="0"/>
              </a:cxn>
              <a:cxn ang="0">
                <a:pos x="0" y="303"/>
              </a:cxn>
              <a:cxn ang="0">
                <a:pos x="0" y="303"/>
              </a:cxn>
              <a:cxn ang="0">
                <a:pos x="0" y="3447"/>
              </a:cxn>
              <a:cxn ang="0">
                <a:pos x="302" y="3750"/>
              </a:cxn>
              <a:cxn ang="0">
                <a:pos x="302" y="3750"/>
              </a:cxn>
              <a:cxn ang="0">
                <a:pos x="4908" y="3750"/>
              </a:cxn>
            </a:cxnLst>
            <a:rect l="0" t="0" r="r" b="b"/>
            <a:pathLst>
              <a:path w="5210" h="3750">
                <a:moveTo>
                  <a:pt x="4908" y="3750"/>
                </a:moveTo>
                <a:cubicBezTo>
                  <a:pt x="5075" y="3750"/>
                  <a:pt x="5210" y="3614"/>
                  <a:pt x="5210" y="3447"/>
                </a:cubicBezTo>
                <a:lnTo>
                  <a:pt x="5210" y="3447"/>
                </a:lnTo>
                <a:lnTo>
                  <a:pt x="5210" y="303"/>
                </a:lnTo>
                <a:cubicBezTo>
                  <a:pt x="5210" y="136"/>
                  <a:pt x="5075" y="0"/>
                  <a:pt x="4908" y="0"/>
                </a:cubicBezTo>
                <a:lnTo>
                  <a:pt x="302" y="0"/>
                </a:lnTo>
                <a:cubicBezTo>
                  <a:pt x="135" y="0"/>
                  <a:pt x="0" y="136"/>
                  <a:pt x="0" y="303"/>
                </a:cubicBezTo>
                <a:lnTo>
                  <a:pt x="0" y="303"/>
                </a:lnTo>
                <a:lnTo>
                  <a:pt x="0" y="3447"/>
                </a:lnTo>
                <a:cubicBezTo>
                  <a:pt x="0" y="3614"/>
                  <a:pt x="135" y="3750"/>
                  <a:pt x="302" y="3750"/>
                </a:cubicBezTo>
                <a:lnTo>
                  <a:pt x="302" y="3750"/>
                </a:lnTo>
                <a:lnTo>
                  <a:pt x="4908" y="3750"/>
                </a:lnTo>
                <a:close/>
              </a:path>
            </a:pathLst>
          </a:custGeom>
          <a:solidFill>
            <a:srgbClr val="CADAA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>
            <a:off x="4830763" y="3376613"/>
            <a:ext cx="3792537" cy="2730500"/>
          </a:xfrm>
          <a:custGeom>
            <a:avLst/>
            <a:gdLst/>
            <a:ahLst/>
            <a:cxnLst>
              <a:cxn ang="0">
                <a:pos x="4908" y="3750"/>
              </a:cxn>
              <a:cxn ang="0">
                <a:pos x="5210" y="3447"/>
              </a:cxn>
              <a:cxn ang="0">
                <a:pos x="5210" y="3447"/>
              </a:cxn>
              <a:cxn ang="0">
                <a:pos x="5210" y="303"/>
              </a:cxn>
              <a:cxn ang="0">
                <a:pos x="4908" y="0"/>
              </a:cxn>
              <a:cxn ang="0">
                <a:pos x="302" y="0"/>
              </a:cxn>
              <a:cxn ang="0">
                <a:pos x="0" y="303"/>
              </a:cxn>
              <a:cxn ang="0">
                <a:pos x="0" y="303"/>
              </a:cxn>
              <a:cxn ang="0">
                <a:pos x="0" y="3447"/>
              </a:cxn>
              <a:cxn ang="0">
                <a:pos x="302" y="3750"/>
              </a:cxn>
              <a:cxn ang="0">
                <a:pos x="302" y="3750"/>
              </a:cxn>
              <a:cxn ang="0">
                <a:pos x="4908" y="3750"/>
              </a:cxn>
            </a:cxnLst>
            <a:rect l="0" t="0" r="r" b="b"/>
            <a:pathLst>
              <a:path w="5210" h="3750">
                <a:moveTo>
                  <a:pt x="4908" y="3750"/>
                </a:moveTo>
                <a:cubicBezTo>
                  <a:pt x="5075" y="3750"/>
                  <a:pt x="5210" y="3614"/>
                  <a:pt x="5210" y="3447"/>
                </a:cubicBezTo>
                <a:lnTo>
                  <a:pt x="5210" y="3447"/>
                </a:lnTo>
                <a:lnTo>
                  <a:pt x="5210" y="303"/>
                </a:lnTo>
                <a:cubicBezTo>
                  <a:pt x="5210" y="136"/>
                  <a:pt x="5075" y="0"/>
                  <a:pt x="4908" y="0"/>
                </a:cubicBezTo>
                <a:lnTo>
                  <a:pt x="302" y="0"/>
                </a:lnTo>
                <a:cubicBezTo>
                  <a:pt x="135" y="0"/>
                  <a:pt x="0" y="136"/>
                  <a:pt x="0" y="303"/>
                </a:cubicBezTo>
                <a:lnTo>
                  <a:pt x="0" y="303"/>
                </a:lnTo>
                <a:lnTo>
                  <a:pt x="0" y="3447"/>
                </a:lnTo>
                <a:cubicBezTo>
                  <a:pt x="0" y="3614"/>
                  <a:pt x="135" y="3750"/>
                  <a:pt x="302" y="3750"/>
                </a:cubicBezTo>
                <a:lnTo>
                  <a:pt x="302" y="3750"/>
                </a:lnTo>
                <a:lnTo>
                  <a:pt x="4908" y="3750"/>
                </a:lnTo>
                <a:close/>
              </a:path>
            </a:pathLst>
          </a:cu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991225" y="5035550"/>
            <a:ext cx="1477963" cy="955675"/>
          </a:xfrm>
          <a:prstGeom prst="rect">
            <a:avLst/>
          </a:prstGeom>
          <a:solidFill>
            <a:srgbClr val="E8EEF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5991225" y="5035550"/>
            <a:ext cx="1477963" cy="955675"/>
          </a:xfrm>
          <a:prstGeom prst="rect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6380163" y="5246688"/>
            <a:ext cx="6858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Source</a:t>
            </a:r>
            <a:endParaRPr lang="en-US" b="1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6403975" y="5514975"/>
            <a:ext cx="649288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Router</a:t>
            </a:r>
            <a:endParaRPr lang="en-US" b="1"/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5016500" y="3549650"/>
            <a:ext cx="1276350" cy="957263"/>
          </a:xfrm>
          <a:prstGeom prst="rect">
            <a:avLst/>
          </a:prstGeom>
          <a:solidFill>
            <a:srgbClr val="E8EEF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5016500" y="3549650"/>
            <a:ext cx="1276350" cy="957263"/>
          </a:xfrm>
          <a:prstGeom prst="rect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7161213" y="3567113"/>
            <a:ext cx="1274762" cy="955675"/>
          </a:xfrm>
          <a:prstGeom prst="rect">
            <a:avLst/>
          </a:prstGeom>
          <a:solidFill>
            <a:srgbClr val="E8EEF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7161213" y="3567113"/>
            <a:ext cx="1274762" cy="955675"/>
          </a:xfrm>
          <a:prstGeom prst="rect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5654675" y="2478088"/>
            <a:ext cx="0" cy="1071562"/>
          </a:xfrm>
          <a:prstGeom prst="line">
            <a:avLst/>
          </a:prstGeom>
          <a:noFill/>
          <a:ln w="19050" cap="rnd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>
            <a:off x="7799388" y="2478088"/>
            <a:ext cx="0" cy="1089025"/>
          </a:xfrm>
          <a:prstGeom prst="line">
            <a:avLst/>
          </a:prstGeom>
          <a:noFill/>
          <a:ln w="19050" cap="rnd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5572125" y="1619250"/>
            <a:ext cx="165100" cy="595313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5572125" y="1619250"/>
            <a:ext cx="165100" cy="595313"/>
          </a:xfrm>
          <a:prstGeom prst="rect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>
            <a:off x="5572125" y="1619250"/>
            <a:ext cx="0" cy="792163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Line 22"/>
          <p:cNvSpPr>
            <a:spLocks noChangeShapeType="1"/>
          </p:cNvSpPr>
          <p:nvPr/>
        </p:nvSpPr>
        <p:spPr bwMode="auto">
          <a:xfrm>
            <a:off x="5737225" y="1619250"/>
            <a:ext cx="0" cy="792163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>
            <a:off x="5572125" y="1685925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>
            <a:off x="5572125" y="1751013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>
            <a:off x="5572125" y="1817688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Line 26"/>
          <p:cNvSpPr>
            <a:spLocks noChangeShapeType="1"/>
          </p:cNvSpPr>
          <p:nvPr/>
        </p:nvSpPr>
        <p:spPr bwMode="auto">
          <a:xfrm>
            <a:off x="5572125" y="1882775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Line 27"/>
          <p:cNvSpPr>
            <a:spLocks noChangeShapeType="1"/>
          </p:cNvSpPr>
          <p:nvPr/>
        </p:nvSpPr>
        <p:spPr bwMode="auto">
          <a:xfrm>
            <a:off x="5572125" y="1949450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>
            <a:off x="5572125" y="2016125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Line 29"/>
          <p:cNvSpPr>
            <a:spLocks noChangeShapeType="1"/>
          </p:cNvSpPr>
          <p:nvPr/>
        </p:nvSpPr>
        <p:spPr bwMode="auto">
          <a:xfrm>
            <a:off x="5572125" y="2081213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Line 30"/>
          <p:cNvSpPr>
            <a:spLocks noChangeShapeType="1"/>
          </p:cNvSpPr>
          <p:nvPr/>
        </p:nvSpPr>
        <p:spPr bwMode="auto">
          <a:xfrm>
            <a:off x="5572125" y="2147888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Rectangle 31"/>
          <p:cNvSpPr>
            <a:spLocks noChangeArrowheads="1"/>
          </p:cNvSpPr>
          <p:nvPr/>
        </p:nvSpPr>
        <p:spPr bwMode="auto">
          <a:xfrm>
            <a:off x="7716838" y="1619250"/>
            <a:ext cx="165100" cy="198438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Rectangle 32"/>
          <p:cNvSpPr>
            <a:spLocks noChangeArrowheads="1"/>
          </p:cNvSpPr>
          <p:nvPr/>
        </p:nvSpPr>
        <p:spPr bwMode="auto">
          <a:xfrm>
            <a:off x="7716838" y="1619250"/>
            <a:ext cx="165100" cy="198438"/>
          </a:xfrm>
          <a:prstGeom prst="rect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Line 33"/>
          <p:cNvSpPr>
            <a:spLocks noChangeShapeType="1"/>
          </p:cNvSpPr>
          <p:nvPr/>
        </p:nvSpPr>
        <p:spPr bwMode="auto">
          <a:xfrm>
            <a:off x="7716838" y="1619250"/>
            <a:ext cx="0" cy="792163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Line 34"/>
          <p:cNvSpPr>
            <a:spLocks noChangeShapeType="1"/>
          </p:cNvSpPr>
          <p:nvPr/>
        </p:nvSpPr>
        <p:spPr bwMode="auto">
          <a:xfrm>
            <a:off x="7881938" y="1619250"/>
            <a:ext cx="0" cy="792163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Line 35"/>
          <p:cNvSpPr>
            <a:spLocks noChangeShapeType="1"/>
          </p:cNvSpPr>
          <p:nvPr/>
        </p:nvSpPr>
        <p:spPr bwMode="auto">
          <a:xfrm>
            <a:off x="7716838" y="1685925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Line 36"/>
          <p:cNvSpPr>
            <a:spLocks noChangeShapeType="1"/>
          </p:cNvSpPr>
          <p:nvPr/>
        </p:nvSpPr>
        <p:spPr bwMode="auto">
          <a:xfrm>
            <a:off x="7716838" y="1751013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6" name="Group 66"/>
          <p:cNvGrpSpPr>
            <a:grpSpLocks/>
          </p:cNvGrpSpPr>
          <p:nvPr/>
        </p:nvGrpSpPr>
        <p:grpSpPr bwMode="auto">
          <a:xfrm>
            <a:off x="7469188" y="1790700"/>
            <a:ext cx="909637" cy="3722688"/>
            <a:chOff x="4705" y="1128"/>
            <a:chExt cx="573" cy="2345"/>
          </a:xfrm>
        </p:grpSpPr>
        <p:sp>
          <p:nvSpPr>
            <p:cNvPr id="37" name="Freeform 41"/>
            <p:cNvSpPr>
              <a:spLocks/>
            </p:cNvSpPr>
            <p:nvPr/>
          </p:nvSpPr>
          <p:spPr bwMode="auto">
            <a:xfrm>
              <a:off x="4705" y="1280"/>
              <a:ext cx="517" cy="2193"/>
            </a:xfrm>
            <a:custGeom>
              <a:avLst/>
              <a:gdLst/>
              <a:ahLst/>
              <a:cxnLst>
                <a:cxn ang="0">
                  <a:pos x="0" y="2193"/>
                </a:cxn>
                <a:cxn ang="0">
                  <a:pos x="517" y="0"/>
                </a:cxn>
              </a:cxnLst>
              <a:rect l="0" t="0" r="r" b="b"/>
              <a:pathLst>
                <a:path w="517" h="2193">
                  <a:moveTo>
                    <a:pt x="0" y="2193"/>
                  </a:moveTo>
                  <a:cubicBezTo>
                    <a:pt x="273" y="2193"/>
                    <a:pt x="500" y="1234"/>
                    <a:pt x="517" y="0"/>
                  </a:cubicBezTo>
                </a:path>
              </a:pathLst>
            </a:custGeom>
            <a:noFill/>
            <a:ln w="4921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auto">
            <a:xfrm>
              <a:off x="5167" y="1128"/>
              <a:ext cx="111" cy="166"/>
            </a:xfrm>
            <a:custGeom>
              <a:avLst/>
              <a:gdLst/>
              <a:ahLst/>
              <a:cxnLst>
                <a:cxn ang="0">
                  <a:pos x="0" y="165"/>
                </a:cxn>
                <a:cxn ang="0">
                  <a:pos x="56" y="0"/>
                </a:cxn>
                <a:cxn ang="0">
                  <a:pos x="111" y="166"/>
                </a:cxn>
                <a:cxn ang="0">
                  <a:pos x="0" y="165"/>
                </a:cxn>
              </a:cxnLst>
              <a:rect l="0" t="0" r="r" b="b"/>
              <a:pathLst>
                <a:path w="111" h="166">
                  <a:moveTo>
                    <a:pt x="0" y="165"/>
                  </a:moveTo>
                  <a:lnTo>
                    <a:pt x="56" y="0"/>
                  </a:lnTo>
                  <a:lnTo>
                    <a:pt x="111" y="166"/>
                  </a:lnTo>
                  <a:lnTo>
                    <a:pt x="0" y="1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" name="Freeform 43"/>
          <p:cNvSpPr>
            <a:spLocks/>
          </p:cNvSpPr>
          <p:nvPr/>
        </p:nvSpPr>
        <p:spPr bwMode="auto">
          <a:xfrm>
            <a:off x="4710113" y="3552825"/>
            <a:ext cx="1897062" cy="439738"/>
          </a:xfrm>
          <a:custGeom>
            <a:avLst/>
            <a:gdLst/>
            <a:ahLst/>
            <a:cxnLst>
              <a:cxn ang="0">
                <a:pos x="436" y="64"/>
              </a:cxn>
              <a:cxn ang="0">
                <a:pos x="119" y="55"/>
              </a:cxn>
              <a:cxn ang="0">
                <a:pos x="225" y="126"/>
              </a:cxn>
              <a:cxn ang="0">
                <a:pos x="0" y="178"/>
              </a:cxn>
              <a:cxn ang="0">
                <a:pos x="299" y="203"/>
              </a:cxn>
              <a:cxn ang="0">
                <a:pos x="332" y="277"/>
              </a:cxn>
              <a:cxn ang="0">
                <a:pos x="598" y="237"/>
              </a:cxn>
              <a:cxn ang="0">
                <a:pos x="864" y="277"/>
              </a:cxn>
              <a:cxn ang="0">
                <a:pos x="897" y="203"/>
              </a:cxn>
              <a:cxn ang="0">
                <a:pos x="1195" y="178"/>
              </a:cxn>
              <a:cxn ang="0">
                <a:pos x="970" y="126"/>
              </a:cxn>
              <a:cxn ang="0">
                <a:pos x="1077" y="55"/>
              </a:cxn>
              <a:cxn ang="0">
                <a:pos x="764" y="64"/>
              </a:cxn>
              <a:cxn ang="0">
                <a:pos x="598" y="0"/>
              </a:cxn>
              <a:cxn ang="0">
                <a:pos x="436" y="64"/>
              </a:cxn>
            </a:cxnLst>
            <a:rect l="0" t="0" r="r" b="b"/>
            <a:pathLst>
              <a:path w="1195" h="277">
                <a:moveTo>
                  <a:pt x="436" y="64"/>
                </a:moveTo>
                <a:lnTo>
                  <a:pt x="119" y="55"/>
                </a:lnTo>
                <a:lnTo>
                  <a:pt x="225" y="126"/>
                </a:lnTo>
                <a:lnTo>
                  <a:pt x="0" y="178"/>
                </a:lnTo>
                <a:lnTo>
                  <a:pt x="299" y="203"/>
                </a:lnTo>
                <a:lnTo>
                  <a:pt x="332" y="277"/>
                </a:lnTo>
                <a:lnTo>
                  <a:pt x="598" y="237"/>
                </a:lnTo>
                <a:lnTo>
                  <a:pt x="864" y="277"/>
                </a:lnTo>
                <a:lnTo>
                  <a:pt x="897" y="203"/>
                </a:lnTo>
                <a:lnTo>
                  <a:pt x="1195" y="178"/>
                </a:lnTo>
                <a:lnTo>
                  <a:pt x="970" y="126"/>
                </a:lnTo>
                <a:lnTo>
                  <a:pt x="1077" y="55"/>
                </a:lnTo>
                <a:lnTo>
                  <a:pt x="764" y="64"/>
                </a:lnTo>
                <a:lnTo>
                  <a:pt x="598" y="0"/>
                </a:lnTo>
                <a:lnTo>
                  <a:pt x="436" y="64"/>
                </a:lnTo>
                <a:close/>
              </a:path>
            </a:pathLst>
          </a:custGeom>
          <a:solidFill>
            <a:srgbClr val="E8EEF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Freeform 44"/>
          <p:cNvSpPr>
            <a:spLocks/>
          </p:cNvSpPr>
          <p:nvPr/>
        </p:nvSpPr>
        <p:spPr bwMode="auto">
          <a:xfrm>
            <a:off x="4710113" y="3552825"/>
            <a:ext cx="1897062" cy="439738"/>
          </a:xfrm>
          <a:custGeom>
            <a:avLst/>
            <a:gdLst/>
            <a:ahLst/>
            <a:cxnLst>
              <a:cxn ang="0">
                <a:pos x="436" y="64"/>
              </a:cxn>
              <a:cxn ang="0">
                <a:pos x="119" y="55"/>
              </a:cxn>
              <a:cxn ang="0">
                <a:pos x="225" y="126"/>
              </a:cxn>
              <a:cxn ang="0">
                <a:pos x="0" y="178"/>
              </a:cxn>
              <a:cxn ang="0">
                <a:pos x="299" y="203"/>
              </a:cxn>
              <a:cxn ang="0">
                <a:pos x="332" y="277"/>
              </a:cxn>
              <a:cxn ang="0">
                <a:pos x="598" y="237"/>
              </a:cxn>
              <a:cxn ang="0">
                <a:pos x="864" y="277"/>
              </a:cxn>
              <a:cxn ang="0">
                <a:pos x="897" y="203"/>
              </a:cxn>
              <a:cxn ang="0">
                <a:pos x="1195" y="178"/>
              </a:cxn>
              <a:cxn ang="0">
                <a:pos x="970" y="126"/>
              </a:cxn>
              <a:cxn ang="0">
                <a:pos x="1077" y="55"/>
              </a:cxn>
              <a:cxn ang="0">
                <a:pos x="764" y="64"/>
              </a:cxn>
              <a:cxn ang="0">
                <a:pos x="598" y="0"/>
              </a:cxn>
              <a:cxn ang="0">
                <a:pos x="436" y="64"/>
              </a:cxn>
            </a:cxnLst>
            <a:rect l="0" t="0" r="r" b="b"/>
            <a:pathLst>
              <a:path w="1195" h="277">
                <a:moveTo>
                  <a:pt x="436" y="64"/>
                </a:moveTo>
                <a:lnTo>
                  <a:pt x="119" y="55"/>
                </a:lnTo>
                <a:lnTo>
                  <a:pt x="225" y="126"/>
                </a:lnTo>
                <a:lnTo>
                  <a:pt x="0" y="178"/>
                </a:lnTo>
                <a:lnTo>
                  <a:pt x="299" y="203"/>
                </a:lnTo>
                <a:lnTo>
                  <a:pt x="332" y="277"/>
                </a:lnTo>
                <a:lnTo>
                  <a:pt x="598" y="237"/>
                </a:lnTo>
                <a:lnTo>
                  <a:pt x="864" y="277"/>
                </a:lnTo>
                <a:lnTo>
                  <a:pt x="897" y="203"/>
                </a:lnTo>
                <a:lnTo>
                  <a:pt x="1195" y="178"/>
                </a:lnTo>
                <a:lnTo>
                  <a:pt x="970" y="126"/>
                </a:lnTo>
                <a:lnTo>
                  <a:pt x="1077" y="55"/>
                </a:lnTo>
                <a:lnTo>
                  <a:pt x="764" y="64"/>
                </a:lnTo>
                <a:lnTo>
                  <a:pt x="598" y="0"/>
                </a:lnTo>
                <a:lnTo>
                  <a:pt x="436" y="64"/>
                </a:lnTo>
                <a:close/>
              </a:path>
            </a:pathLst>
          </a:custGeom>
          <a:solidFill>
            <a:srgbClr val="FF3300"/>
          </a:solidFill>
          <a:ln w="3175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Rectangle 45"/>
          <p:cNvSpPr>
            <a:spLocks noChangeArrowheads="1"/>
          </p:cNvSpPr>
          <p:nvPr/>
        </p:nvSpPr>
        <p:spPr bwMode="auto">
          <a:xfrm>
            <a:off x="5110163" y="3638550"/>
            <a:ext cx="109537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Congestion</a:t>
            </a:r>
            <a:endParaRPr lang="en-US" b="1"/>
          </a:p>
        </p:txBody>
      </p:sp>
      <p:sp>
        <p:nvSpPr>
          <p:cNvPr id="42" name="Rectangle 46"/>
          <p:cNvSpPr>
            <a:spLocks noChangeArrowheads="1"/>
          </p:cNvSpPr>
          <p:nvPr/>
        </p:nvSpPr>
        <p:spPr bwMode="auto">
          <a:xfrm>
            <a:off x="5573713" y="4184650"/>
            <a:ext cx="165100" cy="131763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Rectangle 47"/>
          <p:cNvSpPr>
            <a:spLocks noChangeArrowheads="1"/>
          </p:cNvSpPr>
          <p:nvPr/>
        </p:nvSpPr>
        <p:spPr bwMode="auto">
          <a:xfrm>
            <a:off x="5573713" y="4184650"/>
            <a:ext cx="165100" cy="131763"/>
          </a:xfrm>
          <a:prstGeom prst="rect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Line 48"/>
          <p:cNvSpPr>
            <a:spLocks noChangeShapeType="1"/>
          </p:cNvSpPr>
          <p:nvPr/>
        </p:nvSpPr>
        <p:spPr bwMode="auto">
          <a:xfrm>
            <a:off x="5573713" y="4184650"/>
            <a:ext cx="0" cy="322263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" name="Line 49"/>
          <p:cNvSpPr>
            <a:spLocks noChangeShapeType="1"/>
          </p:cNvSpPr>
          <p:nvPr/>
        </p:nvSpPr>
        <p:spPr bwMode="auto">
          <a:xfrm>
            <a:off x="5738813" y="4184650"/>
            <a:ext cx="0" cy="322263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" name="Line 50"/>
          <p:cNvSpPr>
            <a:spLocks noChangeShapeType="1"/>
          </p:cNvSpPr>
          <p:nvPr/>
        </p:nvSpPr>
        <p:spPr bwMode="auto">
          <a:xfrm>
            <a:off x="5573713" y="4249738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" name="Rectangle 51"/>
          <p:cNvSpPr>
            <a:spLocks noChangeArrowheads="1"/>
          </p:cNvSpPr>
          <p:nvPr/>
        </p:nvSpPr>
        <p:spPr bwMode="auto">
          <a:xfrm>
            <a:off x="7716838" y="4197350"/>
            <a:ext cx="165100" cy="131763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Rectangle 52"/>
          <p:cNvSpPr>
            <a:spLocks noChangeArrowheads="1"/>
          </p:cNvSpPr>
          <p:nvPr/>
        </p:nvSpPr>
        <p:spPr bwMode="auto">
          <a:xfrm>
            <a:off x="7716838" y="4197350"/>
            <a:ext cx="165100" cy="131763"/>
          </a:xfrm>
          <a:prstGeom prst="rect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" name="Line 53"/>
          <p:cNvSpPr>
            <a:spLocks noChangeShapeType="1"/>
          </p:cNvSpPr>
          <p:nvPr/>
        </p:nvSpPr>
        <p:spPr bwMode="auto">
          <a:xfrm>
            <a:off x="7716838" y="4197350"/>
            <a:ext cx="0" cy="32385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" name="Line 54"/>
          <p:cNvSpPr>
            <a:spLocks noChangeShapeType="1"/>
          </p:cNvSpPr>
          <p:nvPr/>
        </p:nvSpPr>
        <p:spPr bwMode="auto">
          <a:xfrm>
            <a:off x="7881938" y="4197350"/>
            <a:ext cx="0" cy="32385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" name="Line 55"/>
          <p:cNvSpPr>
            <a:spLocks noChangeShapeType="1"/>
          </p:cNvSpPr>
          <p:nvPr/>
        </p:nvSpPr>
        <p:spPr bwMode="auto">
          <a:xfrm>
            <a:off x="7716838" y="4264025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2" name="Group 64"/>
          <p:cNvGrpSpPr>
            <a:grpSpLocks/>
          </p:cNvGrpSpPr>
          <p:nvPr/>
        </p:nvGrpSpPr>
        <p:grpSpPr bwMode="auto">
          <a:xfrm>
            <a:off x="5483225" y="4506913"/>
            <a:ext cx="508000" cy="1041400"/>
            <a:chOff x="3454" y="2839"/>
            <a:chExt cx="320" cy="656"/>
          </a:xfrm>
        </p:grpSpPr>
        <p:sp>
          <p:nvSpPr>
            <p:cNvPr id="53" name="Freeform 37"/>
            <p:cNvSpPr>
              <a:spLocks/>
            </p:cNvSpPr>
            <p:nvPr/>
          </p:nvSpPr>
          <p:spPr bwMode="auto">
            <a:xfrm>
              <a:off x="3569" y="2990"/>
              <a:ext cx="205" cy="505"/>
            </a:xfrm>
            <a:custGeom>
              <a:avLst/>
              <a:gdLst/>
              <a:ahLst/>
              <a:cxnLst>
                <a:cxn ang="0">
                  <a:pos x="205" y="483"/>
                </a:cxn>
                <a:cxn ang="0">
                  <a:pos x="0" y="0"/>
                </a:cxn>
              </a:cxnLst>
              <a:rect l="0" t="0" r="r" b="b"/>
              <a:pathLst>
                <a:path w="205" h="505">
                  <a:moveTo>
                    <a:pt x="205" y="483"/>
                  </a:moveTo>
                  <a:cubicBezTo>
                    <a:pt x="110" y="505"/>
                    <a:pt x="25" y="305"/>
                    <a:pt x="0" y="0"/>
                  </a:cubicBezTo>
                </a:path>
              </a:pathLst>
            </a:custGeom>
            <a:noFill/>
            <a:ln w="49213" cap="rnd">
              <a:solidFill>
                <a:srgbClr val="F2822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38"/>
            <p:cNvSpPr>
              <a:spLocks/>
            </p:cNvSpPr>
            <p:nvPr/>
          </p:nvSpPr>
          <p:spPr bwMode="auto">
            <a:xfrm>
              <a:off x="3515" y="2839"/>
              <a:ext cx="110" cy="168"/>
            </a:xfrm>
            <a:custGeom>
              <a:avLst/>
              <a:gdLst/>
              <a:ahLst/>
              <a:cxnLst>
                <a:cxn ang="0">
                  <a:pos x="0" y="168"/>
                </a:cxn>
                <a:cxn ang="0">
                  <a:pos x="47" y="0"/>
                </a:cxn>
                <a:cxn ang="0">
                  <a:pos x="110" y="163"/>
                </a:cxn>
                <a:cxn ang="0">
                  <a:pos x="0" y="168"/>
                </a:cxn>
              </a:cxnLst>
              <a:rect l="0" t="0" r="r" b="b"/>
              <a:pathLst>
                <a:path w="110" h="168">
                  <a:moveTo>
                    <a:pt x="0" y="168"/>
                  </a:moveTo>
                  <a:lnTo>
                    <a:pt x="47" y="0"/>
                  </a:lnTo>
                  <a:lnTo>
                    <a:pt x="110" y="163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rgbClr val="F2822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Rectangle 56"/>
            <p:cNvSpPr>
              <a:spLocks noChangeArrowheads="1"/>
            </p:cNvSpPr>
            <p:nvPr/>
          </p:nvSpPr>
          <p:spPr bwMode="auto">
            <a:xfrm>
              <a:off x="3454" y="3019"/>
              <a:ext cx="24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RES</a:t>
              </a:r>
              <a:endParaRPr lang="en-US" b="1"/>
            </a:p>
          </p:txBody>
        </p:sp>
        <p:sp>
          <p:nvSpPr>
            <p:cNvPr id="56" name="Rectangle 57"/>
            <p:cNvSpPr>
              <a:spLocks noChangeArrowheads="1"/>
            </p:cNvSpPr>
            <p:nvPr/>
          </p:nvSpPr>
          <p:spPr bwMode="auto">
            <a:xfrm>
              <a:off x="3498" y="3158"/>
              <a:ext cx="16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Flit</a:t>
              </a:r>
              <a:endParaRPr lang="en-US" b="1"/>
            </a:p>
          </p:txBody>
        </p:sp>
      </p:grpSp>
      <p:grpSp>
        <p:nvGrpSpPr>
          <p:cNvPr id="57" name="Group 65"/>
          <p:cNvGrpSpPr>
            <a:grpSpLocks/>
          </p:cNvGrpSpPr>
          <p:nvPr/>
        </p:nvGrpSpPr>
        <p:grpSpPr bwMode="auto">
          <a:xfrm>
            <a:off x="6124575" y="3808413"/>
            <a:ext cx="822325" cy="1227137"/>
            <a:chOff x="3858" y="2399"/>
            <a:chExt cx="518" cy="773"/>
          </a:xfrm>
        </p:grpSpPr>
        <p:sp>
          <p:nvSpPr>
            <p:cNvPr id="58" name="Freeform 39"/>
            <p:cNvSpPr>
              <a:spLocks/>
            </p:cNvSpPr>
            <p:nvPr/>
          </p:nvSpPr>
          <p:spPr bwMode="auto">
            <a:xfrm>
              <a:off x="3858" y="2399"/>
              <a:ext cx="469" cy="624"/>
            </a:xfrm>
            <a:custGeom>
              <a:avLst/>
              <a:gdLst/>
              <a:ahLst/>
              <a:cxnLst>
                <a:cxn ang="0">
                  <a:pos x="0" y="55"/>
                </a:cxn>
                <a:cxn ang="0">
                  <a:pos x="413" y="624"/>
                </a:cxn>
              </a:cxnLst>
              <a:rect l="0" t="0" r="r" b="b"/>
              <a:pathLst>
                <a:path w="469" h="624">
                  <a:moveTo>
                    <a:pt x="0" y="55"/>
                  </a:moveTo>
                  <a:cubicBezTo>
                    <a:pt x="295" y="0"/>
                    <a:pt x="469" y="240"/>
                    <a:pt x="413" y="624"/>
                  </a:cubicBezTo>
                </a:path>
              </a:pathLst>
            </a:custGeom>
            <a:noFill/>
            <a:ln w="49213" cap="rnd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40"/>
            <p:cNvSpPr>
              <a:spLocks/>
            </p:cNvSpPr>
            <p:nvPr/>
          </p:nvSpPr>
          <p:spPr bwMode="auto">
            <a:xfrm>
              <a:off x="4220" y="2998"/>
              <a:ext cx="108" cy="174"/>
            </a:xfrm>
            <a:custGeom>
              <a:avLst/>
              <a:gdLst/>
              <a:ahLst/>
              <a:cxnLst>
                <a:cxn ang="0">
                  <a:pos x="108" y="23"/>
                </a:cxn>
                <a:cxn ang="0">
                  <a:pos x="19" y="174"/>
                </a:cxn>
                <a:cxn ang="0">
                  <a:pos x="0" y="0"/>
                </a:cxn>
                <a:cxn ang="0">
                  <a:pos x="108" y="23"/>
                </a:cxn>
              </a:cxnLst>
              <a:rect l="0" t="0" r="r" b="b"/>
              <a:pathLst>
                <a:path w="108" h="174">
                  <a:moveTo>
                    <a:pt x="108" y="23"/>
                  </a:moveTo>
                  <a:lnTo>
                    <a:pt x="19" y="174"/>
                  </a:lnTo>
                  <a:lnTo>
                    <a:pt x="0" y="0"/>
                  </a:lnTo>
                  <a:lnTo>
                    <a:pt x="108" y="23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Rectangle 58"/>
            <p:cNvSpPr>
              <a:spLocks noChangeArrowheads="1"/>
            </p:cNvSpPr>
            <p:nvPr/>
          </p:nvSpPr>
          <p:spPr bwMode="auto">
            <a:xfrm>
              <a:off x="4092" y="2483"/>
              <a:ext cx="24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RES</a:t>
              </a:r>
              <a:endParaRPr lang="en-US" b="1"/>
            </a:p>
          </p:txBody>
        </p:sp>
        <p:sp>
          <p:nvSpPr>
            <p:cNvPr id="61" name="Rectangle 59"/>
            <p:cNvSpPr>
              <a:spLocks noChangeArrowheads="1"/>
            </p:cNvSpPr>
            <p:nvPr/>
          </p:nvSpPr>
          <p:spPr bwMode="auto">
            <a:xfrm>
              <a:off x="4048" y="2630"/>
              <a:ext cx="32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Failed</a:t>
              </a:r>
              <a:endParaRPr lang="en-US" b="1"/>
            </a:p>
          </p:txBody>
        </p:sp>
      </p:grpSp>
      <p:sp>
        <p:nvSpPr>
          <p:cNvPr id="62" name="Rectangle 60"/>
          <p:cNvSpPr>
            <a:spLocks noChangeArrowheads="1"/>
          </p:cNvSpPr>
          <p:nvPr/>
        </p:nvSpPr>
        <p:spPr bwMode="auto">
          <a:xfrm>
            <a:off x="5157788" y="2846388"/>
            <a:ext cx="455612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MIN </a:t>
            </a:r>
            <a:endParaRPr lang="en-US" b="1"/>
          </a:p>
        </p:txBody>
      </p:sp>
      <p:sp>
        <p:nvSpPr>
          <p:cNvPr id="63" name="Rectangle 61"/>
          <p:cNvSpPr>
            <a:spLocks noChangeArrowheads="1"/>
          </p:cNvSpPr>
          <p:nvPr/>
        </p:nvSpPr>
        <p:spPr bwMode="auto">
          <a:xfrm>
            <a:off x="5192713" y="3114675"/>
            <a:ext cx="32385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GC</a:t>
            </a:r>
            <a:endParaRPr lang="en-US" b="1"/>
          </a:p>
        </p:txBody>
      </p:sp>
      <p:sp>
        <p:nvSpPr>
          <p:cNvPr id="64" name="Rectangle 62"/>
          <p:cNvSpPr>
            <a:spLocks noChangeArrowheads="1"/>
          </p:cNvSpPr>
          <p:nvPr/>
        </p:nvSpPr>
        <p:spPr bwMode="auto">
          <a:xfrm>
            <a:off x="7323138" y="2857500"/>
            <a:ext cx="40957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VAL</a:t>
            </a:r>
            <a:endParaRPr lang="en-US" b="1"/>
          </a:p>
        </p:txBody>
      </p:sp>
      <p:sp>
        <p:nvSpPr>
          <p:cNvPr id="65" name="Rectangle 63"/>
          <p:cNvSpPr>
            <a:spLocks noChangeArrowheads="1"/>
          </p:cNvSpPr>
          <p:nvPr/>
        </p:nvSpPr>
        <p:spPr bwMode="auto">
          <a:xfrm>
            <a:off x="7370763" y="3114675"/>
            <a:ext cx="32385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GC</a:t>
            </a:r>
            <a:endParaRPr lang="en-US" b="1"/>
          </a:p>
        </p:txBody>
      </p:sp>
      <p:sp>
        <p:nvSpPr>
          <p:cNvPr id="66" name="Rectangle 78"/>
          <p:cNvSpPr>
            <a:spLocks noChangeArrowheads="1"/>
          </p:cNvSpPr>
          <p:nvPr/>
        </p:nvSpPr>
        <p:spPr bwMode="auto">
          <a:xfrm>
            <a:off x="5715000" y="6172200"/>
            <a:ext cx="24805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dirty="0" smtClean="0"/>
              <a:t>[Jiang et al. ISCA09]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Piggyback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5300" dirty="0" smtClean="0"/>
              <a:t>Broadcast link state info of GCs to adjacent routers</a:t>
            </a:r>
          </a:p>
          <a:p>
            <a:r>
              <a:rPr lang="en-US" sz="5300" dirty="0"/>
              <a:t>Each router maintains the most recent </a:t>
            </a:r>
            <a:r>
              <a:rPr lang="en-US" sz="5300" dirty="0" smtClean="0"/>
              <a:t>link state </a:t>
            </a:r>
            <a:r>
              <a:rPr lang="en-US" sz="5300" dirty="0"/>
              <a:t>information for every </a:t>
            </a:r>
            <a:r>
              <a:rPr lang="en-US" sz="5300" dirty="0" smtClean="0"/>
              <a:t>GCs </a:t>
            </a:r>
            <a:r>
              <a:rPr lang="en-US" sz="5300" dirty="0"/>
              <a:t>in its group</a:t>
            </a:r>
            <a:r>
              <a:rPr lang="en-US" sz="5300" dirty="0" smtClean="0"/>
              <a:t>.</a:t>
            </a:r>
          </a:p>
          <a:p>
            <a:r>
              <a:rPr lang="en-US" sz="5300" dirty="0"/>
              <a:t>routing decision is made using </a:t>
            </a:r>
            <a:r>
              <a:rPr lang="en-US" sz="5300" dirty="0" smtClean="0"/>
              <a:t>both </a:t>
            </a:r>
            <a:r>
              <a:rPr lang="en-US" sz="5300" dirty="0"/>
              <a:t>global state </a:t>
            </a:r>
            <a:r>
              <a:rPr lang="en-US" sz="5300" dirty="0" smtClean="0"/>
              <a:t>information </a:t>
            </a:r>
            <a:r>
              <a:rPr lang="en-US" sz="5300" dirty="0"/>
              <a:t>and the local queue </a:t>
            </a:r>
            <a:r>
              <a:rPr lang="en-US" sz="5300" dirty="0" smtClean="0"/>
              <a:t>depth</a:t>
            </a:r>
          </a:p>
          <a:p>
            <a:r>
              <a:rPr lang="en-US" sz="5300" dirty="0" smtClean="0"/>
              <a:t>congestion </a:t>
            </a:r>
            <a:r>
              <a:rPr lang="en-US" sz="5300" dirty="0"/>
              <a:t>level of each </a:t>
            </a:r>
            <a:r>
              <a:rPr lang="en-US" sz="5300" dirty="0" smtClean="0"/>
              <a:t>GC </a:t>
            </a:r>
            <a:r>
              <a:rPr lang="en-US" sz="5300" dirty="0"/>
              <a:t>is compressed into a </a:t>
            </a:r>
            <a:r>
              <a:rPr lang="en-US" sz="5300" dirty="0" smtClean="0"/>
              <a:t>single bit </a:t>
            </a:r>
            <a:r>
              <a:rPr lang="en-US" sz="5300" dirty="0"/>
              <a:t>(S</a:t>
            </a:r>
            <a:r>
              <a:rPr lang="en-US" sz="5300" baseline="-25000" dirty="0"/>
              <a:t>GC</a:t>
            </a:r>
            <a:r>
              <a:rPr lang="en-US" sz="5300" dirty="0" smtClean="0"/>
              <a:t>)</a:t>
            </a:r>
          </a:p>
          <a:p>
            <a:r>
              <a:rPr lang="en-US" sz="5300" dirty="0" smtClean="0"/>
              <a:t>Drawbacks:</a:t>
            </a:r>
          </a:p>
          <a:p>
            <a:pPr lvl="1"/>
            <a:r>
              <a:rPr lang="en-US" sz="4800" dirty="0" smtClean="0"/>
              <a:t>Consumes extra bandwidth</a:t>
            </a:r>
          </a:p>
          <a:p>
            <a:pPr lvl="1"/>
            <a:r>
              <a:rPr lang="en-US" sz="4800" dirty="0" smtClean="0"/>
              <a:t>Congestion information not up to date due to broadcast delay</a:t>
            </a:r>
            <a:endParaRPr lang="en-US" sz="4800" dirty="0"/>
          </a:p>
        </p:txBody>
      </p:sp>
      <p:sp>
        <p:nvSpPr>
          <p:cNvPr id="55" name="Rectangle 78"/>
          <p:cNvSpPr>
            <a:spLocks noChangeArrowheads="1"/>
          </p:cNvSpPr>
          <p:nvPr/>
        </p:nvSpPr>
        <p:spPr bwMode="auto">
          <a:xfrm>
            <a:off x="5715000" y="6172200"/>
            <a:ext cx="24805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dirty="0" smtClean="0"/>
              <a:t>[Jiang et al. ISCA09]</a:t>
            </a:r>
            <a:endParaRPr lang="en-US" dirty="0"/>
          </a:p>
        </p:txBody>
      </p:sp>
      <p:sp>
        <p:nvSpPr>
          <p:cNvPr id="56" name="AutoShape 5"/>
          <p:cNvSpPr>
            <a:spLocks noChangeAspect="1" noChangeArrowheads="1" noTextEdit="1"/>
          </p:cNvSpPr>
          <p:nvPr/>
        </p:nvSpPr>
        <p:spPr bwMode="auto">
          <a:xfrm>
            <a:off x="4676775" y="1600200"/>
            <a:ext cx="397986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" name="Freeform 7"/>
          <p:cNvSpPr>
            <a:spLocks/>
          </p:cNvSpPr>
          <p:nvPr/>
        </p:nvSpPr>
        <p:spPr bwMode="auto">
          <a:xfrm>
            <a:off x="4845050" y="3376613"/>
            <a:ext cx="3792538" cy="2730500"/>
          </a:xfrm>
          <a:custGeom>
            <a:avLst/>
            <a:gdLst/>
            <a:ahLst/>
            <a:cxnLst>
              <a:cxn ang="0">
                <a:pos x="4907" y="3750"/>
              </a:cxn>
              <a:cxn ang="0">
                <a:pos x="5210" y="3447"/>
              </a:cxn>
              <a:cxn ang="0">
                <a:pos x="5210" y="3447"/>
              </a:cxn>
              <a:cxn ang="0">
                <a:pos x="5210" y="303"/>
              </a:cxn>
              <a:cxn ang="0">
                <a:pos x="4907" y="0"/>
              </a:cxn>
              <a:cxn ang="0">
                <a:pos x="302" y="0"/>
              </a:cxn>
              <a:cxn ang="0">
                <a:pos x="0" y="303"/>
              </a:cxn>
              <a:cxn ang="0">
                <a:pos x="0" y="303"/>
              </a:cxn>
              <a:cxn ang="0">
                <a:pos x="0" y="3447"/>
              </a:cxn>
              <a:cxn ang="0">
                <a:pos x="302" y="3750"/>
              </a:cxn>
              <a:cxn ang="0">
                <a:pos x="302" y="3750"/>
              </a:cxn>
              <a:cxn ang="0">
                <a:pos x="4907" y="3750"/>
              </a:cxn>
            </a:cxnLst>
            <a:rect l="0" t="0" r="r" b="b"/>
            <a:pathLst>
              <a:path w="5210" h="3750">
                <a:moveTo>
                  <a:pt x="4907" y="3750"/>
                </a:moveTo>
                <a:cubicBezTo>
                  <a:pt x="5074" y="3750"/>
                  <a:pt x="5210" y="3614"/>
                  <a:pt x="5210" y="3447"/>
                </a:cubicBezTo>
                <a:lnTo>
                  <a:pt x="5210" y="3447"/>
                </a:lnTo>
                <a:lnTo>
                  <a:pt x="5210" y="303"/>
                </a:lnTo>
                <a:cubicBezTo>
                  <a:pt x="5210" y="136"/>
                  <a:pt x="5074" y="0"/>
                  <a:pt x="4907" y="0"/>
                </a:cubicBezTo>
                <a:lnTo>
                  <a:pt x="302" y="0"/>
                </a:lnTo>
                <a:cubicBezTo>
                  <a:pt x="135" y="0"/>
                  <a:pt x="0" y="136"/>
                  <a:pt x="0" y="303"/>
                </a:cubicBezTo>
                <a:lnTo>
                  <a:pt x="0" y="303"/>
                </a:lnTo>
                <a:lnTo>
                  <a:pt x="0" y="3447"/>
                </a:lnTo>
                <a:cubicBezTo>
                  <a:pt x="0" y="3614"/>
                  <a:pt x="135" y="3750"/>
                  <a:pt x="302" y="3750"/>
                </a:cubicBezTo>
                <a:lnTo>
                  <a:pt x="302" y="3750"/>
                </a:lnTo>
                <a:lnTo>
                  <a:pt x="4907" y="3750"/>
                </a:lnTo>
                <a:close/>
              </a:path>
            </a:pathLst>
          </a:custGeom>
          <a:solidFill>
            <a:srgbClr val="CADAA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" name="Freeform 8"/>
          <p:cNvSpPr>
            <a:spLocks/>
          </p:cNvSpPr>
          <p:nvPr/>
        </p:nvSpPr>
        <p:spPr bwMode="auto">
          <a:xfrm>
            <a:off x="4845050" y="3376613"/>
            <a:ext cx="3792538" cy="2730500"/>
          </a:xfrm>
          <a:custGeom>
            <a:avLst/>
            <a:gdLst/>
            <a:ahLst/>
            <a:cxnLst>
              <a:cxn ang="0">
                <a:pos x="4907" y="3750"/>
              </a:cxn>
              <a:cxn ang="0">
                <a:pos x="5210" y="3447"/>
              </a:cxn>
              <a:cxn ang="0">
                <a:pos x="5210" y="3447"/>
              </a:cxn>
              <a:cxn ang="0">
                <a:pos x="5210" y="303"/>
              </a:cxn>
              <a:cxn ang="0">
                <a:pos x="4907" y="0"/>
              </a:cxn>
              <a:cxn ang="0">
                <a:pos x="302" y="0"/>
              </a:cxn>
              <a:cxn ang="0">
                <a:pos x="0" y="303"/>
              </a:cxn>
              <a:cxn ang="0">
                <a:pos x="0" y="303"/>
              </a:cxn>
              <a:cxn ang="0">
                <a:pos x="0" y="3447"/>
              </a:cxn>
              <a:cxn ang="0">
                <a:pos x="302" y="3750"/>
              </a:cxn>
              <a:cxn ang="0">
                <a:pos x="302" y="3750"/>
              </a:cxn>
              <a:cxn ang="0">
                <a:pos x="4907" y="3750"/>
              </a:cxn>
            </a:cxnLst>
            <a:rect l="0" t="0" r="r" b="b"/>
            <a:pathLst>
              <a:path w="5210" h="3750">
                <a:moveTo>
                  <a:pt x="4907" y="3750"/>
                </a:moveTo>
                <a:cubicBezTo>
                  <a:pt x="5074" y="3750"/>
                  <a:pt x="5210" y="3614"/>
                  <a:pt x="5210" y="3447"/>
                </a:cubicBezTo>
                <a:lnTo>
                  <a:pt x="5210" y="3447"/>
                </a:lnTo>
                <a:lnTo>
                  <a:pt x="5210" y="303"/>
                </a:lnTo>
                <a:cubicBezTo>
                  <a:pt x="5210" y="136"/>
                  <a:pt x="5074" y="0"/>
                  <a:pt x="4907" y="0"/>
                </a:cubicBezTo>
                <a:lnTo>
                  <a:pt x="302" y="0"/>
                </a:lnTo>
                <a:cubicBezTo>
                  <a:pt x="135" y="0"/>
                  <a:pt x="0" y="136"/>
                  <a:pt x="0" y="303"/>
                </a:cubicBezTo>
                <a:lnTo>
                  <a:pt x="0" y="303"/>
                </a:lnTo>
                <a:lnTo>
                  <a:pt x="0" y="3447"/>
                </a:lnTo>
                <a:cubicBezTo>
                  <a:pt x="0" y="3614"/>
                  <a:pt x="135" y="3750"/>
                  <a:pt x="302" y="3750"/>
                </a:cubicBezTo>
                <a:lnTo>
                  <a:pt x="302" y="3750"/>
                </a:lnTo>
                <a:lnTo>
                  <a:pt x="4907" y="3750"/>
                </a:lnTo>
                <a:close/>
              </a:path>
            </a:pathLst>
          </a:cu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" name="Rectangle 9"/>
          <p:cNvSpPr>
            <a:spLocks noChangeArrowheads="1"/>
          </p:cNvSpPr>
          <p:nvPr/>
        </p:nvSpPr>
        <p:spPr bwMode="auto">
          <a:xfrm>
            <a:off x="5975350" y="5035550"/>
            <a:ext cx="1477963" cy="955675"/>
          </a:xfrm>
          <a:prstGeom prst="rect">
            <a:avLst/>
          </a:prstGeom>
          <a:solidFill>
            <a:srgbClr val="E8EEF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" name="Rectangle 10"/>
          <p:cNvSpPr>
            <a:spLocks noChangeArrowheads="1"/>
          </p:cNvSpPr>
          <p:nvPr/>
        </p:nvSpPr>
        <p:spPr bwMode="auto">
          <a:xfrm>
            <a:off x="5975350" y="5035550"/>
            <a:ext cx="1477963" cy="955675"/>
          </a:xfrm>
          <a:prstGeom prst="rect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" name="Rectangle 11"/>
          <p:cNvSpPr>
            <a:spLocks noChangeArrowheads="1"/>
          </p:cNvSpPr>
          <p:nvPr/>
        </p:nvSpPr>
        <p:spPr bwMode="auto">
          <a:xfrm>
            <a:off x="6365875" y="5246688"/>
            <a:ext cx="6858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Source</a:t>
            </a:r>
            <a:endParaRPr lang="en-US" b="1"/>
          </a:p>
        </p:txBody>
      </p:sp>
      <p:sp>
        <p:nvSpPr>
          <p:cNvPr id="62" name="Rectangle 12"/>
          <p:cNvSpPr>
            <a:spLocks noChangeArrowheads="1"/>
          </p:cNvSpPr>
          <p:nvPr/>
        </p:nvSpPr>
        <p:spPr bwMode="auto">
          <a:xfrm>
            <a:off x="6388100" y="5514975"/>
            <a:ext cx="649288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Router</a:t>
            </a:r>
            <a:endParaRPr lang="en-US" b="1"/>
          </a:p>
        </p:txBody>
      </p:sp>
      <p:sp>
        <p:nvSpPr>
          <p:cNvPr id="63" name="Rectangle 13"/>
          <p:cNvSpPr>
            <a:spLocks noChangeArrowheads="1"/>
          </p:cNvSpPr>
          <p:nvPr/>
        </p:nvSpPr>
        <p:spPr bwMode="auto">
          <a:xfrm>
            <a:off x="5002213" y="3549650"/>
            <a:ext cx="1273175" cy="957263"/>
          </a:xfrm>
          <a:prstGeom prst="rect">
            <a:avLst/>
          </a:prstGeom>
          <a:solidFill>
            <a:srgbClr val="E8EEF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" name="Rectangle 14"/>
          <p:cNvSpPr>
            <a:spLocks noChangeArrowheads="1"/>
          </p:cNvSpPr>
          <p:nvPr/>
        </p:nvSpPr>
        <p:spPr bwMode="auto">
          <a:xfrm>
            <a:off x="5002213" y="3549650"/>
            <a:ext cx="1273175" cy="957263"/>
          </a:xfrm>
          <a:prstGeom prst="rect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" name="Rectangle 15"/>
          <p:cNvSpPr>
            <a:spLocks noChangeArrowheads="1"/>
          </p:cNvSpPr>
          <p:nvPr/>
        </p:nvSpPr>
        <p:spPr bwMode="auto">
          <a:xfrm>
            <a:off x="7145338" y="3567113"/>
            <a:ext cx="1274762" cy="955675"/>
          </a:xfrm>
          <a:prstGeom prst="rect">
            <a:avLst/>
          </a:prstGeom>
          <a:solidFill>
            <a:srgbClr val="E8EEF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" name="Rectangle 16"/>
          <p:cNvSpPr>
            <a:spLocks noChangeArrowheads="1"/>
          </p:cNvSpPr>
          <p:nvPr/>
        </p:nvSpPr>
        <p:spPr bwMode="auto">
          <a:xfrm>
            <a:off x="7145338" y="3567113"/>
            <a:ext cx="1274762" cy="955675"/>
          </a:xfrm>
          <a:prstGeom prst="rect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" name="Line 17"/>
          <p:cNvSpPr>
            <a:spLocks noChangeShapeType="1"/>
          </p:cNvSpPr>
          <p:nvPr/>
        </p:nvSpPr>
        <p:spPr bwMode="auto">
          <a:xfrm>
            <a:off x="5638800" y="2478088"/>
            <a:ext cx="0" cy="1071562"/>
          </a:xfrm>
          <a:prstGeom prst="line">
            <a:avLst/>
          </a:prstGeom>
          <a:noFill/>
          <a:ln w="19050" cap="rnd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" name="Line 18"/>
          <p:cNvSpPr>
            <a:spLocks noChangeShapeType="1"/>
          </p:cNvSpPr>
          <p:nvPr/>
        </p:nvSpPr>
        <p:spPr bwMode="auto">
          <a:xfrm>
            <a:off x="7783513" y="2478088"/>
            <a:ext cx="0" cy="1089025"/>
          </a:xfrm>
          <a:prstGeom prst="line">
            <a:avLst/>
          </a:prstGeom>
          <a:noFill/>
          <a:ln w="19050" cap="rnd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" name="Rectangle 19"/>
          <p:cNvSpPr>
            <a:spLocks noChangeArrowheads="1"/>
          </p:cNvSpPr>
          <p:nvPr/>
        </p:nvSpPr>
        <p:spPr bwMode="auto">
          <a:xfrm>
            <a:off x="5556250" y="1619250"/>
            <a:ext cx="165100" cy="595313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" name="Rectangle 20"/>
          <p:cNvSpPr>
            <a:spLocks noChangeArrowheads="1"/>
          </p:cNvSpPr>
          <p:nvPr/>
        </p:nvSpPr>
        <p:spPr bwMode="auto">
          <a:xfrm>
            <a:off x="5556250" y="1619250"/>
            <a:ext cx="165100" cy="595313"/>
          </a:xfrm>
          <a:prstGeom prst="rect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" name="Line 21"/>
          <p:cNvSpPr>
            <a:spLocks noChangeShapeType="1"/>
          </p:cNvSpPr>
          <p:nvPr/>
        </p:nvSpPr>
        <p:spPr bwMode="auto">
          <a:xfrm>
            <a:off x="5556250" y="1619250"/>
            <a:ext cx="0" cy="792163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" name="Line 22"/>
          <p:cNvSpPr>
            <a:spLocks noChangeShapeType="1"/>
          </p:cNvSpPr>
          <p:nvPr/>
        </p:nvSpPr>
        <p:spPr bwMode="auto">
          <a:xfrm>
            <a:off x="5721350" y="1619250"/>
            <a:ext cx="0" cy="792163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" name="Line 23"/>
          <p:cNvSpPr>
            <a:spLocks noChangeShapeType="1"/>
          </p:cNvSpPr>
          <p:nvPr/>
        </p:nvSpPr>
        <p:spPr bwMode="auto">
          <a:xfrm>
            <a:off x="5556250" y="1685925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" name="Line 24"/>
          <p:cNvSpPr>
            <a:spLocks noChangeShapeType="1"/>
          </p:cNvSpPr>
          <p:nvPr/>
        </p:nvSpPr>
        <p:spPr bwMode="auto">
          <a:xfrm>
            <a:off x="5556250" y="1751013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" name="Line 25"/>
          <p:cNvSpPr>
            <a:spLocks noChangeShapeType="1"/>
          </p:cNvSpPr>
          <p:nvPr/>
        </p:nvSpPr>
        <p:spPr bwMode="auto">
          <a:xfrm>
            <a:off x="5556250" y="1817688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" name="Line 26"/>
          <p:cNvSpPr>
            <a:spLocks noChangeShapeType="1"/>
          </p:cNvSpPr>
          <p:nvPr/>
        </p:nvSpPr>
        <p:spPr bwMode="auto">
          <a:xfrm>
            <a:off x="5556250" y="1882775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" name="Line 27"/>
          <p:cNvSpPr>
            <a:spLocks noChangeShapeType="1"/>
          </p:cNvSpPr>
          <p:nvPr/>
        </p:nvSpPr>
        <p:spPr bwMode="auto">
          <a:xfrm>
            <a:off x="5556250" y="1949450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" name="Line 28"/>
          <p:cNvSpPr>
            <a:spLocks noChangeShapeType="1"/>
          </p:cNvSpPr>
          <p:nvPr/>
        </p:nvSpPr>
        <p:spPr bwMode="auto">
          <a:xfrm>
            <a:off x="5556250" y="2016125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" name="Line 29"/>
          <p:cNvSpPr>
            <a:spLocks noChangeShapeType="1"/>
          </p:cNvSpPr>
          <p:nvPr/>
        </p:nvSpPr>
        <p:spPr bwMode="auto">
          <a:xfrm>
            <a:off x="5556250" y="2081213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" name="Line 30"/>
          <p:cNvSpPr>
            <a:spLocks noChangeShapeType="1"/>
          </p:cNvSpPr>
          <p:nvPr/>
        </p:nvSpPr>
        <p:spPr bwMode="auto">
          <a:xfrm>
            <a:off x="5556250" y="2147888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" name="Rectangle 31"/>
          <p:cNvSpPr>
            <a:spLocks noChangeArrowheads="1"/>
          </p:cNvSpPr>
          <p:nvPr/>
        </p:nvSpPr>
        <p:spPr bwMode="auto">
          <a:xfrm>
            <a:off x="7700963" y="1619250"/>
            <a:ext cx="163512" cy="198438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" name="Rectangle 32"/>
          <p:cNvSpPr>
            <a:spLocks noChangeArrowheads="1"/>
          </p:cNvSpPr>
          <p:nvPr/>
        </p:nvSpPr>
        <p:spPr bwMode="auto">
          <a:xfrm>
            <a:off x="7700963" y="1619250"/>
            <a:ext cx="163512" cy="198438"/>
          </a:xfrm>
          <a:prstGeom prst="rect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" name="Line 33"/>
          <p:cNvSpPr>
            <a:spLocks noChangeShapeType="1"/>
          </p:cNvSpPr>
          <p:nvPr/>
        </p:nvSpPr>
        <p:spPr bwMode="auto">
          <a:xfrm>
            <a:off x="7700963" y="1619250"/>
            <a:ext cx="0" cy="792163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4" name="Line 34"/>
          <p:cNvSpPr>
            <a:spLocks noChangeShapeType="1"/>
          </p:cNvSpPr>
          <p:nvPr/>
        </p:nvSpPr>
        <p:spPr bwMode="auto">
          <a:xfrm>
            <a:off x="7864475" y="1619250"/>
            <a:ext cx="0" cy="792163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" name="Line 35"/>
          <p:cNvSpPr>
            <a:spLocks noChangeShapeType="1"/>
          </p:cNvSpPr>
          <p:nvPr/>
        </p:nvSpPr>
        <p:spPr bwMode="auto">
          <a:xfrm>
            <a:off x="7700963" y="1685925"/>
            <a:ext cx="163512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" name="Line 36"/>
          <p:cNvSpPr>
            <a:spLocks noChangeShapeType="1"/>
          </p:cNvSpPr>
          <p:nvPr/>
        </p:nvSpPr>
        <p:spPr bwMode="auto">
          <a:xfrm>
            <a:off x="7700963" y="1751013"/>
            <a:ext cx="163512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7" name="Group 66"/>
          <p:cNvGrpSpPr>
            <a:grpSpLocks/>
          </p:cNvGrpSpPr>
          <p:nvPr/>
        </p:nvGrpSpPr>
        <p:grpSpPr bwMode="auto">
          <a:xfrm>
            <a:off x="7453313" y="1935163"/>
            <a:ext cx="785812" cy="3578225"/>
            <a:chOff x="4695" y="1219"/>
            <a:chExt cx="495" cy="2254"/>
          </a:xfrm>
        </p:grpSpPr>
        <p:sp>
          <p:nvSpPr>
            <p:cNvPr id="88" name="Freeform 37"/>
            <p:cNvSpPr>
              <a:spLocks/>
            </p:cNvSpPr>
            <p:nvPr/>
          </p:nvSpPr>
          <p:spPr bwMode="auto">
            <a:xfrm>
              <a:off x="4695" y="1371"/>
              <a:ext cx="440" cy="2102"/>
            </a:xfrm>
            <a:custGeom>
              <a:avLst/>
              <a:gdLst/>
              <a:ahLst/>
              <a:cxnLst>
                <a:cxn ang="0">
                  <a:pos x="0" y="2102"/>
                </a:cxn>
                <a:cxn ang="0">
                  <a:pos x="440" y="0"/>
                </a:cxn>
              </a:cxnLst>
              <a:rect l="0" t="0" r="r" b="b"/>
              <a:pathLst>
                <a:path w="440" h="2102">
                  <a:moveTo>
                    <a:pt x="0" y="2102"/>
                  </a:moveTo>
                  <a:cubicBezTo>
                    <a:pt x="232" y="2102"/>
                    <a:pt x="424" y="1183"/>
                    <a:pt x="440" y="0"/>
                  </a:cubicBezTo>
                </a:path>
              </a:pathLst>
            </a:custGeom>
            <a:noFill/>
            <a:ln w="4921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38"/>
            <p:cNvSpPr>
              <a:spLocks/>
            </p:cNvSpPr>
            <p:nvPr/>
          </p:nvSpPr>
          <p:spPr bwMode="auto">
            <a:xfrm>
              <a:off x="5080" y="1219"/>
              <a:ext cx="110" cy="166"/>
            </a:xfrm>
            <a:custGeom>
              <a:avLst/>
              <a:gdLst/>
              <a:ahLst/>
              <a:cxnLst>
                <a:cxn ang="0">
                  <a:pos x="0" y="165"/>
                </a:cxn>
                <a:cxn ang="0">
                  <a:pos x="56" y="0"/>
                </a:cxn>
                <a:cxn ang="0">
                  <a:pos x="110" y="166"/>
                </a:cxn>
                <a:cxn ang="0">
                  <a:pos x="0" y="165"/>
                </a:cxn>
              </a:cxnLst>
              <a:rect l="0" t="0" r="r" b="b"/>
              <a:pathLst>
                <a:path w="110" h="166">
                  <a:moveTo>
                    <a:pt x="0" y="165"/>
                  </a:moveTo>
                  <a:lnTo>
                    <a:pt x="56" y="0"/>
                  </a:lnTo>
                  <a:lnTo>
                    <a:pt x="110" y="166"/>
                  </a:lnTo>
                  <a:lnTo>
                    <a:pt x="0" y="1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0" name="Freeform 39"/>
          <p:cNvSpPr>
            <a:spLocks/>
          </p:cNvSpPr>
          <p:nvPr/>
        </p:nvSpPr>
        <p:spPr bwMode="auto">
          <a:xfrm>
            <a:off x="4695825" y="3563938"/>
            <a:ext cx="1897063" cy="441325"/>
          </a:xfrm>
          <a:custGeom>
            <a:avLst/>
            <a:gdLst/>
            <a:ahLst/>
            <a:cxnLst>
              <a:cxn ang="0">
                <a:pos x="436" y="64"/>
              </a:cxn>
              <a:cxn ang="0">
                <a:pos x="119" y="55"/>
              </a:cxn>
              <a:cxn ang="0">
                <a:pos x="225" y="126"/>
              </a:cxn>
              <a:cxn ang="0">
                <a:pos x="0" y="179"/>
              </a:cxn>
              <a:cxn ang="0">
                <a:pos x="299" y="203"/>
              </a:cxn>
              <a:cxn ang="0">
                <a:pos x="332" y="278"/>
              </a:cxn>
              <a:cxn ang="0">
                <a:pos x="598" y="237"/>
              </a:cxn>
              <a:cxn ang="0">
                <a:pos x="863" y="278"/>
              </a:cxn>
              <a:cxn ang="0">
                <a:pos x="896" y="203"/>
              </a:cxn>
              <a:cxn ang="0">
                <a:pos x="1195" y="179"/>
              </a:cxn>
              <a:cxn ang="0">
                <a:pos x="970" y="126"/>
              </a:cxn>
              <a:cxn ang="0">
                <a:pos x="1077" y="55"/>
              </a:cxn>
              <a:cxn ang="0">
                <a:pos x="763" y="64"/>
              </a:cxn>
              <a:cxn ang="0">
                <a:pos x="598" y="0"/>
              </a:cxn>
              <a:cxn ang="0">
                <a:pos x="436" y="64"/>
              </a:cxn>
            </a:cxnLst>
            <a:rect l="0" t="0" r="r" b="b"/>
            <a:pathLst>
              <a:path w="1195" h="278">
                <a:moveTo>
                  <a:pt x="436" y="64"/>
                </a:moveTo>
                <a:lnTo>
                  <a:pt x="119" y="55"/>
                </a:lnTo>
                <a:lnTo>
                  <a:pt x="225" y="126"/>
                </a:lnTo>
                <a:lnTo>
                  <a:pt x="0" y="179"/>
                </a:lnTo>
                <a:lnTo>
                  <a:pt x="299" y="203"/>
                </a:lnTo>
                <a:lnTo>
                  <a:pt x="332" y="278"/>
                </a:lnTo>
                <a:lnTo>
                  <a:pt x="598" y="237"/>
                </a:lnTo>
                <a:lnTo>
                  <a:pt x="863" y="278"/>
                </a:lnTo>
                <a:lnTo>
                  <a:pt x="896" y="203"/>
                </a:lnTo>
                <a:lnTo>
                  <a:pt x="1195" y="179"/>
                </a:lnTo>
                <a:lnTo>
                  <a:pt x="970" y="126"/>
                </a:lnTo>
                <a:lnTo>
                  <a:pt x="1077" y="55"/>
                </a:lnTo>
                <a:lnTo>
                  <a:pt x="763" y="64"/>
                </a:lnTo>
                <a:lnTo>
                  <a:pt x="598" y="0"/>
                </a:lnTo>
                <a:lnTo>
                  <a:pt x="436" y="64"/>
                </a:lnTo>
                <a:close/>
              </a:path>
            </a:pathLst>
          </a:custGeom>
          <a:solidFill>
            <a:srgbClr val="E8EEF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1" name="Freeform 40"/>
          <p:cNvSpPr>
            <a:spLocks/>
          </p:cNvSpPr>
          <p:nvPr/>
        </p:nvSpPr>
        <p:spPr bwMode="auto">
          <a:xfrm>
            <a:off x="4695825" y="3563938"/>
            <a:ext cx="1897063" cy="441325"/>
          </a:xfrm>
          <a:custGeom>
            <a:avLst/>
            <a:gdLst/>
            <a:ahLst/>
            <a:cxnLst>
              <a:cxn ang="0">
                <a:pos x="436" y="64"/>
              </a:cxn>
              <a:cxn ang="0">
                <a:pos x="119" y="55"/>
              </a:cxn>
              <a:cxn ang="0">
                <a:pos x="225" y="126"/>
              </a:cxn>
              <a:cxn ang="0">
                <a:pos x="0" y="179"/>
              </a:cxn>
              <a:cxn ang="0">
                <a:pos x="299" y="203"/>
              </a:cxn>
              <a:cxn ang="0">
                <a:pos x="332" y="278"/>
              </a:cxn>
              <a:cxn ang="0">
                <a:pos x="598" y="237"/>
              </a:cxn>
              <a:cxn ang="0">
                <a:pos x="863" y="278"/>
              </a:cxn>
              <a:cxn ang="0">
                <a:pos x="896" y="203"/>
              </a:cxn>
              <a:cxn ang="0">
                <a:pos x="1195" y="179"/>
              </a:cxn>
              <a:cxn ang="0">
                <a:pos x="970" y="126"/>
              </a:cxn>
              <a:cxn ang="0">
                <a:pos x="1077" y="55"/>
              </a:cxn>
              <a:cxn ang="0">
                <a:pos x="763" y="64"/>
              </a:cxn>
              <a:cxn ang="0">
                <a:pos x="598" y="0"/>
              </a:cxn>
              <a:cxn ang="0">
                <a:pos x="436" y="64"/>
              </a:cxn>
            </a:cxnLst>
            <a:rect l="0" t="0" r="r" b="b"/>
            <a:pathLst>
              <a:path w="1195" h="278">
                <a:moveTo>
                  <a:pt x="436" y="64"/>
                </a:moveTo>
                <a:lnTo>
                  <a:pt x="119" y="55"/>
                </a:lnTo>
                <a:lnTo>
                  <a:pt x="225" y="126"/>
                </a:lnTo>
                <a:lnTo>
                  <a:pt x="0" y="179"/>
                </a:lnTo>
                <a:lnTo>
                  <a:pt x="299" y="203"/>
                </a:lnTo>
                <a:lnTo>
                  <a:pt x="332" y="278"/>
                </a:lnTo>
                <a:lnTo>
                  <a:pt x="598" y="237"/>
                </a:lnTo>
                <a:lnTo>
                  <a:pt x="863" y="278"/>
                </a:lnTo>
                <a:lnTo>
                  <a:pt x="896" y="203"/>
                </a:lnTo>
                <a:lnTo>
                  <a:pt x="1195" y="179"/>
                </a:lnTo>
                <a:lnTo>
                  <a:pt x="970" y="126"/>
                </a:lnTo>
                <a:lnTo>
                  <a:pt x="1077" y="55"/>
                </a:lnTo>
                <a:lnTo>
                  <a:pt x="763" y="64"/>
                </a:lnTo>
                <a:lnTo>
                  <a:pt x="598" y="0"/>
                </a:lnTo>
                <a:lnTo>
                  <a:pt x="436" y="64"/>
                </a:lnTo>
                <a:close/>
              </a:path>
            </a:pathLst>
          </a:custGeom>
          <a:solidFill>
            <a:srgbClr val="FF3300"/>
          </a:solidFill>
          <a:ln w="3175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" name="Rectangle 41"/>
          <p:cNvSpPr>
            <a:spLocks noChangeArrowheads="1"/>
          </p:cNvSpPr>
          <p:nvPr/>
        </p:nvSpPr>
        <p:spPr bwMode="auto">
          <a:xfrm>
            <a:off x="5095875" y="3651250"/>
            <a:ext cx="109537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Congestion</a:t>
            </a:r>
            <a:endParaRPr lang="en-US" b="1"/>
          </a:p>
        </p:txBody>
      </p:sp>
      <p:sp>
        <p:nvSpPr>
          <p:cNvPr id="93" name="Rectangle 42"/>
          <p:cNvSpPr>
            <a:spLocks noChangeArrowheads="1"/>
          </p:cNvSpPr>
          <p:nvPr/>
        </p:nvSpPr>
        <p:spPr bwMode="auto">
          <a:xfrm>
            <a:off x="5556250" y="4181475"/>
            <a:ext cx="165100" cy="131763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4" name="Rectangle 43"/>
          <p:cNvSpPr>
            <a:spLocks noChangeArrowheads="1"/>
          </p:cNvSpPr>
          <p:nvPr/>
        </p:nvSpPr>
        <p:spPr bwMode="auto">
          <a:xfrm>
            <a:off x="5556250" y="4181475"/>
            <a:ext cx="165100" cy="131763"/>
          </a:xfrm>
          <a:prstGeom prst="rect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" name="Line 44"/>
          <p:cNvSpPr>
            <a:spLocks noChangeShapeType="1"/>
          </p:cNvSpPr>
          <p:nvPr/>
        </p:nvSpPr>
        <p:spPr bwMode="auto">
          <a:xfrm>
            <a:off x="5556250" y="4181475"/>
            <a:ext cx="0" cy="322263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6" name="Line 45"/>
          <p:cNvSpPr>
            <a:spLocks noChangeShapeType="1"/>
          </p:cNvSpPr>
          <p:nvPr/>
        </p:nvSpPr>
        <p:spPr bwMode="auto">
          <a:xfrm>
            <a:off x="5721350" y="4181475"/>
            <a:ext cx="0" cy="322263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" name="Line 46"/>
          <p:cNvSpPr>
            <a:spLocks noChangeShapeType="1"/>
          </p:cNvSpPr>
          <p:nvPr/>
        </p:nvSpPr>
        <p:spPr bwMode="auto">
          <a:xfrm>
            <a:off x="5556250" y="4248150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" name="Rectangle 47"/>
          <p:cNvSpPr>
            <a:spLocks noChangeArrowheads="1"/>
          </p:cNvSpPr>
          <p:nvPr/>
        </p:nvSpPr>
        <p:spPr bwMode="auto">
          <a:xfrm>
            <a:off x="7702550" y="4195763"/>
            <a:ext cx="165100" cy="131762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9" name="Rectangle 48"/>
          <p:cNvSpPr>
            <a:spLocks noChangeArrowheads="1"/>
          </p:cNvSpPr>
          <p:nvPr/>
        </p:nvSpPr>
        <p:spPr bwMode="auto">
          <a:xfrm>
            <a:off x="7702550" y="4195763"/>
            <a:ext cx="165100" cy="131762"/>
          </a:xfrm>
          <a:prstGeom prst="rect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" name="Line 49"/>
          <p:cNvSpPr>
            <a:spLocks noChangeShapeType="1"/>
          </p:cNvSpPr>
          <p:nvPr/>
        </p:nvSpPr>
        <p:spPr bwMode="auto">
          <a:xfrm>
            <a:off x="7702550" y="4195763"/>
            <a:ext cx="0" cy="32385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1" name="Line 50"/>
          <p:cNvSpPr>
            <a:spLocks noChangeShapeType="1"/>
          </p:cNvSpPr>
          <p:nvPr/>
        </p:nvSpPr>
        <p:spPr bwMode="auto">
          <a:xfrm>
            <a:off x="7867650" y="4195763"/>
            <a:ext cx="0" cy="32385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" name="Line 51"/>
          <p:cNvSpPr>
            <a:spLocks noChangeShapeType="1"/>
          </p:cNvSpPr>
          <p:nvPr/>
        </p:nvSpPr>
        <p:spPr bwMode="auto">
          <a:xfrm>
            <a:off x="7702550" y="4260850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3" name="Group 64"/>
          <p:cNvGrpSpPr>
            <a:grpSpLocks/>
          </p:cNvGrpSpPr>
          <p:nvPr/>
        </p:nvGrpSpPr>
        <p:grpSpPr bwMode="auto">
          <a:xfrm>
            <a:off x="4921250" y="4005263"/>
            <a:ext cx="1054100" cy="1512887"/>
            <a:chOff x="3100" y="2523"/>
            <a:chExt cx="664" cy="953"/>
          </a:xfrm>
        </p:grpSpPr>
        <p:sp>
          <p:nvSpPr>
            <p:cNvPr id="104" name="Rectangle 52"/>
            <p:cNvSpPr>
              <a:spLocks noChangeArrowheads="1"/>
            </p:cNvSpPr>
            <p:nvPr/>
          </p:nvSpPr>
          <p:spPr bwMode="auto">
            <a:xfrm>
              <a:off x="3144" y="2923"/>
              <a:ext cx="18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GC</a:t>
              </a:r>
              <a:endParaRPr lang="en-US" b="1"/>
            </a:p>
          </p:txBody>
        </p:sp>
        <p:sp>
          <p:nvSpPr>
            <p:cNvPr id="105" name="Rectangle 53"/>
            <p:cNvSpPr>
              <a:spLocks noChangeArrowheads="1"/>
            </p:cNvSpPr>
            <p:nvPr/>
          </p:nvSpPr>
          <p:spPr bwMode="auto">
            <a:xfrm>
              <a:off x="3100" y="3063"/>
              <a:ext cx="26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Busy</a:t>
              </a:r>
              <a:endParaRPr lang="en-US" b="1"/>
            </a:p>
          </p:txBody>
        </p:sp>
        <p:sp>
          <p:nvSpPr>
            <p:cNvPr id="106" name="Freeform 54"/>
            <p:cNvSpPr>
              <a:spLocks/>
            </p:cNvSpPr>
            <p:nvPr/>
          </p:nvSpPr>
          <p:spPr bwMode="auto">
            <a:xfrm>
              <a:off x="3290" y="2523"/>
              <a:ext cx="329" cy="9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9" y="904"/>
                </a:cxn>
              </a:cxnLst>
              <a:rect l="0" t="0" r="r" b="b"/>
              <a:pathLst>
                <a:path w="329" h="904">
                  <a:moveTo>
                    <a:pt x="0" y="0"/>
                  </a:moveTo>
                  <a:cubicBezTo>
                    <a:pt x="0" y="413"/>
                    <a:pt x="133" y="778"/>
                    <a:pt x="329" y="904"/>
                  </a:cubicBezTo>
                </a:path>
              </a:pathLst>
            </a:custGeom>
            <a:noFill/>
            <a:ln w="49213" cap="rnd">
              <a:solidFill>
                <a:srgbClr val="F2822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55"/>
            <p:cNvSpPr>
              <a:spLocks/>
            </p:cNvSpPr>
            <p:nvPr/>
          </p:nvSpPr>
          <p:spPr bwMode="auto">
            <a:xfrm>
              <a:off x="3589" y="3370"/>
              <a:ext cx="175" cy="106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175" y="103"/>
                </a:cxn>
                <a:cxn ang="0">
                  <a:pos x="0" y="106"/>
                </a:cxn>
                <a:cxn ang="0">
                  <a:pos x="33" y="0"/>
                </a:cxn>
              </a:cxnLst>
              <a:rect l="0" t="0" r="r" b="b"/>
              <a:pathLst>
                <a:path w="175" h="106">
                  <a:moveTo>
                    <a:pt x="33" y="0"/>
                  </a:moveTo>
                  <a:lnTo>
                    <a:pt x="175" y="103"/>
                  </a:lnTo>
                  <a:lnTo>
                    <a:pt x="0" y="106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F2822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8" name="Group 65"/>
          <p:cNvGrpSpPr>
            <a:grpSpLocks/>
          </p:cNvGrpSpPr>
          <p:nvPr/>
        </p:nvGrpSpPr>
        <p:grpSpPr bwMode="auto">
          <a:xfrm>
            <a:off x="7453313" y="4522788"/>
            <a:ext cx="1155700" cy="1022350"/>
            <a:chOff x="4695" y="2849"/>
            <a:chExt cx="728" cy="644"/>
          </a:xfrm>
        </p:grpSpPr>
        <p:sp>
          <p:nvSpPr>
            <p:cNvPr id="109" name="Freeform 56"/>
            <p:cNvSpPr>
              <a:spLocks/>
            </p:cNvSpPr>
            <p:nvPr/>
          </p:nvSpPr>
          <p:spPr bwMode="auto">
            <a:xfrm>
              <a:off x="4843" y="2849"/>
              <a:ext cx="346" cy="593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0" y="593"/>
                </a:cxn>
              </a:cxnLst>
              <a:rect l="0" t="0" r="r" b="b"/>
              <a:pathLst>
                <a:path w="346" h="593">
                  <a:moveTo>
                    <a:pt x="321" y="0"/>
                  </a:moveTo>
                  <a:cubicBezTo>
                    <a:pt x="346" y="266"/>
                    <a:pt x="216" y="507"/>
                    <a:pt x="0" y="593"/>
                  </a:cubicBezTo>
                </a:path>
              </a:pathLst>
            </a:custGeom>
            <a:noFill/>
            <a:ln w="49213" cap="rnd">
              <a:solidFill>
                <a:srgbClr val="F2822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57"/>
            <p:cNvSpPr>
              <a:spLocks/>
            </p:cNvSpPr>
            <p:nvPr/>
          </p:nvSpPr>
          <p:spPr bwMode="auto">
            <a:xfrm>
              <a:off x="4695" y="3385"/>
              <a:ext cx="173" cy="108"/>
            </a:xfrm>
            <a:custGeom>
              <a:avLst/>
              <a:gdLst/>
              <a:ahLst/>
              <a:cxnLst>
                <a:cxn ang="0">
                  <a:pos x="173" y="108"/>
                </a:cxn>
                <a:cxn ang="0">
                  <a:pos x="0" y="88"/>
                </a:cxn>
                <a:cxn ang="0">
                  <a:pos x="150" y="0"/>
                </a:cxn>
                <a:cxn ang="0">
                  <a:pos x="173" y="108"/>
                </a:cxn>
              </a:cxnLst>
              <a:rect l="0" t="0" r="r" b="b"/>
              <a:pathLst>
                <a:path w="173" h="108">
                  <a:moveTo>
                    <a:pt x="173" y="108"/>
                  </a:moveTo>
                  <a:lnTo>
                    <a:pt x="0" y="88"/>
                  </a:lnTo>
                  <a:lnTo>
                    <a:pt x="150" y="0"/>
                  </a:lnTo>
                  <a:lnTo>
                    <a:pt x="173" y="108"/>
                  </a:lnTo>
                  <a:close/>
                </a:path>
              </a:pathLst>
            </a:custGeom>
            <a:solidFill>
              <a:srgbClr val="F2822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Rectangle 58"/>
            <p:cNvSpPr>
              <a:spLocks noChangeArrowheads="1"/>
            </p:cNvSpPr>
            <p:nvPr/>
          </p:nvSpPr>
          <p:spPr bwMode="auto">
            <a:xfrm>
              <a:off x="5213" y="2909"/>
              <a:ext cx="18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GC</a:t>
              </a:r>
              <a:endParaRPr lang="en-US" b="1"/>
            </a:p>
          </p:txBody>
        </p:sp>
        <p:sp>
          <p:nvSpPr>
            <p:cNvPr id="112" name="Rectangle 59"/>
            <p:cNvSpPr>
              <a:spLocks noChangeArrowheads="1"/>
            </p:cNvSpPr>
            <p:nvPr/>
          </p:nvSpPr>
          <p:spPr bwMode="auto">
            <a:xfrm>
              <a:off x="5176" y="3056"/>
              <a:ext cx="24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Free</a:t>
              </a:r>
              <a:endParaRPr lang="en-US" b="1"/>
            </a:p>
          </p:txBody>
        </p:sp>
      </p:grpSp>
      <p:sp>
        <p:nvSpPr>
          <p:cNvPr id="113" name="Rectangle 60"/>
          <p:cNvSpPr>
            <a:spLocks noChangeArrowheads="1"/>
          </p:cNvSpPr>
          <p:nvPr/>
        </p:nvSpPr>
        <p:spPr bwMode="auto">
          <a:xfrm>
            <a:off x="5106988" y="2857500"/>
            <a:ext cx="455612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MIN </a:t>
            </a:r>
            <a:endParaRPr lang="en-US" b="1"/>
          </a:p>
        </p:txBody>
      </p:sp>
      <p:sp>
        <p:nvSpPr>
          <p:cNvPr id="114" name="Rectangle 61"/>
          <p:cNvSpPr>
            <a:spLocks noChangeArrowheads="1"/>
          </p:cNvSpPr>
          <p:nvPr/>
        </p:nvSpPr>
        <p:spPr bwMode="auto">
          <a:xfrm>
            <a:off x="5141913" y="3125788"/>
            <a:ext cx="32385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GC</a:t>
            </a:r>
            <a:endParaRPr lang="en-US" b="1"/>
          </a:p>
        </p:txBody>
      </p:sp>
      <p:sp>
        <p:nvSpPr>
          <p:cNvPr id="115" name="Rectangle 62"/>
          <p:cNvSpPr>
            <a:spLocks noChangeArrowheads="1"/>
          </p:cNvSpPr>
          <p:nvPr/>
        </p:nvSpPr>
        <p:spPr bwMode="auto">
          <a:xfrm>
            <a:off x="7273925" y="2870200"/>
            <a:ext cx="40957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VAL</a:t>
            </a:r>
            <a:endParaRPr lang="en-US" b="1"/>
          </a:p>
        </p:txBody>
      </p:sp>
      <p:sp>
        <p:nvSpPr>
          <p:cNvPr id="116" name="Rectangle 63"/>
          <p:cNvSpPr>
            <a:spLocks noChangeArrowheads="1"/>
          </p:cNvSpPr>
          <p:nvPr/>
        </p:nvSpPr>
        <p:spPr bwMode="auto">
          <a:xfrm>
            <a:off x="7319963" y="3125788"/>
            <a:ext cx="32385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GC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Progressive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400" dirty="0" smtClean="0"/>
              <a:t>Re-evaluate the decision to route minimally at each hop in the source group</a:t>
            </a:r>
          </a:p>
          <a:p>
            <a:r>
              <a:rPr lang="en-US" sz="3400" dirty="0" smtClean="0"/>
              <a:t>Non-minimal routing decisions are final</a:t>
            </a:r>
          </a:p>
          <a:p>
            <a:r>
              <a:rPr lang="en-US" sz="3400" dirty="0" smtClean="0"/>
              <a:t>The packet is routed minimally until congestion encountered. Then it routes non-minimally</a:t>
            </a:r>
          </a:p>
          <a:p>
            <a:r>
              <a:rPr lang="en-US" sz="3400" dirty="0" smtClean="0"/>
              <a:t>Drawbacks:</a:t>
            </a:r>
          </a:p>
          <a:p>
            <a:pPr lvl="1"/>
            <a:r>
              <a:rPr lang="en-US" sz="3100" dirty="0" smtClean="0"/>
              <a:t>Adds extra hops</a:t>
            </a:r>
          </a:p>
          <a:p>
            <a:pPr lvl="1"/>
            <a:r>
              <a:rPr lang="en-US" sz="3100" dirty="0" smtClean="0"/>
              <a:t>Needs an additional virtual channel to avoid deadlocks</a:t>
            </a:r>
            <a:endParaRPr lang="en-US" sz="31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4686300" y="1600200"/>
            <a:ext cx="396081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4833938" y="3376613"/>
            <a:ext cx="3794125" cy="2730500"/>
          </a:xfrm>
          <a:custGeom>
            <a:avLst/>
            <a:gdLst/>
            <a:ahLst/>
            <a:cxnLst>
              <a:cxn ang="0">
                <a:pos x="4908" y="3750"/>
              </a:cxn>
              <a:cxn ang="0">
                <a:pos x="5210" y="3447"/>
              </a:cxn>
              <a:cxn ang="0">
                <a:pos x="5210" y="3447"/>
              </a:cxn>
              <a:cxn ang="0">
                <a:pos x="5210" y="303"/>
              </a:cxn>
              <a:cxn ang="0">
                <a:pos x="4908" y="0"/>
              </a:cxn>
              <a:cxn ang="0">
                <a:pos x="302" y="0"/>
              </a:cxn>
              <a:cxn ang="0">
                <a:pos x="0" y="303"/>
              </a:cxn>
              <a:cxn ang="0">
                <a:pos x="0" y="303"/>
              </a:cxn>
              <a:cxn ang="0">
                <a:pos x="0" y="3447"/>
              </a:cxn>
              <a:cxn ang="0">
                <a:pos x="302" y="3750"/>
              </a:cxn>
              <a:cxn ang="0">
                <a:pos x="302" y="3750"/>
              </a:cxn>
              <a:cxn ang="0">
                <a:pos x="4908" y="3750"/>
              </a:cxn>
            </a:cxnLst>
            <a:rect l="0" t="0" r="r" b="b"/>
            <a:pathLst>
              <a:path w="5210" h="3750">
                <a:moveTo>
                  <a:pt x="4908" y="3750"/>
                </a:moveTo>
                <a:cubicBezTo>
                  <a:pt x="5075" y="3750"/>
                  <a:pt x="5210" y="3614"/>
                  <a:pt x="5210" y="3447"/>
                </a:cubicBezTo>
                <a:lnTo>
                  <a:pt x="5210" y="3447"/>
                </a:lnTo>
                <a:lnTo>
                  <a:pt x="5210" y="303"/>
                </a:lnTo>
                <a:cubicBezTo>
                  <a:pt x="5210" y="136"/>
                  <a:pt x="5075" y="0"/>
                  <a:pt x="4908" y="0"/>
                </a:cubicBezTo>
                <a:lnTo>
                  <a:pt x="302" y="0"/>
                </a:lnTo>
                <a:cubicBezTo>
                  <a:pt x="135" y="0"/>
                  <a:pt x="0" y="136"/>
                  <a:pt x="0" y="303"/>
                </a:cubicBezTo>
                <a:lnTo>
                  <a:pt x="0" y="303"/>
                </a:lnTo>
                <a:lnTo>
                  <a:pt x="0" y="3447"/>
                </a:lnTo>
                <a:cubicBezTo>
                  <a:pt x="0" y="3614"/>
                  <a:pt x="135" y="3750"/>
                  <a:pt x="302" y="3750"/>
                </a:cubicBezTo>
                <a:lnTo>
                  <a:pt x="302" y="3750"/>
                </a:lnTo>
                <a:lnTo>
                  <a:pt x="4908" y="3750"/>
                </a:lnTo>
                <a:close/>
              </a:path>
            </a:pathLst>
          </a:custGeom>
          <a:solidFill>
            <a:srgbClr val="CADAA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>
            <a:off x="4833938" y="3376613"/>
            <a:ext cx="3794125" cy="2730500"/>
          </a:xfrm>
          <a:custGeom>
            <a:avLst/>
            <a:gdLst/>
            <a:ahLst/>
            <a:cxnLst>
              <a:cxn ang="0">
                <a:pos x="4908" y="3750"/>
              </a:cxn>
              <a:cxn ang="0">
                <a:pos x="5210" y="3447"/>
              </a:cxn>
              <a:cxn ang="0">
                <a:pos x="5210" y="3447"/>
              </a:cxn>
              <a:cxn ang="0">
                <a:pos x="5210" y="303"/>
              </a:cxn>
              <a:cxn ang="0">
                <a:pos x="4908" y="0"/>
              </a:cxn>
              <a:cxn ang="0">
                <a:pos x="302" y="0"/>
              </a:cxn>
              <a:cxn ang="0">
                <a:pos x="0" y="303"/>
              </a:cxn>
              <a:cxn ang="0">
                <a:pos x="0" y="303"/>
              </a:cxn>
              <a:cxn ang="0">
                <a:pos x="0" y="3447"/>
              </a:cxn>
              <a:cxn ang="0">
                <a:pos x="302" y="3750"/>
              </a:cxn>
              <a:cxn ang="0">
                <a:pos x="302" y="3750"/>
              </a:cxn>
              <a:cxn ang="0">
                <a:pos x="4908" y="3750"/>
              </a:cxn>
            </a:cxnLst>
            <a:rect l="0" t="0" r="r" b="b"/>
            <a:pathLst>
              <a:path w="5210" h="3750">
                <a:moveTo>
                  <a:pt x="4908" y="3750"/>
                </a:moveTo>
                <a:cubicBezTo>
                  <a:pt x="5075" y="3750"/>
                  <a:pt x="5210" y="3614"/>
                  <a:pt x="5210" y="3447"/>
                </a:cubicBezTo>
                <a:lnTo>
                  <a:pt x="5210" y="3447"/>
                </a:lnTo>
                <a:lnTo>
                  <a:pt x="5210" y="303"/>
                </a:lnTo>
                <a:cubicBezTo>
                  <a:pt x="5210" y="136"/>
                  <a:pt x="5075" y="0"/>
                  <a:pt x="4908" y="0"/>
                </a:cubicBezTo>
                <a:lnTo>
                  <a:pt x="302" y="0"/>
                </a:lnTo>
                <a:cubicBezTo>
                  <a:pt x="135" y="0"/>
                  <a:pt x="0" y="136"/>
                  <a:pt x="0" y="303"/>
                </a:cubicBezTo>
                <a:lnTo>
                  <a:pt x="0" y="303"/>
                </a:lnTo>
                <a:lnTo>
                  <a:pt x="0" y="3447"/>
                </a:lnTo>
                <a:cubicBezTo>
                  <a:pt x="0" y="3614"/>
                  <a:pt x="135" y="3750"/>
                  <a:pt x="302" y="3750"/>
                </a:cubicBezTo>
                <a:lnTo>
                  <a:pt x="302" y="3750"/>
                </a:lnTo>
                <a:lnTo>
                  <a:pt x="4908" y="3750"/>
                </a:lnTo>
                <a:close/>
              </a:path>
            </a:pathLst>
          </a:cu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994400" y="5035550"/>
            <a:ext cx="1477963" cy="955675"/>
          </a:xfrm>
          <a:prstGeom prst="rect">
            <a:avLst/>
          </a:prstGeom>
          <a:solidFill>
            <a:srgbClr val="E8EEF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5994400" y="5035550"/>
            <a:ext cx="1477963" cy="955675"/>
          </a:xfrm>
          <a:prstGeom prst="rect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6388100" y="5246688"/>
            <a:ext cx="6858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Source</a:t>
            </a:r>
            <a:endParaRPr lang="en-US" b="1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6410325" y="5514975"/>
            <a:ext cx="649288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Router</a:t>
            </a:r>
            <a:endParaRPr lang="en-US" b="1"/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5021263" y="3549650"/>
            <a:ext cx="1274762" cy="957263"/>
          </a:xfrm>
          <a:prstGeom prst="rect">
            <a:avLst/>
          </a:prstGeom>
          <a:solidFill>
            <a:srgbClr val="E8EEF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5021263" y="3549650"/>
            <a:ext cx="1274762" cy="957263"/>
          </a:xfrm>
          <a:prstGeom prst="rect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7165975" y="3567113"/>
            <a:ext cx="1274763" cy="955675"/>
          </a:xfrm>
          <a:prstGeom prst="rect">
            <a:avLst/>
          </a:prstGeom>
          <a:solidFill>
            <a:srgbClr val="E8EEF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7165975" y="3567113"/>
            <a:ext cx="1274763" cy="955675"/>
          </a:xfrm>
          <a:prstGeom prst="rect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5659438" y="2478088"/>
            <a:ext cx="0" cy="1071562"/>
          </a:xfrm>
          <a:prstGeom prst="line">
            <a:avLst/>
          </a:prstGeom>
          <a:noFill/>
          <a:ln w="19050" cap="rnd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>
            <a:off x="7802563" y="2478088"/>
            <a:ext cx="0" cy="1089025"/>
          </a:xfrm>
          <a:prstGeom prst="line">
            <a:avLst/>
          </a:prstGeom>
          <a:noFill/>
          <a:ln w="19050" cap="rnd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5576888" y="1619250"/>
            <a:ext cx="165100" cy="595313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5576888" y="1619250"/>
            <a:ext cx="165100" cy="595313"/>
          </a:xfrm>
          <a:prstGeom prst="rect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>
            <a:off x="5576888" y="1619250"/>
            <a:ext cx="0" cy="792163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Line 22"/>
          <p:cNvSpPr>
            <a:spLocks noChangeShapeType="1"/>
          </p:cNvSpPr>
          <p:nvPr/>
        </p:nvSpPr>
        <p:spPr bwMode="auto">
          <a:xfrm>
            <a:off x="5741988" y="1619250"/>
            <a:ext cx="0" cy="792163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>
            <a:off x="5576888" y="1685925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>
            <a:off x="5576888" y="1751013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>
            <a:off x="5576888" y="1817688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Line 26"/>
          <p:cNvSpPr>
            <a:spLocks noChangeShapeType="1"/>
          </p:cNvSpPr>
          <p:nvPr/>
        </p:nvSpPr>
        <p:spPr bwMode="auto">
          <a:xfrm>
            <a:off x="5576888" y="1882775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Line 27"/>
          <p:cNvSpPr>
            <a:spLocks noChangeShapeType="1"/>
          </p:cNvSpPr>
          <p:nvPr/>
        </p:nvSpPr>
        <p:spPr bwMode="auto">
          <a:xfrm>
            <a:off x="5576888" y="1949450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>
            <a:off x="5576888" y="2016125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Line 29"/>
          <p:cNvSpPr>
            <a:spLocks noChangeShapeType="1"/>
          </p:cNvSpPr>
          <p:nvPr/>
        </p:nvSpPr>
        <p:spPr bwMode="auto">
          <a:xfrm>
            <a:off x="5576888" y="2081213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Line 30"/>
          <p:cNvSpPr>
            <a:spLocks noChangeShapeType="1"/>
          </p:cNvSpPr>
          <p:nvPr/>
        </p:nvSpPr>
        <p:spPr bwMode="auto">
          <a:xfrm>
            <a:off x="5576888" y="2147888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Rectangle 31"/>
          <p:cNvSpPr>
            <a:spLocks noChangeArrowheads="1"/>
          </p:cNvSpPr>
          <p:nvPr/>
        </p:nvSpPr>
        <p:spPr bwMode="auto">
          <a:xfrm>
            <a:off x="7720013" y="1619250"/>
            <a:ext cx="166687" cy="198438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Rectangle 32"/>
          <p:cNvSpPr>
            <a:spLocks noChangeArrowheads="1"/>
          </p:cNvSpPr>
          <p:nvPr/>
        </p:nvSpPr>
        <p:spPr bwMode="auto">
          <a:xfrm>
            <a:off x="7720013" y="1619250"/>
            <a:ext cx="166687" cy="198438"/>
          </a:xfrm>
          <a:prstGeom prst="rect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Line 33"/>
          <p:cNvSpPr>
            <a:spLocks noChangeShapeType="1"/>
          </p:cNvSpPr>
          <p:nvPr/>
        </p:nvSpPr>
        <p:spPr bwMode="auto">
          <a:xfrm>
            <a:off x="7720013" y="1619250"/>
            <a:ext cx="0" cy="792163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Line 34"/>
          <p:cNvSpPr>
            <a:spLocks noChangeShapeType="1"/>
          </p:cNvSpPr>
          <p:nvPr/>
        </p:nvSpPr>
        <p:spPr bwMode="auto">
          <a:xfrm>
            <a:off x="7886700" y="1619250"/>
            <a:ext cx="0" cy="792163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Line 35"/>
          <p:cNvSpPr>
            <a:spLocks noChangeShapeType="1"/>
          </p:cNvSpPr>
          <p:nvPr/>
        </p:nvSpPr>
        <p:spPr bwMode="auto">
          <a:xfrm>
            <a:off x="7720013" y="1685925"/>
            <a:ext cx="166687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Line 36"/>
          <p:cNvSpPr>
            <a:spLocks noChangeShapeType="1"/>
          </p:cNvSpPr>
          <p:nvPr/>
        </p:nvSpPr>
        <p:spPr bwMode="auto">
          <a:xfrm>
            <a:off x="7720013" y="1751013"/>
            <a:ext cx="166687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6" name="Group 60"/>
          <p:cNvGrpSpPr>
            <a:grpSpLocks/>
          </p:cNvGrpSpPr>
          <p:nvPr/>
        </p:nvGrpSpPr>
        <p:grpSpPr bwMode="auto">
          <a:xfrm>
            <a:off x="5583238" y="4506913"/>
            <a:ext cx="411162" cy="1031875"/>
            <a:chOff x="3517" y="2839"/>
            <a:chExt cx="259" cy="650"/>
          </a:xfrm>
        </p:grpSpPr>
        <p:sp>
          <p:nvSpPr>
            <p:cNvPr id="37" name="Freeform 37"/>
            <p:cNvSpPr>
              <a:spLocks/>
            </p:cNvSpPr>
            <p:nvPr/>
          </p:nvSpPr>
          <p:spPr bwMode="auto">
            <a:xfrm>
              <a:off x="3571" y="2990"/>
              <a:ext cx="205" cy="499"/>
            </a:xfrm>
            <a:custGeom>
              <a:avLst/>
              <a:gdLst/>
              <a:ahLst/>
              <a:cxnLst>
                <a:cxn ang="0">
                  <a:pos x="205" y="483"/>
                </a:cxn>
                <a:cxn ang="0">
                  <a:pos x="0" y="0"/>
                </a:cxn>
              </a:cxnLst>
              <a:rect l="0" t="0" r="r" b="b"/>
              <a:pathLst>
                <a:path w="205" h="499">
                  <a:moveTo>
                    <a:pt x="205" y="483"/>
                  </a:moveTo>
                  <a:cubicBezTo>
                    <a:pt x="109" y="499"/>
                    <a:pt x="25" y="299"/>
                    <a:pt x="0" y="0"/>
                  </a:cubicBezTo>
                </a:path>
              </a:pathLst>
            </a:custGeom>
            <a:noFill/>
            <a:ln w="4921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8"/>
            <p:cNvSpPr>
              <a:spLocks/>
            </p:cNvSpPr>
            <p:nvPr/>
          </p:nvSpPr>
          <p:spPr bwMode="auto">
            <a:xfrm>
              <a:off x="3517" y="2839"/>
              <a:ext cx="110" cy="168"/>
            </a:xfrm>
            <a:custGeom>
              <a:avLst/>
              <a:gdLst/>
              <a:ahLst/>
              <a:cxnLst>
                <a:cxn ang="0">
                  <a:pos x="0" y="168"/>
                </a:cxn>
                <a:cxn ang="0">
                  <a:pos x="48" y="0"/>
                </a:cxn>
                <a:cxn ang="0">
                  <a:pos x="110" y="163"/>
                </a:cxn>
                <a:cxn ang="0">
                  <a:pos x="0" y="168"/>
                </a:cxn>
              </a:cxnLst>
              <a:rect l="0" t="0" r="r" b="b"/>
              <a:pathLst>
                <a:path w="110" h="168">
                  <a:moveTo>
                    <a:pt x="0" y="168"/>
                  </a:moveTo>
                  <a:lnTo>
                    <a:pt x="48" y="0"/>
                  </a:lnTo>
                  <a:lnTo>
                    <a:pt x="110" y="163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9" name="Group 61"/>
          <p:cNvGrpSpPr>
            <a:grpSpLocks/>
          </p:cNvGrpSpPr>
          <p:nvPr/>
        </p:nvGrpSpPr>
        <p:grpSpPr bwMode="auto">
          <a:xfrm>
            <a:off x="5659438" y="3886200"/>
            <a:ext cx="2143125" cy="298450"/>
            <a:chOff x="3565" y="2448"/>
            <a:chExt cx="1350" cy="188"/>
          </a:xfrm>
        </p:grpSpPr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3565" y="2492"/>
              <a:ext cx="1205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1205" y="13"/>
                </a:cxn>
              </a:cxnLst>
              <a:rect l="0" t="0" r="r" b="b"/>
              <a:pathLst>
                <a:path w="1205" h="144">
                  <a:moveTo>
                    <a:pt x="0" y="144"/>
                  </a:moveTo>
                  <a:cubicBezTo>
                    <a:pt x="504" y="50"/>
                    <a:pt x="973" y="0"/>
                    <a:pt x="1205" y="13"/>
                  </a:cubicBezTo>
                </a:path>
              </a:pathLst>
            </a:custGeom>
            <a:noFill/>
            <a:ln w="4921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4741" y="2448"/>
              <a:ext cx="174" cy="106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174" y="100"/>
                </a:cxn>
                <a:cxn ang="0">
                  <a:pos x="0" y="106"/>
                </a:cxn>
                <a:cxn ang="0">
                  <a:pos x="31" y="0"/>
                </a:cxn>
              </a:cxnLst>
              <a:rect l="0" t="0" r="r" b="b"/>
              <a:pathLst>
                <a:path w="174" h="106">
                  <a:moveTo>
                    <a:pt x="31" y="0"/>
                  </a:moveTo>
                  <a:lnTo>
                    <a:pt x="174" y="100"/>
                  </a:lnTo>
                  <a:lnTo>
                    <a:pt x="0" y="106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2" name="Group 62"/>
          <p:cNvGrpSpPr>
            <a:grpSpLocks/>
          </p:cNvGrpSpPr>
          <p:nvPr/>
        </p:nvGrpSpPr>
        <p:grpSpPr bwMode="auto">
          <a:xfrm>
            <a:off x="7802563" y="1703388"/>
            <a:ext cx="490537" cy="2341562"/>
            <a:chOff x="4915" y="1073"/>
            <a:chExt cx="309" cy="1475"/>
          </a:xfrm>
        </p:grpSpPr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4915" y="1225"/>
              <a:ext cx="254" cy="1323"/>
            </a:xfrm>
            <a:custGeom>
              <a:avLst/>
              <a:gdLst/>
              <a:ahLst/>
              <a:cxnLst>
                <a:cxn ang="0">
                  <a:pos x="0" y="1323"/>
                </a:cxn>
                <a:cxn ang="0">
                  <a:pos x="254" y="0"/>
                </a:cxn>
              </a:cxnLst>
              <a:rect l="0" t="0" r="r" b="b"/>
              <a:pathLst>
                <a:path w="254" h="1323">
                  <a:moveTo>
                    <a:pt x="0" y="1323"/>
                  </a:moveTo>
                  <a:cubicBezTo>
                    <a:pt x="131" y="1323"/>
                    <a:pt x="241" y="751"/>
                    <a:pt x="254" y="0"/>
                  </a:cubicBezTo>
                </a:path>
              </a:pathLst>
            </a:custGeom>
            <a:noFill/>
            <a:ln w="4921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5114" y="1073"/>
              <a:ext cx="110" cy="166"/>
            </a:xfrm>
            <a:custGeom>
              <a:avLst/>
              <a:gdLst/>
              <a:ahLst/>
              <a:cxnLst>
                <a:cxn ang="0">
                  <a:pos x="0" y="165"/>
                </a:cxn>
                <a:cxn ang="0">
                  <a:pos x="57" y="0"/>
                </a:cxn>
                <a:cxn ang="0">
                  <a:pos x="110" y="166"/>
                </a:cxn>
                <a:cxn ang="0">
                  <a:pos x="0" y="165"/>
                </a:cxn>
              </a:cxnLst>
              <a:rect l="0" t="0" r="r" b="b"/>
              <a:pathLst>
                <a:path w="110" h="166">
                  <a:moveTo>
                    <a:pt x="0" y="165"/>
                  </a:moveTo>
                  <a:lnTo>
                    <a:pt x="57" y="0"/>
                  </a:lnTo>
                  <a:lnTo>
                    <a:pt x="110" y="166"/>
                  </a:lnTo>
                  <a:lnTo>
                    <a:pt x="0" y="1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Freeform 43"/>
          <p:cNvSpPr>
            <a:spLocks/>
          </p:cNvSpPr>
          <p:nvPr/>
        </p:nvSpPr>
        <p:spPr bwMode="auto">
          <a:xfrm>
            <a:off x="4705350" y="3552825"/>
            <a:ext cx="1897063" cy="439738"/>
          </a:xfrm>
          <a:custGeom>
            <a:avLst/>
            <a:gdLst/>
            <a:ahLst/>
            <a:cxnLst>
              <a:cxn ang="0">
                <a:pos x="436" y="64"/>
              </a:cxn>
              <a:cxn ang="0">
                <a:pos x="119" y="55"/>
              </a:cxn>
              <a:cxn ang="0">
                <a:pos x="225" y="126"/>
              </a:cxn>
              <a:cxn ang="0">
                <a:pos x="0" y="178"/>
              </a:cxn>
              <a:cxn ang="0">
                <a:pos x="299" y="203"/>
              </a:cxn>
              <a:cxn ang="0">
                <a:pos x="332" y="277"/>
              </a:cxn>
              <a:cxn ang="0">
                <a:pos x="598" y="237"/>
              </a:cxn>
              <a:cxn ang="0">
                <a:pos x="864" y="277"/>
              </a:cxn>
              <a:cxn ang="0">
                <a:pos x="897" y="203"/>
              </a:cxn>
              <a:cxn ang="0">
                <a:pos x="1195" y="178"/>
              </a:cxn>
              <a:cxn ang="0">
                <a:pos x="971" y="126"/>
              </a:cxn>
              <a:cxn ang="0">
                <a:pos x="1077" y="55"/>
              </a:cxn>
              <a:cxn ang="0">
                <a:pos x="764" y="64"/>
              </a:cxn>
              <a:cxn ang="0">
                <a:pos x="598" y="0"/>
              </a:cxn>
              <a:cxn ang="0">
                <a:pos x="436" y="64"/>
              </a:cxn>
            </a:cxnLst>
            <a:rect l="0" t="0" r="r" b="b"/>
            <a:pathLst>
              <a:path w="1195" h="277">
                <a:moveTo>
                  <a:pt x="436" y="64"/>
                </a:moveTo>
                <a:lnTo>
                  <a:pt x="119" y="55"/>
                </a:lnTo>
                <a:lnTo>
                  <a:pt x="225" y="126"/>
                </a:lnTo>
                <a:lnTo>
                  <a:pt x="0" y="178"/>
                </a:lnTo>
                <a:lnTo>
                  <a:pt x="299" y="203"/>
                </a:lnTo>
                <a:lnTo>
                  <a:pt x="332" y="277"/>
                </a:lnTo>
                <a:lnTo>
                  <a:pt x="598" y="237"/>
                </a:lnTo>
                <a:lnTo>
                  <a:pt x="864" y="277"/>
                </a:lnTo>
                <a:lnTo>
                  <a:pt x="897" y="203"/>
                </a:lnTo>
                <a:lnTo>
                  <a:pt x="1195" y="178"/>
                </a:lnTo>
                <a:lnTo>
                  <a:pt x="971" y="126"/>
                </a:lnTo>
                <a:lnTo>
                  <a:pt x="1077" y="55"/>
                </a:lnTo>
                <a:lnTo>
                  <a:pt x="764" y="64"/>
                </a:lnTo>
                <a:lnTo>
                  <a:pt x="598" y="0"/>
                </a:lnTo>
                <a:lnTo>
                  <a:pt x="436" y="64"/>
                </a:lnTo>
                <a:close/>
              </a:path>
            </a:pathLst>
          </a:custGeom>
          <a:solidFill>
            <a:srgbClr val="E8EEF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" name="Freeform 44"/>
          <p:cNvSpPr>
            <a:spLocks/>
          </p:cNvSpPr>
          <p:nvPr/>
        </p:nvSpPr>
        <p:spPr bwMode="auto">
          <a:xfrm>
            <a:off x="4705350" y="3552825"/>
            <a:ext cx="1897063" cy="439738"/>
          </a:xfrm>
          <a:custGeom>
            <a:avLst/>
            <a:gdLst/>
            <a:ahLst/>
            <a:cxnLst>
              <a:cxn ang="0">
                <a:pos x="436" y="64"/>
              </a:cxn>
              <a:cxn ang="0">
                <a:pos x="119" y="55"/>
              </a:cxn>
              <a:cxn ang="0">
                <a:pos x="225" y="126"/>
              </a:cxn>
              <a:cxn ang="0">
                <a:pos x="0" y="178"/>
              </a:cxn>
              <a:cxn ang="0">
                <a:pos x="299" y="203"/>
              </a:cxn>
              <a:cxn ang="0">
                <a:pos x="332" y="277"/>
              </a:cxn>
              <a:cxn ang="0">
                <a:pos x="598" y="237"/>
              </a:cxn>
              <a:cxn ang="0">
                <a:pos x="864" y="277"/>
              </a:cxn>
              <a:cxn ang="0">
                <a:pos x="897" y="203"/>
              </a:cxn>
              <a:cxn ang="0">
                <a:pos x="1195" y="178"/>
              </a:cxn>
              <a:cxn ang="0">
                <a:pos x="971" y="126"/>
              </a:cxn>
              <a:cxn ang="0">
                <a:pos x="1077" y="55"/>
              </a:cxn>
              <a:cxn ang="0">
                <a:pos x="764" y="64"/>
              </a:cxn>
              <a:cxn ang="0">
                <a:pos x="598" y="0"/>
              </a:cxn>
              <a:cxn ang="0">
                <a:pos x="436" y="64"/>
              </a:cxn>
            </a:cxnLst>
            <a:rect l="0" t="0" r="r" b="b"/>
            <a:pathLst>
              <a:path w="1195" h="277">
                <a:moveTo>
                  <a:pt x="436" y="64"/>
                </a:moveTo>
                <a:lnTo>
                  <a:pt x="119" y="55"/>
                </a:lnTo>
                <a:lnTo>
                  <a:pt x="225" y="126"/>
                </a:lnTo>
                <a:lnTo>
                  <a:pt x="0" y="178"/>
                </a:lnTo>
                <a:lnTo>
                  <a:pt x="299" y="203"/>
                </a:lnTo>
                <a:lnTo>
                  <a:pt x="332" y="277"/>
                </a:lnTo>
                <a:lnTo>
                  <a:pt x="598" y="237"/>
                </a:lnTo>
                <a:lnTo>
                  <a:pt x="864" y="277"/>
                </a:lnTo>
                <a:lnTo>
                  <a:pt x="897" y="203"/>
                </a:lnTo>
                <a:lnTo>
                  <a:pt x="1195" y="178"/>
                </a:lnTo>
                <a:lnTo>
                  <a:pt x="971" y="126"/>
                </a:lnTo>
                <a:lnTo>
                  <a:pt x="1077" y="55"/>
                </a:lnTo>
                <a:lnTo>
                  <a:pt x="764" y="64"/>
                </a:lnTo>
                <a:lnTo>
                  <a:pt x="598" y="0"/>
                </a:lnTo>
                <a:lnTo>
                  <a:pt x="436" y="64"/>
                </a:lnTo>
                <a:close/>
              </a:path>
            </a:pathLst>
          </a:custGeom>
          <a:solidFill>
            <a:srgbClr val="FF3300"/>
          </a:solidFill>
          <a:ln w="3175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" name="Rectangle 45"/>
          <p:cNvSpPr>
            <a:spLocks noChangeArrowheads="1"/>
          </p:cNvSpPr>
          <p:nvPr/>
        </p:nvSpPr>
        <p:spPr bwMode="auto">
          <a:xfrm>
            <a:off x="5105400" y="3638550"/>
            <a:ext cx="109537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Congestion</a:t>
            </a:r>
            <a:endParaRPr lang="en-US" b="1"/>
          </a:p>
        </p:txBody>
      </p:sp>
      <p:sp>
        <p:nvSpPr>
          <p:cNvPr id="48" name="Rectangle 46"/>
          <p:cNvSpPr>
            <a:spLocks noChangeArrowheads="1"/>
          </p:cNvSpPr>
          <p:nvPr/>
        </p:nvSpPr>
        <p:spPr bwMode="auto">
          <a:xfrm>
            <a:off x="5576888" y="4184650"/>
            <a:ext cx="165100" cy="131763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" name="Rectangle 47"/>
          <p:cNvSpPr>
            <a:spLocks noChangeArrowheads="1"/>
          </p:cNvSpPr>
          <p:nvPr/>
        </p:nvSpPr>
        <p:spPr bwMode="auto">
          <a:xfrm>
            <a:off x="5576888" y="4184650"/>
            <a:ext cx="165100" cy="131763"/>
          </a:xfrm>
          <a:prstGeom prst="rect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" name="Line 48"/>
          <p:cNvSpPr>
            <a:spLocks noChangeShapeType="1"/>
          </p:cNvSpPr>
          <p:nvPr/>
        </p:nvSpPr>
        <p:spPr bwMode="auto">
          <a:xfrm>
            <a:off x="5576888" y="4184650"/>
            <a:ext cx="0" cy="322263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" name="Line 49"/>
          <p:cNvSpPr>
            <a:spLocks noChangeShapeType="1"/>
          </p:cNvSpPr>
          <p:nvPr/>
        </p:nvSpPr>
        <p:spPr bwMode="auto">
          <a:xfrm>
            <a:off x="5741988" y="4184650"/>
            <a:ext cx="1587" cy="322263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" name="Line 50"/>
          <p:cNvSpPr>
            <a:spLocks noChangeShapeType="1"/>
          </p:cNvSpPr>
          <p:nvPr/>
        </p:nvSpPr>
        <p:spPr bwMode="auto">
          <a:xfrm>
            <a:off x="5576888" y="4249738"/>
            <a:ext cx="1651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" name="Rectangle 51"/>
          <p:cNvSpPr>
            <a:spLocks noChangeArrowheads="1"/>
          </p:cNvSpPr>
          <p:nvPr/>
        </p:nvSpPr>
        <p:spPr bwMode="auto">
          <a:xfrm>
            <a:off x="7724775" y="4197350"/>
            <a:ext cx="163513" cy="131763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" name="Rectangle 52"/>
          <p:cNvSpPr>
            <a:spLocks noChangeArrowheads="1"/>
          </p:cNvSpPr>
          <p:nvPr/>
        </p:nvSpPr>
        <p:spPr bwMode="auto">
          <a:xfrm>
            <a:off x="7724775" y="4197350"/>
            <a:ext cx="163513" cy="131763"/>
          </a:xfrm>
          <a:prstGeom prst="rect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" name="Line 53"/>
          <p:cNvSpPr>
            <a:spLocks noChangeShapeType="1"/>
          </p:cNvSpPr>
          <p:nvPr/>
        </p:nvSpPr>
        <p:spPr bwMode="auto">
          <a:xfrm>
            <a:off x="7724775" y="4197350"/>
            <a:ext cx="0" cy="32385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" name="Line 54"/>
          <p:cNvSpPr>
            <a:spLocks noChangeShapeType="1"/>
          </p:cNvSpPr>
          <p:nvPr/>
        </p:nvSpPr>
        <p:spPr bwMode="auto">
          <a:xfrm>
            <a:off x="7888288" y="4197350"/>
            <a:ext cx="1587" cy="32385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" name="Line 55"/>
          <p:cNvSpPr>
            <a:spLocks noChangeShapeType="1"/>
          </p:cNvSpPr>
          <p:nvPr/>
        </p:nvSpPr>
        <p:spPr bwMode="auto">
          <a:xfrm>
            <a:off x="7724775" y="4264025"/>
            <a:ext cx="163513" cy="0"/>
          </a:xfrm>
          <a:prstGeom prst="line">
            <a:avLst/>
          </a:prstGeom>
          <a:noFill/>
          <a:ln w="31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" name="Rectangle 56"/>
          <p:cNvSpPr>
            <a:spLocks noChangeArrowheads="1"/>
          </p:cNvSpPr>
          <p:nvPr/>
        </p:nvSpPr>
        <p:spPr bwMode="auto">
          <a:xfrm>
            <a:off x="5164138" y="2881313"/>
            <a:ext cx="455612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MIN </a:t>
            </a:r>
            <a:endParaRPr lang="en-US" b="1"/>
          </a:p>
        </p:txBody>
      </p:sp>
      <p:sp>
        <p:nvSpPr>
          <p:cNvPr id="59" name="Rectangle 57"/>
          <p:cNvSpPr>
            <a:spLocks noChangeArrowheads="1"/>
          </p:cNvSpPr>
          <p:nvPr/>
        </p:nvSpPr>
        <p:spPr bwMode="auto">
          <a:xfrm>
            <a:off x="5199063" y="3149600"/>
            <a:ext cx="32385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GC</a:t>
            </a:r>
            <a:endParaRPr lang="en-US" b="1"/>
          </a:p>
        </p:txBody>
      </p:sp>
      <p:sp>
        <p:nvSpPr>
          <p:cNvPr id="60" name="Rectangle 58"/>
          <p:cNvSpPr>
            <a:spLocks noChangeArrowheads="1"/>
          </p:cNvSpPr>
          <p:nvPr/>
        </p:nvSpPr>
        <p:spPr bwMode="auto">
          <a:xfrm>
            <a:off x="7331075" y="2892425"/>
            <a:ext cx="40957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VAL</a:t>
            </a:r>
            <a:endParaRPr lang="en-US" b="1"/>
          </a:p>
        </p:txBody>
      </p:sp>
      <p:sp>
        <p:nvSpPr>
          <p:cNvPr id="61" name="Rectangle 59"/>
          <p:cNvSpPr>
            <a:spLocks noChangeArrowheads="1"/>
          </p:cNvSpPr>
          <p:nvPr/>
        </p:nvSpPr>
        <p:spPr bwMode="auto">
          <a:xfrm>
            <a:off x="7366000" y="3149600"/>
            <a:ext cx="32385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GC</a:t>
            </a:r>
            <a:endParaRPr lang="en-US" b="1"/>
          </a:p>
        </p:txBody>
      </p:sp>
      <p:sp>
        <p:nvSpPr>
          <p:cNvPr id="62" name="Rectangle 78"/>
          <p:cNvSpPr>
            <a:spLocks noChangeArrowheads="1"/>
          </p:cNvSpPr>
          <p:nvPr/>
        </p:nvSpPr>
        <p:spPr bwMode="auto">
          <a:xfrm>
            <a:off x="5715000" y="6172200"/>
            <a:ext cx="24805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dirty="0" smtClean="0"/>
              <a:t>[Jiang et al. ISCA09]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F5DF-D16E-497B-8907-501D81C4151B}" type="slidenum">
              <a:rPr lang="en-US"/>
              <a:pPr/>
              <a:t>26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Steady State Traffic: Uniform Random</a:t>
            </a:r>
          </a:p>
        </p:txBody>
      </p:sp>
      <p:sp>
        <p:nvSpPr>
          <p:cNvPr id="33799" name="AutoShape 7"/>
          <p:cNvSpPr>
            <a:spLocks noChangeAspect="1" noChangeArrowheads="1" noTextEdit="1"/>
          </p:cNvSpPr>
          <p:nvPr/>
        </p:nvSpPr>
        <p:spPr bwMode="auto">
          <a:xfrm>
            <a:off x="730250" y="912813"/>
            <a:ext cx="7488238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1704975" y="1331913"/>
            <a:ext cx="5802313" cy="45831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1704975" y="1331913"/>
            <a:ext cx="5802313" cy="4583112"/>
          </a:xfrm>
          <a:prstGeom prst="rect">
            <a:avLst/>
          </a:prstGeom>
          <a:noFill/>
          <a:ln w="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>
            <a:off x="1704975" y="5915025"/>
            <a:ext cx="5802313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 flipV="1">
            <a:off x="1704975" y="1331913"/>
            <a:ext cx="0" cy="458311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 flipV="1">
            <a:off x="1704975" y="5856288"/>
            <a:ext cx="0" cy="587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1655763" y="5943600"/>
            <a:ext cx="1063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0</a:t>
            </a:r>
            <a:endParaRPr lang="en-US" b="1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V="1">
            <a:off x="2349500" y="5856288"/>
            <a:ext cx="0" cy="587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2222500" y="5943600"/>
            <a:ext cx="2651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0.1</a:t>
            </a:r>
            <a:endParaRPr lang="en-US" b="1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 flipV="1">
            <a:off x="2992438" y="5856288"/>
            <a:ext cx="0" cy="587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2865438" y="5943600"/>
            <a:ext cx="2651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0.2</a:t>
            </a:r>
            <a:endParaRPr lang="en-US" b="1"/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3635375" y="5856288"/>
            <a:ext cx="0" cy="587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3508375" y="5943600"/>
            <a:ext cx="2651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0.3</a:t>
            </a:r>
            <a:endParaRPr lang="en-US" b="1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 flipV="1">
            <a:off x="4279900" y="5856288"/>
            <a:ext cx="0" cy="587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4152900" y="5943600"/>
            <a:ext cx="2651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0.4</a:t>
            </a:r>
            <a:endParaRPr lang="en-US" b="1"/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 flipV="1">
            <a:off x="4922838" y="5856288"/>
            <a:ext cx="0" cy="587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4795838" y="5943600"/>
            <a:ext cx="2651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0.5</a:t>
            </a:r>
            <a:endParaRPr lang="en-US" b="1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 flipV="1">
            <a:off x="5565775" y="5856288"/>
            <a:ext cx="0" cy="587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18" name="Rectangle 26"/>
          <p:cNvSpPr>
            <a:spLocks noChangeArrowheads="1"/>
          </p:cNvSpPr>
          <p:nvPr/>
        </p:nvSpPr>
        <p:spPr bwMode="auto">
          <a:xfrm>
            <a:off x="5440363" y="5943600"/>
            <a:ext cx="2651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0.6</a:t>
            </a:r>
            <a:endParaRPr lang="en-US" b="1"/>
          </a:p>
        </p:txBody>
      </p:sp>
      <p:sp>
        <p:nvSpPr>
          <p:cNvPr id="33819" name="Line 27"/>
          <p:cNvSpPr>
            <a:spLocks noChangeShapeType="1"/>
          </p:cNvSpPr>
          <p:nvPr/>
        </p:nvSpPr>
        <p:spPr bwMode="auto">
          <a:xfrm flipV="1">
            <a:off x="6210300" y="5856288"/>
            <a:ext cx="0" cy="587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20" name="Rectangle 28"/>
          <p:cNvSpPr>
            <a:spLocks noChangeArrowheads="1"/>
          </p:cNvSpPr>
          <p:nvPr/>
        </p:nvSpPr>
        <p:spPr bwMode="auto">
          <a:xfrm>
            <a:off x="6083300" y="5943600"/>
            <a:ext cx="2651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0.7</a:t>
            </a:r>
            <a:endParaRPr lang="en-US" b="1"/>
          </a:p>
        </p:txBody>
      </p:sp>
      <p:sp>
        <p:nvSpPr>
          <p:cNvPr id="33821" name="Line 29"/>
          <p:cNvSpPr>
            <a:spLocks noChangeShapeType="1"/>
          </p:cNvSpPr>
          <p:nvPr/>
        </p:nvSpPr>
        <p:spPr bwMode="auto">
          <a:xfrm flipV="1">
            <a:off x="6853238" y="5856288"/>
            <a:ext cx="0" cy="587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22" name="Rectangle 30"/>
          <p:cNvSpPr>
            <a:spLocks noChangeArrowheads="1"/>
          </p:cNvSpPr>
          <p:nvPr/>
        </p:nvSpPr>
        <p:spPr bwMode="auto">
          <a:xfrm>
            <a:off x="6726238" y="5943600"/>
            <a:ext cx="2651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0.8</a:t>
            </a:r>
            <a:endParaRPr lang="en-US" b="1"/>
          </a:p>
        </p:txBody>
      </p:sp>
      <p:sp>
        <p:nvSpPr>
          <p:cNvPr id="33823" name="Line 31"/>
          <p:cNvSpPr>
            <a:spLocks noChangeShapeType="1"/>
          </p:cNvSpPr>
          <p:nvPr/>
        </p:nvSpPr>
        <p:spPr bwMode="auto">
          <a:xfrm flipV="1">
            <a:off x="7507288" y="5856288"/>
            <a:ext cx="0" cy="587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7380288" y="5943600"/>
            <a:ext cx="2651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0.9</a:t>
            </a:r>
            <a:endParaRPr lang="en-US" b="1"/>
          </a:p>
        </p:txBody>
      </p:sp>
      <p:sp>
        <p:nvSpPr>
          <p:cNvPr id="33825" name="Line 33"/>
          <p:cNvSpPr>
            <a:spLocks noChangeShapeType="1"/>
          </p:cNvSpPr>
          <p:nvPr/>
        </p:nvSpPr>
        <p:spPr bwMode="auto">
          <a:xfrm>
            <a:off x="1704975" y="5915025"/>
            <a:ext cx="49213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26" name="Rectangle 34"/>
          <p:cNvSpPr>
            <a:spLocks noChangeArrowheads="1"/>
          </p:cNvSpPr>
          <p:nvPr/>
        </p:nvSpPr>
        <p:spPr bwMode="auto">
          <a:xfrm>
            <a:off x="1344613" y="5807075"/>
            <a:ext cx="3190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100</a:t>
            </a:r>
            <a:endParaRPr lang="en-US" b="1"/>
          </a:p>
        </p:txBody>
      </p:sp>
      <p:sp>
        <p:nvSpPr>
          <p:cNvPr id="33827" name="Line 35"/>
          <p:cNvSpPr>
            <a:spLocks noChangeShapeType="1"/>
          </p:cNvSpPr>
          <p:nvPr/>
        </p:nvSpPr>
        <p:spPr bwMode="auto">
          <a:xfrm>
            <a:off x="1704975" y="5456238"/>
            <a:ext cx="49213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28" name="Rectangle 36"/>
          <p:cNvSpPr>
            <a:spLocks noChangeArrowheads="1"/>
          </p:cNvSpPr>
          <p:nvPr/>
        </p:nvSpPr>
        <p:spPr bwMode="auto">
          <a:xfrm>
            <a:off x="1344613" y="5349875"/>
            <a:ext cx="3190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120</a:t>
            </a:r>
            <a:endParaRPr lang="en-US" b="1"/>
          </a:p>
        </p:txBody>
      </p:sp>
      <p:sp>
        <p:nvSpPr>
          <p:cNvPr id="33829" name="Line 37"/>
          <p:cNvSpPr>
            <a:spLocks noChangeShapeType="1"/>
          </p:cNvSpPr>
          <p:nvPr/>
        </p:nvSpPr>
        <p:spPr bwMode="auto">
          <a:xfrm>
            <a:off x="1704975" y="4999038"/>
            <a:ext cx="49213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1344613" y="4891088"/>
            <a:ext cx="3190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140</a:t>
            </a:r>
            <a:endParaRPr lang="en-US" b="1"/>
          </a:p>
        </p:txBody>
      </p:sp>
      <p:sp>
        <p:nvSpPr>
          <p:cNvPr id="33831" name="Line 39"/>
          <p:cNvSpPr>
            <a:spLocks noChangeShapeType="1"/>
          </p:cNvSpPr>
          <p:nvPr/>
        </p:nvSpPr>
        <p:spPr bwMode="auto">
          <a:xfrm>
            <a:off x="1704975" y="4540250"/>
            <a:ext cx="49213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32" name="Rectangle 40"/>
          <p:cNvSpPr>
            <a:spLocks noChangeArrowheads="1"/>
          </p:cNvSpPr>
          <p:nvPr/>
        </p:nvSpPr>
        <p:spPr bwMode="auto">
          <a:xfrm>
            <a:off x="1344613" y="4432300"/>
            <a:ext cx="3190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160</a:t>
            </a:r>
            <a:endParaRPr lang="en-US" b="1"/>
          </a:p>
        </p:txBody>
      </p:sp>
      <p:sp>
        <p:nvSpPr>
          <p:cNvPr id="33833" name="Line 41"/>
          <p:cNvSpPr>
            <a:spLocks noChangeShapeType="1"/>
          </p:cNvSpPr>
          <p:nvPr/>
        </p:nvSpPr>
        <p:spPr bwMode="auto">
          <a:xfrm>
            <a:off x="1704975" y="4081463"/>
            <a:ext cx="49213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34" name="Rectangle 42"/>
          <p:cNvSpPr>
            <a:spLocks noChangeArrowheads="1"/>
          </p:cNvSpPr>
          <p:nvPr/>
        </p:nvSpPr>
        <p:spPr bwMode="auto">
          <a:xfrm>
            <a:off x="1344613" y="3975100"/>
            <a:ext cx="3190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180</a:t>
            </a:r>
            <a:endParaRPr lang="en-US" b="1"/>
          </a:p>
        </p:txBody>
      </p:sp>
      <p:sp>
        <p:nvSpPr>
          <p:cNvPr id="33835" name="Line 43"/>
          <p:cNvSpPr>
            <a:spLocks noChangeShapeType="1"/>
          </p:cNvSpPr>
          <p:nvPr/>
        </p:nvSpPr>
        <p:spPr bwMode="auto">
          <a:xfrm>
            <a:off x="1704975" y="3624263"/>
            <a:ext cx="49213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36" name="Rectangle 44"/>
          <p:cNvSpPr>
            <a:spLocks noChangeArrowheads="1"/>
          </p:cNvSpPr>
          <p:nvPr/>
        </p:nvSpPr>
        <p:spPr bwMode="auto">
          <a:xfrm>
            <a:off x="1344613" y="3516313"/>
            <a:ext cx="3190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200</a:t>
            </a:r>
            <a:endParaRPr lang="en-US" b="1"/>
          </a:p>
        </p:txBody>
      </p:sp>
      <p:sp>
        <p:nvSpPr>
          <p:cNvPr id="33837" name="Line 45"/>
          <p:cNvSpPr>
            <a:spLocks noChangeShapeType="1"/>
          </p:cNvSpPr>
          <p:nvPr/>
        </p:nvSpPr>
        <p:spPr bwMode="auto">
          <a:xfrm>
            <a:off x="1704975" y="3165475"/>
            <a:ext cx="49213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38" name="Rectangle 46"/>
          <p:cNvSpPr>
            <a:spLocks noChangeArrowheads="1"/>
          </p:cNvSpPr>
          <p:nvPr/>
        </p:nvSpPr>
        <p:spPr bwMode="auto">
          <a:xfrm>
            <a:off x="1344613" y="3057525"/>
            <a:ext cx="3190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220</a:t>
            </a:r>
            <a:endParaRPr lang="en-US" b="1"/>
          </a:p>
        </p:txBody>
      </p:sp>
      <p:sp>
        <p:nvSpPr>
          <p:cNvPr id="33839" name="Line 47"/>
          <p:cNvSpPr>
            <a:spLocks noChangeShapeType="1"/>
          </p:cNvSpPr>
          <p:nvPr/>
        </p:nvSpPr>
        <p:spPr bwMode="auto">
          <a:xfrm>
            <a:off x="1704975" y="2706688"/>
            <a:ext cx="49213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40" name="Rectangle 48"/>
          <p:cNvSpPr>
            <a:spLocks noChangeArrowheads="1"/>
          </p:cNvSpPr>
          <p:nvPr/>
        </p:nvSpPr>
        <p:spPr bwMode="auto">
          <a:xfrm>
            <a:off x="1344613" y="2600325"/>
            <a:ext cx="3190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240</a:t>
            </a:r>
            <a:endParaRPr lang="en-US" b="1"/>
          </a:p>
        </p:txBody>
      </p:sp>
      <p:sp>
        <p:nvSpPr>
          <p:cNvPr id="33841" name="Line 49"/>
          <p:cNvSpPr>
            <a:spLocks noChangeShapeType="1"/>
          </p:cNvSpPr>
          <p:nvPr/>
        </p:nvSpPr>
        <p:spPr bwMode="auto">
          <a:xfrm>
            <a:off x="1704975" y="2249488"/>
            <a:ext cx="49213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42" name="Rectangle 50"/>
          <p:cNvSpPr>
            <a:spLocks noChangeArrowheads="1"/>
          </p:cNvSpPr>
          <p:nvPr/>
        </p:nvSpPr>
        <p:spPr bwMode="auto">
          <a:xfrm>
            <a:off x="1344613" y="2141538"/>
            <a:ext cx="3190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260</a:t>
            </a:r>
            <a:endParaRPr lang="en-US" b="1"/>
          </a:p>
        </p:txBody>
      </p:sp>
      <p:sp>
        <p:nvSpPr>
          <p:cNvPr id="33843" name="Line 51"/>
          <p:cNvSpPr>
            <a:spLocks noChangeShapeType="1"/>
          </p:cNvSpPr>
          <p:nvPr/>
        </p:nvSpPr>
        <p:spPr bwMode="auto">
          <a:xfrm>
            <a:off x="1704975" y="1790700"/>
            <a:ext cx="49213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44" name="Rectangle 52"/>
          <p:cNvSpPr>
            <a:spLocks noChangeArrowheads="1"/>
          </p:cNvSpPr>
          <p:nvPr/>
        </p:nvSpPr>
        <p:spPr bwMode="auto">
          <a:xfrm>
            <a:off x="1344613" y="1682750"/>
            <a:ext cx="3190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280</a:t>
            </a:r>
            <a:endParaRPr lang="en-US" b="1"/>
          </a:p>
        </p:txBody>
      </p:sp>
      <p:sp>
        <p:nvSpPr>
          <p:cNvPr id="33845" name="Line 53"/>
          <p:cNvSpPr>
            <a:spLocks noChangeShapeType="1"/>
          </p:cNvSpPr>
          <p:nvPr/>
        </p:nvSpPr>
        <p:spPr bwMode="auto">
          <a:xfrm>
            <a:off x="1704975" y="1331913"/>
            <a:ext cx="49213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46" name="Rectangle 54"/>
          <p:cNvSpPr>
            <a:spLocks noChangeArrowheads="1"/>
          </p:cNvSpPr>
          <p:nvPr/>
        </p:nvSpPr>
        <p:spPr bwMode="auto">
          <a:xfrm>
            <a:off x="1344613" y="1225550"/>
            <a:ext cx="3190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300</a:t>
            </a:r>
            <a:endParaRPr lang="en-US" b="1"/>
          </a:p>
        </p:txBody>
      </p:sp>
      <p:grpSp>
        <p:nvGrpSpPr>
          <p:cNvPr id="2" name="Group 105"/>
          <p:cNvGrpSpPr>
            <a:grpSpLocks/>
          </p:cNvGrpSpPr>
          <p:nvPr/>
        </p:nvGrpSpPr>
        <p:grpSpPr bwMode="auto">
          <a:xfrm>
            <a:off x="1763713" y="1331913"/>
            <a:ext cx="4953000" cy="4027487"/>
            <a:chOff x="1111" y="839"/>
            <a:chExt cx="3120" cy="2537"/>
          </a:xfrm>
        </p:grpSpPr>
        <p:sp>
          <p:nvSpPr>
            <p:cNvPr id="33847" name="Freeform 55"/>
            <p:cNvSpPr>
              <a:spLocks/>
            </p:cNvSpPr>
            <p:nvPr/>
          </p:nvSpPr>
          <p:spPr bwMode="auto">
            <a:xfrm>
              <a:off x="1111" y="839"/>
              <a:ext cx="3120" cy="2531"/>
            </a:xfrm>
            <a:custGeom>
              <a:avLst/>
              <a:gdLst/>
              <a:ahLst/>
              <a:cxnLst>
                <a:cxn ang="0">
                  <a:pos x="0" y="2531"/>
                </a:cxn>
                <a:cxn ang="0">
                  <a:pos x="166" y="2518"/>
                </a:cxn>
                <a:cxn ang="0">
                  <a:pos x="326" y="2500"/>
                </a:cxn>
                <a:cxn ang="0">
                  <a:pos x="485" y="2482"/>
                </a:cxn>
                <a:cxn ang="0">
                  <a:pos x="651" y="2463"/>
                </a:cxn>
                <a:cxn ang="0">
                  <a:pos x="811" y="2439"/>
                </a:cxn>
                <a:cxn ang="0">
                  <a:pos x="977" y="2414"/>
                </a:cxn>
                <a:cxn ang="0">
                  <a:pos x="1136" y="2383"/>
                </a:cxn>
                <a:cxn ang="0">
                  <a:pos x="1302" y="2353"/>
                </a:cxn>
                <a:cxn ang="0">
                  <a:pos x="1462" y="2316"/>
                </a:cxn>
                <a:cxn ang="0">
                  <a:pos x="1628" y="2273"/>
                </a:cxn>
                <a:cxn ang="0">
                  <a:pos x="1787" y="2230"/>
                </a:cxn>
                <a:cxn ang="0">
                  <a:pos x="1947" y="2168"/>
                </a:cxn>
                <a:cxn ang="0">
                  <a:pos x="2113" y="2101"/>
                </a:cxn>
                <a:cxn ang="0">
                  <a:pos x="2273" y="2021"/>
                </a:cxn>
                <a:cxn ang="0">
                  <a:pos x="2438" y="1923"/>
                </a:cxn>
                <a:cxn ang="0">
                  <a:pos x="2598" y="1781"/>
                </a:cxn>
                <a:cxn ang="0">
                  <a:pos x="2764" y="1609"/>
                </a:cxn>
                <a:cxn ang="0">
                  <a:pos x="2924" y="1315"/>
                </a:cxn>
                <a:cxn ang="0">
                  <a:pos x="3089" y="811"/>
                </a:cxn>
                <a:cxn ang="0">
                  <a:pos x="3120" y="0"/>
                </a:cxn>
              </a:cxnLst>
              <a:rect l="0" t="0" r="r" b="b"/>
              <a:pathLst>
                <a:path w="3120" h="2531">
                  <a:moveTo>
                    <a:pt x="0" y="2531"/>
                  </a:moveTo>
                  <a:lnTo>
                    <a:pt x="166" y="2518"/>
                  </a:lnTo>
                  <a:lnTo>
                    <a:pt x="326" y="2500"/>
                  </a:lnTo>
                  <a:lnTo>
                    <a:pt x="485" y="2482"/>
                  </a:lnTo>
                  <a:lnTo>
                    <a:pt x="651" y="2463"/>
                  </a:lnTo>
                  <a:lnTo>
                    <a:pt x="811" y="2439"/>
                  </a:lnTo>
                  <a:lnTo>
                    <a:pt x="977" y="2414"/>
                  </a:lnTo>
                  <a:lnTo>
                    <a:pt x="1136" y="2383"/>
                  </a:lnTo>
                  <a:lnTo>
                    <a:pt x="1302" y="2353"/>
                  </a:lnTo>
                  <a:lnTo>
                    <a:pt x="1462" y="2316"/>
                  </a:lnTo>
                  <a:lnTo>
                    <a:pt x="1628" y="2273"/>
                  </a:lnTo>
                  <a:lnTo>
                    <a:pt x="1787" y="2230"/>
                  </a:lnTo>
                  <a:lnTo>
                    <a:pt x="1947" y="2168"/>
                  </a:lnTo>
                  <a:lnTo>
                    <a:pt x="2113" y="2101"/>
                  </a:lnTo>
                  <a:lnTo>
                    <a:pt x="2273" y="2021"/>
                  </a:lnTo>
                  <a:lnTo>
                    <a:pt x="2438" y="1923"/>
                  </a:lnTo>
                  <a:lnTo>
                    <a:pt x="2598" y="1781"/>
                  </a:lnTo>
                  <a:lnTo>
                    <a:pt x="2764" y="1609"/>
                  </a:lnTo>
                  <a:lnTo>
                    <a:pt x="2924" y="1315"/>
                  </a:lnTo>
                  <a:lnTo>
                    <a:pt x="3089" y="811"/>
                  </a:lnTo>
                  <a:lnTo>
                    <a:pt x="3120" y="0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8" name="Freeform 56"/>
            <p:cNvSpPr>
              <a:spLocks/>
            </p:cNvSpPr>
            <p:nvPr/>
          </p:nvSpPr>
          <p:spPr bwMode="auto">
            <a:xfrm>
              <a:off x="1111" y="839"/>
              <a:ext cx="2960" cy="2537"/>
            </a:xfrm>
            <a:custGeom>
              <a:avLst/>
              <a:gdLst/>
              <a:ahLst/>
              <a:cxnLst>
                <a:cxn ang="0">
                  <a:pos x="0" y="2537"/>
                </a:cxn>
                <a:cxn ang="0">
                  <a:pos x="166" y="2512"/>
                </a:cxn>
                <a:cxn ang="0">
                  <a:pos x="326" y="2482"/>
                </a:cxn>
                <a:cxn ang="0">
                  <a:pos x="485" y="2439"/>
                </a:cxn>
                <a:cxn ang="0">
                  <a:pos x="651" y="2390"/>
                </a:cxn>
                <a:cxn ang="0">
                  <a:pos x="811" y="2347"/>
                </a:cxn>
                <a:cxn ang="0">
                  <a:pos x="977" y="2297"/>
                </a:cxn>
                <a:cxn ang="0">
                  <a:pos x="1136" y="2242"/>
                </a:cxn>
                <a:cxn ang="0">
                  <a:pos x="1302" y="2193"/>
                </a:cxn>
                <a:cxn ang="0">
                  <a:pos x="1462" y="2138"/>
                </a:cxn>
                <a:cxn ang="0">
                  <a:pos x="1628" y="2070"/>
                </a:cxn>
                <a:cxn ang="0">
                  <a:pos x="1787" y="1996"/>
                </a:cxn>
                <a:cxn ang="0">
                  <a:pos x="1947" y="1917"/>
                </a:cxn>
                <a:cxn ang="0">
                  <a:pos x="2113" y="1812"/>
                </a:cxn>
                <a:cxn ang="0">
                  <a:pos x="2273" y="1677"/>
                </a:cxn>
                <a:cxn ang="0">
                  <a:pos x="2438" y="1511"/>
                </a:cxn>
                <a:cxn ang="0">
                  <a:pos x="2598" y="1284"/>
                </a:cxn>
                <a:cxn ang="0">
                  <a:pos x="2764" y="995"/>
                </a:cxn>
                <a:cxn ang="0">
                  <a:pos x="2924" y="528"/>
                </a:cxn>
                <a:cxn ang="0">
                  <a:pos x="2960" y="0"/>
                </a:cxn>
              </a:cxnLst>
              <a:rect l="0" t="0" r="r" b="b"/>
              <a:pathLst>
                <a:path w="2960" h="2537">
                  <a:moveTo>
                    <a:pt x="0" y="2537"/>
                  </a:moveTo>
                  <a:lnTo>
                    <a:pt x="166" y="2512"/>
                  </a:lnTo>
                  <a:lnTo>
                    <a:pt x="326" y="2482"/>
                  </a:lnTo>
                  <a:lnTo>
                    <a:pt x="485" y="2439"/>
                  </a:lnTo>
                  <a:lnTo>
                    <a:pt x="651" y="2390"/>
                  </a:lnTo>
                  <a:lnTo>
                    <a:pt x="811" y="2347"/>
                  </a:lnTo>
                  <a:lnTo>
                    <a:pt x="977" y="2297"/>
                  </a:lnTo>
                  <a:lnTo>
                    <a:pt x="1136" y="2242"/>
                  </a:lnTo>
                  <a:lnTo>
                    <a:pt x="1302" y="2193"/>
                  </a:lnTo>
                  <a:lnTo>
                    <a:pt x="1462" y="2138"/>
                  </a:lnTo>
                  <a:lnTo>
                    <a:pt x="1628" y="2070"/>
                  </a:lnTo>
                  <a:lnTo>
                    <a:pt x="1787" y="1996"/>
                  </a:lnTo>
                  <a:lnTo>
                    <a:pt x="1947" y="1917"/>
                  </a:lnTo>
                  <a:lnTo>
                    <a:pt x="2113" y="1812"/>
                  </a:lnTo>
                  <a:lnTo>
                    <a:pt x="2273" y="1677"/>
                  </a:lnTo>
                  <a:lnTo>
                    <a:pt x="2438" y="1511"/>
                  </a:lnTo>
                  <a:lnTo>
                    <a:pt x="2598" y="1284"/>
                  </a:lnTo>
                  <a:lnTo>
                    <a:pt x="2764" y="995"/>
                  </a:lnTo>
                  <a:lnTo>
                    <a:pt x="2924" y="528"/>
                  </a:lnTo>
                  <a:lnTo>
                    <a:pt x="2960" y="0"/>
                  </a:lnTo>
                </a:path>
              </a:pathLst>
            </a:custGeom>
            <a:noFill/>
            <a:ln w="28575" cmpd="sng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9" name="Freeform 57"/>
            <p:cNvSpPr>
              <a:spLocks/>
            </p:cNvSpPr>
            <p:nvPr/>
          </p:nvSpPr>
          <p:spPr bwMode="auto">
            <a:xfrm>
              <a:off x="1111" y="839"/>
              <a:ext cx="2991" cy="2537"/>
            </a:xfrm>
            <a:custGeom>
              <a:avLst/>
              <a:gdLst/>
              <a:ahLst/>
              <a:cxnLst>
                <a:cxn ang="0">
                  <a:pos x="0" y="2537"/>
                </a:cxn>
                <a:cxn ang="0">
                  <a:pos x="166" y="2518"/>
                </a:cxn>
                <a:cxn ang="0">
                  <a:pos x="326" y="2500"/>
                </a:cxn>
                <a:cxn ang="0">
                  <a:pos x="485" y="2482"/>
                </a:cxn>
                <a:cxn ang="0">
                  <a:pos x="651" y="2463"/>
                </a:cxn>
                <a:cxn ang="0">
                  <a:pos x="811" y="2439"/>
                </a:cxn>
                <a:cxn ang="0">
                  <a:pos x="977" y="2414"/>
                </a:cxn>
                <a:cxn ang="0">
                  <a:pos x="1136" y="2383"/>
                </a:cxn>
                <a:cxn ang="0">
                  <a:pos x="1302" y="2353"/>
                </a:cxn>
                <a:cxn ang="0">
                  <a:pos x="1462" y="2316"/>
                </a:cxn>
                <a:cxn ang="0">
                  <a:pos x="1628" y="2273"/>
                </a:cxn>
                <a:cxn ang="0">
                  <a:pos x="1787" y="2224"/>
                </a:cxn>
                <a:cxn ang="0">
                  <a:pos x="1947" y="2168"/>
                </a:cxn>
                <a:cxn ang="0">
                  <a:pos x="2113" y="2095"/>
                </a:cxn>
                <a:cxn ang="0">
                  <a:pos x="2273" y="2009"/>
                </a:cxn>
                <a:cxn ang="0">
                  <a:pos x="2438" y="1898"/>
                </a:cxn>
                <a:cxn ang="0">
                  <a:pos x="2598" y="1738"/>
                </a:cxn>
                <a:cxn ang="0">
                  <a:pos x="2764" y="1511"/>
                </a:cxn>
                <a:cxn ang="0">
                  <a:pos x="2924" y="1069"/>
                </a:cxn>
                <a:cxn ang="0">
                  <a:pos x="2991" y="0"/>
                </a:cxn>
              </a:cxnLst>
              <a:rect l="0" t="0" r="r" b="b"/>
              <a:pathLst>
                <a:path w="2991" h="2537">
                  <a:moveTo>
                    <a:pt x="0" y="2537"/>
                  </a:moveTo>
                  <a:lnTo>
                    <a:pt x="166" y="2518"/>
                  </a:lnTo>
                  <a:lnTo>
                    <a:pt x="326" y="2500"/>
                  </a:lnTo>
                  <a:lnTo>
                    <a:pt x="485" y="2482"/>
                  </a:lnTo>
                  <a:lnTo>
                    <a:pt x="651" y="2463"/>
                  </a:lnTo>
                  <a:lnTo>
                    <a:pt x="811" y="2439"/>
                  </a:lnTo>
                  <a:lnTo>
                    <a:pt x="977" y="2414"/>
                  </a:lnTo>
                  <a:lnTo>
                    <a:pt x="1136" y="2383"/>
                  </a:lnTo>
                  <a:lnTo>
                    <a:pt x="1302" y="2353"/>
                  </a:lnTo>
                  <a:lnTo>
                    <a:pt x="1462" y="2316"/>
                  </a:lnTo>
                  <a:lnTo>
                    <a:pt x="1628" y="2273"/>
                  </a:lnTo>
                  <a:lnTo>
                    <a:pt x="1787" y="2224"/>
                  </a:lnTo>
                  <a:lnTo>
                    <a:pt x="1947" y="2168"/>
                  </a:lnTo>
                  <a:lnTo>
                    <a:pt x="2113" y="2095"/>
                  </a:lnTo>
                  <a:lnTo>
                    <a:pt x="2273" y="2009"/>
                  </a:lnTo>
                  <a:lnTo>
                    <a:pt x="2438" y="1898"/>
                  </a:lnTo>
                  <a:lnTo>
                    <a:pt x="2598" y="1738"/>
                  </a:lnTo>
                  <a:lnTo>
                    <a:pt x="2764" y="1511"/>
                  </a:lnTo>
                  <a:lnTo>
                    <a:pt x="2924" y="1069"/>
                  </a:lnTo>
                  <a:lnTo>
                    <a:pt x="2991" y="0"/>
                  </a:lnTo>
                </a:path>
              </a:pathLst>
            </a:custGeom>
            <a:noFill/>
            <a:ln w="28575" cmpd="sng">
              <a:solidFill>
                <a:srgbClr val="FF7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0" name="Freeform 58"/>
            <p:cNvSpPr>
              <a:spLocks/>
            </p:cNvSpPr>
            <p:nvPr/>
          </p:nvSpPr>
          <p:spPr bwMode="auto">
            <a:xfrm>
              <a:off x="1111" y="839"/>
              <a:ext cx="2942" cy="2267"/>
            </a:xfrm>
            <a:custGeom>
              <a:avLst/>
              <a:gdLst/>
              <a:ahLst/>
              <a:cxnLst>
                <a:cxn ang="0">
                  <a:pos x="0" y="2267"/>
                </a:cxn>
                <a:cxn ang="0">
                  <a:pos x="166" y="2248"/>
                </a:cxn>
                <a:cxn ang="0">
                  <a:pos x="326" y="2230"/>
                </a:cxn>
                <a:cxn ang="0">
                  <a:pos x="485" y="2193"/>
                </a:cxn>
                <a:cxn ang="0">
                  <a:pos x="651" y="2162"/>
                </a:cxn>
                <a:cxn ang="0">
                  <a:pos x="811" y="2125"/>
                </a:cxn>
                <a:cxn ang="0">
                  <a:pos x="977" y="2082"/>
                </a:cxn>
                <a:cxn ang="0">
                  <a:pos x="1136" y="2027"/>
                </a:cxn>
                <a:cxn ang="0">
                  <a:pos x="1302" y="1978"/>
                </a:cxn>
                <a:cxn ang="0">
                  <a:pos x="1462" y="1904"/>
                </a:cxn>
                <a:cxn ang="0">
                  <a:pos x="1628" y="1831"/>
                </a:cxn>
                <a:cxn ang="0">
                  <a:pos x="1787" y="1738"/>
                </a:cxn>
                <a:cxn ang="0">
                  <a:pos x="1947" y="1628"/>
                </a:cxn>
                <a:cxn ang="0">
                  <a:pos x="2113" y="1493"/>
                </a:cxn>
                <a:cxn ang="0">
                  <a:pos x="2273" y="1333"/>
                </a:cxn>
                <a:cxn ang="0">
                  <a:pos x="2438" y="1130"/>
                </a:cxn>
                <a:cxn ang="0">
                  <a:pos x="2598" y="885"/>
                </a:cxn>
                <a:cxn ang="0">
                  <a:pos x="2764" y="541"/>
                </a:cxn>
                <a:cxn ang="0">
                  <a:pos x="2924" y="68"/>
                </a:cxn>
                <a:cxn ang="0">
                  <a:pos x="2942" y="0"/>
                </a:cxn>
              </a:cxnLst>
              <a:rect l="0" t="0" r="r" b="b"/>
              <a:pathLst>
                <a:path w="2942" h="2267">
                  <a:moveTo>
                    <a:pt x="0" y="2267"/>
                  </a:moveTo>
                  <a:lnTo>
                    <a:pt x="166" y="2248"/>
                  </a:lnTo>
                  <a:lnTo>
                    <a:pt x="326" y="2230"/>
                  </a:lnTo>
                  <a:lnTo>
                    <a:pt x="485" y="2193"/>
                  </a:lnTo>
                  <a:lnTo>
                    <a:pt x="651" y="2162"/>
                  </a:lnTo>
                  <a:lnTo>
                    <a:pt x="811" y="2125"/>
                  </a:lnTo>
                  <a:lnTo>
                    <a:pt x="977" y="2082"/>
                  </a:lnTo>
                  <a:lnTo>
                    <a:pt x="1136" y="2027"/>
                  </a:lnTo>
                  <a:lnTo>
                    <a:pt x="1302" y="1978"/>
                  </a:lnTo>
                  <a:lnTo>
                    <a:pt x="1462" y="1904"/>
                  </a:lnTo>
                  <a:lnTo>
                    <a:pt x="1628" y="1831"/>
                  </a:lnTo>
                  <a:lnTo>
                    <a:pt x="1787" y="1738"/>
                  </a:lnTo>
                  <a:lnTo>
                    <a:pt x="1947" y="1628"/>
                  </a:lnTo>
                  <a:lnTo>
                    <a:pt x="2113" y="1493"/>
                  </a:lnTo>
                  <a:lnTo>
                    <a:pt x="2273" y="1333"/>
                  </a:lnTo>
                  <a:lnTo>
                    <a:pt x="2438" y="1130"/>
                  </a:lnTo>
                  <a:lnTo>
                    <a:pt x="2598" y="885"/>
                  </a:lnTo>
                  <a:lnTo>
                    <a:pt x="2764" y="541"/>
                  </a:lnTo>
                  <a:lnTo>
                    <a:pt x="2924" y="68"/>
                  </a:lnTo>
                  <a:lnTo>
                    <a:pt x="2942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51" name="Freeform 59"/>
          <p:cNvSpPr>
            <a:spLocks/>
          </p:cNvSpPr>
          <p:nvPr/>
        </p:nvSpPr>
        <p:spPr bwMode="auto">
          <a:xfrm>
            <a:off x="1763713" y="1331913"/>
            <a:ext cx="5303837" cy="4017962"/>
          </a:xfrm>
          <a:custGeom>
            <a:avLst/>
            <a:gdLst/>
            <a:ahLst/>
            <a:cxnLst>
              <a:cxn ang="0">
                <a:pos x="0" y="2531"/>
              </a:cxn>
              <a:cxn ang="0">
                <a:pos x="166" y="2518"/>
              </a:cxn>
              <a:cxn ang="0">
                <a:pos x="326" y="2494"/>
              </a:cxn>
              <a:cxn ang="0">
                <a:pos x="485" y="2482"/>
              </a:cxn>
              <a:cxn ang="0">
                <a:pos x="651" y="2463"/>
              </a:cxn>
              <a:cxn ang="0">
                <a:pos x="811" y="2439"/>
              </a:cxn>
              <a:cxn ang="0">
                <a:pos x="977" y="2414"/>
              </a:cxn>
              <a:cxn ang="0">
                <a:pos x="1136" y="2383"/>
              </a:cxn>
              <a:cxn ang="0">
                <a:pos x="1302" y="2347"/>
              </a:cxn>
              <a:cxn ang="0">
                <a:pos x="1462" y="2316"/>
              </a:cxn>
              <a:cxn ang="0">
                <a:pos x="1628" y="2273"/>
              </a:cxn>
              <a:cxn ang="0">
                <a:pos x="1787" y="2224"/>
              </a:cxn>
              <a:cxn ang="0">
                <a:pos x="1947" y="2168"/>
              </a:cxn>
              <a:cxn ang="0">
                <a:pos x="2113" y="2101"/>
              </a:cxn>
              <a:cxn ang="0">
                <a:pos x="2273" y="2027"/>
              </a:cxn>
              <a:cxn ang="0">
                <a:pos x="2438" y="1929"/>
              </a:cxn>
              <a:cxn ang="0">
                <a:pos x="2598" y="1818"/>
              </a:cxn>
              <a:cxn ang="0">
                <a:pos x="2764" y="1659"/>
              </a:cxn>
              <a:cxn ang="0">
                <a:pos x="2924" y="1456"/>
              </a:cxn>
              <a:cxn ang="0">
                <a:pos x="3089" y="1149"/>
              </a:cxn>
              <a:cxn ang="0">
                <a:pos x="3249" y="645"/>
              </a:cxn>
              <a:cxn ang="0">
                <a:pos x="3341" y="0"/>
              </a:cxn>
            </a:cxnLst>
            <a:rect l="0" t="0" r="r" b="b"/>
            <a:pathLst>
              <a:path w="3341" h="2531">
                <a:moveTo>
                  <a:pt x="0" y="2531"/>
                </a:moveTo>
                <a:lnTo>
                  <a:pt x="166" y="2518"/>
                </a:lnTo>
                <a:lnTo>
                  <a:pt x="326" y="2494"/>
                </a:lnTo>
                <a:lnTo>
                  <a:pt x="485" y="2482"/>
                </a:lnTo>
                <a:lnTo>
                  <a:pt x="651" y="2463"/>
                </a:lnTo>
                <a:lnTo>
                  <a:pt x="811" y="2439"/>
                </a:lnTo>
                <a:lnTo>
                  <a:pt x="977" y="2414"/>
                </a:lnTo>
                <a:lnTo>
                  <a:pt x="1136" y="2383"/>
                </a:lnTo>
                <a:lnTo>
                  <a:pt x="1302" y="2347"/>
                </a:lnTo>
                <a:lnTo>
                  <a:pt x="1462" y="2316"/>
                </a:lnTo>
                <a:lnTo>
                  <a:pt x="1628" y="2273"/>
                </a:lnTo>
                <a:lnTo>
                  <a:pt x="1787" y="2224"/>
                </a:lnTo>
                <a:lnTo>
                  <a:pt x="1947" y="2168"/>
                </a:lnTo>
                <a:lnTo>
                  <a:pt x="2113" y="2101"/>
                </a:lnTo>
                <a:lnTo>
                  <a:pt x="2273" y="2027"/>
                </a:lnTo>
                <a:lnTo>
                  <a:pt x="2438" y="1929"/>
                </a:lnTo>
                <a:lnTo>
                  <a:pt x="2598" y="1818"/>
                </a:lnTo>
                <a:lnTo>
                  <a:pt x="2764" y="1659"/>
                </a:lnTo>
                <a:lnTo>
                  <a:pt x="2924" y="1456"/>
                </a:lnTo>
                <a:lnTo>
                  <a:pt x="3089" y="1149"/>
                </a:lnTo>
                <a:lnTo>
                  <a:pt x="3249" y="645"/>
                </a:lnTo>
                <a:lnTo>
                  <a:pt x="3341" y="0"/>
                </a:lnTo>
              </a:path>
            </a:pathLst>
          </a:custGeom>
          <a:noFill/>
          <a:ln w="19050" cap="flat">
            <a:solidFill>
              <a:srgbClr val="43A418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52" name="Rectangle 60"/>
          <p:cNvSpPr>
            <a:spLocks noChangeArrowheads="1"/>
          </p:cNvSpPr>
          <p:nvPr/>
        </p:nvSpPr>
        <p:spPr bwMode="auto">
          <a:xfrm>
            <a:off x="3333750" y="6159500"/>
            <a:ext cx="26289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Throughput (Flit Injection Rate)</a:t>
            </a:r>
            <a:endParaRPr lang="en-US" b="1"/>
          </a:p>
        </p:txBody>
      </p:sp>
      <p:sp>
        <p:nvSpPr>
          <p:cNvPr id="33853" name="Rectangle 61"/>
          <p:cNvSpPr>
            <a:spLocks noChangeArrowheads="1"/>
          </p:cNvSpPr>
          <p:nvPr/>
        </p:nvSpPr>
        <p:spPr bwMode="auto">
          <a:xfrm rot="16200000">
            <a:off x="-325438" y="3441701"/>
            <a:ext cx="30003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Packet Latency  (Simulation cycles)</a:t>
            </a:r>
            <a:endParaRPr lang="en-US" b="1"/>
          </a:p>
        </p:txBody>
      </p:sp>
      <p:sp>
        <p:nvSpPr>
          <p:cNvPr id="33854" name="Rectangle 62"/>
          <p:cNvSpPr>
            <a:spLocks noChangeArrowheads="1"/>
          </p:cNvSpPr>
          <p:nvPr/>
        </p:nvSpPr>
        <p:spPr bwMode="auto">
          <a:xfrm>
            <a:off x="1676400" y="5818188"/>
            <a:ext cx="523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 </a:t>
            </a:r>
            <a:endParaRPr lang="en-US" b="1"/>
          </a:p>
        </p:txBody>
      </p:sp>
      <p:sp>
        <p:nvSpPr>
          <p:cNvPr id="33855" name="Rectangle 63"/>
          <p:cNvSpPr>
            <a:spLocks noChangeArrowheads="1"/>
          </p:cNvSpPr>
          <p:nvPr/>
        </p:nvSpPr>
        <p:spPr bwMode="auto">
          <a:xfrm>
            <a:off x="7486650" y="1225550"/>
            <a:ext cx="523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 </a:t>
            </a:r>
            <a:endParaRPr lang="en-US" b="1"/>
          </a:p>
        </p:txBody>
      </p:sp>
      <p:sp>
        <p:nvSpPr>
          <p:cNvPr id="33878" name="Rectangle 86"/>
          <p:cNvSpPr>
            <a:spLocks noChangeArrowheads="1"/>
          </p:cNvSpPr>
          <p:nvPr/>
        </p:nvSpPr>
        <p:spPr bwMode="auto">
          <a:xfrm>
            <a:off x="1763713" y="1400175"/>
            <a:ext cx="955675" cy="12477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79" name="Rectangle 87"/>
          <p:cNvSpPr>
            <a:spLocks noChangeArrowheads="1"/>
          </p:cNvSpPr>
          <p:nvPr/>
        </p:nvSpPr>
        <p:spPr bwMode="auto">
          <a:xfrm>
            <a:off x="1763713" y="1400175"/>
            <a:ext cx="955675" cy="1247775"/>
          </a:xfrm>
          <a:prstGeom prst="rect">
            <a:avLst/>
          </a:prstGeom>
          <a:noFill/>
          <a:ln w="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80" name="Line 88"/>
          <p:cNvSpPr>
            <a:spLocks noChangeShapeType="1"/>
          </p:cNvSpPr>
          <p:nvPr/>
        </p:nvSpPr>
        <p:spPr bwMode="auto">
          <a:xfrm>
            <a:off x="1763713" y="1400175"/>
            <a:ext cx="9556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81" name="Freeform 89"/>
          <p:cNvSpPr>
            <a:spLocks/>
          </p:cNvSpPr>
          <p:nvPr/>
        </p:nvSpPr>
        <p:spPr bwMode="auto">
          <a:xfrm>
            <a:off x="1763713" y="1400175"/>
            <a:ext cx="2046287" cy="1247775"/>
          </a:xfrm>
          <a:custGeom>
            <a:avLst/>
            <a:gdLst/>
            <a:ahLst/>
            <a:cxnLst>
              <a:cxn ang="0">
                <a:pos x="0" y="128"/>
              </a:cxn>
              <a:cxn ang="0">
                <a:pos x="98" y="128"/>
              </a:cxn>
              <a:cxn ang="0">
                <a:pos x="98" y="0"/>
              </a:cxn>
            </a:cxnLst>
            <a:rect l="0" t="0" r="r" b="b"/>
            <a:pathLst>
              <a:path w="98" h="128">
                <a:moveTo>
                  <a:pt x="0" y="128"/>
                </a:moveTo>
                <a:lnTo>
                  <a:pt x="98" y="128"/>
                </a:lnTo>
                <a:lnTo>
                  <a:pt x="98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82" name="Line 90"/>
          <p:cNvSpPr>
            <a:spLocks noChangeShapeType="1"/>
          </p:cNvSpPr>
          <p:nvPr/>
        </p:nvSpPr>
        <p:spPr bwMode="auto">
          <a:xfrm flipV="1">
            <a:off x="1763713" y="1400175"/>
            <a:ext cx="0" cy="12477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83" name="Line 91"/>
          <p:cNvSpPr>
            <a:spLocks noChangeShapeType="1"/>
          </p:cNvSpPr>
          <p:nvPr/>
        </p:nvSpPr>
        <p:spPr bwMode="auto">
          <a:xfrm>
            <a:off x="1763713" y="2647950"/>
            <a:ext cx="9556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84" name="Freeform 92"/>
          <p:cNvSpPr>
            <a:spLocks/>
          </p:cNvSpPr>
          <p:nvPr/>
        </p:nvSpPr>
        <p:spPr bwMode="auto">
          <a:xfrm>
            <a:off x="1763713" y="1400175"/>
            <a:ext cx="2046287" cy="1247775"/>
          </a:xfrm>
          <a:custGeom>
            <a:avLst/>
            <a:gdLst/>
            <a:ahLst/>
            <a:cxnLst>
              <a:cxn ang="0">
                <a:pos x="0" y="128"/>
              </a:cxn>
              <a:cxn ang="0">
                <a:pos x="0" y="0"/>
              </a:cxn>
              <a:cxn ang="0">
                <a:pos x="98" y="0"/>
              </a:cxn>
            </a:cxnLst>
            <a:rect l="0" t="0" r="r" b="b"/>
            <a:pathLst>
              <a:path w="98" h="128">
                <a:moveTo>
                  <a:pt x="0" y="128"/>
                </a:moveTo>
                <a:lnTo>
                  <a:pt x="0" y="0"/>
                </a:lnTo>
                <a:lnTo>
                  <a:pt x="98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85" name="Freeform 93"/>
          <p:cNvSpPr>
            <a:spLocks/>
          </p:cNvSpPr>
          <p:nvPr/>
        </p:nvSpPr>
        <p:spPr bwMode="auto">
          <a:xfrm>
            <a:off x="1763713" y="1400175"/>
            <a:ext cx="2046287" cy="1247775"/>
          </a:xfrm>
          <a:custGeom>
            <a:avLst/>
            <a:gdLst/>
            <a:ahLst/>
            <a:cxnLst>
              <a:cxn ang="0">
                <a:pos x="0" y="128"/>
              </a:cxn>
              <a:cxn ang="0">
                <a:pos x="98" y="128"/>
              </a:cxn>
              <a:cxn ang="0">
                <a:pos x="98" y="0"/>
              </a:cxn>
            </a:cxnLst>
            <a:rect l="0" t="0" r="r" b="b"/>
            <a:pathLst>
              <a:path w="98" h="128">
                <a:moveTo>
                  <a:pt x="0" y="128"/>
                </a:moveTo>
                <a:lnTo>
                  <a:pt x="98" y="128"/>
                </a:lnTo>
                <a:lnTo>
                  <a:pt x="98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86" name="Line 94"/>
          <p:cNvSpPr>
            <a:spLocks noChangeShapeType="1"/>
          </p:cNvSpPr>
          <p:nvPr/>
        </p:nvSpPr>
        <p:spPr bwMode="auto">
          <a:xfrm flipV="1">
            <a:off x="1763713" y="1400175"/>
            <a:ext cx="0" cy="12477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87" name="Rectangle 95"/>
          <p:cNvSpPr>
            <a:spLocks noChangeArrowheads="1"/>
          </p:cNvSpPr>
          <p:nvPr/>
        </p:nvSpPr>
        <p:spPr bwMode="auto">
          <a:xfrm>
            <a:off x="2281238" y="1439863"/>
            <a:ext cx="8763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Piggyback</a:t>
            </a:r>
            <a:endParaRPr lang="en-US" b="1"/>
          </a:p>
        </p:txBody>
      </p:sp>
      <p:sp>
        <p:nvSpPr>
          <p:cNvPr id="33888" name="Line 96"/>
          <p:cNvSpPr>
            <a:spLocks noChangeShapeType="1"/>
          </p:cNvSpPr>
          <p:nvPr/>
        </p:nvSpPr>
        <p:spPr bwMode="auto">
          <a:xfrm>
            <a:off x="1841500" y="1536700"/>
            <a:ext cx="3905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89" name="Rectangle 97"/>
          <p:cNvSpPr>
            <a:spLocks noChangeArrowheads="1"/>
          </p:cNvSpPr>
          <p:nvPr/>
        </p:nvSpPr>
        <p:spPr bwMode="auto">
          <a:xfrm>
            <a:off x="2281238" y="1682750"/>
            <a:ext cx="150653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Credit Round Trip</a:t>
            </a:r>
            <a:endParaRPr lang="en-US" b="1"/>
          </a:p>
        </p:txBody>
      </p:sp>
      <p:sp>
        <p:nvSpPr>
          <p:cNvPr id="33890" name="Line 98"/>
          <p:cNvSpPr>
            <a:spLocks noChangeShapeType="1"/>
          </p:cNvSpPr>
          <p:nvPr/>
        </p:nvSpPr>
        <p:spPr bwMode="auto">
          <a:xfrm>
            <a:off x="1841500" y="1781175"/>
            <a:ext cx="390525" cy="0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91" name="Rectangle 99"/>
          <p:cNvSpPr>
            <a:spLocks noChangeArrowheads="1"/>
          </p:cNvSpPr>
          <p:nvPr/>
        </p:nvSpPr>
        <p:spPr bwMode="auto">
          <a:xfrm>
            <a:off x="2281238" y="1927225"/>
            <a:ext cx="10064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Progressive</a:t>
            </a:r>
            <a:endParaRPr lang="en-US" b="1"/>
          </a:p>
        </p:txBody>
      </p:sp>
      <p:sp>
        <p:nvSpPr>
          <p:cNvPr id="33892" name="Line 100"/>
          <p:cNvSpPr>
            <a:spLocks noChangeShapeType="1"/>
          </p:cNvSpPr>
          <p:nvPr/>
        </p:nvSpPr>
        <p:spPr bwMode="auto">
          <a:xfrm>
            <a:off x="1841500" y="2024063"/>
            <a:ext cx="390525" cy="0"/>
          </a:xfrm>
          <a:prstGeom prst="line">
            <a:avLst/>
          </a:prstGeom>
          <a:noFill/>
          <a:ln w="19050">
            <a:solidFill>
              <a:srgbClr val="FF7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93" name="Rectangle 101"/>
          <p:cNvSpPr>
            <a:spLocks noChangeArrowheads="1"/>
          </p:cNvSpPr>
          <p:nvPr/>
        </p:nvSpPr>
        <p:spPr bwMode="auto">
          <a:xfrm>
            <a:off x="2281238" y="2160588"/>
            <a:ext cx="10175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Reservation</a:t>
            </a:r>
            <a:endParaRPr lang="en-US" b="1"/>
          </a:p>
        </p:txBody>
      </p:sp>
      <p:sp>
        <p:nvSpPr>
          <p:cNvPr id="33894" name="Line 102"/>
          <p:cNvSpPr>
            <a:spLocks noChangeShapeType="1"/>
          </p:cNvSpPr>
          <p:nvPr/>
        </p:nvSpPr>
        <p:spPr bwMode="auto">
          <a:xfrm>
            <a:off x="1841500" y="2259013"/>
            <a:ext cx="39052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95" name="Rectangle 103"/>
          <p:cNvSpPr>
            <a:spLocks noChangeArrowheads="1"/>
          </p:cNvSpPr>
          <p:nvPr/>
        </p:nvSpPr>
        <p:spPr bwMode="auto">
          <a:xfrm>
            <a:off x="2281238" y="2405063"/>
            <a:ext cx="6588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Minimal</a:t>
            </a:r>
            <a:endParaRPr lang="en-US" b="1"/>
          </a:p>
        </p:txBody>
      </p:sp>
      <p:sp>
        <p:nvSpPr>
          <p:cNvPr id="33896" name="Line 104"/>
          <p:cNvSpPr>
            <a:spLocks noChangeShapeType="1"/>
          </p:cNvSpPr>
          <p:nvPr/>
        </p:nvSpPr>
        <p:spPr bwMode="auto">
          <a:xfrm>
            <a:off x="1841500" y="2501900"/>
            <a:ext cx="390525" cy="0"/>
          </a:xfrm>
          <a:prstGeom prst="line">
            <a:avLst/>
          </a:prstGeom>
          <a:noFill/>
          <a:ln w="19050">
            <a:solidFill>
              <a:srgbClr val="43A418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" name="Rectangle 78"/>
          <p:cNvSpPr>
            <a:spLocks noChangeArrowheads="1"/>
          </p:cNvSpPr>
          <p:nvPr/>
        </p:nvSpPr>
        <p:spPr bwMode="auto">
          <a:xfrm>
            <a:off x="5715000" y="6172200"/>
            <a:ext cx="24805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dirty="0" smtClean="0"/>
              <a:t>[Jiang et al. ISCA09]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1D4BA-0D42-4CAB-AEB6-D45111085BC0}" type="slidenum">
              <a:rPr lang="en-US"/>
              <a:pPr/>
              <a:t>27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dirty="0"/>
              <a:t>Steady State Traffic: Worst Case</a:t>
            </a:r>
          </a:p>
        </p:txBody>
      </p:sp>
      <p:sp>
        <p:nvSpPr>
          <p:cNvPr id="34823" name="AutoShape 7"/>
          <p:cNvSpPr>
            <a:spLocks noChangeAspect="1" noChangeArrowheads="1" noTextEdit="1"/>
          </p:cNvSpPr>
          <p:nvPr/>
        </p:nvSpPr>
        <p:spPr bwMode="auto">
          <a:xfrm>
            <a:off x="730250" y="912813"/>
            <a:ext cx="7488238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1704975" y="1331913"/>
            <a:ext cx="5802313" cy="45831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1704975" y="1331913"/>
            <a:ext cx="5802313" cy="4583112"/>
          </a:xfrm>
          <a:prstGeom prst="rect">
            <a:avLst/>
          </a:prstGeom>
          <a:noFill/>
          <a:ln w="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>
            <a:off x="1704975" y="5915025"/>
            <a:ext cx="5802313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 flipV="1">
            <a:off x="1704975" y="1331913"/>
            <a:ext cx="0" cy="458311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 flipV="1">
            <a:off x="1704975" y="5856288"/>
            <a:ext cx="0" cy="587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1655763" y="5943600"/>
            <a:ext cx="1063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0</a:t>
            </a:r>
            <a:endParaRPr lang="en-US" b="1"/>
          </a:p>
        </p:txBody>
      </p:sp>
      <p:sp>
        <p:nvSpPr>
          <p:cNvPr id="34831" name="Line 15"/>
          <p:cNvSpPr>
            <a:spLocks noChangeShapeType="1"/>
          </p:cNvSpPr>
          <p:nvPr/>
        </p:nvSpPr>
        <p:spPr bwMode="auto">
          <a:xfrm flipV="1">
            <a:off x="2865438" y="5856288"/>
            <a:ext cx="0" cy="587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2738438" y="5943600"/>
            <a:ext cx="2651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0.1</a:t>
            </a:r>
            <a:endParaRPr lang="en-US" b="1"/>
          </a:p>
        </p:txBody>
      </p:sp>
      <p:sp>
        <p:nvSpPr>
          <p:cNvPr id="34833" name="Line 17"/>
          <p:cNvSpPr>
            <a:spLocks noChangeShapeType="1"/>
          </p:cNvSpPr>
          <p:nvPr/>
        </p:nvSpPr>
        <p:spPr bwMode="auto">
          <a:xfrm flipV="1">
            <a:off x="4025900" y="5856288"/>
            <a:ext cx="0" cy="587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3898900" y="5943600"/>
            <a:ext cx="2651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0.2</a:t>
            </a:r>
            <a:endParaRPr lang="en-US" b="1"/>
          </a:p>
        </p:txBody>
      </p:sp>
      <p:sp>
        <p:nvSpPr>
          <p:cNvPr id="34835" name="Line 19"/>
          <p:cNvSpPr>
            <a:spLocks noChangeShapeType="1"/>
          </p:cNvSpPr>
          <p:nvPr/>
        </p:nvSpPr>
        <p:spPr bwMode="auto">
          <a:xfrm flipV="1">
            <a:off x="5186363" y="5856288"/>
            <a:ext cx="0" cy="587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6" name="Rectangle 20"/>
          <p:cNvSpPr>
            <a:spLocks noChangeArrowheads="1"/>
          </p:cNvSpPr>
          <p:nvPr/>
        </p:nvSpPr>
        <p:spPr bwMode="auto">
          <a:xfrm>
            <a:off x="5059363" y="5943600"/>
            <a:ext cx="2651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0.3</a:t>
            </a:r>
            <a:endParaRPr lang="en-US" b="1"/>
          </a:p>
        </p:txBody>
      </p:sp>
      <p:sp>
        <p:nvSpPr>
          <p:cNvPr id="34837" name="Line 21"/>
          <p:cNvSpPr>
            <a:spLocks noChangeShapeType="1"/>
          </p:cNvSpPr>
          <p:nvPr/>
        </p:nvSpPr>
        <p:spPr bwMode="auto">
          <a:xfrm flipV="1">
            <a:off x="6346825" y="5856288"/>
            <a:ext cx="0" cy="587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6219825" y="5943600"/>
            <a:ext cx="2651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0.4</a:t>
            </a:r>
            <a:endParaRPr lang="en-US" b="1"/>
          </a:p>
        </p:txBody>
      </p:sp>
      <p:sp>
        <p:nvSpPr>
          <p:cNvPr id="34839" name="Line 23"/>
          <p:cNvSpPr>
            <a:spLocks noChangeShapeType="1"/>
          </p:cNvSpPr>
          <p:nvPr/>
        </p:nvSpPr>
        <p:spPr bwMode="auto">
          <a:xfrm flipV="1">
            <a:off x="7507288" y="5856288"/>
            <a:ext cx="0" cy="587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7380288" y="5943600"/>
            <a:ext cx="2651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0.5</a:t>
            </a:r>
            <a:endParaRPr lang="en-US" b="1"/>
          </a:p>
        </p:txBody>
      </p:sp>
      <p:sp>
        <p:nvSpPr>
          <p:cNvPr id="34841" name="Line 25"/>
          <p:cNvSpPr>
            <a:spLocks noChangeShapeType="1"/>
          </p:cNvSpPr>
          <p:nvPr/>
        </p:nvSpPr>
        <p:spPr bwMode="auto">
          <a:xfrm>
            <a:off x="1704975" y="5915025"/>
            <a:ext cx="49213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2" name="Rectangle 26"/>
          <p:cNvSpPr>
            <a:spLocks noChangeArrowheads="1"/>
          </p:cNvSpPr>
          <p:nvPr/>
        </p:nvSpPr>
        <p:spPr bwMode="auto">
          <a:xfrm>
            <a:off x="1344613" y="5807075"/>
            <a:ext cx="3190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100</a:t>
            </a:r>
            <a:endParaRPr lang="en-US" b="1"/>
          </a:p>
        </p:txBody>
      </p:sp>
      <p:sp>
        <p:nvSpPr>
          <p:cNvPr id="34843" name="Line 27"/>
          <p:cNvSpPr>
            <a:spLocks noChangeShapeType="1"/>
          </p:cNvSpPr>
          <p:nvPr/>
        </p:nvSpPr>
        <p:spPr bwMode="auto">
          <a:xfrm>
            <a:off x="1704975" y="5251450"/>
            <a:ext cx="49213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1344613" y="5145088"/>
            <a:ext cx="3190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150</a:t>
            </a:r>
            <a:endParaRPr lang="en-US" b="1"/>
          </a:p>
        </p:txBody>
      </p:sp>
      <p:sp>
        <p:nvSpPr>
          <p:cNvPr id="34845" name="Line 29"/>
          <p:cNvSpPr>
            <a:spLocks noChangeShapeType="1"/>
          </p:cNvSpPr>
          <p:nvPr/>
        </p:nvSpPr>
        <p:spPr bwMode="auto">
          <a:xfrm>
            <a:off x="1704975" y="4598988"/>
            <a:ext cx="49213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1344613" y="4491038"/>
            <a:ext cx="3190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200</a:t>
            </a:r>
            <a:endParaRPr lang="en-US" b="1"/>
          </a:p>
        </p:txBody>
      </p:sp>
      <p:sp>
        <p:nvSpPr>
          <p:cNvPr id="34847" name="Line 31"/>
          <p:cNvSpPr>
            <a:spLocks noChangeShapeType="1"/>
          </p:cNvSpPr>
          <p:nvPr/>
        </p:nvSpPr>
        <p:spPr bwMode="auto">
          <a:xfrm>
            <a:off x="1704975" y="3944938"/>
            <a:ext cx="49213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8" name="Rectangle 32"/>
          <p:cNvSpPr>
            <a:spLocks noChangeArrowheads="1"/>
          </p:cNvSpPr>
          <p:nvPr/>
        </p:nvSpPr>
        <p:spPr bwMode="auto">
          <a:xfrm>
            <a:off x="1344613" y="3838575"/>
            <a:ext cx="3190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250</a:t>
            </a:r>
            <a:endParaRPr lang="en-US" b="1"/>
          </a:p>
        </p:txBody>
      </p:sp>
      <p:sp>
        <p:nvSpPr>
          <p:cNvPr id="34849" name="Line 33"/>
          <p:cNvSpPr>
            <a:spLocks noChangeShapeType="1"/>
          </p:cNvSpPr>
          <p:nvPr/>
        </p:nvSpPr>
        <p:spPr bwMode="auto">
          <a:xfrm>
            <a:off x="1704975" y="3292475"/>
            <a:ext cx="49213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50" name="Rectangle 34"/>
          <p:cNvSpPr>
            <a:spLocks noChangeArrowheads="1"/>
          </p:cNvSpPr>
          <p:nvPr/>
        </p:nvSpPr>
        <p:spPr bwMode="auto">
          <a:xfrm>
            <a:off x="1344613" y="3184525"/>
            <a:ext cx="3190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300</a:t>
            </a:r>
            <a:endParaRPr lang="en-US" b="1"/>
          </a:p>
        </p:txBody>
      </p:sp>
      <p:sp>
        <p:nvSpPr>
          <p:cNvPr id="34851" name="Line 35"/>
          <p:cNvSpPr>
            <a:spLocks noChangeShapeType="1"/>
          </p:cNvSpPr>
          <p:nvPr/>
        </p:nvSpPr>
        <p:spPr bwMode="auto">
          <a:xfrm>
            <a:off x="1704975" y="2638425"/>
            <a:ext cx="49213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52" name="Rectangle 36"/>
          <p:cNvSpPr>
            <a:spLocks noChangeArrowheads="1"/>
          </p:cNvSpPr>
          <p:nvPr/>
        </p:nvSpPr>
        <p:spPr bwMode="auto">
          <a:xfrm>
            <a:off x="1344613" y="2532063"/>
            <a:ext cx="3190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350</a:t>
            </a:r>
            <a:endParaRPr lang="en-US" b="1"/>
          </a:p>
        </p:txBody>
      </p:sp>
      <p:sp>
        <p:nvSpPr>
          <p:cNvPr id="34853" name="Line 37"/>
          <p:cNvSpPr>
            <a:spLocks noChangeShapeType="1"/>
          </p:cNvSpPr>
          <p:nvPr/>
        </p:nvSpPr>
        <p:spPr bwMode="auto">
          <a:xfrm>
            <a:off x="1704975" y="1985963"/>
            <a:ext cx="49213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54" name="Rectangle 38"/>
          <p:cNvSpPr>
            <a:spLocks noChangeArrowheads="1"/>
          </p:cNvSpPr>
          <p:nvPr/>
        </p:nvSpPr>
        <p:spPr bwMode="auto">
          <a:xfrm>
            <a:off x="1344613" y="1878013"/>
            <a:ext cx="3190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400</a:t>
            </a:r>
            <a:endParaRPr lang="en-US" b="1"/>
          </a:p>
        </p:txBody>
      </p:sp>
      <p:sp>
        <p:nvSpPr>
          <p:cNvPr id="34855" name="Line 39"/>
          <p:cNvSpPr>
            <a:spLocks noChangeShapeType="1"/>
          </p:cNvSpPr>
          <p:nvPr/>
        </p:nvSpPr>
        <p:spPr bwMode="auto">
          <a:xfrm>
            <a:off x="1704975" y="1331913"/>
            <a:ext cx="49213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56" name="Rectangle 40"/>
          <p:cNvSpPr>
            <a:spLocks noChangeArrowheads="1"/>
          </p:cNvSpPr>
          <p:nvPr/>
        </p:nvSpPr>
        <p:spPr bwMode="auto">
          <a:xfrm>
            <a:off x="1344613" y="1225550"/>
            <a:ext cx="3190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450</a:t>
            </a:r>
            <a:endParaRPr lang="en-US" b="1"/>
          </a:p>
        </p:txBody>
      </p:sp>
      <p:grpSp>
        <p:nvGrpSpPr>
          <p:cNvPr id="2" name="Group 70"/>
          <p:cNvGrpSpPr>
            <a:grpSpLocks/>
          </p:cNvGrpSpPr>
          <p:nvPr/>
        </p:nvGrpSpPr>
        <p:grpSpPr bwMode="auto">
          <a:xfrm>
            <a:off x="1812925" y="1331913"/>
            <a:ext cx="4884738" cy="4192587"/>
            <a:chOff x="1142" y="839"/>
            <a:chExt cx="3077" cy="2641"/>
          </a:xfrm>
        </p:grpSpPr>
        <p:sp>
          <p:nvSpPr>
            <p:cNvPr id="34857" name="Freeform 41"/>
            <p:cNvSpPr>
              <a:spLocks/>
            </p:cNvSpPr>
            <p:nvPr/>
          </p:nvSpPr>
          <p:spPr bwMode="auto">
            <a:xfrm>
              <a:off x="1142" y="839"/>
              <a:ext cx="3077" cy="2641"/>
            </a:xfrm>
            <a:custGeom>
              <a:avLst/>
              <a:gdLst/>
              <a:ahLst/>
              <a:cxnLst>
                <a:cxn ang="0">
                  <a:pos x="0" y="2641"/>
                </a:cxn>
                <a:cxn ang="0">
                  <a:pos x="221" y="2205"/>
                </a:cxn>
                <a:cxn ang="0">
                  <a:pos x="442" y="1935"/>
                </a:cxn>
                <a:cxn ang="0">
                  <a:pos x="663" y="1806"/>
                </a:cxn>
                <a:cxn ang="0">
                  <a:pos x="878" y="1720"/>
                </a:cxn>
                <a:cxn ang="0">
                  <a:pos x="1099" y="1646"/>
                </a:cxn>
                <a:cxn ang="0">
                  <a:pos x="1320" y="1585"/>
                </a:cxn>
                <a:cxn ang="0">
                  <a:pos x="1535" y="1523"/>
                </a:cxn>
                <a:cxn ang="0">
                  <a:pos x="1756" y="1456"/>
                </a:cxn>
                <a:cxn ang="0">
                  <a:pos x="1977" y="1370"/>
                </a:cxn>
                <a:cxn ang="0">
                  <a:pos x="2192" y="1272"/>
                </a:cxn>
                <a:cxn ang="0">
                  <a:pos x="2414" y="1136"/>
                </a:cxn>
                <a:cxn ang="0">
                  <a:pos x="2635" y="940"/>
                </a:cxn>
                <a:cxn ang="0">
                  <a:pos x="2856" y="639"/>
                </a:cxn>
                <a:cxn ang="0">
                  <a:pos x="3071" y="123"/>
                </a:cxn>
                <a:cxn ang="0">
                  <a:pos x="3077" y="0"/>
                </a:cxn>
              </a:cxnLst>
              <a:rect l="0" t="0" r="r" b="b"/>
              <a:pathLst>
                <a:path w="3077" h="2641">
                  <a:moveTo>
                    <a:pt x="0" y="2641"/>
                  </a:moveTo>
                  <a:lnTo>
                    <a:pt x="221" y="2205"/>
                  </a:lnTo>
                  <a:lnTo>
                    <a:pt x="442" y="1935"/>
                  </a:lnTo>
                  <a:lnTo>
                    <a:pt x="663" y="1806"/>
                  </a:lnTo>
                  <a:lnTo>
                    <a:pt x="878" y="1720"/>
                  </a:lnTo>
                  <a:lnTo>
                    <a:pt x="1099" y="1646"/>
                  </a:lnTo>
                  <a:lnTo>
                    <a:pt x="1320" y="1585"/>
                  </a:lnTo>
                  <a:lnTo>
                    <a:pt x="1535" y="1523"/>
                  </a:lnTo>
                  <a:lnTo>
                    <a:pt x="1756" y="1456"/>
                  </a:lnTo>
                  <a:lnTo>
                    <a:pt x="1977" y="1370"/>
                  </a:lnTo>
                  <a:lnTo>
                    <a:pt x="2192" y="1272"/>
                  </a:lnTo>
                  <a:lnTo>
                    <a:pt x="2414" y="1136"/>
                  </a:lnTo>
                  <a:lnTo>
                    <a:pt x="2635" y="940"/>
                  </a:lnTo>
                  <a:lnTo>
                    <a:pt x="2856" y="639"/>
                  </a:lnTo>
                  <a:lnTo>
                    <a:pt x="3071" y="123"/>
                  </a:lnTo>
                  <a:lnTo>
                    <a:pt x="3077" y="0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8" name="Freeform 42"/>
            <p:cNvSpPr>
              <a:spLocks/>
            </p:cNvSpPr>
            <p:nvPr/>
          </p:nvSpPr>
          <p:spPr bwMode="auto">
            <a:xfrm>
              <a:off x="1142" y="839"/>
              <a:ext cx="2721" cy="2635"/>
            </a:xfrm>
            <a:custGeom>
              <a:avLst/>
              <a:gdLst/>
              <a:ahLst/>
              <a:cxnLst>
                <a:cxn ang="0">
                  <a:pos x="0" y="2635"/>
                </a:cxn>
                <a:cxn ang="0">
                  <a:pos x="221" y="2175"/>
                </a:cxn>
                <a:cxn ang="0">
                  <a:pos x="442" y="1757"/>
                </a:cxn>
                <a:cxn ang="0">
                  <a:pos x="663" y="1573"/>
                </a:cxn>
                <a:cxn ang="0">
                  <a:pos x="878" y="1474"/>
                </a:cxn>
                <a:cxn ang="0">
                  <a:pos x="1099" y="1407"/>
                </a:cxn>
                <a:cxn ang="0">
                  <a:pos x="1320" y="1339"/>
                </a:cxn>
                <a:cxn ang="0">
                  <a:pos x="1535" y="1265"/>
                </a:cxn>
                <a:cxn ang="0">
                  <a:pos x="1756" y="1179"/>
                </a:cxn>
                <a:cxn ang="0">
                  <a:pos x="1977" y="1075"/>
                </a:cxn>
                <a:cxn ang="0">
                  <a:pos x="2192" y="946"/>
                </a:cxn>
                <a:cxn ang="0">
                  <a:pos x="2414" y="780"/>
                </a:cxn>
                <a:cxn ang="0">
                  <a:pos x="2635" y="504"/>
                </a:cxn>
                <a:cxn ang="0">
                  <a:pos x="2721" y="0"/>
                </a:cxn>
              </a:cxnLst>
              <a:rect l="0" t="0" r="r" b="b"/>
              <a:pathLst>
                <a:path w="2721" h="2635">
                  <a:moveTo>
                    <a:pt x="0" y="2635"/>
                  </a:moveTo>
                  <a:lnTo>
                    <a:pt x="221" y="2175"/>
                  </a:lnTo>
                  <a:lnTo>
                    <a:pt x="442" y="1757"/>
                  </a:lnTo>
                  <a:lnTo>
                    <a:pt x="663" y="1573"/>
                  </a:lnTo>
                  <a:lnTo>
                    <a:pt x="878" y="1474"/>
                  </a:lnTo>
                  <a:lnTo>
                    <a:pt x="1099" y="1407"/>
                  </a:lnTo>
                  <a:lnTo>
                    <a:pt x="1320" y="1339"/>
                  </a:lnTo>
                  <a:lnTo>
                    <a:pt x="1535" y="1265"/>
                  </a:lnTo>
                  <a:lnTo>
                    <a:pt x="1756" y="1179"/>
                  </a:lnTo>
                  <a:lnTo>
                    <a:pt x="1977" y="1075"/>
                  </a:lnTo>
                  <a:lnTo>
                    <a:pt x="2192" y="946"/>
                  </a:lnTo>
                  <a:lnTo>
                    <a:pt x="2414" y="780"/>
                  </a:lnTo>
                  <a:lnTo>
                    <a:pt x="2635" y="504"/>
                  </a:lnTo>
                  <a:lnTo>
                    <a:pt x="2721" y="0"/>
                  </a:lnTo>
                </a:path>
              </a:pathLst>
            </a:custGeom>
            <a:noFill/>
            <a:ln w="28575" cmpd="sng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9" name="Freeform 43"/>
            <p:cNvSpPr>
              <a:spLocks/>
            </p:cNvSpPr>
            <p:nvPr/>
          </p:nvSpPr>
          <p:spPr bwMode="auto">
            <a:xfrm>
              <a:off x="1142" y="839"/>
              <a:ext cx="2936" cy="2641"/>
            </a:xfrm>
            <a:custGeom>
              <a:avLst/>
              <a:gdLst/>
              <a:ahLst/>
              <a:cxnLst>
                <a:cxn ang="0">
                  <a:pos x="0" y="2641"/>
                </a:cxn>
                <a:cxn ang="0">
                  <a:pos x="221" y="2218"/>
                </a:cxn>
                <a:cxn ang="0">
                  <a:pos x="442" y="1929"/>
                </a:cxn>
                <a:cxn ang="0">
                  <a:pos x="663" y="1751"/>
                </a:cxn>
                <a:cxn ang="0">
                  <a:pos x="878" y="1579"/>
                </a:cxn>
                <a:cxn ang="0">
                  <a:pos x="1099" y="1419"/>
                </a:cxn>
                <a:cxn ang="0">
                  <a:pos x="1320" y="1315"/>
                </a:cxn>
                <a:cxn ang="0">
                  <a:pos x="1535" y="1253"/>
                </a:cxn>
                <a:cxn ang="0">
                  <a:pos x="1756" y="1198"/>
                </a:cxn>
                <a:cxn ang="0">
                  <a:pos x="1977" y="1124"/>
                </a:cxn>
                <a:cxn ang="0">
                  <a:pos x="2192" y="1014"/>
                </a:cxn>
                <a:cxn ang="0">
                  <a:pos x="2414" y="854"/>
                </a:cxn>
                <a:cxn ang="0">
                  <a:pos x="2635" y="627"/>
                </a:cxn>
                <a:cxn ang="0">
                  <a:pos x="2856" y="264"/>
                </a:cxn>
                <a:cxn ang="0">
                  <a:pos x="2936" y="0"/>
                </a:cxn>
              </a:cxnLst>
              <a:rect l="0" t="0" r="r" b="b"/>
              <a:pathLst>
                <a:path w="2936" h="2641">
                  <a:moveTo>
                    <a:pt x="0" y="2641"/>
                  </a:moveTo>
                  <a:lnTo>
                    <a:pt x="221" y="2218"/>
                  </a:lnTo>
                  <a:lnTo>
                    <a:pt x="442" y="1929"/>
                  </a:lnTo>
                  <a:lnTo>
                    <a:pt x="663" y="1751"/>
                  </a:lnTo>
                  <a:lnTo>
                    <a:pt x="878" y="1579"/>
                  </a:lnTo>
                  <a:lnTo>
                    <a:pt x="1099" y="1419"/>
                  </a:lnTo>
                  <a:lnTo>
                    <a:pt x="1320" y="1315"/>
                  </a:lnTo>
                  <a:lnTo>
                    <a:pt x="1535" y="1253"/>
                  </a:lnTo>
                  <a:lnTo>
                    <a:pt x="1756" y="1198"/>
                  </a:lnTo>
                  <a:lnTo>
                    <a:pt x="1977" y="1124"/>
                  </a:lnTo>
                  <a:lnTo>
                    <a:pt x="2192" y="1014"/>
                  </a:lnTo>
                  <a:lnTo>
                    <a:pt x="2414" y="854"/>
                  </a:lnTo>
                  <a:lnTo>
                    <a:pt x="2635" y="627"/>
                  </a:lnTo>
                  <a:lnTo>
                    <a:pt x="2856" y="264"/>
                  </a:lnTo>
                  <a:lnTo>
                    <a:pt x="2936" y="0"/>
                  </a:lnTo>
                </a:path>
              </a:pathLst>
            </a:custGeom>
            <a:noFill/>
            <a:ln w="28575" cmpd="sng">
              <a:solidFill>
                <a:srgbClr val="FF7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0" name="Freeform 44"/>
            <p:cNvSpPr>
              <a:spLocks/>
            </p:cNvSpPr>
            <p:nvPr/>
          </p:nvSpPr>
          <p:spPr bwMode="auto">
            <a:xfrm>
              <a:off x="1142" y="839"/>
              <a:ext cx="2714" cy="2469"/>
            </a:xfrm>
            <a:custGeom>
              <a:avLst/>
              <a:gdLst/>
              <a:ahLst/>
              <a:cxnLst>
                <a:cxn ang="0">
                  <a:pos x="0" y="2469"/>
                </a:cxn>
                <a:cxn ang="0">
                  <a:pos x="221" y="2132"/>
                </a:cxn>
                <a:cxn ang="0">
                  <a:pos x="442" y="1874"/>
                </a:cxn>
                <a:cxn ang="0">
                  <a:pos x="663" y="1720"/>
                </a:cxn>
                <a:cxn ang="0">
                  <a:pos x="878" y="1616"/>
                </a:cxn>
                <a:cxn ang="0">
                  <a:pos x="1099" y="1523"/>
                </a:cxn>
                <a:cxn ang="0">
                  <a:pos x="1320" y="1437"/>
                </a:cxn>
                <a:cxn ang="0">
                  <a:pos x="1535" y="1345"/>
                </a:cxn>
                <a:cxn ang="0">
                  <a:pos x="1756" y="1235"/>
                </a:cxn>
                <a:cxn ang="0">
                  <a:pos x="1977" y="1100"/>
                </a:cxn>
                <a:cxn ang="0">
                  <a:pos x="2192" y="928"/>
                </a:cxn>
                <a:cxn ang="0">
                  <a:pos x="2414" y="682"/>
                </a:cxn>
                <a:cxn ang="0">
                  <a:pos x="2635" y="301"/>
                </a:cxn>
                <a:cxn ang="0">
                  <a:pos x="2714" y="0"/>
                </a:cxn>
              </a:cxnLst>
              <a:rect l="0" t="0" r="r" b="b"/>
              <a:pathLst>
                <a:path w="2714" h="2469">
                  <a:moveTo>
                    <a:pt x="0" y="2469"/>
                  </a:moveTo>
                  <a:lnTo>
                    <a:pt x="221" y="2132"/>
                  </a:lnTo>
                  <a:lnTo>
                    <a:pt x="442" y="1874"/>
                  </a:lnTo>
                  <a:lnTo>
                    <a:pt x="663" y="1720"/>
                  </a:lnTo>
                  <a:lnTo>
                    <a:pt x="878" y="1616"/>
                  </a:lnTo>
                  <a:lnTo>
                    <a:pt x="1099" y="1523"/>
                  </a:lnTo>
                  <a:lnTo>
                    <a:pt x="1320" y="1437"/>
                  </a:lnTo>
                  <a:lnTo>
                    <a:pt x="1535" y="1345"/>
                  </a:lnTo>
                  <a:lnTo>
                    <a:pt x="1756" y="1235"/>
                  </a:lnTo>
                  <a:lnTo>
                    <a:pt x="1977" y="1100"/>
                  </a:lnTo>
                  <a:lnTo>
                    <a:pt x="2192" y="928"/>
                  </a:lnTo>
                  <a:lnTo>
                    <a:pt x="2414" y="682"/>
                  </a:lnTo>
                  <a:lnTo>
                    <a:pt x="2635" y="301"/>
                  </a:lnTo>
                  <a:lnTo>
                    <a:pt x="2714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61" name="Freeform 45"/>
          <p:cNvSpPr>
            <a:spLocks/>
          </p:cNvSpPr>
          <p:nvPr/>
        </p:nvSpPr>
        <p:spPr bwMode="auto">
          <a:xfrm>
            <a:off x="1812925" y="1331913"/>
            <a:ext cx="4991100" cy="2749550"/>
          </a:xfrm>
          <a:custGeom>
            <a:avLst/>
            <a:gdLst/>
            <a:ahLst/>
            <a:cxnLst>
              <a:cxn ang="0">
                <a:pos x="0" y="1732"/>
              </a:cxn>
              <a:cxn ang="0">
                <a:pos x="221" y="1714"/>
              </a:cxn>
              <a:cxn ang="0">
                <a:pos x="442" y="1695"/>
              </a:cxn>
              <a:cxn ang="0">
                <a:pos x="663" y="1671"/>
              </a:cxn>
              <a:cxn ang="0">
                <a:pos x="878" y="1646"/>
              </a:cxn>
              <a:cxn ang="0">
                <a:pos x="1099" y="1609"/>
              </a:cxn>
              <a:cxn ang="0">
                <a:pos x="1320" y="1573"/>
              </a:cxn>
              <a:cxn ang="0">
                <a:pos x="1535" y="1530"/>
              </a:cxn>
              <a:cxn ang="0">
                <a:pos x="1756" y="1474"/>
              </a:cxn>
              <a:cxn ang="0">
                <a:pos x="1977" y="1407"/>
              </a:cxn>
              <a:cxn ang="0">
                <a:pos x="2192" y="1315"/>
              </a:cxn>
              <a:cxn ang="0">
                <a:pos x="2414" y="1210"/>
              </a:cxn>
              <a:cxn ang="0">
                <a:pos x="2635" y="1038"/>
              </a:cxn>
              <a:cxn ang="0">
                <a:pos x="2856" y="786"/>
              </a:cxn>
              <a:cxn ang="0">
                <a:pos x="3071" y="240"/>
              </a:cxn>
              <a:cxn ang="0">
                <a:pos x="3144" y="0"/>
              </a:cxn>
            </a:cxnLst>
            <a:rect l="0" t="0" r="r" b="b"/>
            <a:pathLst>
              <a:path w="3144" h="1732">
                <a:moveTo>
                  <a:pt x="0" y="1732"/>
                </a:moveTo>
                <a:lnTo>
                  <a:pt x="221" y="1714"/>
                </a:lnTo>
                <a:lnTo>
                  <a:pt x="442" y="1695"/>
                </a:lnTo>
                <a:lnTo>
                  <a:pt x="663" y="1671"/>
                </a:lnTo>
                <a:lnTo>
                  <a:pt x="878" y="1646"/>
                </a:lnTo>
                <a:lnTo>
                  <a:pt x="1099" y="1609"/>
                </a:lnTo>
                <a:lnTo>
                  <a:pt x="1320" y="1573"/>
                </a:lnTo>
                <a:lnTo>
                  <a:pt x="1535" y="1530"/>
                </a:lnTo>
                <a:lnTo>
                  <a:pt x="1756" y="1474"/>
                </a:lnTo>
                <a:lnTo>
                  <a:pt x="1977" y="1407"/>
                </a:lnTo>
                <a:lnTo>
                  <a:pt x="2192" y="1315"/>
                </a:lnTo>
                <a:lnTo>
                  <a:pt x="2414" y="1210"/>
                </a:lnTo>
                <a:lnTo>
                  <a:pt x="2635" y="1038"/>
                </a:lnTo>
                <a:lnTo>
                  <a:pt x="2856" y="786"/>
                </a:lnTo>
                <a:lnTo>
                  <a:pt x="3071" y="240"/>
                </a:lnTo>
                <a:lnTo>
                  <a:pt x="3144" y="0"/>
                </a:lnTo>
              </a:path>
            </a:pathLst>
          </a:custGeom>
          <a:noFill/>
          <a:ln w="19050" cap="flat">
            <a:solidFill>
              <a:srgbClr val="FF00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62" name="Rectangle 46"/>
          <p:cNvSpPr>
            <a:spLocks noChangeArrowheads="1"/>
          </p:cNvSpPr>
          <p:nvPr/>
        </p:nvSpPr>
        <p:spPr bwMode="auto">
          <a:xfrm>
            <a:off x="3333750" y="6159500"/>
            <a:ext cx="26812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Throughput  (Flit Injection Rate)</a:t>
            </a:r>
            <a:endParaRPr lang="en-US" b="1"/>
          </a:p>
        </p:txBody>
      </p:sp>
      <p:sp>
        <p:nvSpPr>
          <p:cNvPr id="34863" name="Rectangle 47"/>
          <p:cNvSpPr>
            <a:spLocks noChangeArrowheads="1"/>
          </p:cNvSpPr>
          <p:nvPr/>
        </p:nvSpPr>
        <p:spPr bwMode="auto">
          <a:xfrm rot="16200000">
            <a:off x="-299244" y="3467894"/>
            <a:ext cx="29479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Packet Latency (Simulation cycles)</a:t>
            </a:r>
            <a:endParaRPr lang="en-US" b="1"/>
          </a:p>
        </p:txBody>
      </p:sp>
      <p:sp>
        <p:nvSpPr>
          <p:cNvPr id="34864" name="Rectangle 48"/>
          <p:cNvSpPr>
            <a:spLocks noChangeArrowheads="1"/>
          </p:cNvSpPr>
          <p:nvPr/>
        </p:nvSpPr>
        <p:spPr bwMode="auto">
          <a:xfrm>
            <a:off x="1676400" y="5818188"/>
            <a:ext cx="523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 </a:t>
            </a:r>
            <a:endParaRPr lang="en-US" b="1"/>
          </a:p>
        </p:txBody>
      </p:sp>
      <p:sp>
        <p:nvSpPr>
          <p:cNvPr id="34865" name="Rectangle 49"/>
          <p:cNvSpPr>
            <a:spLocks noChangeArrowheads="1"/>
          </p:cNvSpPr>
          <p:nvPr/>
        </p:nvSpPr>
        <p:spPr bwMode="auto">
          <a:xfrm>
            <a:off x="7486650" y="1225550"/>
            <a:ext cx="523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 </a:t>
            </a:r>
            <a:endParaRPr lang="en-US" b="1"/>
          </a:p>
        </p:txBody>
      </p:sp>
      <p:sp>
        <p:nvSpPr>
          <p:cNvPr id="34866" name="Rectangle 50"/>
          <p:cNvSpPr>
            <a:spLocks noChangeArrowheads="1"/>
          </p:cNvSpPr>
          <p:nvPr/>
        </p:nvSpPr>
        <p:spPr bwMode="auto">
          <a:xfrm>
            <a:off x="1763713" y="1400175"/>
            <a:ext cx="955675" cy="12477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67" name="Rectangle 51"/>
          <p:cNvSpPr>
            <a:spLocks noChangeArrowheads="1"/>
          </p:cNvSpPr>
          <p:nvPr/>
        </p:nvSpPr>
        <p:spPr bwMode="auto">
          <a:xfrm>
            <a:off x="1763713" y="1400175"/>
            <a:ext cx="955675" cy="1247775"/>
          </a:xfrm>
          <a:prstGeom prst="rect">
            <a:avLst/>
          </a:prstGeom>
          <a:noFill/>
          <a:ln w="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68" name="Line 52"/>
          <p:cNvSpPr>
            <a:spLocks noChangeShapeType="1"/>
          </p:cNvSpPr>
          <p:nvPr/>
        </p:nvSpPr>
        <p:spPr bwMode="auto">
          <a:xfrm>
            <a:off x="1763713" y="1400175"/>
            <a:ext cx="9556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69" name="Freeform 53"/>
          <p:cNvSpPr>
            <a:spLocks/>
          </p:cNvSpPr>
          <p:nvPr/>
        </p:nvSpPr>
        <p:spPr bwMode="auto">
          <a:xfrm>
            <a:off x="1763713" y="1400175"/>
            <a:ext cx="2046287" cy="1247775"/>
          </a:xfrm>
          <a:custGeom>
            <a:avLst/>
            <a:gdLst/>
            <a:ahLst/>
            <a:cxnLst>
              <a:cxn ang="0">
                <a:pos x="0" y="128"/>
              </a:cxn>
              <a:cxn ang="0">
                <a:pos x="98" y="128"/>
              </a:cxn>
              <a:cxn ang="0">
                <a:pos x="98" y="0"/>
              </a:cxn>
            </a:cxnLst>
            <a:rect l="0" t="0" r="r" b="b"/>
            <a:pathLst>
              <a:path w="98" h="128">
                <a:moveTo>
                  <a:pt x="0" y="128"/>
                </a:moveTo>
                <a:lnTo>
                  <a:pt x="98" y="128"/>
                </a:lnTo>
                <a:lnTo>
                  <a:pt x="98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70" name="Line 54"/>
          <p:cNvSpPr>
            <a:spLocks noChangeShapeType="1"/>
          </p:cNvSpPr>
          <p:nvPr/>
        </p:nvSpPr>
        <p:spPr bwMode="auto">
          <a:xfrm flipV="1">
            <a:off x="1763713" y="1400175"/>
            <a:ext cx="0" cy="12477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71" name="Line 55"/>
          <p:cNvSpPr>
            <a:spLocks noChangeShapeType="1"/>
          </p:cNvSpPr>
          <p:nvPr/>
        </p:nvSpPr>
        <p:spPr bwMode="auto">
          <a:xfrm>
            <a:off x="1763713" y="2647950"/>
            <a:ext cx="9556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72" name="Freeform 56"/>
          <p:cNvSpPr>
            <a:spLocks/>
          </p:cNvSpPr>
          <p:nvPr/>
        </p:nvSpPr>
        <p:spPr bwMode="auto">
          <a:xfrm>
            <a:off x="1763713" y="1400175"/>
            <a:ext cx="2046287" cy="1247775"/>
          </a:xfrm>
          <a:custGeom>
            <a:avLst/>
            <a:gdLst/>
            <a:ahLst/>
            <a:cxnLst>
              <a:cxn ang="0">
                <a:pos x="0" y="128"/>
              </a:cxn>
              <a:cxn ang="0">
                <a:pos x="0" y="0"/>
              </a:cxn>
              <a:cxn ang="0">
                <a:pos x="98" y="0"/>
              </a:cxn>
            </a:cxnLst>
            <a:rect l="0" t="0" r="r" b="b"/>
            <a:pathLst>
              <a:path w="98" h="128">
                <a:moveTo>
                  <a:pt x="0" y="128"/>
                </a:moveTo>
                <a:lnTo>
                  <a:pt x="0" y="0"/>
                </a:lnTo>
                <a:lnTo>
                  <a:pt x="98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73" name="Freeform 57"/>
          <p:cNvSpPr>
            <a:spLocks/>
          </p:cNvSpPr>
          <p:nvPr/>
        </p:nvSpPr>
        <p:spPr bwMode="auto">
          <a:xfrm>
            <a:off x="1763713" y="1400175"/>
            <a:ext cx="2046287" cy="1247775"/>
          </a:xfrm>
          <a:custGeom>
            <a:avLst/>
            <a:gdLst/>
            <a:ahLst/>
            <a:cxnLst>
              <a:cxn ang="0">
                <a:pos x="0" y="128"/>
              </a:cxn>
              <a:cxn ang="0">
                <a:pos x="98" y="128"/>
              </a:cxn>
              <a:cxn ang="0">
                <a:pos x="98" y="0"/>
              </a:cxn>
            </a:cxnLst>
            <a:rect l="0" t="0" r="r" b="b"/>
            <a:pathLst>
              <a:path w="98" h="128">
                <a:moveTo>
                  <a:pt x="0" y="128"/>
                </a:moveTo>
                <a:lnTo>
                  <a:pt x="98" y="128"/>
                </a:lnTo>
                <a:lnTo>
                  <a:pt x="98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74" name="Line 58"/>
          <p:cNvSpPr>
            <a:spLocks noChangeShapeType="1"/>
          </p:cNvSpPr>
          <p:nvPr/>
        </p:nvSpPr>
        <p:spPr bwMode="auto">
          <a:xfrm flipV="1">
            <a:off x="1763713" y="1400175"/>
            <a:ext cx="0" cy="12477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75" name="Rectangle 59"/>
          <p:cNvSpPr>
            <a:spLocks noChangeArrowheads="1"/>
          </p:cNvSpPr>
          <p:nvPr/>
        </p:nvSpPr>
        <p:spPr bwMode="auto">
          <a:xfrm>
            <a:off x="2281238" y="1439863"/>
            <a:ext cx="8763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Piggyback</a:t>
            </a:r>
            <a:endParaRPr lang="en-US" b="1"/>
          </a:p>
        </p:txBody>
      </p:sp>
      <p:sp>
        <p:nvSpPr>
          <p:cNvPr id="34876" name="Line 60"/>
          <p:cNvSpPr>
            <a:spLocks noChangeShapeType="1"/>
          </p:cNvSpPr>
          <p:nvPr/>
        </p:nvSpPr>
        <p:spPr bwMode="auto">
          <a:xfrm>
            <a:off x="1841500" y="1536700"/>
            <a:ext cx="3905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77" name="Rectangle 61"/>
          <p:cNvSpPr>
            <a:spLocks noChangeArrowheads="1"/>
          </p:cNvSpPr>
          <p:nvPr/>
        </p:nvSpPr>
        <p:spPr bwMode="auto">
          <a:xfrm>
            <a:off x="2281238" y="1682750"/>
            <a:ext cx="150653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Credit Round Trip</a:t>
            </a:r>
            <a:endParaRPr lang="en-US" b="1"/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>
            <a:off x="1841500" y="1781175"/>
            <a:ext cx="390525" cy="0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79" name="Rectangle 63"/>
          <p:cNvSpPr>
            <a:spLocks noChangeArrowheads="1"/>
          </p:cNvSpPr>
          <p:nvPr/>
        </p:nvSpPr>
        <p:spPr bwMode="auto">
          <a:xfrm>
            <a:off x="2281238" y="1927225"/>
            <a:ext cx="10064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Progressive</a:t>
            </a:r>
            <a:endParaRPr lang="en-US" b="1"/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>
            <a:off x="1841500" y="2024063"/>
            <a:ext cx="390525" cy="0"/>
          </a:xfrm>
          <a:prstGeom prst="line">
            <a:avLst/>
          </a:prstGeom>
          <a:noFill/>
          <a:ln w="19050">
            <a:solidFill>
              <a:srgbClr val="FF7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81" name="Rectangle 65"/>
          <p:cNvSpPr>
            <a:spLocks noChangeArrowheads="1"/>
          </p:cNvSpPr>
          <p:nvPr/>
        </p:nvSpPr>
        <p:spPr bwMode="auto">
          <a:xfrm>
            <a:off x="2281238" y="2160588"/>
            <a:ext cx="10175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Reservation</a:t>
            </a:r>
            <a:endParaRPr lang="en-US" b="1"/>
          </a:p>
        </p:txBody>
      </p:sp>
      <p:sp>
        <p:nvSpPr>
          <p:cNvPr id="34882" name="Line 66"/>
          <p:cNvSpPr>
            <a:spLocks noChangeShapeType="1"/>
          </p:cNvSpPr>
          <p:nvPr/>
        </p:nvSpPr>
        <p:spPr bwMode="auto">
          <a:xfrm>
            <a:off x="1841500" y="2259013"/>
            <a:ext cx="39052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83" name="Rectangle 67"/>
          <p:cNvSpPr>
            <a:spLocks noChangeArrowheads="1"/>
          </p:cNvSpPr>
          <p:nvPr/>
        </p:nvSpPr>
        <p:spPr bwMode="auto">
          <a:xfrm>
            <a:off x="2281238" y="2405063"/>
            <a:ext cx="7223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Helvetica" pitchFamily="34" charset="0"/>
              </a:rPr>
              <a:t>Valiant’s</a:t>
            </a:r>
            <a:endParaRPr lang="en-US" b="1"/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>
            <a:off x="1841500" y="2501900"/>
            <a:ext cx="390525" cy="0"/>
          </a:xfrm>
          <a:prstGeom prst="line">
            <a:avLst/>
          </a:prstGeom>
          <a:noFill/>
          <a:ln w="19050">
            <a:solidFill>
              <a:srgbClr val="FF00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" name="Rectangle 78"/>
          <p:cNvSpPr>
            <a:spLocks noChangeArrowheads="1"/>
          </p:cNvSpPr>
          <p:nvPr/>
        </p:nvSpPr>
        <p:spPr bwMode="auto">
          <a:xfrm>
            <a:off x="5715000" y="6172200"/>
            <a:ext cx="24805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dirty="0" smtClean="0"/>
              <a:t>[Jiang et al. ISCA09]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memory and processor performance increases, interconnect networks are becoming critical</a:t>
            </a:r>
          </a:p>
          <a:p>
            <a:r>
              <a:rPr lang="en-US" dirty="0" smtClean="0"/>
              <a:t>Topology of an interconnect network affects the performance and cost of the network</a:t>
            </a:r>
          </a:p>
          <a:p>
            <a:r>
              <a:rPr lang="en-US" dirty="0" smtClean="0"/>
              <a:t>A good interconnect network, exploits emerging technologies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Increasing router pin bandwidth</a:t>
            </a:r>
          </a:p>
          <a:p>
            <a:pPr lvl="1"/>
            <a:r>
              <a:rPr lang="en-US" dirty="0" smtClean="0"/>
              <a:t>High-radix routers</a:t>
            </a:r>
          </a:p>
          <a:p>
            <a:r>
              <a:rPr lang="en-US" dirty="0" smtClean="0"/>
              <a:t>Development of active optical cables</a:t>
            </a:r>
          </a:p>
          <a:p>
            <a:pPr lvl="1"/>
            <a:r>
              <a:rPr lang="en-US" dirty="0" smtClean="0"/>
              <a:t>Longer links with less cost per unit distance</a:t>
            </a:r>
          </a:p>
          <a:p>
            <a:pPr lvl="1"/>
            <a:endParaRPr lang="en-US" dirty="0"/>
          </a:p>
          <a:p>
            <a:r>
              <a:rPr lang="en-US" dirty="0" smtClean="0"/>
              <a:t>Using above technology advancements, we can build networks with higher performance. How?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55680" t="11785" r="17816" b="68011"/>
          <a:stretch>
            <a:fillRect/>
          </a:stretch>
        </p:blipFill>
        <p:spPr bwMode="auto">
          <a:xfrm>
            <a:off x="1752600" y="1752600"/>
            <a:ext cx="533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876800"/>
            <a:ext cx="8229600" cy="124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Reduce</a:t>
            </a:r>
            <a:r>
              <a:rPr lang="en-US" sz="3200" baseline="0" dirty="0" smtClean="0"/>
              <a:t>d</a:t>
            </a:r>
            <a:r>
              <a:rPr lang="en-US" sz="3200" dirty="0" smtClean="0"/>
              <a:t> network diameter and latency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 1: Number of ports in each router is limited (64, 128, …)</a:t>
            </a:r>
          </a:p>
          <a:p>
            <a:pPr lvl="1"/>
            <a:r>
              <a:rPr lang="en-US" dirty="0" smtClean="0"/>
              <a:t>We want much higher radices (8K – 1M nodes)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Problem 2: Long global links between groups are expensive and dominate network cost</a:t>
            </a:r>
          </a:p>
          <a:p>
            <a:pPr lvl="1"/>
            <a:r>
              <a:rPr lang="en-US" dirty="0" smtClean="0"/>
              <a:t>We should minimize number of global channels traversed by an average packet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Solution: use group of networks connected to a sub-network as a virtual high-radix router</a:t>
            </a:r>
          </a:p>
          <a:p>
            <a:pPr lvl="1"/>
            <a:r>
              <a:rPr lang="en-US" dirty="0" smtClean="0"/>
              <a:t>All minimal routes traverse at most only one global link</a:t>
            </a:r>
          </a:p>
          <a:p>
            <a:pPr lvl="1"/>
            <a:r>
              <a:rPr lang="en-US" dirty="0" smtClean="0"/>
              <a:t>Length of global links are increased to reduce the cost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Dragonfly Topology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447800"/>
            <a:ext cx="9144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533400" y="51816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 = radix of each router = p + a + h - 1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5498068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K’ = virtual router radix = a(p + h)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5879068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 = </a:t>
            </a:r>
            <a:r>
              <a:rPr lang="en-US" dirty="0" err="1" smtClean="0"/>
              <a:t>ap</a:t>
            </a:r>
            <a:r>
              <a:rPr lang="en-US" dirty="0" smtClean="0"/>
              <a:t>(ah + 1)</a:t>
            </a:r>
            <a:endParaRPr lang="en-US" dirty="0"/>
          </a:p>
        </p:txBody>
      </p:sp>
      <p:sp>
        <p:nvSpPr>
          <p:cNvPr id="9" name="Rectangle 78"/>
          <p:cNvSpPr>
            <a:spLocks noChangeArrowheads="1"/>
          </p:cNvSpPr>
          <p:nvPr/>
        </p:nvSpPr>
        <p:spPr bwMode="auto">
          <a:xfrm>
            <a:off x="5715000" y="6172200"/>
            <a:ext cx="23699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dirty="0" smtClean="0"/>
              <a:t>[Kim et al. ISCA08]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Topology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Three-level architecture:</a:t>
            </a:r>
          </a:p>
          <a:p>
            <a:pPr lvl="1"/>
            <a:r>
              <a:rPr lang="en-US" dirty="0" smtClean="0"/>
              <a:t>Router, Group, System</a:t>
            </a:r>
          </a:p>
          <a:p>
            <a:r>
              <a:rPr lang="en-US" dirty="0" smtClean="0"/>
              <a:t>Arbitrary networks can be used for inter-group and intra-group networks</a:t>
            </a:r>
          </a:p>
          <a:p>
            <a:r>
              <a:rPr lang="en-US" dirty="0" smtClean="0"/>
              <a:t>K’ &gt;&gt; K</a:t>
            </a:r>
          </a:p>
          <a:p>
            <a:pPr lvl="1"/>
            <a:r>
              <a:rPr lang="en-US" dirty="0" smtClean="0"/>
              <a:t>Very high radix virtual routers</a:t>
            </a:r>
          </a:p>
          <a:p>
            <a:pPr lvl="1"/>
            <a:r>
              <a:rPr lang="en-US" dirty="0" smtClean="0"/>
              <a:t>Enables very low global diameter (=1)</a:t>
            </a:r>
          </a:p>
          <a:p>
            <a:r>
              <a:rPr lang="en-US" dirty="0" smtClean="0"/>
              <a:t>To balance channel load on load balanced traffic:</a:t>
            </a:r>
          </a:p>
          <a:p>
            <a:pPr lvl="1"/>
            <a:r>
              <a:rPr lang="en-US" dirty="0" smtClean="0"/>
              <a:t> a = 2p = 2h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1054</Words>
  <Application>Microsoft Office PowerPoint</Application>
  <PresentationFormat>On-screen Show (4:3)</PresentationFormat>
  <Paragraphs>235</Paragraphs>
  <Slides>27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Dragonfly Topology and Routing</vt:lpstr>
      <vt:lpstr>Outline</vt:lpstr>
      <vt:lpstr>Background</vt:lpstr>
      <vt:lpstr>Motivation</vt:lpstr>
      <vt:lpstr>Motivation</vt:lpstr>
      <vt:lpstr>Motivation</vt:lpstr>
      <vt:lpstr>Motivation</vt:lpstr>
      <vt:lpstr>Dragonfly Topology</vt:lpstr>
      <vt:lpstr>Topology Description</vt:lpstr>
      <vt:lpstr>Topology Variations</vt:lpstr>
      <vt:lpstr>Minimal Routing</vt:lpstr>
      <vt:lpstr>Minimal Routing</vt:lpstr>
      <vt:lpstr>Minimal Routing</vt:lpstr>
      <vt:lpstr>Valiant Randomized Routing</vt:lpstr>
      <vt:lpstr>Valiant Routing</vt:lpstr>
      <vt:lpstr>Valiant Routing</vt:lpstr>
      <vt:lpstr>UGAL-G/L Adaptive Routing</vt:lpstr>
      <vt:lpstr>UGAL Adaptive Routing</vt:lpstr>
      <vt:lpstr>Adaptive Routing</vt:lpstr>
      <vt:lpstr>Indirect Adaptive Routing</vt:lpstr>
      <vt:lpstr>Credit Round Trip</vt:lpstr>
      <vt:lpstr>Credit Round Trip</vt:lpstr>
      <vt:lpstr>Reservation</vt:lpstr>
      <vt:lpstr>Piggyback</vt:lpstr>
      <vt:lpstr>Progressive</vt:lpstr>
      <vt:lpstr>Steady State Traffic: Uniform Random</vt:lpstr>
      <vt:lpstr>Steady State Traffic: Worst Case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Dragonfly Topology</dc:title>
  <dc:creator>Peyman</dc:creator>
  <cp:lastModifiedBy>Peyman</cp:lastModifiedBy>
  <cp:revision>52</cp:revision>
  <dcterms:created xsi:type="dcterms:W3CDTF">2014-02-11T20:51:30Z</dcterms:created>
  <dcterms:modified xsi:type="dcterms:W3CDTF">2014-02-12T05:52:03Z</dcterms:modified>
</cp:coreProperties>
</file>