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6" r:id="rId7"/>
    <p:sldId id="260" r:id="rId8"/>
    <p:sldId id="262" r:id="rId9"/>
    <p:sldId id="263" r:id="rId10"/>
    <p:sldId id="264" r:id="rId11"/>
    <p:sldId id="265" r:id="rId12"/>
    <p:sldId id="267" r:id="rId13"/>
    <p:sldId id="276" r:id="rId14"/>
    <p:sldId id="268" r:id="rId15"/>
    <p:sldId id="269" r:id="rId16"/>
    <p:sldId id="271" r:id="rId17"/>
    <p:sldId id="278" r:id="rId18"/>
    <p:sldId id="272" r:id="rId19"/>
    <p:sldId id="274" r:id="rId20"/>
    <p:sldId id="273" r:id="rId21"/>
    <p:sldId id="275" r:id="rId22"/>
    <p:sldId id="277" r:id="rId23"/>
    <p:sldId id="27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7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60E35-26A3-420D-8278-3DC06BD49BA5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Parallel computer architecture classification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Flynn’s classification on today’s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Multicore</a:t>
            </a:r>
            <a:r>
              <a:rPr lang="en-US" dirty="0" smtClean="0"/>
              <a:t> processors</a:t>
            </a:r>
          </a:p>
          <a:p>
            <a:endParaRPr lang="en-US" dirty="0" smtClean="0"/>
          </a:p>
          <a:p>
            <a:r>
              <a:rPr lang="en-US" dirty="0" smtClean="0"/>
              <a:t>Superscalar: Pipelined + multiple issues.</a:t>
            </a:r>
          </a:p>
          <a:p>
            <a:endParaRPr lang="en-US" dirty="0"/>
          </a:p>
          <a:p>
            <a:r>
              <a:rPr lang="en-US" dirty="0" smtClean="0"/>
              <a:t>SSE (Intel and AMD’s support for performing operation on 2 doubles or 4 floats simultaneously).</a:t>
            </a:r>
          </a:p>
          <a:p>
            <a:endParaRPr lang="en-US" dirty="0"/>
          </a:p>
          <a:p>
            <a:r>
              <a:rPr lang="en-US" dirty="0" smtClean="0"/>
              <a:t>GPU: </a:t>
            </a:r>
            <a:r>
              <a:rPr lang="en-US" dirty="0" err="1" smtClean="0"/>
              <a:t>Cuda</a:t>
            </a:r>
            <a:r>
              <a:rPr lang="en-US" dirty="0" smtClean="0"/>
              <a:t> architecture</a:t>
            </a:r>
          </a:p>
          <a:p>
            <a:endParaRPr lang="en-US" dirty="0"/>
          </a:p>
          <a:p>
            <a:r>
              <a:rPr lang="en-US" dirty="0" smtClean="0"/>
              <a:t>IBM </a:t>
            </a:r>
            <a:r>
              <a:rPr lang="en-US" dirty="0" err="1" smtClean="0"/>
              <a:t>BlueGene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Modern classification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Sima</a:t>
            </a:r>
            <a:r>
              <a:rPr lang="en-US" dirty="0" smtClean="0"/>
              <a:t>, Fountain, </a:t>
            </a:r>
            <a:r>
              <a:rPr lang="en-US" dirty="0" err="1" smtClean="0"/>
              <a:t>Kacsuk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8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Classify based on how parallelism is achieved</a:t>
            </a:r>
          </a:p>
          <a:p>
            <a:pPr lvl="1"/>
            <a:r>
              <a:rPr lang="en-US" dirty="0" smtClean="0"/>
              <a:t>by operating on multiple data: data parallelism</a:t>
            </a:r>
          </a:p>
          <a:p>
            <a:pPr lvl="1"/>
            <a:r>
              <a:rPr lang="en-US" dirty="0" smtClean="0"/>
              <a:t>by performing many functions in parallel: function parallelism</a:t>
            </a:r>
          </a:p>
          <a:p>
            <a:pPr lvl="2"/>
            <a:r>
              <a:rPr lang="en-US" dirty="0" smtClean="0"/>
              <a:t>Control parallelism, task parallelism depending on the level of the functional parallelism.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4343400"/>
            <a:ext cx="21505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Parallel architectures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5257800"/>
            <a:ext cx="141327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Data-parallel</a:t>
            </a:r>
          </a:p>
          <a:p>
            <a:r>
              <a:rPr lang="en-US" dirty="0" smtClean="0"/>
              <a:t>architectures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5257800"/>
            <a:ext cx="176849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Function-parallel</a:t>
            </a:r>
          </a:p>
          <a:p>
            <a:r>
              <a:rPr lang="en-US" dirty="0" smtClean="0"/>
              <a:t>architectures</a:t>
            </a:r>
          </a:p>
        </p:txBody>
      </p:sp>
      <p:cxnSp>
        <p:nvCxnSpPr>
          <p:cNvPr id="8" name="Straight Connector 7"/>
          <p:cNvCxnSpPr>
            <a:stCxn id="5" idx="0"/>
            <a:endCxn id="4" idx="2"/>
          </p:cNvCxnSpPr>
          <p:nvPr/>
        </p:nvCxnSpPr>
        <p:spPr>
          <a:xfrm rot="5400000" flipH="1" flipV="1">
            <a:off x="3323531" y="4381837"/>
            <a:ext cx="545068" cy="12068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2"/>
            <a:endCxn id="6" idx="0"/>
          </p:cNvCxnSpPr>
          <p:nvPr/>
        </p:nvCxnSpPr>
        <p:spPr>
          <a:xfrm rot="16200000" flipH="1">
            <a:off x="4669638" y="4242589"/>
            <a:ext cx="545068" cy="1485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Data parallel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761999"/>
          </a:xfrm>
        </p:spPr>
        <p:txBody>
          <a:bodyPr>
            <a:normAutofit fontScale="92500"/>
          </a:bodyPr>
          <a:lstStyle/>
          <a:p>
            <a:r>
              <a:rPr lang="en-US" sz="2600" dirty="0" smtClean="0"/>
              <a:t>Vector processors, SIMD (array processors), systolic arrays.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96" name="Rectangle 4"/>
          <p:cNvSpPr>
            <a:spLocks noChangeArrowheads="1"/>
          </p:cNvSpPr>
          <p:nvPr/>
        </p:nvSpPr>
        <p:spPr bwMode="auto">
          <a:xfrm>
            <a:off x="3124200" y="1676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IP</a:t>
            </a:r>
          </a:p>
        </p:txBody>
      </p:sp>
      <p:sp>
        <p:nvSpPr>
          <p:cNvPr id="97" name="Rectangle 5"/>
          <p:cNvSpPr>
            <a:spLocks noChangeArrowheads="1"/>
          </p:cNvSpPr>
          <p:nvPr/>
        </p:nvSpPr>
        <p:spPr bwMode="auto">
          <a:xfrm>
            <a:off x="3124200" y="23622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MAR</a:t>
            </a:r>
          </a:p>
        </p:txBody>
      </p:sp>
      <p:sp>
        <p:nvSpPr>
          <p:cNvPr id="98" name="Rectangle 6"/>
          <p:cNvSpPr>
            <a:spLocks noChangeArrowheads="1"/>
          </p:cNvSpPr>
          <p:nvPr/>
        </p:nvSpPr>
        <p:spPr bwMode="auto">
          <a:xfrm>
            <a:off x="2743200" y="3048000"/>
            <a:ext cx="1524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MEMORY</a:t>
            </a:r>
          </a:p>
        </p:txBody>
      </p:sp>
      <p:sp>
        <p:nvSpPr>
          <p:cNvPr id="99" name="Rectangle 7"/>
          <p:cNvSpPr>
            <a:spLocks noChangeArrowheads="1"/>
          </p:cNvSpPr>
          <p:nvPr/>
        </p:nvSpPr>
        <p:spPr bwMode="auto">
          <a:xfrm>
            <a:off x="3124200" y="4343400"/>
            <a:ext cx="990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MDR</a:t>
            </a:r>
          </a:p>
        </p:txBody>
      </p:sp>
      <p:sp>
        <p:nvSpPr>
          <p:cNvPr id="100" name="Rectangle 8"/>
          <p:cNvSpPr>
            <a:spLocks noChangeArrowheads="1"/>
          </p:cNvSpPr>
          <p:nvPr/>
        </p:nvSpPr>
        <p:spPr bwMode="auto">
          <a:xfrm>
            <a:off x="1905000" y="4343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ADDR</a:t>
            </a:r>
          </a:p>
        </p:txBody>
      </p:sp>
      <p:sp>
        <p:nvSpPr>
          <p:cNvPr id="101" name="Line 10"/>
          <p:cNvSpPr>
            <a:spLocks noChangeShapeType="1"/>
          </p:cNvSpPr>
          <p:nvPr/>
        </p:nvSpPr>
        <p:spPr bwMode="auto">
          <a:xfrm>
            <a:off x="3581400" y="198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" name="Line 11"/>
          <p:cNvSpPr>
            <a:spLocks noChangeShapeType="1"/>
          </p:cNvSpPr>
          <p:nvPr/>
        </p:nvSpPr>
        <p:spPr bwMode="auto">
          <a:xfrm>
            <a:off x="3581400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" name="Line 12"/>
          <p:cNvSpPr>
            <a:spLocks noChangeShapeType="1"/>
          </p:cNvSpPr>
          <p:nvPr/>
        </p:nvSpPr>
        <p:spPr bwMode="auto">
          <a:xfrm>
            <a:off x="3581400" y="3962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" name="Line 13"/>
          <p:cNvSpPr>
            <a:spLocks noChangeShapeType="1"/>
          </p:cNvSpPr>
          <p:nvPr/>
        </p:nvSpPr>
        <p:spPr bwMode="auto">
          <a:xfrm flipV="1">
            <a:off x="35814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" name="Line 14"/>
          <p:cNvSpPr>
            <a:spLocks noChangeShapeType="1"/>
          </p:cNvSpPr>
          <p:nvPr/>
        </p:nvSpPr>
        <p:spPr bwMode="auto">
          <a:xfrm flipH="1">
            <a:off x="2743200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" name="Rectangle 15"/>
          <p:cNvSpPr>
            <a:spLocks noChangeArrowheads="1"/>
          </p:cNvSpPr>
          <p:nvPr/>
        </p:nvSpPr>
        <p:spPr bwMode="auto">
          <a:xfrm>
            <a:off x="1600200" y="4343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OP</a:t>
            </a:r>
          </a:p>
        </p:txBody>
      </p:sp>
      <p:sp>
        <p:nvSpPr>
          <p:cNvPr id="107" name="Line 16"/>
          <p:cNvSpPr>
            <a:spLocks noChangeShapeType="1"/>
          </p:cNvSpPr>
          <p:nvPr/>
        </p:nvSpPr>
        <p:spPr bwMode="auto">
          <a:xfrm flipV="1">
            <a:off x="2514600" y="18288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" name="Line 17"/>
          <p:cNvSpPr>
            <a:spLocks noChangeShapeType="1"/>
          </p:cNvSpPr>
          <p:nvPr/>
        </p:nvSpPr>
        <p:spPr bwMode="auto">
          <a:xfrm>
            <a:off x="2514600" y="182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" name="Line 18"/>
          <p:cNvSpPr>
            <a:spLocks noChangeShapeType="1"/>
          </p:cNvSpPr>
          <p:nvPr/>
        </p:nvSpPr>
        <p:spPr bwMode="auto">
          <a:xfrm>
            <a:off x="2514600" y="251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" name="Text Box 20"/>
          <p:cNvSpPr txBox="1">
            <a:spLocks noChangeArrowheads="1"/>
          </p:cNvSpPr>
          <p:nvPr/>
        </p:nvSpPr>
        <p:spPr bwMode="auto">
          <a:xfrm>
            <a:off x="7924800" y="5356225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000"/>
          </a:p>
        </p:txBody>
      </p:sp>
      <p:sp>
        <p:nvSpPr>
          <p:cNvPr id="111" name="Line 21"/>
          <p:cNvSpPr>
            <a:spLocks noChangeShapeType="1"/>
          </p:cNvSpPr>
          <p:nvPr/>
        </p:nvSpPr>
        <p:spPr bwMode="auto">
          <a:xfrm>
            <a:off x="1295400" y="5181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" name="Line 22"/>
          <p:cNvSpPr>
            <a:spLocks noChangeShapeType="1"/>
          </p:cNvSpPr>
          <p:nvPr/>
        </p:nvSpPr>
        <p:spPr bwMode="auto">
          <a:xfrm>
            <a:off x="1066800" y="5562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" name="Line 23"/>
          <p:cNvSpPr>
            <a:spLocks noChangeShapeType="1"/>
          </p:cNvSpPr>
          <p:nvPr/>
        </p:nvSpPr>
        <p:spPr bwMode="auto">
          <a:xfrm flipH="1">
            <a:off x="1066800" y="5181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" name="Line 24"/>
          <p:cNvSpPr>
            <a:spLocks noChangeShapeType="1"/>
          </p:cNvSpPr>
          <p:nvPr/>
        </p:nvSpPr>
        <p:spPr bwMode="auto">
          <a:xfrm>
            <a:off x="2209800" y="5181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" name="Line 25"/>
          <p:cNvSpPr>
            <a:spLocks noChangeShapeType="1"/>
          </p:cNvSpPr>
          <p:nvPr/>
        </p:nvSpPr>
        <p:spPr bwMode="auto">
          <a:xfrm>
            <a:off x="1752600" y="4648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" name="Line 26"/>
          <p:cNvSpPr>
            <a:spLocks noChangeShapeType="1"/>
          </p:cNvSpPr>
          <p:nvPr/>
        </p:nvSpPr>
        <p:spPr bwMode="auto">
          <a:xfrm>
            <a:off x="6096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" name="Text Box 27"/>
          <p:cNvSpPr txBox="1">
            <a:spLocks noChangeArrowheads="1"/>
          </p:cNvSpPr>
          <p:nvPr/>
        </p:nvSpPr>
        <p:spPr bwMode="auto">
          <a:xfrm>
            <a:off x="5486400" y="5326063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8" name="Rectangle 28"/>
          <p:cNvSpPr>
            <a:spLocks noChangeArrowheads="1"/>
          </p:cNvSpPr>
          <p:nvPr/>
        </p:nvSpPr>
        <p:spPr bwMode="auto">
          <a:xfrm>
            <a:off x="1295400" y="5334000"/>
            <a:ext cx="838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/>
              <a:t>DECODER</a:t>
            </a:r>
          </a:p>
        </p:txBody>
      </p:sp>
      <p:sp>
        <p:nvSpPr>
          <p:cNvPr id="119" name="Text Box 51"/>
          <p:cNvSpPr txBox="1">
            <a:spLocks noChangeArrowheads="1"/>
          </p:cNvSpPr>
          <p:nvPr/>
        </p:nvSpPr>
        <p:spPr bwMode="auto">
          <a:xfrm>
            <a:off x="8213725" y="5294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0" name="Line 52"/>
          <p:cNvSpPr>
            <a:spLocks noChangeShapeType="1"/>
          </p:cNvSpPr>
          <p:nvPr/>
        </p:nvSpPr>
        <p:spPr bwMode="auto">
          <a:xfrm>
            <a:off x="5181600" y="37338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" name="Line 53"/>
          <p:cNvSpPr>
            <a:spLocks noChangeShapeType="1"/>
          </p:cNvSpPr>
          <p:nvPr/>
        </p:nvSpPr>
        <p:spPr bwMode="auto">
          <a:xfrm>
            <a:off x="7620000" y="3733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" name="Line 54"/>
          <p:cNvSpPr>
            <a:spLocks noChangeShapeType="1"/>
          </p:cNvSpPr>
          <p:nvPr/>
        </p:nvSpPr>
        <p:spPr bwMode="auto">
          <a:xfrm>
            <a:off x="55626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68580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>
            <a:off x="80772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>
            <a:off x="5562600" y="4038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6858000" y="4038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7" name="Rectangle 61"/>
          <p:cNvSpPr>
            <a:spLocks noChangeArrowheads="1"/>
          </p:cNvSpPr>
          <p:nvPr/>
        </p:nvSpPr>
        <p:spPr bwMode="auto">
          <a:xfrm>
            <a:off x="5334000" y="4114800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8" name="Rectangle 62"/>
          <p:cNvSpPr>
            <a:spLocks noChangeArrowheads="1"/>
          </p:cNvSpPr>
          <p:nvPr/>
        </p:nvSpPr>
        <p:spPr bwMode="auto">
          <a:xfrm>
            <a:off x="5334000" y="43434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" name="Rectangle 63"/>
          <p:cNvSpPr>
            <a:spLocks noChangeArrowheads="1"/>
          </p:cNvSpPr>
          <p:nvPr/>
        </p:nvSpPr>
        <p:spPr bwMode="auto">
          <a:xfrm>
            <a:off x="5334000" y="44958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" name="Rectangle 64"/>
          <p:cNvSpPr>
            <a:spLocks noChangeArrowheads="1"/>
          </p:cNvSpPr>
          <p:nvPr/>
        </p:nvSpPr>
        <p:spPr bwMode="auto">
          <a:xfrm>
            <a:off x="5334000" y="46482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" name="Rectangle 65"/>
          <p:cNvSpPr>
            <a:spLocks noChangeArrowheads="1"/>
          </p:cNvSpPr>
          <p:nvPr/>
        </p:nvSpPr>
        <p:spPr bwMode="auto">
          <a:xfrm>
            <a:off x="5334000" y="48006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" name="Rectangle 66"/>
          <p:cNvSpPr>
            <a:spLocks noChangeArrowheads="1"/>
          </p:cNvSpPr>
          <p:nvPr/>
        </p:nvSpPr>
        <p:spPr bwMode="auto">
          <a:xfrm>
            <a:off x="5334000" y="49530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" name="Rectangle 67"/>
          <p:cNvSpPr>
            <a:spLocks noChangeArrowheads="1"/>
          </p:cNvSpPr>
          <p:nvPr/>
        </p:nvSpPr>
        <p:spPr bwMode="auto">
          <a:xfrm>
            <a:off x="5334000" y="5105400"/>
            <a:ext cx="457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" name="Rectangle 68"/>
          <p:cNvSpPr>
            <a:spLocks noChangeArrowheads="1"/>
          </p:cNvSpPr>
          <p:nvPr/>
        </p:nvSpPr>
        <p:spPr bwMode="auto">
          <a:xfrm>
            <a:off x="6629400" y="4114800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5" name="Rectangle 69"/>
          <p:cNvSpPr>
            <a:spLocks noChangeArrowheads="1"/>
          </p:cNvSpPr>
          <p:nvPr/>
        </p:nvSpPr>
        <p:spPr bwMode="auto">
          <a:xfrm>
            <a:off x="6629400" y="43434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" name="Rectangle 70"/>
          <p:cNvSpPr>
            <a:spLocks noChangeArrowheads="1"/>
          </p:cNvSpPr>
          <p:nvPr/>
        </p:nvSpPr>
        <p:spPr bwMode="auto">
          <a:xfrm>
            <a:off x="6629400" y="44958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" name="Rectangle 71"/>
          <p:cNvSpPr>
            <a:spLocks noChangeArrowheads="1"/>
          </p:cNvSpPr>
          <p:nvPr/>
        </p:nvSpPr>
        <p:spPr bwMode="auto">
          <a:xfrm>
            <a:off x="6629400" y="46482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" name="Rectangle 72"/>
          <p:cNvSpPr>
            <a:spLocks noChangeArrowheads="1"/>
          </p:cNvSpPr>
          <p:nvPr/>
        </p:nvSpPr>
        <p:spPr bwMode="auto">
          <a:xfrm>
            <a:off x="6629400" y="48006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" name="Rectangle 73"/>
          <p:cNvSpPr>
            <a:spLocks noChangeArrowheads="1"/>
          </p:cNvSpPr>
          <p:nvPr/>
        </p:nvSpPr>
        <p:spPr bwMode="auto">
          <a:xfrm>
            <a:off x="6629400" y="49530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" name="Rectangle 74"/>
          <p:cNvSpPr>
            <a:spLocks noChangeArrowheads="1"/>
          </p:cNvSpPr>
          <p:nvPr/>
        </p:nvSpPr>
        <p:spPr bwMode="auto">
          <a:xfrm>
            <a:off x="6629400" y="5105400"/>
            <a:ext cx="457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" name="Rectangle 75"/>
          <p:cNvSpPr>
            <a:spLocks noChangeArrowheads="1"/>
          </p:cNvSpPr>
          <p:nvPr/>
        </p:nvSpPr>
        <p:spPr bwMode="auto">
          <a:xfrm>
            <a:off x="7772400" y="4114800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42" name="Rectangle 76"/>
          <p:cNvSpPr>
            <a:spLocks noChangeArrowheads="1"/>
          </p:cNvSpPr>
          <p:nvPr/>
        </p:nvSpPr>
        <p:spPr bwMode="auto">
          <a:xfrm>
            <a:off x="7772400" y="43434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" name="Rectangle 77"/>
          <p:cNvSpPr>
            <a:spLocks noChangeArrowheads="1"/>
          </p:cNvSpPr>
          <p:nvPr/>
        </p:nvSpPr>
        <p:spPr bwMode="auto">
          <a:xfrm>
            <a:off x="7772400" y="44958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" name="Rectangle 78"/>
          <p:cNvSpPr>
            <a:spLocks noChangeArrowheads="1"/>
          </p:cNvSpPr>
          <p:nvPr/>
        </p:nvSpPr>
        <p:spPr bwMode="auto">
          <a:xfrm>
            <a:off x="7772400" y="46482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" name="Rectangle 79"/>
          <p:cNvSpPr>
            <a:spLocks noChangeArrowheads="1"/>
          </p:cNvSpPr>
          <p:nvPr/>
        </p:nvSpPr>
        <p:spPr bwMode="auto">
          <a:xfrm>
            <a:off x="7772400" y="48006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" name="Rectangle 80"/>
          <p:cNvSpPr>
            <a:spLocks noChangeArrowheads="1"/>
          </p:cNvSpPr>
          <p:nvPr/>
        </p:nvSpPr>
        <p:spPr bwMode="auto">
          <a:xfrm>
            <a:off x="7772400" y="49530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" name="Rectangle 81"/>
          <p:cNvSpPr>
            <a:spLocks noChangeArrowheads="1"/>
          </p:cNvSpPr>
          <p:nvPr/>
        </p:nvSpPr>
        <p:spPr bwMode="auto">
          <a:xfrm>
            <a:off x="7772400" y="5105400"/>
            <a:ext cx="457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" name="Line 84"/>
          <p:cNvSpPr>
            <a:spLocks noChangeShapeType="1"/>
          </p:cNvSpPr>
          <p:nvPr/>
        </p:nvSpPr>
        <p:spPr bwMode="auto">
          <a:xfrm>
            <a:off x="5562600" y="5562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" name="Line 85"/>
          <p:cNvSpPr>
            <a:spLocks noChangeShapeType="1"/>
          </p:cNvSpPr>
          <p:nvPr/>
        </p:nvSpPr>
        <p:spPr bwMode="auto">
          <a:xfrm flipH="1">
            <a:off x="6248400" y="5562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0" name="Line 87"/>
          <p:cNvSpPr>
            <a:spLocks noChangeShapeType="1"/>
          </p:cNvSpPr>
          <p:nvPr/>
        </p:nvSpPr>
        <p:spPr bwMode="auto">
          <a:xfrm flipH="1">
            <a:off x="6553200" y="55626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1" name="Line 88"/>
          <p:cNvSpPr>
            <a:spLocks noChangeShapeType="1"/>
          </p:cNvSpPr>
          <p:nvPr/>
        </p:nvSpPr>
        <p:spPr bwMode="auto">
          <a:xfrm>
            <a:off x="5562600" y="55626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" name="Line 89"/>
          <p:cNvSpPr>
            <a:spLocks noChangeShapeType="1"/>
          </p:cNvSpPr>
          <p:nvPr/>
        </p:nvSpPr>
        <p:spPr bwMode="auto">
          <a:xfrm>
            <a:off x="5943600" y="6400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" name="Line 90"/>
          <p:cNvSpPr>
            <a:spLocks noChangeShapeType="1"/>
          </p:cNvSpPr>
          <p:nvPr/>
        </p:nvSpPr>
        <p:spPr bwMode="auto">
          <a:xfrm>
            <a:off x="6096000" y="55626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" name="Line 91"/>
          <p:cNvSpPr>
            <a:spLocks noChangeShapeType="1"/>
          </p:cNvSpPr>
          <p:nvPr/>
        </p:nvSpPr>
        <p:spPr bwMode="auto">
          <a:xfrm flipH="1">
            <a:off x="6172200" y="55626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" name="Text Box 92"/>
          <p:cNvSpPr txBox="1">
            <a:spLocks noChangeArrowheads="1"/>
          </p:cNvSpPr>
          <p:nvPr/>
        </p:nvSpPr>
        <p:spPr bwMode="auto">
          <a:xfrm>
            <a:off x="6003925" y="5751513"/>
            <a:ext cx="62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ALU</a:t>
            </a:r>
          </a:p>
        </p:txBody>
      </p:sp>
      <p:sp>
        <p:nvSpPr>
          <p:cNvPr id="156" name="Line 93"/>
          <p:cNvSpPr>
            <a:spLocks noChangeShapeType="1"/>
          </p:cNvSpPr>
          <p:nvPr/>
        </p:nvSpPr>
        <p:spPr bwMode="auto">
          <a:xfrm>
            <a:off x="5715000" y="5181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7" name="Line 94"/>
          <p:cNvSpPr>
            <a:spLocks noChangeShapeType="1"/>
          </p:cNvSpPr>
          <p:nvPr/>
        </p:nvSpPr>
        <p:spPr bwMode="auto">
          <a:xfrm>
            <a:off x="6781800" y="5181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8" name="Line 96"/>
          <p:cNvSpPr>
            <a:spLocks noChangeShapeType="1"/>
          </p:cNvSpPr>
          <p:nvPr/>
        </p:nvSpPr>
        <p:spPr bwMode="auto">
          <a:xfrm flipV="1">
            <a:off x="8077200" y="5181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9" name="Line 98"/>
          <p:cNvSpPr>
            <a:spLocks noChangeShapeType="1"/>
          </p:cNvSpPr>
          <p:nvPr/>
        </p:nvSpPr>
        <p:spPr bwMode="auto">
          <a:xfrm flipH="1">
            <a:off x="6324600" y="6629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" name="Line 99"/>
          <p:cNvSpPr>
            <a:spLocks noChangeShapeType="1"/>
          </p:cNvSpPr>
          <p:nvPr/>
        </p:nvSpPr>
        <p:spPr bwMode="auto">
          <a:xfrm flipH="1">
            <a:off x="4724400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" name="Line 102"/>
          <p:cNvSpPr>
            <a:spLocks noChangeShapeType="1"/>
          </p:cNvSpPr>
          <p:nvPr/>
        </p:nvSpPr>
        <p:spPr bwMode="auto">
          <a:xfrm>
            <a:off x="47244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2" name="Line 105"/>
          <p:cNvSpPr>
            <a:spLocks noChangeShapeType="1"/>
          </p:cNvSpPr>
          <p:nvPr/>
        </p:nvSpPr>
        <p:spPr bwMode="auto">
          <a:xfrm flipH="1">
            <a:off x="41148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" name="Line 106"/>
          <p:cNvSpPr>
            <a:spLocks noChangeShapeType="1"/>
          </p:cNvSpPr>
          <p:nvPr/>
        </p:nvSpPr>
        <p:spPr bwMode="auto">
          <a:xfrm>
            <a:off x="1752600" y="556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" name="Line 107"/>
          <p:cNvSpPr>
            <a:spLocks noChangeShapeType="1"/>
          </p:cNvSpPr>
          <p:nvPr/>
        </p:nvSpPr>
        <p:spPr bwMode="auto">
          <a:xfrm>
            <a:off x="1752600" y="5943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5" name="Line 108"/>
          <p:cNvSpPr>
            <a:spLocks noChangeShapeType="1"/>
          </p:cNvSpPr>
          <p:nvPr/>
        </p:nvSpPr>
        <p:spPr bwMode="auto">
          <a:xfrm flipV="1">
            <a:off x="8077200" y="3733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6" name="Line 109"/>
          <p:cNvSpPr>
            <a:spLocks noChangeShapeType="1"/>
          </p:cNvSpPr>
          <p:nvPr/>
        </p:nvSpPr>
        <p:spPr bwMode="auto">
          <a:xfrm>
            <a:off x="6324600" y="6400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7" name="TextBox 166"/>
          <p:cNvSpPr txBox="1"/>
          <p:nvPr/>
        </p:nvSpPr>
        <p:spPr>
          <a:xfrm>
            <a:off x="5181600" y="2667000"/>
            <a:ext cx="2879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Vector processor (pipelining)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parallel architecture: Array processor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667000" y="18288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IP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6670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MAR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286000" y="3200400"/>
            <a:ext cx="1524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MEMORY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514600" y="4419600"/>
            <a:ext cx="990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MDR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914400" y="4343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ADDR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8442325" y="4303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609600" y="4343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OP</a:t>
            </a:r>
          </a:p>
        </p:txBody>
      </p:sp>
      <p:sp>
        <p:nvSpPr>
          <p:cNvPr id="10" name="Line 18"/>
          <p:cNvSpPr>
            <a:spLocks noChangeShapeType="1"/>
          </p:cNvSpPr>
          <p:nvPr/>
        </p:nvSpPr>
        <p:spPr bwMode="auto">
          <a:xfrm>
            <a:off x="2057400" y="1981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36"/>
          <p:cNvSpPr>
            <a:spLocks noChangeShapeType="1"/>
          </p:cNvSpPr>
          <p:nvPr/>
        </p:nvSpPr>
        <p:spPr bwMode="auto">
          <a:xfrm>
            <a:off x="685800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37"/>
          <p:cNvSpPr>
            <a:spLocks noChangeShapeType="1"/>
          </p:cNvSpPr>
          <p:nvPr/>
        </p:nvSpPr>
        <p:spPr bwMode="auto">
          <a:xfrm>
            <a:off x="457200" y="5334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38"/>
          <p:cNvSpPr>
            <a:spLocks noChangeShapeType="1"/>
          </p:cNvSpPr>
          <p:nvPr/>
        </p:nvSpPr>
        <p:spPr bwMode="auto">
          <a:xfrm flipH="1">
            <a:off x="457200" y="4953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39"/>
          <p:cNvSpPr>
            <a:spLocks noChangeShapeType="1"/>
          </p:cNvSpPr>
          <p:nvPr/>
        </p:nvSpPr>
        <p:spPr bwMode="auto">
          <a:xfrm>
            <a:off x="1600200" y="4953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Line 41"/>
          <p:cNvSpPr>
            <a:spLocks noChangeShapeType="1"/>
          </p:cNvSpPr>
          <p:nvPr/>
        </p:nvSpPr>
        <p:spPr bwMode="auto">
          <a:xfrm>
            <a:off x="6096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Rectangle 44"/>
          <p:cNvSpPr>
            <a:spLocks noChangeArrowheads="1"/>
          </p:cNvSpPr>
          <p:nvPr/>
        </p:nvSpPr>
        <p:spPr bwMode="auto">
          <a:xfrm>
            <a:off x="685800" y="5105400"/>
            <a:ext cx="838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/>
              <a:t>DECODER</a:t>
            </a:r>
          </a:p>
        </p:txBody>
      </p:sp>
      <p:sp>
        <p:nvSpPr>
          <p:cNvPr id="17" name="Line 47"/>
          <p:cNvSpPr>
            <a:spLocks noChangeShapeType="1"/>
          </p:cNvSpPr>
          <p:nvPr/>
        </p:nvSpPr>
        <p:spPr bwMode="auto">
          <a:xfrm>
            <a:off x="3505200" y="44958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48"/>
          <p:cNvSpPr>
            <a:spLocks noChangeShapeType="1"/>
          </p:cNvSpPr>
          <p:nvPr/>
        </p:nvSpPr>
        <p:spPr bwMode="auto">
          <a:xfrm>
            <a:off x="30480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49"/>
          <p:cNvSpPr>
            <a:spLocks noChangeShapeType="1"/>
          </p:cNvSpPr>
          <p:nvPr/>
        </p:nvSpPr>
        <p:spPr bwMode="auto">
          <a:xfrm>
            <a:off x="30480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51"/>
          <p:cNvSpPr>
            <a:spLocks noChangeShapeType="1"/>
          </p:cNvSpPr>
          <p:nvPr/>
        </p:nvSpPr>
        <p:spPr bwMode="auto">
          <a:xfrm flipH="1">
            <a:off x="17526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Line 52"/>
          <p:cNvSpPr>
            <a:spLocks noChangeShapeType="1"/>
          </p:cNvSpPr>
          <p:nvPr/>
        </p:nvSpPr>
        <p:spPr bwMode="auto">
          <a:xfrm flipV="1">
            <a:off x="1295400" y="19812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Line 53"/>
          <p:cNvSpPr>
            <a:spLocks noChangeShapeType="1"/>
          </p:cNvSpPr>
          <p:nvPr/>
        </p:nvSpPr>
        <p:spPr bwMode="auto">
          <a:xfrm>
            <a:off x="1295400" y="1981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54"/>
          <p:cNvSpPr>
            <a:spLocks noChangeShapeType="1"/>
          </p:cNvSpPr>
          <p:nvPr/>
        </p:nvSpPr>
        <p:spPr bwMode="auto">
          <a:xfrm>
            <a:off x="1295400" y="2590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Line 55"/>
          <p:cNvSpPr>
            <a:spLocks noChangeShapeType="1"/>
          </p:cNvSpPr>
          <p:nvPr/>
        </p:nvSpPr>
        <p:spPr bwMode="auto">
          <a:xfrm>
            <a:off x="8382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Rectangle 56"/>
          <p:cNvSpPr>
            <a:spLocks noChangeArrowheads="1"/>
          </p:cNvSpPr>
          <p:nvPr/>
        </p:nvSpPr>
        <p:spPr bwMode="auto">
          <a:xfrm>
            <a:off x="38862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26" name="Rectangle 57"/>
          <p:cNvSpPr>
            <a:spLocks noChangeArrowheads="1"/>
          </p:cNvSpPr>
          <p:nvPr/>
        </p:nvSpPr>
        <p:spPr bwMode="auto">
          <a:xfrm>
            <a:off x="43434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27" name="Rectangle 58"/>
          <p:cNvSpPr>
            <a:spLocks noChangeArrowheads="1"/>
          </p:cNvSpPr>
          <p:nvPr/>
        </p:nvSpPr>
        <p:spPr bwMode="auto">
          <a:xfrm>
            <a:off x="48006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C1</a:t>
            </a:r>
          </a:p>
        </p:txBody>
      </p:sp>
      <p:sp>
        <p:nvSpPr>
          <p:cNvPr id="28" name="Rectangle 61"/>
          <p:cNvSpPr>
            <a:spLocks noChangeArrowheads="1"/>
          </p:cNvSpPr>
          <p:nvPr/>
        </p:nvSpPr>
        <p:spPr bwMode="auto">
          <a:xfrm>
            <a:off x="55626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A2</a:t>
            </a:r>
          </a:p>
        </p:txBody>
      </p:sp>
      <p:sp>
        <p:nvSpPr>
          <p:cNvPr id="29" name="Rectangle 62"/>
          <p:cNvSpPr>
            <a:spLocks noChangeArrowheads="1"/>
          </p:cNvSpPr>
          <p:nvPr/>
        </p:nvSpPr>
        <p:spPr bwMode="auto">
          <a:xfrm>
            <a:off x="59436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30" name="Rectangle 63"/>
          <p:cNvSpPr>
            <a:spLocks noChangeArrowheads="1"/>
          </p:cNvSpPr>
          <p:nvPr/>
        </p:nvSpPr>
        <p:spPr bwMode="auto">
          <a:xfrm>
            <a:off x="63246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C2</a:t>
            </a:r>
          </a:p>
        </p:txBody>
      </p:sp>
      <p:sp>
        <p:nvSpPr>
          <p:cNvPr id="31" name="Rectangle 65"/>
          <p:cNvSpPr>
            <a:spLocks noChangeArrowheads="1"/>
          </p:cNvSpPr>
          <p:nvPr/>
        </p:nvSpPr>
        <p:spPr bwMode="auto">
          <a:xfrm>
            <a:off x="78486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  <a:r>
              <a:rPr lang="en-US" sz="1000"/>
              <a:t>N</a:t>
            </a:r>
          </a:p>
        </p:txBody>
      </p:sp>
      <p:sp>
        <p:nvSpPr>
          <p:cNvPr id="32" name="Rectangle 66"/>
          <p:cNvSpPr>
            <a:spLocks noChangeArrowheads="1"/>
          </p:cNvSpPr>
          <p:nvPr/>
        </p:nvSpPr>
        <p:spPr bwMode="auto">
          <a:xfrm>
            <a:off x="82296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  <a:r>
              <a:rPr lang="en-US" sz="1200"/>
              <a:t>N</a:t>
            </a:r>
          </a:p>
        </p:txBody>
      </p:sp>
      <p:sp>
        <p:nvSpPr>
          <p:cNvPr id="33" name="Rectangle 68"/>
          <p:cNvSpPr>
            <a:spLocks noChangeArrowheads="1"/>
          </p:cNvSpPr>
          <p:nvPr/>
        </p:nvSpPr>
        <p:spPr bwMode="auto">
          <a:xfrm>
            <a:off x="86106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C</a:t>
            </a:r>
            <a:r>
              <a:rPr lang="en-US" sz="1200" dirty="0"/>
              <a:t>N</a:t>
            </a:r>
          </a:p>
        </p:txBody>
      </p:sp>
      <p:sp>
        <p:nvSpPr>
          <p:cNvPr id="34" name="Line 69"/>
          <p:cNvSpPr>
            <a:spLocks noChangeShapeType="1"/>
          </p:cNvSpPr>
          <p:nvPr/>
        </p:nvSpPr>
        <p:spPr bwMode="auto">
          <a:xfrm>
            <a:off x="6781800" y="4876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Line 71"/>
          <p:cNvSpPr>
            <a:spLocks noChangeShapeType="1"/>
          </p:cNvSpPr>
          <p:nvPr/>
        </p:nvSpPr>
        <p:spPr bwMode="auto">
          <a:xfrm>
            <a:off x="8382000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Line 72"/>
          <p:cNvSpPr>
            <a:spLocks noChangeShapeType="1"/>
          </p:cNvSpPr>
          <p:nvPr/>
        </p:nvSpPr>
        <p:spPr bwMode="auto">
          <a:xfrm>
            <a:off x="40386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Line 73"/>
          <p:cNvSpPr>
            <a:spLocks noChangeShapeType="1"/>
          </p:cNvSpPr>
          <p:nvPr/>
        </p:nvSpPr>
        <p:spPr bwMode="auto">
          <a:xfrm flipV="1">
            <a:off x="44958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Line 74"/>
          <p:cNvSpPr>
            <a:spLocks noChangeShapeType="1"/>
          </p:cNvSpPr>
          <p:nvPr/>
        </p:nvSpPr>
        <p:spPr bwMode="auto">
          <a:xfrm flipV="1">
            <a:off x="49530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" name="Line 75"/>
          <p:cNvSpPr>
            <a:spLocks noChangeShapeType="1"/>
          </p:cNvSpPr>
          <p:nvPr/>
        </p:nvSpPr>
        <p:spPr bwMode="auto">
          <a:xfrm flipV="1">
            <a:off x="64770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Line 76"/>
          <p:cNvSpPr>
            <a:spLocks noChangeShapeType="1"/>
          </p:cNvSpPr>
          <p:nvPr/>
        </p:nvSpPr>
        <p:spPr bwMode="auto">
          <a:xfrm flipV="1">
            <a:off x="87630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Line 77"/>
          <p:cNvSpPr>
            <a:spLocks noChangeShapeType="1"/>
          </p:cNvSpPr>
          <p:nvPr/>
        </p:nvSpPr>
        <p:spPr bwMode="auto">
          <a:xfrm>
            <a:off x="57150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" name="Line 78"/>
          <p:cNvSpPr>
            <a:spLocks noChangeShapeType="1"/>
          </p:cNvSpPr>
          <p:nvPr/>
        </p:nvSpPr>
        <p:spPr bwMode="auto">
          <a:xfrm>
            <a:off x="60960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79"/>
          <p:cNvSpPr>
            <a:spLocks noChangeShapeType="1"/>
          </p:cNvSpPr>
          <p:nvPr/>
        </p:nvSpPr>
        <p:spPr bwMode="auto">
          <a:xfrm>
            <a:off x="80010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80"/>
          <p:cNvSpPr>
            <a:spLocks noChangeShapeType="1"/>
          </p:cNvSpPr>
          <p:nvPr/>
        </p:nvSpPr>
        <p:spPr bwMode="auto">
          <a:xfrm>
            <a:off x="83820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92"/>
          <p:cNvSpPr>
            <a:spLocks noChangeShapeType="1"/>
          </p:cNvSpPr>
          <p:nvPr/>
        </p:nvSpPr>
        <p:spPr bwMode="auto">
          <a:xfrm>
            <a:off x="40386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93"/>
          <p:cNvSpPr>
            <a:spLocks noChangeShapeType="1"/>
          </p:cNvSpPr>
          <p:nvPr/>
        </p:nvSpPr>
        <p:spPr bwMode="auto">
          <a:xfrm flipH="1">
            <a:off x="3886200" y="5334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95"/>
          <p:cNvSpPr>
            <a:spLocks noChangeShapeType="1"/>
          </p:cNvSpPr>
          <p:nvPr/>
        </p:nvSpPr>
        <p:spPr bwMode="auto">
          <a:xfrm>
            <a:off x="3962400" y="594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97"/>
          <p:cNvSpPr>
            <a:spLocks noChangeShapeType="1"/>
          </p:cNvSpPr>
          <p:nvPr/>
        </p:nvSpPr>
        <p:spPr bwMode="auto">
          <a:xfrm flipH="1">
            <a:off x="4495800" y="5334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98"/>
          <p:cNvSpPr>
            <a:spLocks noChangeShapeType="1"/>
          </p:cNvSpPr>
          <p:nvPr/>
        </p:nvSpPr>
        <p:spPr bwMode="auto">
          <a:xfrm flipH="1">
            <a:off x="3810000" y="5334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" name="Line 100"/>
          <p:cNvSpPr>
            <a:spLocks noChangeShapeType="1"/>
          </p:cNvSpPr>
          <p:nvPr/>
        </p:nvSpPr>
        <p:spPr bwMode="auto">
          <a:xfrm flipH="1" flipV="1">
            <a:off x="3810000" y="5334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" name="Text Box 101"/>
          <p:cNvSpPr txBox="1">
            <a:spLocks noChangeArrowheads="1"/>
          </p:cNvSpPr>
          <p:nvPr/>
        </p:nvSpPr>
        <p:spPr bwMode="auto">
          <a:xfrm>
            <a:off x="4038600" y="5486400"/>
            <a:ext cx="479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ALU</a:t>
            </a:r>
          </a:p>
        </p:txBody>
      </p:sp>
      <p:sp>
        <p:nvSpPr>
          <p:cNvPr id="52" name="Line 102"/>
          <p:cNvSpPr>
            <a:spLocks noChangeShapeType="1"/>
          </p:cNvSpPr>
          <p:nvPr/>
        </p:nvSpPr>
        <p:spPr bwMode="auto">
          <a:xfrm>
            <a:off x="54102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" name="Line 103"/>
          <p:cNvSpPr>
            <a:spLocks noChangeShapeType="1"/>
          </p:cNvSpPr>
          <p:nvPr/>
        </p:nvSpPr>
        <p:spPr bwMode="auto">
          <a:xfrm>
            <a:off x="5562600" y="5943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" name="Line 104"/>
          <p:cNvSpPr>
            <a:spLocks noChangeShapeType="1"/>
          </p:cNvSpPr>
          <p:nvPr/>
        </p:nvSpPr>
        <p:spPr bwMode="auto">
          <a:xfrm>
            <a:off x="5410200" y="5334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" name="Line 105"/>
          <p:cNvSpPr>
            <a:spLocks noChangeShapeType="1"/>
          </p:cNvSpPr>
          <p:nvPr/>
        </p:nvSpPr>
        <p:spPr bwMode="auto">
          <a:xfrm flipH="1">
            <a:off x="6019800" y="5334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Text Box 106"/>
          <p:cNvSpPr txBox="1">
            <a:spLocks noChangeArrowheads="1"/>
          </p:cNvSpPr>
          <p:nvPr/>
        </p:nvSpPr>
        <p:spPr bwMode="auto">
          <a:xfrm>
            <a:off x="5562600" y="5486400"/>
            <a:ext cx="479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ALU</a:t>
            </a:r>
          </a:p>
        </p:txBody>
      </p:sp>
      <p:sp>
        <p:nvSpPr>
          <p:cNvPr id="57" name="Line 107"/>
          <p:cNvSpPr>
            <a:spLocks noChangeShapeType="1"/>
          </p:cNvSpPr>
          <p:nvPr/>
        </p:nvSpPr>
        <p:spPr bwMode="auto">
          <a:xfrm>
            <a:off x="7543800" y="5334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Line 108"/>
          <p:cNvSpPr>
            <a:spLocks noChangeShapeType="1"/>
          </p:cNvSpPr>
          <p:nvPr/>
        </p:nvSpPr>
        <p:spPr bwMode="auto">
          <a:xfrm>
            <a:off x="7772400" y="594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" name="Line 109"/>
          <p:cNvSpPr>
            <a:spLocks noChangeShapeType="1"/>
          </p:cNvSpPr>
          <p:nvPr/>
        </p:nvSpPr>
        <p:spPr bwMode="auto">
          <a:xfrm>
            <a:off x="7543800" y="53340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Line 110"/>
          <p:cNvSpPr>
            <a:spLocks noChangeShapeType="1"/>
          </p:cNvSpPr>
          <p:nvPr/>
        </p:nvSpPr>
        <p:spPr bwMode="auto">
          <a:xfrm flipH="1">
            <a:off x="8305800" y="5334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Text Box 111"/>
          <p:cNvSpPr txBox="1">
            <a:spLocks noChangeArrowheads="1"/>
          </p:cNvSpPr>
          <p:nvPr/>
        </p:nvSpPr>
        <p:spPr bwMode="auto">
          <a:xfrm>
            <a:off x="7696200" y="5483225"/>
            <a:ext cx="479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ALU</a:t>
            </a:r>
          </a:p>
        </p:txBody>
      </p:sp>
      <p:sp>
        <p:nvSpPr>
          <p:cNvPr id="62" name="Line 115"/>
          <p:cNvSpPr>
            <a:spLocks noChangeShapeType="1"/>
          </p:cNvSpPr>
          <p:nvPr/>
        </p:nvSpPr>
        <p:spPr bwMode="auto">
          <a:xfrm>
            <a:off x="57150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" name="Line 116"/>
          <p:cNvSpPr>
            <a:spLocks noChangeShapeType="1"/>
          </p:cNvSpPr>
          <p:nvPr/>
        </p:nvSpPr>
        <p:spPr bwMode="auto">
          <a:xfrm>
            <a:off x="60960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" name="Line 117"/>
          <p:cNvSpPr>
            <a:spLocks noChangeShapeType="1"/>
          </p:cNvSpPr>
          <p:nvPr/>
        </p:nvSpPr>
        <p:spPr bwMode="auto">
          <a:xfrm>
            <a:off x="80010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Line 118"/>
          <p:cNvSpPr>
            <a:spLocks noChangeShapeType="1"/>
          </p:cNvSpPr>
          <p:nvPr/>
        </p:nvSpPr>
        <p:spPr bwMode="auto">
          <a:xfrm>
            <a:off x="83820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" name="Line 119"/>
          <p:cNvSpPr>
            <a:spLocks noChangeShapeType="1"/>
          </p:cNvSpPr>
          <p:nvPr/>
        </p:nvSpPr>
        <p:spPr bwMode="auto">
          <a:xfrm>
            <a:off x="40386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Line 120"/>
          <p:cNvSpPr>
            <a:spLocks noChangeShapeType="1"/>
          </p:cNvSpPr>
          <p:nvPr/>
        </p:nvSpPr>
        <p:spPr bwMode="auto">
          <a:xfrm>
            <a:off x="44958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" name="Line 121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Line 122"/>
          <p:cNvSpPr>
            <a:spLocks noChangeShapeType="1"/>
          </p:cNvSpPr>
          <p:nvPr/>
        </p:nvSpPr>
        <p:spPr bwMode="auto">
          <a:xfrm>
            <a:off x="4419600" y="609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" name="Line 124"/>
          <p:cNvSpPr>
            <a:spLocks noChangeShapeType="1"/>
          </p:cNvSpPr>
          <p:nvPr/>
        </p:nvSpPr>
        <p:spPr bwMode="auto">
          <a:xfrm flipV="1">
            <a:off x="49530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" name="Line 125"/>
          <p:cNvSpPr>
            <a:spLocks noChangeShapeType="1"/>
          </p:cNvSpPr>
          <p:nvPr/>
        </p:nvSpPr>
        <p:spPr bwMode="auto">
          <a:xfrm>
            <a:off x="5943600" y="594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126"/>
          <p:cNvSpPr>
            <a:spLocks noChangeShapeType="1"/>
          </p:cNvSpPr>
          <p:nvPr/>
        </p:nvSpPr>
        <p:spPr bwMode="auto">
          <a:xfrm>
            <a:off x="6019800" y="609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127"/>
          <p:cNvSpPr>
            <a:spLocks noChangeShapeType="1"/>
          </p:cNvSpPr>
          <p:nvPr/>
        </p:nvSpPr>
        <p:spPr bwMode="auto">
          <a:xfrm flipV="1">
            <a:off x="65532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128"/>
          <p:cNvSpPr>
            <a:spLocks noChangeShapeType="1"/>
          </p:cNvSpPr>
          <p:nvPr/>
        </p:nvSpPr>
        <p:spPr bwMode="auto">
          <a:xfrm flipH="1">
            <a:off x="5943600" y="6096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129"/>
          <p:cNvSpPr>
            <a:spLocks noChangeShapeType="1"/>
          </p:cNvSpPr>
          <p:nvPr/>
        </p:nvSpPr>
        <p:spPr bwMode="auto">
          <a:xfrm>
            <a:off x="8229600" y="594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130"/>
          <p:cNvSpPr>
            <a:spLocks noChangeShapeType="1"/>
          </p:cNvSpPr>
          <p:nvPr/>
        </p:nvSpPr>
        <p:spPr bwMode="auto">
          <a:xfrm>
            <a:off x="8229600" y="609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131"/>
          <p:cNvSpPr>
            <a:spLocks noChangeShapeType="1"/>
          </p:cNvSpPr>
          <p:nvPr/>
        </p:nvSpPr>
        <p:spPr bwMode="auto">
          <a:xfrm flipV="1">
            <a:off x="87630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133"/>
          <p:cNvSpPr>
            <a:spLocks noChangeShapeType="1"/>
          </p:cNvSpPr>
          <p:nvPr/>
        </p:nvSpPr>
        <p:spPr bwMode="auto">
          <a:xfrm>
            <a:off x="838200" y="5334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135"/>
          <p:cNvSpPr>
            <a:spLocks noChangeShapeType="1"/>
          </p:cNvSpPr>
          <p:nvPr/>
        </p:nvSpPr>
        <p:spPr bwMode="auto">
          <a:xfrm>
            <a:off x="838200" y="65532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136"/>
          <p:cNvSpPr>
            <a:spLocks noChangeShapeType="1"/>
          </p:cNvSpPr>
          <p:nvPr/>
        </p:nvSpPr>
        <p:spPr bwMode="auto">
          <a:xfrm flipV="1">
            <a:off x="3200400" y="5638800"/>
            <a:ext cx="0" cy="914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137"/>
          <p:cNvSpPr>
            <a:spLocks noChangeShapeType="1"/>
          </p:cNvSpPr>
          <p:nvPr/>
        </p:nvSpPr>
        <p:spPr bwMode="auto">
          <a:xfrm>
            <a:off x="3200400" y="5638800"/>
            <a:ext cx="685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138"/>
          <p:cNvSpPr>
            <a:spLocks noChangeShapeType="1"/>
          </p:cNvSpPr>
          <p:nvPr/>
        </p:nvSpPr>
        <p:spPr bwMode="auto">
          <a:xfrm flipV="1">
            <a:off x="5257800" y="563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Line 140"/>
          <p:cNvSpPr>
            <a:spLocks noChangeShapeType="1"/>
          </p:cNvSpPr>
          <p:nvPr/>
        </p:nvSpPr>
        <p:spPr bwMode="auto">
          <a:xfrm>
            <a:off x="5257800" y="5638800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" name="Line 141"/>
          <p:cNvSpPr>
            <a:spLocks noChangeShapeType="1"/>
          </p:cNvSpPr>
          <p:nvPr/>
        </p:nvSpPr>
        <p:spPr bwMode="auto">
          <a:xfrm flipV="1">
            <a:off x="7315200" y="5562600"/>
            <a:ext cx="0" cy="990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" name="Line 144"/>
          <p:cNvSpPr>
            <a:spLocks noChangeShapeType="1"/>
          </p:cNvSpPr>
          <p:nvPr/>
        </p:nvSpPr>
        <p:spPr bwMode="auto">
          <a:xfrm>
            <a:off x="7315200" y="5562600"/>
            <a:ext cx="304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" name="Line 145"/>
          <p:cNvSpPr>
            <a:spLocks noChangeShapeType="1"/>
          </p:cNvSpPr>
          <p:nvPr/>
        </p:nvSpPr>
        <p:spPr bwMode="auto">
          <a:xfrm>
            <a:off x="4038600" y="518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" name="Line 146"/>
          <p:cNvSpPr>
            <a:spLocks noChangeShapeType="1"/>
          </p:cNvSpPr>
          <p:nvPr/>
        </p:nvSpPr>
        <p:spPr bwMode="auto">
          <a:xfrm>
            <a:off x="4495800" y="525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" name="Line 147"/>
          <p:cNvSpPr>
            <a:spLocks noChangeShapeType="1"/>
          </p:cNvSpPr>
          <p:nvPr/>
        </p:nvSpPr>
        <p:spPr bwMode="auto">
          <a:xfrm>
            <a:off x="5715000" y="510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9" name="Line 148"/>
          <p:cNvSpPr>
            <a:spLocks noChangeShapeType="1"/>
          </p:cNvSpPr>
          <p:nvPr/>
        </p:nvSpPr>
        <p:spPr bwMode="auto">
          <a:xfrm>
            <a:off x="6096000" y="518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" name="Line 149"/>
          <p:cNvSpPr>
            <a:spLocks noChangeShapeType="1"/>
          </p:cNvSpPr>
          <p:nvPr/>
        </p:nvSpPr>
        <p:spPr bwMode="auto">
          <a:xfrm>
            <a:off x="8001000" y="510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" name="Line 150"/>
          <p:cNvSpPr>
            <a:spLocks noChangeShapeType="1"/>
          </p:cNvSpPr>
          <p:nvPr/>
        </p:nvSpPr>
        <p:spPr bwMode="auto">
          <a:xfrm>
            <a:off x="8382000" y="518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" name="Line 151"/>
          <p:cNvSpPr>
            <a:spLocks noChangeShapeType="1"/>
          </p:cNvSpPr>
          <p:nvPr/>
        </p:nvSpPr>
        <p:spPr bwMode="auto">
          <a:xfrm>
            <a:off x="3048000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" name="Line 152"/>
          <p:cNvSpPr>
            <a:spLocks noChangeShapeType="1"/>
          </p:cNvSpPr>
          <p:nvPr/>
        </p:nvSpPr>
        <p:spPr bwMode="auto">
          <a:xfrm flipV="1">
            <a:off x="3048000" y="3962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dirty="0" smtClean="0"/>
              <a:t>Control parallel architectures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733800" y="1447800"/>
            <a:ext cx="297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Function-parallel architectures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00200" y="2743200"/>
            <a:ext cx="20843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Arial" pitchFamily="34" charset="0"/>
              </a:rPr>
              <a:t>Instruction </a:t>
            </a:r>
            <a:r>
              <a:rPr lang="en-US" b="1" dirty="0">
                <a:latin typeface="Arial" pitchFamily="34" charset="0"/>
              </a:rPr>
              <a:t>level Parallel Arch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114800" y="2667000"/>
            <a:ext cx="2247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Thread level Parallel Arch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553200" y="2590800"/>
            <a:ext cx="2190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Process level Parallel Arch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905000" y="3200400"/>
            <a:ext cx="1030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(ILPs)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29400" y="3276600"/>
            <a:ext cx="1370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(MIMDs)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828800" y="4343400"/>
            <a:ext cx="111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VLIWs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895600" y="4191000"/>
            <a:ext cx="1982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Superscalar processors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695950" y="3962400"/>
            <a:ext cx="1905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Distributed Memory MIMD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7848600" y="4191000"/>
            <a:ext cx="15017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Shared Memory MIMD</a:t>
            </a: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>
            <a:off x="2546350" y="2343150"/>
            <a:ext cx="2311400" cy="425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/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4857750" y="23431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4857750" y="2343150"/>
            <a:ext cx="238125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>
            <a:off x="1066800" y="3657600"/>
            <a:ext cx="1409700" cy="800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2463800" y="3651250"/>
            <a:ext cx="0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2438400" y="3657600"/>
            <a:ext cx="1581150" cy="781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6477000" y="3733800"/>
            <a:ext cx="108585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7562850" y="3733800"/>
            <a:ext cx="819150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/>
          <a:lstStyle/>
          <a:p>
            <a:endParaRPr lang="en-US"/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609600" y="4267200"/>
            <a:ext cx="20843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Pipelined processors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Classifying today’s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Multicore</a:t>
            </a:r>
            <a:r>
              <a:rPr lang="en-US" dirty="0" smtClean="0"/>
              <a:t> processors?</a:t>
            </a:r>
          </a:p>
          <a:p>
            <a:r>
              <a:rPr lang="en-US" dirty="0" smtClean="0"/>
              <a:t>Superscalar?</a:t>
            </a:r>
          </a:p>
          <a:p>
            <a:endParaRPr lang="en-US" dirty="0" smtClean="0"/>
          </a:p>
          <a:p>
            <a:r>
              <a:rPr lang="en-US" dirty="0" smtClean="0"/>
              <a:t>SSE?</a:t>
            </a:r>
          </a:p>
          <a:p>
            <a:endParaRPr lang="en-US" dirty="0" smtClean="0"/>
          </a:p>
          <a:p>
            <a:r>
              <a:rPr lang="en-US" dirty="0" smtClean="0"/>
              <a:t>GPU: </a:t>
            </a:r>
            <a:r>
              <a:rPr lang="en-US" dirty="0" err="1" smtClean="0"/>
              <a:t>Cuda</a:t>
            </a:r>
            <a:r>
              <a:rPr lang="en-US" dirty="0" smtClean="0"/>
              <a:t> architecture?</a:t>
            </a:r>
          </a:p>
          <a:p>
            <a:endParaRPr lang="en-US" dirty="0" smtClean="0"/>
          </a:p>
          <a:p>
            <a:r>
              <a:rPr lang="en-US" dirty="0" smtClean="0"/>
              <a:t>IBM </a:t>
            </a:r>
            <a:r>
              <a:rPr lang="en-US" dirty="0" err="1" smtClean="0"/>
              <a:t>BlueGene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 of parallel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Common metrics</a:t>
            </a:r>
          </a:p>
          <a:p>
            <a:pPr lvl="1"/>
            <a:r>
              <a:rPr lang="en-US" dirty="0" smtClean="0"/>
              <a:t>MIPS: million instructions per second</a:t>
            </a:r>
          </a:p>
          <a:p>
            <a:pPr lvl="2"/>
            <a:r>
              <a:rPr lang="en-US" dirty="0" smtClean="0"/>
              <a:t>MIPS = </a:t>
            </a:r>
            <a:r>
              <a:rPr lang="en-US" dirty="0"/>
              <a:t>instruction count/(execution time x 10</a:t>
            </a:r>
            <a:r>
              <a:rPr lang="en-US" baseline="30000" dirty="0"/>
              <a:t>6</a:t>
            </a:r>
            <a:r>
              <a:rPr lang="en-US" dirty="0" smtClean="0"/>
              <a:t>)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MFLOPS: million floating point operations per second.</a:t>
            </a:r>
          </a:p>
          <a:p>
            <a:pPr lvl="2"/>
            <a:r>
              <a:rPr lang="en-US" dirty="0" smtClean="0"/>
              <a:t>MFLOPS</a:t>
            </a:r>
            <a:r>
              <a:rPr lang="en-US" sz="3200" dirty="0" smtClean="0"/>
              <a:t> </a:t>
            </a:r>
            <a:r>
              <a:rPr lang="en-US" dirty="0" smtClean="0"/>
              <a:t>= FP ops in program/(execution time x 10</a:t>
            </a:r>
            <a:r>
              <a:rPr lang="en-US" baseline="30000" dirty="0" smtClean="0"/>
              <a:t>6</a:t>
            </a:r>
            <a:r>
              <a:rPr lang="en-US" dirty="0" smtClean="0"/>
              <a:t>)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Which is a better metric?</a:t>
            </a:r>
          </a:p>
          <a:p>
            <a:pPr lvl="2"/>
            <a:r>
              <a:rPr lang="en-US" dirty="0" smtClean="0"/>
              <a:t>FLOP is more related to the time of a task in numerical code</a:t>
            </a:r>
          </a:p>
          <a:p>
            <a:pPr lvl="3"/>
            <a:r>
              <a:rPr lang="en-US" dirty="0" smtClean="0"/>
              <a:t># of FLOP / program is determined by the matrix size</a:t>
            </a:r>
          </a:p>
          <a:p>
            <a:pPr marL="85725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 of parallel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lvl="2" indent="0"/>
            <a:r>
              <a:rPr lang="en-US" dirty="0" smtClean="0"/>
              <a:t> </a:t>
            </a:r>
            <a:r>
              <a:rPr lang="en-US" dirty="0" err="1" smtClean="0"/>
              <a:t>FlOPS</a:t>
            </a:r>
            <a:r>
              <a:rPr lang="en-US" dirty="0" smtClean="0"/>
              <a:t> units</a:t>
            </a:r>
          </a:p>
          <a:p>
            <a:pPr marL="1314450" lvl="3" indent="0"/>
            <a:r>
              <a:rPr lang="en-US" dirty="0" smtClean="0"/>
              <a:t> </a:t>
            </a:r>
            <a:r>
              <a:rPr lang="en-US" dirty="0" err="1" smtClean="0"/>
              <a:t>kiloFLOPS</a:t>
            </a:r>
            <a:r>
              <a:rPr lang="en-US" dirty="0" smtClean="0"/>
              <a:t> (KFLOPS)  10^3</a:t>
            </a:r>
          </a:p>
          <a:p>
            <a:pPr marL="1314450" lvl="3" indent="0"/>
            <a:r>
              <a:rPr lang="en-US" dirty="0" smtClean="0"/>
              <a:t> </a:t>
            </a:r>
            <a:r>
              <a:rPr lang="en-US" dirty="0" err="1" smtClean="0"/>
              <a:t>megaFLOPS</a:t>
            </a:r>
            <a:r>
              <a:rPr lang="en-US" dirty="0" smtClean="0"/>
              <a:t> (MFLOPS) 10^6</a:t>
            </a:r>
          </a:p>
          <a:p>
            <a:pPr marL="1314450" lvl="3" indent="0"/>
            <a:r>
              <a:rPr lang="en-US" dirty="0" smtClean="0"/>
              <a:t> </a:t>
            </a:r>
            <a:r>
              <a:rPr lang="en-US" dirty="0" err="1" smtClean="0"/>
              <a:t>gigaFLOPS</a:t>
            </a:r>
            <a:r>
              <a:rPr lang="en-US" dirty="0" smtClean="0"/>
              <a:t> (GFLOPS) 10^9  </a:t>
            </a:r>
            <a:r>
              <a:rPr lang="en-US" dirty="0" smtClean="0">
                <a:sym typeface="Wingdings" pitchFamily="2" charset="2"/>
              </a:rPr>
              <a:t> single CPU performance</a:t>
            </a:r>
            <a:endParaRPr lang="en-US" dirty="0" smtClean="0"/>
          </a:p>
          <a:p>
            <a:pPr marL="1314450" lvl="3" indent="0"/>
            <a:r>
              <a:rPr lang="en-US" dirty="0" smtClean="0"/>
              <a:t> </a:t>
            </a:r>
            <a:r>
              <a:rPr lang="en-US" dirty="0" err="1" smtClean="0"/>
              <a:t>teraFLOPS</a:t>
            </a:r>
            <a:r>
              <a:rPr lang="en-US" dirty="0" smtClean="0"/>
              <a:t> (TFLOPS) 10^12</a:t>
            </a:r>
          </a:p>
          <a:p>
            <a:pPr marL="1314450" lvl="3" indent="0"/>
            <a:endParaRPr lang="en-US" dirty="0" smtClean="0"/>
          </a:p>
          <a:p>
            <a:pPr marL="1314450" lvl="3" indent="0"/>
            <a:r>
              <a:rPr lang="en-US" dirty="0" smtClean="0"/>
              <a:t> </a:t>
            </a:r>
            <a:r>
              <a:rPr lang="en-US" dirty="0" err="1" smtClean="0"/>
              <a:t>petaFLOPS</a:t>
            </a:r>
            <a:r>
              <a:rPr lang="en-US" dirty="0" smtClean="0"/>
              <a:t> (PFLOPS) 10^15   </a:t>
            </a:r>
            <a:r>
              <a:rPr lang="en-US" dirty="0" smtClean="0">
                <a:sym typeface="Wingdings" pitchFamily="2" charset="2"/>
              </a:rPr>
              <a:t>  we are here right now</a:t>
            </a:r>
          </a:p>
          <a:p>
            <a:pPr marL="1771650" lvl="4" indent="0"/>
            <a:r>
              <a:rPr lang="en-US" dirty="0" smtClean="0">
                <a:sym typeface="Wingdings" pitchFamily="2" charset="2"/>
              </a:rPr>
              <a:t>10 </a:t>
            </a:r>
            <a:r>
              <a:rPr lang="en-US" dirty="0" err="1" smtClean="0">
                <a:sym typeface="Wingdings" pitchFamily="2" charset="2"/>
              </a:rPr>
              <a:t>petaFLOPS</a:t>
            </a:r>
            <a:r>
              <a:rPr lang="en-US" dirty="0" smtClean="0">
                <a:sym typeface="Wingdings" pitchFamily="2" charset="2"/>
              </a:rPr>
              <a:t> supercomputers</a:t>
            </a:r>
          </a:p>
          <a:p>
            <a:pPr marL="1771650" lvl="4" indent="0"/>
            <a:endParaRPr lang="en-US" dirty="0" smtClean="0"/>
          </a:p>
          <a:p>
            <a:pPr marL="1314450" lvl="3" indent="0"/>
            <a:r>
              <a:rPr lang="en-US" dirty="0" smtClean="0"/>
              <a:t> </a:t>
            </a:r>
            <a:r>
              <a:rPr lang="en-US" dirty="0" err="1" smtClean="0"/>
              <a:t>exaFLOPS</a:t>
            </a:r>
            <a:r>
              <a:rPr lang="en-US" dirty="0" smtClean="0"/>
              <a:t> (EFLOPS) 10^18   </a:t>
            </a:r>
            <a:r>
              <a:rPr lang="en-US" dirty="0" smtClean="0">
                <a:sym typeface="Wingdings" pitchFamily="2" charset="2"/>
              </a:rPr>
              <a:t> the next milestone</a:t>
            </a:r>
            <a:endParaRPr lang="en-US" dirty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Peak and sustained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Peak performance</a:t>
            </a:r>
          </a:p>
          <a:p>
            <a:pPr lvl="1"/>
            <a:r>
              <a:rPr lang="en-US" dirty="0" smtClean="0"/>
              <a:t>Measured in MFLOPS</a:t>
            </a:r>
          </a:p>
          <a:p>
            <a:pPr lvl="1"/>
            <a:r>
              <a:rPr lang="en-US" dirty="0" smtClean="0"/>
              <a:t>Highest possible MFLOPS when the system does nothing but numerical computation</a:t>
            </a:r>
          </a:p>
          <a:p>
            <a:pPr lvl="1"/>
            <a:r>
              <a:rPr lang="en-US" dirty="0" smtClean="0"/>
              <a:t>Rough hardware measure</a:t>
            </a:r>
          </a:p>
          <a:p>
            <a:pPr lvl="1"/>
            <a:r>
              <a:rPr lang="en-US" dirty="0" smtClean="0"/>
              <a:t>Little indication on how the system will perform in practice.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Peak and sustained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59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</a:t>
            </a:r>
            <a:r>
              <a:rPr lang="en-US" dirty="0" smtClean="0"/>
              <a:t>ustained performance</a:t>
            </a:r>
          </a:p>
          <a:p>
            <a:pPr lvl="1"/>
            <a:r>
              <a:rPr lang="en-US" dirty="0" smtClean="0"/>
              <a:t>The MFLOPS rate that a program achieves over the entire run.</a:t>
            </a:r>
          </a:p>
          <a:p>
            <a:r>
              <a:rPr lang="en-US" dirty="0" smtClean="0"/>
              <a:t>Measuring sustained performance</a:t>
            </a:r>
          </a:p>
          <a:p>
            <a:pPr lvl="1"/>
            <a:r>
              <a:rPr lang="en-US" dirty="0" smtClean="0"/>
              <a:t>Using benchmarks</a:t>
            </a:r>
          </a:p>
          <a:p>
            <a:r>
              <a:rPr lang="en-US" dirty="0" smtClean="0"/>
              <a:t>Peak MFLOPS is usually much larger than sustained MFLOPS</a:t>
            </a:r>
          </a:p>
          <a:p>
            <a:pPr lvl="1"/>
            <a:r>
              <a:rPr lang="en-US" dirty="0" smtClean="0"/>
              <a:t>Efficiency rate = sustained MFLOPS / peak MFLOPS</a:t>
            </a:r>
          </a:p>
          <a:p>
            <a:pPr lvl="1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038600"/>
            <a:ext cx="7065963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Computing: execute instructions that operate on data.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endParaRPr lang="en-US" sz="2400" dirty="0" smtClean="0"/>
          </a:p>
          <a:p>
            <a:r>
              <a:rPr lang="en-US" sz="2400" dirty="0" smtClean="0"/>
              <a:t>Flynn’s </a:t>
            </a:r>
            <a:r>
              <a:rPr lang="en-US" sz="2400" dirty="0" smtClean="0"/>
              <a:t>taxonomy (Michael Flynn, 1967) classifies computer architectures based on the number of instructions that can be executed and how they operate on data.</a:t>
            </a:r>
            <a:endParaRPr lang="en-US" sz="2400" dirty="0"/>
          </a:p>
        </p:txBody>
      </p:sp>
      <p:grpSp>
        <p:nvGrpSpPr>
          <p:cNvPr id="4" name="Organization Chart 2"/>
          <p:cNvGrpSpPr>
            <a:grpSpLocks/>
          </p:cNvGrpSpPr>
          <p:nvPr/>
        </p:nvGrpSpPr>
        <p:grpSpPr bwMode="auto">
          <a:xfrm>
            <a:off x="685800" y="1981200"/>
            <a:ext cx="7543800" cy="1676400"/>
            <a:chOff x="288" y="2498"/>
            <a:chExt cx="1925" cy="759"/>
          </a:xfrm>
        </p:grpSpPr>
        <p:cxnSp>
          <p:nvCxnSpPr>
            <p:cNvPr id="1028" name="_s1028"/>
            <p:cNvCxnSpPr>
              <a:cxnSpLocks noChangeShapeType="1"/>
              <a:stCxn id="7" idx="0"/>
              <a:endCxn id="5" idx="2"/>
            </p:cNvCxnSpPr>
            <p:nvPr/>
          </p:nvCxnSpPr>
          <p:spPr bwMode="auto">
            <a:xfrm rot="5400000" flipH="1">
              <a:off x="1419" y="2617"/>
              <a:ext cx="183" cy="521"/>
            </a:xfrm>
            <a:prstGeom prst="bentConnector3">
              <a:avLst>
                <a:gd name="adj1" fmla="val 2834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6" idx="0"/>
              <a:endCxn id="5" idx="2"/>
            </p:cNvCxnSpPr>
            <p:nvPr/>
          </p:nvCxnSpPr>
          <p:spPr bwMode="auto">
            <a:xfrm rot="16200000">
              <a:off x="898" y="2618"/>
              <a:ext cx="183" cy="520"/>
            </a:xfrm>
            <a:prstGeom prst="bentConnector3">
              <a:avLst>
                <a:gd name="adj1" fmla="val 2834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5" name="_s1030"/>
            <p:cNvSpPr>
              <a:spLocks noChangeArrowheads="1"/>
            </p:cNvSpPr>
            <p:nvPr/>
          </p:nvSpPr>
          <p:spPr bwMode="auto">
            <a:xfrm>
              <a:off x="818" y="249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106985" tIns="53492" rIns="106985" bIns="5349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Computer</a:t>
              </a:r>
            </a:p>
          </p:txBody>
        </p:sp>
        <p:sp>
          <p:nvSpPr>
            <p:cNvPr id="6" name="_s1031"/>
            <p:cNvSpPr>
              <a:spLocks noChangeArrowheads="1"/>
            </p:cNvSpPr>
            <p:nvPr/>
          </p:nvSpPr>
          <p:spPr bwMode="auto">
            <a:xfrm>
              <a:off x="288" y="2969"/>
              <a:ext cx="88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106985" tIns="53492" rIns="106985" bIns="5349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Instructions</a:t>
              </a:r>
            </a:p>
          </p:txBody>
        </p:sp>
        <p:sp>
          <p:nvSpPr>
            <p:cNvPr id="7" name="_s1032"/>
            <p:cNvSpPr>
              <a:spLocks noChangeArrowheads="1"/>
            </p:cNvSpPr>
            <p:nvPr/>
          </p:nvSpPr>
          <p:spPr bwMode="auto">
            <a:xfrm>
              <a:off x="1329" y="2969"/>
              <a:ext cx="88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106985" tIns="53492" rIns="106985" bIns="5349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Data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the performance of parallel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</p:spPr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enchmarks: programs that are used to measure the performance.</a:t>
            </a:r>
          </a:p>
          <a:p>
            <a:pPr lvl="1"/>
            <a:r>
              <a:rPr lang="en-US" dirty="0" smtClean="0"/>
              <a:t>LINPACK benchmark: a measure of a system’s floating point computing power</a:t>
            </a:r>
          </a:p>
          <a:p>
            <a:pPr lvl="2"/>
            <a:r>
              <a:rPr lang="en-US" dirty="0" smtClean="0"/>
              <a:t>Solving a dense N by N system of linear equations Ax=b</a:t>
            </a:r>
          </a:p>
          <a:p>
            <a:pPr lvl="2"/>
            <a:r>
              <a:rPr lang="en-US" dirty="0" smtClean="0"/>
              <a:t>Use to rank supercomputers in the top500 list.</a:t>
            </a:r>
          </a:p>
          <a:p>
            <a:pPr lvl="2"/>
            <a:endParaRPr lang="en-US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572000"/>
            <a:ext cx="7065963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common 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Micro benchmarks suit</a:t>
            </a:r>
          </a:p>
          <a:p>
            <a:pPr lvl="1"/>
            <a:r>
              <a:rPr lang="en-US" dirty="0" smtClean="0"/>
              <a:t>Numerical computing</a:t>
            </a:r>
          </a:p>
          <a:p>
            <a:pPr lvl="2"/>
            <a:r>
              <a:rPr lang="en-US" dirty="0" smtClean="0"/>
              <a:t>LAPACK</a:t>
            </a:r>
          </a:p>
          <a:p>
            <a:pPr lvl="2"/>
            <a:r>
              <a:rPr lang="en-US" dirty="0" err="1" smtClean="0"/>
              <a:t>ScaLAPACK</a:t>
            </a:r>
            <a:endParaRPr lang="en-US" dirty="0" smtClean="0"/>
          </a:p>
          <a:p>
            <a:pPr lvl="1"/>
            <a:r>
              <a:rPr lang="en-US" dirty="0" smtClean="0"/>
              <a:t>Memory bandwidth</a:t>
            </a:r>
          </a:p>
          <a:p>
            <a:pPr lvl="2"/>
            <a:r>
              <a:rPr lang="en-US" dirty="0" smtClean="0"/>
              <a:t>STREAM</a:t>
            </a:r>
          </a:p>
          <a:p>
            <a:r>
              <a:rPr lang="en-US" dirty="0" smtClean="0"/>
              <a:t>Kernel benchmarks</a:t>
            </a:r>
          </a:p>
          <a:p>
            <a:pPr lvl="1"/>
            <a:r>
              <a:rPr lang="en-US" dirty="0" smtClean="0"/>
              <a:t>NPB (NAS parallel benchmark)</a:t>
            </a:r>
          </a:p>
          <a:p>
            <a:pPr lvl="1"/>
            <a:r>
              <a:rPr lang="en-US" dirty="0" smtClean="0"/>
              <a:t>PARKBENCH</a:t>
            </a:r>
          </a:p>
          <a:p>
            <a:pPr lvl="1"/>
            <a:r>
              <a:rPr lang="en-US" dirty="0" smtClean="0"/>
              <a:t>SPEC</a:t>
            </a:r>
          </a:p>
          <a:p>
            <a:pPr lvl="1"/>
            <a:r>
              <a:rPr lang="en-US" dirty="0" smtClean="0"/>
              <a:t>Splash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Flynn’s classification</a:t>
            </a:r>
          </a:p>
          <a:p>
            <a:pPr lvl="1"/>
            <a:r>
              <a:rPr lang="en-US" dirty="0" smtClean="0"/>
              <a:t>SISD, SIMD, MIMD, MISD</a:t>
            </a:r>
          </a:p>
          <a:p>
            <a:r>
              <a:rPr lang="en-US" dirty="0" smtClean="0"/>
              <a:t>Modern classification</a:t>
            </a:r>
          </a:p>
          <a:p>
            <a:pPr lvl="1"/>
            <a:r>
              <a:rPr lang="en-US" dirty="0" smtClean="0"/>
              <a:t>Data parallelism</a:t>
            </a:r>
          </a:p>
          <a:p>
            <a:pPr lvl="1"/>
            <a:r>
              <a:rPr lang="en-US" dirty="0" smtClean="0"/>
              <a:t>function parallelism</a:t>
            </a:r>
          </a:p>
          <a:p>
            <a:pPr lvl="2"/>
            <a:r>
              <a:rPr lang="en-US" dirty="0" smtClean="0"/>
              <a:t>Instruction level, thread level, </a:t>
            </a:r>
            <a:r>
              <a:rPr lang="en-US" smtClean="0"/>
              <a:t>and process level</a:t>
            </a:r>
            <a:endParaRPr lang="en-US" dirty="0" smtClean="0"/>
          </a:p>
          <a:p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MIPS, MFLOPS</a:t>
            </a:r>
          </a:p>
          <a:p>
            <a:pPr lvl="1"/>
            <a:r>
              <a:rPr lang="en-US" dirty="0" smtClean="0"/>
              <a:t>Peak performance and sustained performance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5991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K. Hwang, "Advanced Computer Architecture : Parallelism, Scalability, Programmability", McGraw Hill, 1993. </a:t>
            </a:r>
          </a:p>
          <a:p>
            <a:r>
              <a:rPr lang="en-US" dirty="0" smtClean="0"/>
              <a:t>D. </a:t>
            </a:r>
            <a:r>
              <a:rPr lang="en-US" dirty="0" err="1" smtClean="0"/>
              <a:t>Sima</a:t>
            </a:r>
            <a:r>
              <a:rPr lang="en-US" dirty="0" smtClean="0"/>
              <a:t>, T. Fountain, P. </a:t>
            </a:r>
            <a:r>
              <a:rPr lang="en-US" dirty="0" err="1" smtClean="0"/>
              <a:t>Kacsuk</a:t>
            </a:r>
            <a:r>
              <a:rPr lang="en-US" dirty="0" smtClean="0"/>
              <a:t>, "Advanced Computer Architectures : A Design Space Approach", Addison Wesley, 1997.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Flynn’s taxonomy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/>
              <a:t>ingle </a:t>
            </a:r>
            <a:r>
              <a:rPr lang="en-US" sz="2800" dirty="0" smtClean="0">
                <a:solidFill>
                  <a:srgbClr val="FF0000"/>
                </a:solidFill>
              </a:rPr>
              <a:t>I</a:t>
            </a:r>
            <a:r>
              <a:rPr lang="en-US" sz="2800" dirty="0" smtClean="0"/>
              <a:t>nstruction </a:t>
            </a:r>
            <a:r>
              <a:rPr lang="en-US" sz="2800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/>
              <a:t>ingle </a:t>
            </a:r>
            <a:r>
              <a:rPr lang="en-US" sz="2800" dirty="0" smtClean="0">
                <a:solidFill>
                  <a:srgbClr val="FF0000"/>
                </a:solidFill>
              </a:rPr>
              <a:t>D</a:t>
            </a:r>
            <a:r>
              <a:rPr lang="en-US" sz="2800" dirty="0" smtClean="0"/>
              <a:t>ata (SISD)</a:t>
            </a:r>
          </a:p>
          <a:p>
            <a:pPr lvl="1"/>
            <a:r>
              <a:rPr lang="en-US" sz="2400" dirty="0" smtClean="0"/>
              <a:t>Traditional sequential computing systems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/>
              <a:t>ingle </a:t>
            </a:r>
            <a:r>
              <a:rPr lang="en-US" sz="2800" dirty="0" smtClean="0">
                <a:solidFill>
                  <a:srgbClr val="FF0000"/>
                </a:solidFill>
              </a:rPr>
              <a:t>I</a:t>
            </a:r>
            <a:r>
              <a:rPr lang="en-US" sz="2800" dirty="0" smtClean="0"/>
              <a:t>nstruction </a:t>
            </a:r>
            <a:r>
              <a:rPr lang="en-US" sz="2800" dirty="0" smtClean="0">
                <a:solidFill>
                  <a:srgbClr val="FF0000"/>
                </a:solidFill>
              </a:rPr>
              <a:t>M</a:t>
            </a:r>
            <a:r>
              <a:rPr lang="en-US" sz="2800" dirty="0" smtClean="0"/>
              <a:t>ultiple </a:t>
            </a:r>
            <a:r>
              <a:rPr lang="en-US" sz="2800" dirty="0" smtClean="0">
                <a:solidFill>
                  <a:srgbClr val="FF0000"/>
                </a:solidFill>
              </a:rPr>
              <a:t>D</a:t>
            </a:r>
            <a:r>
              <a:rPr lang="en-US" sz="2800" dirty="0" smtClean="0"/>
              <a:t>ata (SIMD)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M</a:t>
            </a:r>
            <a:r>
              <a:rPr lang="en-US" sz="2800" dirty="0" smtClean="0"/>
              <a:t>ultiple </a:t>
            </a:r>
            <a:r>
              <a:rPr lang="en-US" sz="2800" dirty="0" smtClean="0">
                <a:solidFill>
                  <a:srgbClr val="FF0000"/>
                </a:solidFill>
              </a:rPr>
              <a:t>I</a:t>
            </a:r>
            <a:r>
              <a:rPr lang="en-US" sz="2800" dirty="0" smtClean="0"/>
              <a:t>nstructions </a:t>
            </a:r>
            <a:r>
              <a:rPr lang="en-US" sz="2800" dirty="0" smtClean="0">
                <a:solidFill>
                  <a:srgbClr val="FF0000"/>
                </a:solidFill>
              </a:rPr>
              <a:t>M</a:t>
            </a:r>
            <a:r>
              <a:rPr lang="en-US" sz="2800" dirty="0" smtClean="0"/>
              <a:t>ultiple </a:t>
            </a:r>
            <a:r>
              <a:rPr lang="en-US" sz="2800" dirty="0" smtClean="0">
                <a:solidFill>
                  <a:srgbClr val="FF0000"/>
                </a:solidFill>
              </a:rPr>
              <a:t>D</a:t>
            </a:r>
            <a:r>
              <a:rPr lang="en-US" sz="2800" dirty="0" smtClean="0"/>
              <a:t>ata (MIMD)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M</a:t>
            </a:r>
            <a:r>
              <a:rPr lang="en-US" sz="2800" dirty="0" smtClean="0"/>
              <a:t>ultiple </a:t>
            </a:r>
            <a:r>
              <a:rPr lang="en-US" sz="2800" dirty="0" smtClean="0">
                <a:solidFill>
                  <a:srgbClr val="FF0000"/>
                </a:solidFill>
              </a:rPr>
              <a:t>I</a:t>
            </a:r>
            <a:r>
              <a:rPr lang="en-US" sz="2800" dirty="0" smtClean="0"/>
              <a:t>nstructions </a:t>
            </a:r>
            <a:r>
              <a:rPr lang="en-US" sz="2800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/>
              <a:t>ingle </a:t>
            </a:r>
            <a:r>
              <a:rPr lang="en-US" sz="2800" dirty="0" smtClean="0">
                <a:solidFill>
                  <a:srgbClr val="FF0000"/>
                </a:solidFill>
              </a:rPr>
              <a:t>D</a:t>
            </a:r>
            <a:r>
              <a:rPr lang="en-US" sz="2800" dirty="0" smtClean="0"/>
              <a:t>ata (MISD)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4495800"/>
            <a:ext cx="243188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Computer Architectures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5486400"/>
            <a:ext cx="59663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SISD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5486400"/>
            <a:ext cx="6880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SIMD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5486400"/>
            <a:ext cx="7793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MIMD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5486400"/>
            <a:ext cx="6880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MISD</a:t>
            </a:r>
            <a:endParaRPr lang="en-US" dirty="0"/>
          </a:p>
        </p:txBody>
      </p:sp>
      <p:cxnSp>
        <p:nvCxnSpPr>
          <p:cNvPr id="12" name="Straight Connector 11"/>
          <p:cNvCxnSpPr>
            <a:stCxn id="5" idx="0"/>
          </p:cNvCxnSpPr>
          <p:nvPr/>
        </p:nvCxnSpPr>
        <p:spPr>
          <a:xfrm rot="5400000" flipH="1" flipV="1">
            <a:off x="2778059" y="4683060"/>
            <a:ext cx="609600" cy="9970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0"/>
          </p:cNvCxnSpPr>
          <p:nvPr/>
        </p:nvCxnSpPr>
        <p:spPr>
          <a:xfrm rot="5400000" flipH="1" flipV="1">
            <a:off x="3639102" y="5163103"/>
            <a:ext cx="609600" cy="369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0"/>
          </p:cNvCxnSpPr>
          <p:nvPr/>
        </p:nvCxnSpPr>
        <p:spPr>
          <a:xfrm rot="16200000" flipV="1">
            <a:off x="4804946" y="4948654"/>
            <a:ext cx="609600" cy="4658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0"/>
          </p:cNvCxnSpPr>
          <p:nvPr/>
        </p:nvCxnSpPr>
        <p:spPr>
          <a:xfrm rot="16200000" flipV="1">
            <a:off x="5772703" y="4438097"/>
            <a:ext cx="609600" cy="1487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/>
          <a:lstStyle/>
          <a:p>
            <a:r>
              <a:rPr lang="en-US" dirty="0" smtClean="0"/>
              <a:t>At one time, one instruction operates on one data</a:t>
            </a:r>
          </a:p>
          <a:p>
            <a:r>
              <a:rPr lang="en-US" dirty="0" smtClean="0"/>
              <a:t>Traditional sequential architecture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962400"/>
            <a:ext cx="74580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At one time, one instruction operates on many  data</a:t>
            </a:r>
          </a:p>
          <a:p>
            <a:pPr lvl="1"/>
            <a:r>
              <a:rPr lang="en-US" dirty="0" smtClean="0"/>
              <a:t>Data parallel architecture</a:t>
            </a:r>
          </a:p>
          <a:p>
            <a:pPr lvl="1"/>
            <a:r>
              <a:rPr lang="en-US" dirty="0" smtClean="0"/>
              <a:t>Vector architecture has similar characteristics, but achieve the parallelism with pipelining.</a:t>
            </a:r>
          </a:p>
          <a:p>
            <a:r>
              <a:rPr lang="en-US" dirty="0" smtClean="0"/>
              <a:t>Array processors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468104"/>
            <a:ext cx="5762625" cy="253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processor (SIMD)</a:t>
            </a:r>
            <a:endParaRPr lang="en-US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667000" y="18288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IP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6670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MAR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286000" y="3200400"/>
            <a:ext cx="1524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MEMORY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514600" y="4419600"/>
            <a:ext cx="990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MDR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914400" y="4343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ADDR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8442325" y="4303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609600" y="4343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OP</a:t>
            </a:r>
          </a:p>
        </p:txBody>
      </p:sp>
      <p:sp>
        <p:nvSpPr>
          <p:cNvPr id="10" name="Line 18"/>
          <p:cNvSpPr>
            <a:spLocks noChangeShapeType="1"/>
          </p:cNvSpPr>
          <p:nvPr/>
        </p:nvSpPr>
        <p:spPr bwMode="auto">
          <a:xfrm>
            <a:off x="2057400" y="1981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36"/>
          <p:cNvSpPr>
            <a:spLocks noChangeShapeType="1"/>
          </p:cNvSpPr>
          <p:nvPr/>
        </p:nvSpPr>
        <p:spPr bwMode="auto">
          <a:xfrm>
            <a:off x="685800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37"/>
          <p:cNvSpPr>
            <a:spLocks noChangeShapeType="1"/>
          </p:cNvSpPr>
          <p:nvPr/>
        </p:nvSpPr>
        <p:spPr bwMode="auto">
          <a:xfrm>
            <a:off x="457200" y="5334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38"/>
          <p:cNvSpPr>
            <a:spLocks noChangeShapeType="1"/>
          </p:cNvSpPr>
          <p:nvPr/>
        </p:nvSpPr>
        <p:spPr bwMode="auto">
          <a:xfrm flipH="1">
            <a:off x="457200" y="4953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39"/>
          <p:cNvSpPr>
            <a:spLocks noChangeShapeType="1"/>
          </p:cNvSpPr>
          <p:nvPr/>
        </p:nvSpPr>
        <p:spPr bwMode="auto">
          <a:xfrm>
            <a:off x="1600200" y="4953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Line 41"/>
          <p:cNvSpPr>
            <a:spLocks noChangeShapeType="1"/>
          </p:cNvSpPr>
          <p:nvPr/>
        </p:nvSpPr>
        <p:spPr bwMode="auto">
          <a:xfrm>
            <a:off x="6096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Rectangle 44"/>
          <p:cNvSpPr>
            <a:spLocks noChangeArrowheads="1"/>
          </p:cNvSpPr>
          <p:nvPr/>
        </p:nvSpPr>
        <p:spPr bwMode="auto">
          <a:xfrm>
            <a:off x="685800" y="5105400"/>
            <a:ext cx="838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/>
              <a:t>DECODER</a:t>
            </a:r>
          </a:p>
        </p:txBody>
      </p:sp>
      <p:sp>
        <p:nvSpPr>
          <p:cNvPr id="17" name="Line 47"/>
          <p:cNvSpPr>
            <a:spLocks noChangeShapeType="1"/>
          </p:cNvSpPr>
          <p:nvPr/>
        </p:nvSpPr>
        <p:spPr bwMode="auto">
          <a:xfrm>
            <a:off x="3505200" y="44958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48"/>
          <p:cNvSpPr>
            <a:spLocks noChangeShapeType="1"/>
          </p:cNvSpPr>
          <p:nvPr/>
        </p:nvSpPr>
        <p:spPr bwMode="auto">
          <a:xfrm>
            <a:off x="30480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49"/>
          <p:cNvSpPr>
            <a:spLocks noChangeShapeType="1"/>
          </p:cNvSpPr>
          <p:nvPr/>
        </p:nvSpPr>
        <p:spPr bwMode="auto">
          <a:xfrm>
            <a:off x="30480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51"/>
          <p:cNvSpPr>
            <a:spLocks noChangeShapeType="1"/>
          </p:cNvSpPr>
          <p:nvPr/>
        </p:nvSpPr>
        <p:spPr bwMode="auto">
          <a:xfrm flipH="1">
            <a:off x="17526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Line 52"/>
          <p:cNvSpPr>
            <a:spLocks noChangeShapeType="1"/>
          </p:cNvSpPr>
          <p:nvPr/>
        </p:nvSpPr>
        <p:spPr bwMode="auto">
          <a:xfrm flipV="1">
            <a:off x="1295400" y="19812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Line 53"/>
          <p:cNvSpPr>
            <a:spLocks noChangeShapeType="1"/>
          </p:cNvSpPr>
          <p:nvPr/>
        </p:nvSpPr>
        <p:spPr bwMode="auto">
          <a:xfrm>
            <a:off x="1295400" y="1981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54"/>
          <p:cNvSpPr>
            <a:spLocks noChangeShapeType="1"/>
          </p:cNvSpPr>
          <p:nvPr/>
        </p:nvSpPr>
        <p:spPr bwMode="auto">
          <a:xfrm>
            <a:off x="1295400" y="2590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Line 55"/>
          <p:cNvSpPr>
            <a:spLocks noChangeShapeType="1"/>
          </p:cNvSpPr>
          <p:nvPr/>
        </p:nvSpPr>
        <p:spPr bwMode="auto">
          <a:xfrm>
            <a:off x="8382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Rectangle 56"/>
          <p:cNvSpPr>
            <a:spLocks noChangeArrowheads="1"/>
          </p:cNvSpPr>
          <p:nvPr/>
        </p:nvSpPr>
        <p:spPr bwMode="auto">
          <a:xfrm>
            <a:off x="38862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26" name="Rectangle 57"/>
          <p:cNvSpPr>
            <a:spLocks noChangeArrowheads="1"/>
          </p:cNvSpPr>
          <p:nvPr/>
        </p:nvSpPr>
        <p:spPr bwMode="auto">
          <a:xfrm>
            <a:off x="43434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27" name="Rectangle 58"/>
          <p:cNvSpPr>
            <a:spLocks noChangeArrowheads="1"/>
          </p:cNvSpPr>
          <p:nvPr/>
        </p:nvSpPr>
        <p:spPr bwMode="auto">
          <a:xfrm>
            <a:off x="48006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C1</a:t>
            </a:r>
          </a:p>
        </p:txBody>
      </p:sp>
      <p:sp>
        <p:nvSpPr>
          <p:cNvPr id="28" name="Rectangle 61"/>
          <p:cNvSpPr>
            <a:spLocks noChangeArrowheads="1"/>
          </p:cNvSpPr>
          <p:nvPr/>
        </p:nvSpPr>
        <p:spPr bwMode="auto">
          <a:xfrm>
            <a:off x="55626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A2</a:t>
            </a:r>
          </a:p>
        </p:txBody>
      </p:sp>
      <p:sp>
        <p:nvSpPr>
          <p:cNvPr id="29" name="Rectangle 62"/>
          <p:cNvSpPr>
            <a:spLocks noChangeArrowheads="1"/>
          </p:cNvSpPr>
          <p:nvPr/>
        </p:nvSpPr>
        <p:spPr bwMode="auto">
          <a:xfrm>
            <a:off x="59436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30" name="Rectangle 63"/>
          <p:cNvSpPr>
            <a:spLocks noChangeArrowheads="1"/>
          </p:cNvSpPr>
          <p:nvPr/>
        </p:nvSpPr>
        <p:spPr bwMode="auto">
          <a:xfrm>
            <a:off x="63246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C2</a:t>
            </a:r>
          </a:p>
        </p:txBody>
      </p:sp>
      <p:sp>
        <p:nvSpPr>
          <p:cNvPr id="31" name="Rectangle 65"/>
          <p:cNvSpPr>
            <a:spLocks noChangeArrowheads="1"/>
          </p:cNvSpPr>
          <p:nvPr/>
        </p:nvSpPr>
        <p:spPr bwMode="auto">
          <a:xfrm>
            <a:off x="78486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  <a:r>
              <a:rPr lang="en-US" sz="1000"/>
              <a:t>N</a:t>
            </a:r>
          </a:p>
        </p:txBody>
      </p:sp>
      <p:sp>
        <p:nvSpPr>
          <p:cNvPr id="32" name="Rectangle 66"/>
          <p:cNvSpPr>
            <a:spLocks noChangeArrowheads="1"/>
          </p:cNvSpPr>
          <p:nvPr/>
        </p:nvSpPr>
        <p:spPr bwMode="auto">
          <a:xfrm>
            <a:off x="82296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  <a:r>
              <a:rPr lang="en-US" sz="1200"/>
              <a:t>N</a:t>
            </a:r>
          </a:p>
        </p:txBody>
      </p:sp>
      <p:sp>
        <p:nvSpPr>
          <p:cNvPr id="33" name="Rectangle 68"/>
          <p:cNvSpPr>
            <a:spLocks noChangeArrowheads="1"/>
          </p:cNvSpPr>
          <p:nvPr/>
        </p:nvSpPr>
        <p:spPr bwMode="auto">
          <a:xfrm>
            <a:off x="8610600" y="47244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C</a:t>
            </a:r>
            <a:r>
              <a:rPr lang="en-US" sz="1200" dirty="0"/>
              <a:t>N</a:t>
            </a:r>
          </a:p>
        </p:txBody>
      </p:sp>
      <p:sp>
        <p:nvSpPr>
          <p:cNvPr id="34" name="Line 69"/>
          <p:cNvSpPr>
            <a:spLocks noChangeShapeType="1"/>
          </p:cNvSpPr>
          <p:nvPr/>
        </p:nvSpPr>
        <p:spPr bwMode="auto">
          <a:xfrm>
            <a:off x="6781800" y="4876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Line 71"/>
          <p:cNvSpPr>
            <a:spLocks noChangeShapeType="1"/>
          </p:cNvSpPr>
          <p:nvPr/>
        </p:nvSpPr>
        <p:spPr bwMode="auto">
          <a:xfrm>
            <a:off x="8382000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Line 72"/>
          <p:cNvSpPr>
            <a:spLocks noChangeShapeType="1"/>
          </p:cNvSpPr>
          <p:nvPr/>
        </p:nvSpPr>
        <p:spPr bwMode="auto">
          <a:xfrm>
            <a:off x="40386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Line 73"/>
          <p:cNvSpPr>
            <a:spLocks noChangeShapeType="1"/>
          </p:cNvSpPr>
          <p:nvPr/>
        </p:nvSpPr>
        <p:spPr bwMode="auto">
          <a:xfrm flipV="1">
            <a:off x="44958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Line 74"/>
          <p:cNvSpPr>
            <a:spLocks noChangeShapeType="1"/>
          </p:cNvSpPr>
          <p:nvPr/>
        </p:nvSpPr>
        <p:spPr bwMode="auto">
          <a:xfrm flipV="1">
            <a:off x="49530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" name="Line 75"/>
          <p:cNvSpPr>
            <a:spLocks noChangeShapeType="1"/>
          </p:cNvSpPr>
          <p:nvPr/>
        </p:nvSpPr>
        <p:spPr bwMode="auto">
          <a:xfrm flipV="1">
            <a:off x="64770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Line 76"/>
          <p:cNvSpPr>
            <a:spLocks noChangeShapeType="1"/>
          </p:cNvSpPr>
          <p:nvPr/>
        </p:nvSpPr>
        <p:spPr bwMode="auto">
          <a:xfrm flipV="1">
            <a:off x="87630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Line 77"/>
          <p:cNvSpPr>
            <a:spLocks noChangeShapeType="1"/>
          </p:cNvSpPr>
          <p:nvPr/>
        </p:nvSpPr>
        <p:spPr bwMode="auto">
          <a:xfrm>
            <a:off x="57150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" name="Line 78"/>
          <p:cNvSpPr>
            <a:spLocks noChangeShapeType="1"/>
          </p:cNvSpPr>
          <p:nvPr/>
        </p:nvSpPr>
        <p:spPr bwMode="auto">
          <a:xfrm>
            <a:off x="60960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79"/>
          <p:cNvSpPr>
            <a:spLocks noChangeShapeType="1"/>
          </p:cNvSpPr>
          <p:nvPr/>
        </p:nvSpPr>
        <p:spPr bwMode="auto">
          <a:xfrm>
            <a:off x="80010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80"/>
          <p:cNvSpPr>
            <a:spLocks noChangeShapeType="1"/>
          </p:cNvSpPr>
          <p:nvPr/>
        </p:nvSpPr>
        <p:spPr bwMode="auto">
          <a:xfrm>
            <a:off x="83820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92"/>
          <p:cNvSpPr>
            <a:spLocks noChangeShapeType="1"/>
          </p:cNvSpPr>
          <p:nvPr/>
        </p:nvSpPr>
        <p:spPr bwMode="auto">
          <a:xfrm>
            <a:off x="40386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93"/>
          <p:cNvSpPr>
            <a:spLocks noChangeShapeType="1"/>
          </p:cNvSpPr>
          <p:nvPr/>
        </p:nvSpPr>
        <p:spPr bwMode="auto">
          <a:xfrm flipH="1">
            <a:off x="3886200" y="5334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95"/>
          <p:cNvSpPr>
            <a:spLocks noChangeShapeType="1"/>
          </p:cNvSpPr>
          <p:nvPr/>
        </p:nvSpPr>
        <p:spPr bwMode="auto">
          <a:xfrm>
            <a:off x="3962400" y="594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97"/>
          <p:cNvSpPr>
            <a:spLocks noChangeShapeType="1"/>
          </p:cNvSpPr>
          <p:nvPr/>
        </p:nvSpPr>
        <p:spPr bwMode="auto">
          <a:xfrm flipH="1">
            <a:off x="4495800" y="5334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98"/>
          <p:cNvSpPr>
            <a:spLocks noChangeShapeType="1"/>
          </p:cNvSpPr>
          <p:nvPr/>
        </p:nvSpPr>
        <p:spPr bwMode="auto">
          <a:xfrm flipH="1">
            <a:off x="3810000" y="5334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" name="Line 100"/>
          <p:cNvSpPr>
            <a:spLocks noChangeShapeType="1"/>
          </p:cNvSpPr>
          <p:nvPr/>
        </p:nvSpPr>
        <p:spPr bwMode="auto">
          <a:xfrm flipH="1" flipV="1">
            <a:off x="3810000" y="5334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" name="Text Box 101"/>
          <p:cNvSpPr txBox="1">
            <a:spLocks noChangeArrowheads="1"/>
          </p:cNvSpPr>
          <p:nvPr/>
        </p:nvSpPr>
        <p:spPr bwMode="auto">
          <a:xfrm>
            <a:off x="4038600" y="5486400"/>
            <a:ext cx="479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ALU</a:t>
            </a:r>
          </a:p>
        </p:txBody>
      </p:sp>
      <p:sp>
        <p:nvSpPr>
          <p:cNvPr id="52" name="Line 102"/>
          <p:cNvSpPr>
            <a:spLocks noChangeShapeType="1"/>
          </p:cNvSpPr>
          <p:nvPr/>
        </p:nvSpPr>
        <p:spPr bwMode="auto">
          <a:xfrm>
            <a:off x="54102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" name="Line 103"/>
          <p:cNvSpPr>
            <a:spLocks noChangeShapeType="1"/>
          </p:cNvSpPr>
          <p:nvPr/>
        </p:nvSpPr>
        <p:spPr bwMode="auto">
          <a:xfrm>
            <a:off x="5562600" y="5943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" name="Line 104"/>
          <p:cNvSpPr>
            <a:spLocks noChangeShapeType="1"/>
          </p:cNvSpPr>
          <p:nvPr/>
        </p:nvSpPr>
        <p:spPr bwMode="auto">
          <a:xfrm>
            <a:off x="5410200" y="5334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" name="Line 105"/>
          <p:cNvSpPr>
            <a:spLocks noChangeShapeType="1"/>
          </p:cNvSpPr>
          <p:nvPr/>
        </p:nvSpPr>
        <p:spPr bwMode="auto">
          <a:xfrm flipH="1">
            <a:off x="6019800" y="5334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Text Box 106"/>
          <p:cNvSpPr txBox="1">
            <a:spLocks noChangeArrowheads="1"/>
          </p:cNvSpPr>
          <p:nvPr/>
        </p:nvSpPr>
        <p:spPr bwMode="auto">
          <a:xfrm>
            <a:off x="5562600" y="5486400"/>
            <a:ext cx="479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ALU</a:t>
            </a:r>
          </a:p>
        </p:txBody>
      </p:sp>
      <p:sp>
        <p:nvSpPr>
          <p:cNvPr id="57" name="Line 107"/>
          <p:cNvSpPr>
            <a:spLocks noChangeShapeType="1"/>
          </p:cNvSpPr>
          <p:nvPr/>
        </p:nvSpPr>
        <p:spPr bwMode="auto">
          <a:xfrm>
            <a:off x="7543800" y="5334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Line 108"/>
          <p:cNvSpPr>
            <a:spLocks noChangeShapeType="1"/>
          </p:cNvSpPr>
          <p:nvPr/>
        </p:nvSpPr>
        <p:spPr bwMode="auto">
          <a:xfrm>
            <a:off x="7772400" y="594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" name="Line 109"/>
          <p:cNvSpPr>
            <a:spLocks noChangeShapeType="1"/>
          </p:cNvSpPr>
          <p:nvPr/>
        </p:nvSpPr>
        <p:spPr bwMode="auto">
          <a:xfrm>
            <a:off x="7543800" y="53340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Line 110"/>
          <p:cNvSpPr>
            <a:spLocks noChangeShapeType="1"/>
          </p:cNvSpPr>
          <p:nvPr/>
        </p:nvSpPr>
        <p:spPr bwMode="auto">
          <a:xfrm flipH="1">
            <a:off x="8305800" y="5334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Text Box 111"/>
          <p:cNvSpPr txBox="1">
            <a:spLocks noChangeArrowheads="1"/>
          </p:cNvSpPr>
          <p:nvPr/>
        </p:nvSpPr>
        <p:spPr bwMode="auto">
          <a:xfrm>
            <a:off x="7696200" y="5483225"/>
            <a:ext cx="479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ALU</a:t>
            </a:r>
          </a:p>
        </p:txBody>
      </p:sp>
      <p:sp>
        <p:nvSpPr>
          <p:cNvPr id="62" name="Line 115"/>
          <p:cNvSpPr>
            <a:spLocks noChangeShapeType="1"/>
          </p:cNvSpPr>
          <p:nvPr/>
        </p:nvSpPr>
        <p:spPr bwMode="auto">
          <a:xfrm>
            <a:off x="57150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" name="Line 116"/>
          <p:cNvSpPr>
            <a:spLocks noChangeShapeType="1"/>
          </p:cNvSpPr>
          <p:nvPr/>
        </p:nvSpPr>
        <p:spPr bwMode="auto">
          <a:xfrm>
            <a:off x="60960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" name="Line 117"/>
          <p:cNvSpPr>
            <a:spLocks noChangeShapeType="1"/>
          </p:cNvSpPr>
          <p:nvPr/>
        </p:nvSpPr>
        <p:spPr bwMode="auto">
          <a:xfrm>
            <a:off x="80010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Line 118"/>
          <p:cNvSpPr>
            <a:spLocks noChangeShapeType="1"/>
          </p:cNvSpPr>
          <p:nvPr/>
        </p:nvSpPr>
        <p:spPr bwMode="auto">
          <a:xfrm>
            <a:off x="83820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" name="Line 119"/>
          <p:cNvSpPr>
            <a:spLocks noChangeShapeType="1"/>
          </p:cNvSpPr>
          <p:nvPr/>
        </p:nvSpPr>
        <p:spPr bwMode="auto">
          <a:xfrm>
            <a:off x="40386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Line 120"/>
          <p:cNvSpPr>
            <a:spLocks noChangeShapeType="1"/>
          </p:cNvSpPr>
          <p:nvPr/>
        </p:nvSpPr>
        <p:spPr bwMode="auto">
          <a:xfrm>
            <a:off x="44958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" name="Line 121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Line 122"/>
          <p:cNvSpPr>
            <a:spLocks noChangeShapeType="1"/>
          </p:cNvSpPr>
          <p:nvPr/>
        </p:nvSpPr>
        <p:spPr bwMode="auto">
          <a:xfrm>
            <a:off x="4419600" y="609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" name="Line 124"/>
          <p:cNvSpPr>
            <a:spLocks noChangeShapeType="1"/>
          </p:cNvSpPr>
          <p:nvPr/>
        </p:nvSpPr>
        <p:spPr bwMode="auto">
          <a:xfrm flipV="1">
            <a:off x="49530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" name="Line 125"/>
          <p:cNvSpPr>
            <a:spLocks noChangeShapeType="1"/>
          </p:cNvSpPr>
          <p:nvPr/>
        </p:nvSpPr>
        <p:spPr bwMode="auto">
          <a:xfrm>
            <a:off x="5943600" y="594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126"/>
          <p:cNvSpPr>
            <a:spLocks noChangeShapeType="1"/>
          </p:cNvSpPr>
          <p:nvPr/>
        </p:nvSpPr>
        <p:spPr bwMode="auto">
          <a:xfrm>
            <a:off x="6019800" y="609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127"/>
          <p:cNvSpPr>
            <a:spLocks noChangeShapeType="1"/>
          </p:cNvSpPr>
          <p:nvPr/>
        </p:nvSpPr>
        <p:spPr bwMode="auto">
          <a:xfrm flipV="1">
            <a:off x="65532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128"/>
          <p:cNvSpPr>
            <a:spLocks noChangeShapeType="1"/>
          </p:cNvSpPr>
          <p:nvPr/>
        </p:nvSpPr>
        <p:spPr bwMode="auto">
          <a:xfrm flipH="1">
            <a:off x="5943600" y="6096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129"/>
          <p:cNvSpPr>
            <a:spLocks noChangeShapeType="1"/>
          </p:cNvSpPr>
          <p:nvPr/>
        </p:nvSpPr>
        <p:spPr bwMode="auto">
          <a:xfrm>
            <a:off x="8229600" y="594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130"/>
          <p:cNvSpPr>
            <a:spLocks noChangeShapeType="1"/>
          </p:cNvSpPr>
          <p:nvPr/>
        </p:nvSpPr>
        <p:spPr bwMode="auto">
          <a:xfrm>
            <a:off x="8229600" y="609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131"/>
          <p:cNvSpPr>
            <a:spLocks noChangeShapeType="1"/>
          </p:cNvSpPr>
          <p:nvPr/>
        </p:nvSpPr>
        <p:spPr bwMode="auto">
          <a:xfrm flipV="1">
            <a:off x="87630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133"/>
          <p:cNvSpPr>
            <a:spLocks noChangeShapeType="1"/>
          </p:cNvSpPr>
          <p:nvPr/>
        </p:nvSpPr>
        <p:spPr bwMode="auto">
          <a:xfrm>
            <a:off x="838200" y="5334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135"/>
          <p:cNvSpPr>
            <a:spLocks noChangeShapeType="1"/>
          </p:cNvSpPr>
          <p:nvPr/>
        </p:nvSpPr>
        <p:spPr bwMode="auto">
          <a:xfrm>
            <a:off x="838200" y="65532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136"/>
          <p:cNvSpPr>
            <a:spLocks noChangeShapeType="1"/>
          </p:cNvSpPr>
          <p:nvPr/>
        </p:nvSpPr>
        <p:spPr bwMode="auto">
          <a:xfrm flipV="1">
            <a:off x="3200400" y="5638800"/>
            <a:ext cx="0" cy="914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137"/>
          <p:cNvSpPr>
            <a:spLocks noChangeShapeType="1"/>
          </p:cNvSpPr>
          <p:nvPr/>
        </p:nvSpPr>
        <p:spPr bwMode="auto">
          <a:xfrm>
            <a:off x="3200400" y="5638800"/>
            <a:ext cx="685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138"/>
          <p:cNvSpPr>
            <a:spLocks noChangeShapeType="1"/>
          </p:cNvSpPr>
          <p:nvPr/>
        </p:nvSpPr>
        <p:spPr bwMode="auto">
          <a:xfrm flipV="1">
            <a:off x="5257800" y="563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Line 140"/>
          <p:cNvSpPr>
            <a:spLocks noChangeShapeType="1"/>
          </p:cNvSpPr>
          <p:nvPr/>
        </p:nvSpPr>
        <p:spPr bwMode="auto">
          <a:xfrm>
            <a:off x="5257800" y="5638800"/>
            <a:ext cx="228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" name="Line 141"/>
          <p:cNvSpPr>
            <a:spLocks noChangeShapeType="1"/>
          </p:cNvSpPr>
          <p:nvPr/>
        </p:nvSpPr>
        <p:spPr bwMode="auto">
          <a:xfrm flipV="1">
            <a:off x="7315200" y="5562600"/>
            <a:ext cx="0" cy="990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" name="Line 144"/>
          <p:cNvSpPr>
            <a:spLocks noChangeShapeType="1"/>
          </p:cNvSpPr>
          <p:nvPr/>
        </p:nvSpPr>
        <p:spPr bwMode="auto">
          <a:xfrm>
            <a:off x="7315200" y="5562600"/>
            <a:ext cx="304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" name="Line 145"/>
          <p:cNvSpPr>
            <a:spLocks noChangeShapeType="1"/>
          </p:cNvSpPr>
          <p:nvPr/>
        </p:nvSpPr>
        <p:spPr bwMode="auto">
          <a:xfrm>
            <a:off x="4038600" y="518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" name="Line 146"/>
          <p:cNvSpPr>
            <a:spLocks noChangeShapeType="1"/>
          </p:cNvSpPr>
          <p:nvPr/>
        </p:nvSpPr>
        <p:spPr bwMode="auto">
          <a:xfrm>
            <a:off x="4495800" y="525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" name="Line 147"/>
          <p:cNvSpPr>
            <a:spLocks noChangeShapeType="1"/>
          </p:cNvSpPr>
          <p:nvPr/>
        </p:nvSpPr>
        <p:spPr bwMode="auto">
          <a:xfrm>
            <a:off x="5715000" y="510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9" name="Line 148"/>
          <p:cNvSpPr>
            <a:spLocks noChangeShapeType="1"/>
          </p:cNvSpPr>
          <p:nvPr/>
        </p:nvSpPr>
        <p:spPr bwMode="auto">
          <a:xfrm>
            <a:off x="6096000" y="518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" name="Line 149"/>
          <p:cNvSpPr>
            <a:spLocks noChangeShapeType="1"/>
          </p:cNvSpPr>
          <p:nvPr/>
        </p:nvSpPr>
        <p:spPr bwMode="auto">
          <a:xfrm>
            <a:off x="8001000" y="510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" name="Line 150"/>
          <p:cNvSpPr>
            <a:spLocks noChangeShapeType="1"/>
          </p:cNvSpPr>
          <p:nvPr/>
        </p:nvSpPr>
        <p:spPr bwMode="auto">
          <a:xfrm>
            <a:off x="8382000" y="518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" name="Line 151"/>
          <p:cNvSpPr>
            <a:spLocks noChangeShapeType="1"/>
          </p:cNvSpPr>
          <p:nvPr/>
        </p:nvSpPr>
        <p:spPr bwMode="auto">
          <a:xfrm>
            <a:off x="3048000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" name="Line 152"/>
          <p:cNvSpPr>
            <a:spLocks noChangeShapeType="1"/>
          </p:cNvSpPr>
          <p:nvPr/>
        </p:nvSpPr>
        <p:spPr bwMode="auto">
          <a:xfrm flipV="1">
            <a:off x="3048000" y="3962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Multiple instruction streams operating on multiple data streams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lassical distributed memory or SMP architectures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352800"/>
            <a:ext cx="6886575" cy="2606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MISD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Not commonly seen.</a:t>
            </a:r>
          </a:p>
          <a:p>
            <a:r>
              <a:rPr lang="en-US" dirty="0" smtClean="0"/>
              <a:t>Systolic array is one example of an MISD architecture.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429000"/>
            <a:ext cx="55911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343400"/>
            <a:ext cx="16097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>
            <a:stCxn id="5123" idx="0"/>
          </p:cNvCxnSpPr>
          <p:nvPr/>
        </p:nvCxnSpPr>
        <p:spPr>
          <a:xfrm rot="16200000" flipV="1">
            <a:off x="7108032" y="3712368"/>
            <a:ext cx="1219200" cy="42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5486400" y="31242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5257800" y="3352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5219700" y="4305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5181600" y="5257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5334000" y="60960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486400" y="62484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V="1">
            <a:off x="7048500" y="5600700"/>
            <a:ext cx="1219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248400" y="3810000"/>
            <a:ext cx="152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Flynn’s taxonomy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SISD: traditional sequential architecture</a:t>
            </a:r>
          </a:p>
          <a:p>
            <a:r>
              <a:rPr lang="en-US" dirty="0" smtClean="0"/>
              <a:t>SIMD: processor arrays, vector processor</a:t>
            </a:r>
          </a:p>
          <a:p>
            <a:pPr lvl="1"/>
            <a:r>
              <a:rPr lang="en-US" sz="2400" dirty="0" smtClean="0"/>
              <a:t>Parallel computing on a budget – reduced control unit cost</a:t>
            </a:r>
          </a:p>
          <a:p>
            <a:pPr lvl="1"/>
            <a:r>
              <a:rPr lang="en-US" sz="2400" dirty="0" smtClean="0"/>
              <a:t>Many early supercomputers</a:t>
            </a:r>
          </a:p>
          <a:p>
            <a:r>
              <a:rPr lang="en-US" dirty="0" smtClean="0"/>
              <a:t>MIMD: most general purpose parallel computer today</a:t>
            </a:r>
          </a:p>
          <a:p>
            <a:pPr lvl="1"/>
            <a:r>
              <a:rPr lang="en-US" dirty="0" smtClean="0"/>
              <a:t>Clusters, MPP, data centers</a:t>
            </a:r>
          </a:p>
          <a:p>
            <a:r>
              <a:rPr lang="en-US" dirty="0" smtClean="0"/>
              <a:t>MISD: not a general purpose architecture.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786</Words>
  <Application>Microsoft Office PowerPoint</Application>
  <PresentationFormat>On-screen Show (4:3)</PresentationFormat>
  <Paragraphs>206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Parallel computer architecture classification</vt:lpstr>
      <vt:lpstr>Hardware Parallelism</vt:lpstr>
      <vt:lpstr>Flynn’s taxonomy</vt:lpstr>
      <vt:lpstr>SISD</vt:lpstr>
      <vt:lpstr>SIMD</vt:lpstr>
      <vt:lpstr>Array processor (SIMD)</vt:lpstr>
      <vt:lpstr>MIMD</vt:lpstr>
      <vt:lpstr>MISD machine</vt:lpstr>
      <vt:lpstr>Flynn’s taxonomy summary</vt:lpstr>
      <vt:lpstr>Flynn’s classification on today’s architectures</vt:lpstr>
      <vt:lpstr>Modern classification  (Sima, Fountain, Kacsuk)</vt:lpstr>
      <vt:lpstr>Data parallel architectures</vt:lpstr>
      <vt:lpstr>Slide 13</vt:lpstr>
      <vt:lpstr>Control parallel architectures</vt:lpstr>
      <vt:lpstr>Classifying today’s architectures</vt:lpstr>
      <vt:lpstr>Performance of parallel architectures</vt:lpstr>
      <vt:lpstr>Performance of parallel architectures</vt:lpstr>
      <vt:lpstr>Peak and sustained performance</vt:lpstr>
      <vt:lpstr>Peak and sustained performance</vt:lpstr>
      <vt:lpstr>Measuring the performance of parallel computers</vt:lpstr>
      <vt:lpstr>Other common benchmarks</vt:lpstr>
      <vt:lpstr>Summary</vt:lpstr>
      <vt:lpstr>References</vt:lpstr>
    </vt:vector>
  </TitlesOfParts>
  <Company>FSU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computer architectures</dc:title>
  <dc:creator>Xin Yuan</dc:creator>
  <cp:lastModifiedBy>Xin Yuan</cp:lastModifiedBy>
  <cp:revision>42</cp:revision>
  <dcterms:created xsi:type="dcterms:W3CDTF">2011-08-04T14:30:38Z</dcterms:created>
  <dcterms:modified xsi:type="dcterms:W3CDTF">2011-08-31T19:27:05Z</dcterms:modified>
</cp:coreProperties>
</file>