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11" r:id="rId4"/>
    <p:sldId id="296" r:id="rId5"/>
    <p:sldId id="297" r:id="rId6"/>
    <p:sldId id="298" r:id="rId7"/>
    <p:sldId id="258" r:id="rId8"/>
    <p:sldId id="299" r:id="rId9"/>
    <p:sldId id="273" r:id="rId10"/>
    <p:sldId id="293" r:id="rId11"/>
    <p:sldId id="274" r:id="rId12"/>
    <p:sldId id="275" r:id="rId13"/>
    <p:sldId id="300" r:id="rId14"/>
    <p:sldId id="305" r:id="rId15"/>
    <p:sldId id="294" r:id="rId16"/>
    <p:sldId id="301" r:id="rId17"/>
    <p:sldId id="302" r:id="rId18"/>
    <p:sldId id="303" r:id="rId19"/>
    <p:sldId id="304" r:id="rId20"/>
    <p:sldId id="310" r:id="rId21"/>
    <p:sldId id="306" r:id="rId22"/>
    <p:sldId id="308" r:id="rId23"/>
    <p:sldId id="30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84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CUDA programming</a:t>
            </a:r>
            <a:br>
              <a:rPr lang="en-US" dirty="0" smtClean="0"/>
            </a:br>
            <a:r>
              <a:rPr lang="en-US" dirty="0" smtClean="0"/>
              <a:t>(continue)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Acknowledgement: the lecture materials are based on the materials in NVIDIA teaching center CUDA course materials, including materials from Wisconsin (</a:t>
            </a:r>
            <a:r>
              <a:rPr lang="en-US" dirty="0" err="1" smtClean="0">
                <a:solidFill>
                  <a:schemeClr val="tx1"/>
                </a:solidFill>
              </a:rPr>
              <a:t>Negrut</a:t>
            </a:r>
            <a:r>
              <a:rPr lang="en-US" dirty="0" smtClean="0">
                <a:solidFill>
                  <a:schemeClr val="tx1"/>
                </a:solidFill>
              </a:rPr>
              <a:t>), North Carolina Charlotte (</a:t>
            </a:r>
            <a:r>
              <a:rPr lang="en-US" dirty="0" err="1" smtClean="0">
                <a:solidFill>
                  <a:schemeClr val="tx1"/>
                </a:solidFill>
              </a:rPr>
              <a:t>Wikinson</a:t>
            </a:r>
            <a:r>
              <a:rPr lang="en-US" dirty="0" smtClean="0">
                <a:solidFill>
                  <a:schemeClr val="tx1"/>
                </a:solidFill>
              </a:rPr>
              <a:t>/Li) and NCSA (</a:t>
            </a:r>
            <a:r>
              <a:rPr lang="en-US" dirty="0" err="1" smtClean="0">
                <a:solidFill>
                  <a:schemeClr val="tx1"/>
                </a:solidFill>
              </a:rPr>
              <a:t>Kindratenko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6489"/>
            <a:ext cx="5086350" cy="17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8402" y="1883296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5050" y="2407171"/>
            <a:ext cx="45339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0802" y="4064521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800600"/>
            <a:ext cx="37909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0415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and GPU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Mm with blocks of threads</a:t>
            </a:r>
          </a:p>
          <a:p>
            <a:pPr marL="0" indent="0">
              <a:buNone/>
            </a:pPr>
            <a:r>
              <a:rPr lang="en-US" sz="1800" dirty="0"/>
              <a:t>__global__ void </a:t>
            </a:r>
            <a:r>
              <a:rPr lang="en-US" sz="1800" dirty="0" err="1"/>
              <a:t>mmkernel</a:t>
            </a:r>
            <a:r>
              <a:rPr lang="en-US" sz="1800" dirty="0"/>
              <a:t>(float *a, float *b, float  *c, </a:t>
            </a:r>
            <a:r>
              <a:rPr lang="en-US" sz="1800" dirty="0" err="1"/>
              <a:t>int</a:t>
            </a:r>
            <a:r>
              <a:rPr lang="en-US" sz="1800" dirty="0"/>
              <a:t> N, </a:t>
            </a:r>
            <a:r>
              <a:rPr lang="en-US" sz="1800" dirty="0" err="1"/>
              <a:t>int</a:t>
            </a:r>
            <a:r>
              <a:rPr lang="en-US" sz="1800" dirty="0"/>
              <a:t> M, </a:t>
            </a:r>
            <a:r>
              <a:rPr lang="en-US" sz="1800" dirty="0" err="1"/>
              <a:t>int</a:t>
            </a:r>
            <a:r>
              <a:rPr lang="en-US" sz="1800" dirty="0"/>
              <a:t> K)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err="1"/>
              <a:t>int</a:t>
            </a:r>
            <a:r>
              <a:rPr lang="en-US" sz="1800" dirty="0"/>
              <a:t> i = </a:t>
            </a:r>
            <a:r>
              <a:rPr lang="en-US" sz="1800" dirty="0" err="1"/>
              <a:t>blockIdx.x</a:t>
            </a:r>
            <a:r>
              <a:rPr lang="en-US" sz="1800" dirty="0"/>
              <a:t> * </a:t>
            </a:r>
            <a:r>
              <a:rPr lang="en-US" sz="1800" dirty="0" smtClean="0"/>
              <a:t>BLOCK_SIZE </a:t>
            </a:r>
            <a:r>
              <a:rPr lang="en-US" sz="1800" dirty="0"/>
              <a:t>+ </a:t>
            </a:r>
            <a:r>
              <a:rPr lang="en-US" sz="1800" dirty="0" err="1" smtClean="0"/>
              <a:t>threadIdx.x</a:t>
            </a:r>
            <a:r>
              <a:rPr lang="en-US" sz="1800" dirty="0" smtClean="0"/>
              <a:t>,  </a:t>
            </a:r>
            <a:r>
              <a:rPr lang="en-US" sz="1800" dirty="0"/>
              <a:t>j = </a:t>
            </a:r>
            <a:r>
              <a:rPr lang="en-US" sz="1800" dirty="0" err="1"/>
              <a:t>blockIdx.y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  float sum = 0.0f;</a:t>
            </a:r>
          </a:p>
          <a:p>
            <a:pPr marL="0" indent="0">
              <a:buNone/>
            </a:pPr>
            <a:r>
              <a:rPr lang="en-US" sz="1800" dirty="0"/>
              <a:t>  for (</a:t>
            </a:r>
            <a:r>
              <a:rPr lang="en-US" sz="1800" dirty="0" err="1"/>
              <a:t>int</a:t>
            </a:r>
            <a:r>
              <a:rPr lang="en-US" sz="1800" dirty="0"/>
              <a:t> k = 0; k&lt; M; k++) sum += a[</a:t>
            </a:r>
            <a:r>
              <a:rPr lang="en-US" sz="1800" dirty="0" err="1"/>
              <a:t>i+N</a:t>
            </a:r>
            <a:r>
              <a:rPr lang="en-US" sz="1800" dirty="0"/>
              <a:t>*k] * b[</a:t>
            </a:r>
            <a:r>
              <a:rPr lang="en-US" sz="1800" dirty="0" err="1"/>
              <a:t>k+K</a:t>
            </a:r>
            <a:r>
              <a:rPr lang="en-US" sz="1800" dirty="0"/>
              <a:t>*j];</a:t>
            </a:r>
          </a:p>
          <a:p>
            <a:pPr marL="0" indent="0">
              <a:buNone/>
            </a:pPr>
            <a:r>
              <a:rPr lang="en-US" sz="1800" dirty="0"/>
              <a:t>  c [</a:t>
            </a:r>
            <a:r>
              <a:rPr lang="en-US" sz="1800" dirty="0" err="1"/>
              <a:t>i+N</a:t>
            </a:r>
            <a:r>
              <a:rPr lang="en-US" sz="1800" dirty="0"/>
              <a:t>*j] = sum;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dim3 </a:t>
            </a:r>
            <a:r>
              <a:rPr lang="en-US" sz="1800" dirty="0" err="1"/>
              <a:t>dimBlock</a:t>
            </a:r>
            <a:r>
              <a:rPr lang="en-US" sz="1800" dirty="0"/>
              <a:t>(BLOCK_SIZE);</a:t>
            </a:r>
          </a:p>
          <a:p>
            <a:pPr marL="0" indent="0">
              <a:buNone/>
            </a:pPr>
            <a:r>
              <a:rPr lang="en-US" sz="1800" dirty="0" smtClean="0"/>
              <a:t>dim3 </a:t>
            </a:r>
            <a:r>
              <a:rPr lang="en-US" sz="1800" dirty="0" err="1"/>
              <a:t>dimGrid</a:t>
            </a:r>
            <a:r>
              <a:rPr lang="en-US" sz="1800" dirty="0"/>
              <a:t>(N/BLOCK_SIZE, </a:t>
            </a:r>
            <a:r>
              <a:rPr lang="en-US" sz="1800" dirty="0" smtClean="0"/>
              <a:t>K);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mmkernel</a:t>
            </a:r>
            <a:r>
              <a:rPr lang="en-US" sz="1800" dirty="0"/>
              <a:t>&lt;&lt;&lt;</a:t>
            </a:r>
            <a:r>
              <a:rPr lang="en-US" sz="1800" dirty="0" err="1"/>
              <a:t>dimGrid</a:t>
            </a:r>
            <a:r>
              <a:rPr lang="en-US" sz="1800" dirty="0"/>
              <a:t>, </a:t>
            </a:r>
            <a:r>
              <a:rPr lang="en-US" sz="1800" dirty="0" err="1"/>
              <a:t>dimBlock</a:t>
            </a:r>
            <a:r>
              <a:rPr lang="en-US" sz="1800" dirty="0"/>
              <a:t>&gt;&gt;&gt; (</a:t>
            </a:r>
            <a:r>
              <a:rPr lang="en-US" sz="1800" dirty="0" err="1"/>
              <a:t>dev_A</a:t>
            </a:r>
            <a:r>
              <a:rPr lang="en-US" sz="1800" dirty="0"/>
              <a:t>, </a:t>
            </a:r>
            <a:r>
              <a:rPr lang="en-US" sz="1800" dirty="0" err="1"/>
              <a:t>dev_B</a:t>
            </a:r>
            <a:r>
              <a:rPr lang="en-US" sz="1800" dirty="0"/>
              <a:t>, </a:t>
            </a:r>
            <a:r>
              <a:rPr lang="en-US" sz="1800" dirty="0" err="1"/>
              <a:t>dev_C</a:t>
            </a:r>
            <a:r>
              <a:rPr lang="en-US" sz="1800" dirty="0"/>
              <a:t>, N, M, K</a:t>
            </a:r>
            <a:r>
              <a:rPr lang="en-US" sz="1800" dirty="0" smtClean="0"/>
              <a:t>);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Notice the relationship between index calculation and kernel invocation.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Try mm1.cu with different BLOCK_SIZE’s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450" y="0"/>
            <a:ext cx="8229600" cy="1143000"/>
          </a:xfrm>
        </p:spPr>
        <p:txBody>
          <a:bodyPr/>
          <a:lstStyle/>
          <a:p>
            <a:r>
              <a:rPr lang="en-US" dirty="0" smtClean="0"/>
              <a:t>CUDA memory hierarchy</a:t>
            </a:r>
            <a:endParaRPr lang="en-US" dirty="0"/>
          </a:p>
        </p:txBody>
      </p:sp>
      <p:sp>
        <p:nvSpPr>
          <p:cNvPr id="7" name="Rectangle 163"/>
          <p:cNvSpPr>
            <a:spLocks noChangeArrowheads="1"/>
          </p:cNvSpPr>
          <p:nvPr/>
        </p:nvSpPr>
        <p:spPr bwMode="auto">
          <a:xfrm>
            <a:off x="152400" y="4343400"/>
            <a:ext cx="8229600" cy="2413000"/>
          </a:xfrm>
          <a:prstGeom prst="rect">
            <a:avLst/>
          </a:prstGeom>
          <a:solidFill>
            <a:srgbClr val="FF9933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62"/>
          <p:cNvSpPr>
            <a:spLocks noChangeArrowheads="1"/>
          </p:cNvSpPr>
          <p:nvPr/>
        </p:nvSpPr>
        <p:spPr bwMode="auto">
          <a:xfrm>
            <a:off x="304800" y="2530475"/>
            <a:ext cx="3429000" cy="166052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61"/>
          <p:cNvSpPr>
            <a:spLocks noChangeArrowheads="1"/>
          </p:cNvSpPr>
          <p:nvPr/>
        </p:nvSpPr>
        <p:spPr bwMode="auto">
          <a:xfrm>
            <a:off x="304800" y="990600"/>
            <a:ext cx="3429000" cy="1447800"/>
          </a:xfrm>
          <a:prstGeom prst="rect">
            <a:avLst/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38600" y="1447800"/>
            <a:ext cx="4876800" cy="28336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</a:pPr>
            <a:r>
              <a:rPr lang="en-US" sz="1800" dirty="0" smtClean="0"/>
              <a:t>Register: per-thread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Private per thread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Can spill into local memory (</a:t>
            </a:r>
            <a:r>
              <a:rPr lang="en-US" sz="1600" dirty="0" err="1" smtClean="0"/>
              <a:t>perf</a:t>
            </a:r>
            <a:r>
              <a:rPr lang="en-US" sz="1600" dirty="0" smtClean="0"/>
              <a:t>. hit)</a:t>
            </a:r>
          </a:p>
          <a:p>
            <a:pPr marL="457200" indent="-457200">
              <a:lnSpc>
                <a:spcPct val="90000"/>
              </a:lnSpc>
            </a:pPr>
            <a:r>
              <a:rPr lang="en-US" sz="1800" dirty="0" smtClean="0"/>
              <a:t>Shared Memory:  per-block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Shared by threads of the same block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Used for: Inter-thread communication</a:t>
            </a:r>
          </a:p>
          <a:p>
            <a:pPr marL="457200" indent="-457200">
              <a:lnSpc>
                <a:spcPct val="90000"/>
              </a:lnSpc>
            </a:pPr>
            <a:r>
              <a:rPr lang="en-US" sz="1800" dirty="0" smtClean="0"/>
              <a:t>Global Memory: per-application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Available for use to all threads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Used for: Inter-thread communication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Also used for inter-grid communication</a:t>
            </a:r>
            <a:endParaRPr lang="en-US" sz="1600" dirty="0"/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457200" y="1066800"/>
            <a:ext cx="946150" cy="1157288"/>
            <a:chOff x="343" y="681"/>
            <a:chExt cx="596" cy="729"/>
          </a:xfrm>
        </p:grpSpPr>
        <p:sp>
          <p:nvSpPr>
            <p:cNvPr id="12" name="Freeform 6"/>
            <p:cNvSpPr>
              <a:spLocks noChangeAspect="1"/>
            </p:cNvSpPr>
            <p:nvPr/>
          </p:nvSpPr>
          <p:spPr bwMode="auto">
            <a:xfrm>
              <a:off x="600" y="885"/>
              <a:ext cx="81" cy="525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00" y="192"/>
                </a:cxn>
                <a:cxn ang="0">
                  <a:pos x="8" y="336"/>
                </a:cxn>
                <a:cxn ang="0">
                  <a:pos x="152" y="528"/>
                </a:cxn>
                <a:cxn ang="0">
                  <a:pos x="8" y="720"/>
                </a:cxn>
                <a:cxn ang="0">
                  <a:pos x="152" y="816"/>
                </a:cxn>
                <a:cxn ang="0">
                  <a:pos x="56" y="960"/>
                </a:cxn>
                <a:cxn ang="0">
                  <a:pos x="152" y="1104"/>
                </a:cxn>
                <a:cxn ang="0">
                  <a:pos x="8" y="1248"/>
                </a:cxn>
                <a:cxn ang="0">
                  <a:pos x="104" y="1344"/>
                </a:cxn>
                <a:cxn ang="0">
                  <a:pos x="56" y="1536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343" y="681"/>
              <a:ext cx="596" cy="23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  <a:latin typeface="Arial" pitchFamily="34" charset="0"/>
                </a:rPr>
                <a:t>Thread</a:t>
              </a:r>
            </a:p>
          </p:txBody>
        </p:sp>
      </p:grp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549400" y="1619250"/>
            <a:ext cx="1935163" cy="420688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Register</a:t>
            </a: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966788" y="1828800"/>
            <a:ext cx="5857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44513" y="4348163"/>
            <a:ext cx="911225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 0</a:t>
            </a:r>
          </a:p>
        </p:txBody>
      </p: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409575" y="4656138"/>
            <a:ext cx="3927475" cy="835025"/>
            <a:chOff x="258" y="2682"/>
            <a:chExt cx="2474" cy="592"/>
          </a:xfrm>
        </p:grpSpPr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258" y="2682"/>
              <a:ext cx="2474" cy="592"/>
            </a:xfrm>
            <a:prstGeom prst="rect">
              <a:avLst/>
            </a:prstGeom>
            <a:noFill/>
            <a:ln w="285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872" y="2909"/>
              <a:ext cx="316" cy="26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</a:rPr>
                <a:t>. . .</a:t>
              </a:r>
            </a:p>
          </p:txBody>
        </p:sp>
        <p:grpSp>
          <p:nvGrpSpPr>
            <p:cNvPr id="20" name="Group 14"/>
            <p:cNvGrpSpPr>
              <a:grpSpLocks/>
            </p:cNvGrpSpPr>
            <p:nvPr/>
          </p:nvGrpSpPr>
          <p:grpSpPr bwMode="auto">
            <a:xfrm>
              <a:off x="313" y="2730"/>
              <a:ext cx="490" cy="497"/>
              <a:chOff x="967" y="1678"/>
              <a:chExt cx="688" cy="700"/>
            </a:xfrm>
          </p:grpSpPr>
          <p:sp>
            <p:nvSpPr>
              <p:cNvPr id="63" name="Text Box 15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64" name="Group 16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65" name="Freeform 17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Freeform 18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Freeform 19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Freeform 20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21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22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24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25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26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27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" name="Group 28"/>
            <p:cNvGrpSpPr>
              <a:grpSpLocks/>
            </p:cNvGrpSpPr>
            <p:nvPr/>
          </p:nvGrpSpPr>
          <p:grpSpPr bwMode="auto">
            <a:xfrm>
              <a:off x="847" y="2730"/>
              <a:ext cx="490" cy="497"/>
              <a:chOff x="967" y="1678"/>
              <a:chExt cx="688" cy="700"/>
            </a:xfrm>
          </p:grpSpPr>
          <p:sp>
            <p:nvSpPr>
              <p:cNvPr id="50" name="Text Box 29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51" name="Group 30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52" name="Freeform 31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32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33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34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5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6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37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38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39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40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Freeform 41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" name="Group 42"/>
            <p:cNvGrpSpPr>
              <a:grpSpLocks/>
            </p:cNvGrpSpPr>
            <p:nvPr/>
          </p:nvGrpSpPr>
          <p:grpSpPr bwMode="auto">
            <a:xfrm>
              <a:off x="2187" y="2730"/>
              <a:ext cx="490" cy="497"/>
              <a:chOff x="967" y="1678"/>
              <a:chExt cx="688" cy="700"/>
            </a:xfrm>
          </p:grpSpPr>
          <p:sp>
            <p:nvSpPr>
              <p:cNvPr id="37" name="Text Box 43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38" name="Group 44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39" name="Freeform 45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46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47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48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49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50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51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52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53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54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55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" name="Group 56"/>
            <p:cNvGrpSpPr>
              <a:grpSpLocks/>
            </p:cNvGrpSpPr>
            <p:nvPr/>
          </p:nvGrpSpPr>
          <p:grpSpPr bwMode="auto">
            <a:xfrm>
              <a:off x="1383" y="2730"/>
              <a:ext cx="489" cy="497"/>
              <a:chOff x="967" y="1678"/>
              <a:chExt cx="688" cy="700"/>
            </a:xfrm>
          </p:grpSpPr>
          <p:sp>
            <p:nvSpPr>
              <p:cNvPr id="24" name="Text Box 57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25" name="Group 58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26" name="Freeform 59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60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61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62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63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64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Freeform 65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Freeform 66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Freeform 67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Freeform 68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Freeform 69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6" name="Rectangle 70"/>
          <p:cNvSpPr>
            <a:spLocks noChangeArrowheads="1"/>
          </p:cNvSpPr>
          <p:nvPr/>
        </p:nvSpPr>
        <p:spPr bwMode="auto">
          <a:xfrm>
            <a:off x="4949825" y="4627563"/>
            <a:ext cx="1676400" cy="2078037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Global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Device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Memory</a:t>
            </a:r>
          </a:p>
        </p:txBody>
      </p:sp>
      <p:grpSp>
        <p:nvGrpSpPr>
          <p:cNvPr id="77" name="Group 71"/>
          <p:cNvGrpSpPr>
            <a:grpSpLocks/>
          </p:cNvGrpSpPr>
          <p:nvPr/>
        </p:nvGrpSpPr>
        <p:grpSpPr bwMode="auto">
          <a:xfrm>
            <a:off x="409575" y="5865813"/>
            <a:ext cx="3927475" cy="833437"/>
            <a:chOff x="258" y="2682"/>
            <a:chExt cx="2474" cy="592"/>
          </a:xfrm>
        </p:grpSpPr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258" y="2682"/>
              <a:ext cx="2474" cy="592"/>
            </a:xfrm>
            <a:prstGeom prst="rect">
              <a:avLst/>
            </a:prstGeom>
            <a:noFill/>
            <a:ln w="285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Text Box 73"/>
            <p:cNvSpPr txBox="1">
              <a:spLocks noChangeArrowheads="1"/>
            </p:cNvSpPr>
            <p:nvPr/>
          </p:nvSpPr>
          <p:spPr bwMode="auto">
            <a:xfrm>
              <a:off x="1872" y="2910"/>
              <a:ext cx="316" cy="26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</a:rPr>
                <a:t>. . .</a:t>
              </a:r>
            </a:p>
          </p:txBody>
        </p:sp>
        <p:grpSp>
          <p:nvGrpSpPr>
            <p:cNvPr id="80" name="Group 74"/>
            <p:cNvGrpSpPr>
              <a:grpSpLocks/>
            </p:cNvGrpSpPr>
            <p:nvPr/>
          </p:nvGrpSpPr>
          <p:grpSpPr bwMode="auto">
            <a:xfrm>
              <a:off x="313" y="2730"/>
              <a:ext cx="490" cy="497"/>
              <a:chOff x="967" y="1678"/>
              <a:chExt cx="688" cy="700"/>
            </a:xfrm>
          </p:grpSpPr>
          <p:sp>
            <p:nvSpPr>
              <p:cNvPr id="123" name="Text Box 75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24" name="Group 76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25" name="Freeform 77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Freeform 78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79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Freeform 80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81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82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Freeform 83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Freeform 84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Freeform 85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" name="Freeform 86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Freeform 87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1" name="Group 88"/>
            <p:cNvGrpSpPr>
              <a:grpSpLocks/>
            </p:cNvGrpSpPr>
            <p:nvPr/>
          </p:nvGrpSpPr>
          <p:grpSpPr bwMode="auto">
            <a:xfrm>
              <a:off x="847" y="2730"/>
              <a:ext cx="490" cy="497"/>
              <a:chOff x="967" y="1678"/>
              <a:chExt cx="688" cy="700"/>
            </a:xfrm>
          </p:grpSpPr>
          <p:sp>
            <p:nvSpPr>
              <p:cNvPr id="110" name="Text Box 89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11" name="Group 90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12" name="Freeform 91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92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Freeform 93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Freeform 94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Freeform 95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Freeform 96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" name="Freeform 97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Freeform 98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Freeform 99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" name="Freeform 100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Freeform 101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" name="Group 102"/>
            <p:cNvGrpSpPr>
              <a:grpSpLocks/>
            </p:cNvGrpSpPr>
            <p:nvPr/>
          </p:nvGrpSpPr>
          <p:grpSpPr bwMode="auto">
            <a:xfrm>
              <a:off x="2187" y="2730"/>
              <a:ext cx="490" cy="497"/>
              <a:chOff x="967" y="1678"/>
              <a:chExt cx="688" cy="700"/>
            </a:xfrm>
          </p:grpSpPr>
          <p:sp>
            <p:nvSpPr>
              <p:cNvPr id="97" name="Text Box 103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98" name="Group 104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99" name="Freeform 105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Freeform 106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107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Freeform 108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Freeform 109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110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111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112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113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114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115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3" name="Group 116"/>
            <p:cNvGrpSpPr>
              <a:grpSpLocks/>
            </p:cNvGrpSpPr>
            <p:nvPr/>
          </p:nvGrpSpPr>
          <p:grpSpPr bwMode="auto">
            <a:xfrm>
              <a:off x="1383" y="2730"/>
              <a:ext cx="489" cy="497"/>
              <a:chOff x="967" y="1678"/>
              <a:chExt cx="688" cy="700"/>
            </a:xfrm>
          </p:grpSpPr>
          <p:sp>
            <p:nvSpPr>
              <p:cNvPr id="84" name="Text Box 117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85" name="Group 118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86" name="Freeform 119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120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121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122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Freeform 123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124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Freeform 125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126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127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128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29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36" name="Text Box 130"/>
          <p:cNvSpPr txBox="1">
            <a:spLocks noChangeArrowheads="1"/>
          </p:cNvSpPr>
          <p:nvPr/>
        </p:nvSpPr>
        <p:spPr bwMode="auto">
          <a:xfrm>
            <a:off x="544513" y="5570538"/>
            <a:ext cx="911225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 1</a:t>
            </a:r>
          </a:p>
        </p:txBody>
      </p:sp>
      <p:sp>
        <p:nvSpPr>
          <p:cNvPr id="137" name="Line 131"/>
          <p:cNvSpPr>
            <a:spLocks noChangeShapeType="1"/>
          </p:cNvSpPr>
          <p:nvPr/>
        </p:nvSpPr>
        <p:spPr bwMode="auto">
          <a:xfrm>
            <a:off x="4356100" y="5073650"/>
            <a:ext cx="5857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" name="Line 132"/>
          <p:cNvSpPr>
            <a:spLocks noChangeShapeType="1"/>
          </p:cNvSpPr>
          <p:nvPr/>
        </p:nvSpPr>
        <p:spPr bwMode="auto">
          <a:xfrm>
            <a:off x="4356100" y="6283325"/>
            <a:ext cx="5857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" name="Line 133"/>
          <p:cNvSpPr>
            <a:spLocks noChangeShapeType="1"/>
          </p:cNvSpPr>
          <p:nvPr/>
        </p:nvSpPr>
        <p:spPr bwMode="auto">
          <a:xfrm>
            <a:off x="6894513" y="4656138"/>
            <a:ext cx="0" cy="2038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0" name="Text Box 134"/>
          <p:cNvSpPr txBox="1">
            <a:spLocks noChangeArrowheads="1"/>
          </p:cNvSpPr>
          <p:nvPr/>
        </p:nvSpPr>
        <p:spPr bwMode="auto">
          <a:xfrm>
            <a:off x="7010400" y="5346700"/>
            <a:ext cx="1708150" cy="9159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Sequential</a:t>
            </a:r>
          </a:p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Grids</a:t>
            </a:r>
          </a:p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in Time</a:t>
            </a:r>
          </a:p>
        </p:txBody>
      </p:sp>
      <p:grpSp>
        <p:nvGrpSpPr>
          <p:cNvPr id="141" name="Group 136"/>
          <p:cNvGrpSpPr>
            <a:grpSpLocks/>
          </p:cNvGrpSpPr>
          <p:nvPr/>
        </p:nvGrpSpPr>
        <p:grpSpPr bwMode="auto">
          <a:xfrm>
            <a:off x="454025" y="2595563"/>
            <a:ext cx="1092200" cy="1443037"/>
            <a:chOff x="286" y="1620"/>
            <a:chExt cx="688" cy="909"/>
          </a:xfrm>
        </p:grpSpPr>
        <p:grpSp>
          <p:nvGrpSpPr>
            <p:cNvPr id="142" name="Group 137"/>
            <p:cNvGrpSpPr>
              <a:grpSpLocks/>
            </p:cNvGrpSpPr>
            <p:nvPr/>
          </p:nvGrpSpPr>
          <p:grpSpPr bwMode="auto">
            <a:xfrm>
              <a:off x="286" y="1829"/>
              <a:ext cx="688" cy="700"/>
              <a:chOff x="967" y="1678"/>
              <a:chExt cx="688" cy="700"/>
            </a:xfrm>
          </p:grpSpPr>
          <p:sp>
            <p:nvSpPr>
              <p:cNvPr id="144" name="Text Box 138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28575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45" name="Group 139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46" name="Freeform 140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Freeform 141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" name="Freeform 142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Freeform 143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" name="Freeform 144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Freeform 145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Freeform 146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147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" name="Freeform 148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" name="Freeform 149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6" name="Freeform 150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" name="Text Box 151"/>
            <p:cNvSpPr txBox="1">
              <a:spLocks noChangeArrowheads="1"/>
            </p:cNvSpPr>
            <p:nvPr/>
          </p:nvSpPr>
          <p:spPr bwMode="auto">
            <a:xfrm>
              <a:off x="376" y="1620"/>
              <a:ext cx="508" cy="23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  <a:latin typeface="Arial" pitchFamily="34" charset="0"/>
                </a:rPr>
                <a:t>Block</a:t>
              </a:r>
            </a:p>
          </p:txBody>
        </p:sp>
      </p:grpSp>
      <p:sp>
        <p:nvSpPr>
          <p:cNvPr id="157" name="Rectangle 152"/>
          <p:cNvSpPr>
            <a:spLocks noChangeArrowheads="1"/>
          </p:cNvSpPr>
          <p:nvPr/>
        </p:nvSpPr>
        <p:spPr bwMode="auto">
          <a:xfrm>
            <a:off x="2151063" y="3101975"/>
            <a:ext cx="1465262" cy="762000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Shared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Memory</a:t>
            </a:r>
          </a:p>
        </p:txBody>
      </p:sp>
      <p:grpSp>
        <p:nvGrpSpPr>
          <p:cNvPr id="158" name="Group 153"/>
          <p:cNvGrpSpPr>
            <a:grpSpLocks/>
          </p:cNvGrpSpPr>
          <p:nvPr/>
        </p:nvGrpSpPr>
        <p:grpSpPr bwMode="auto">
          <a:xfrm>
            <a:off x="1550988" y="3181350"/>
            <a:ext cx="585787" cy="603250"/>
            <a:chOff x="977" y="1843"/>
            <a:chExt cx="369" cy="380"/>
          </a:xfrm>
        </p:grpSpPr>
        <p:sp>
          <p:nvSpPr>
            <p:cNvPr id="159" name="Line 154"/>
            <p:cNvSpPr>
              <a:spLocks noChangeShapeType="1"/>
            </p:cNvSpPr>
            <p:nvPr/>
          </p:nvSpPr>
          <p:spPr bwMode="auto">
            <a:xfrm>
              <a:off x="977" y="203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55"/>
            <p:cNvSpPr>
              <a:spLocks noChangeShapeType="1"/>
            </p:cNvSpPr>
            <p:nvPr/>
          </p:nvSpPr>
          <p:spPr bwMode="auto">
            <a:xfrm>
              <a:off x="977" y="1969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Line 156"/>
            <p:cNvSpPr>
              <a:spLocks noChangeShapeType="1"/>
            </p:cNvSpPr>
            <p:nvPr/>
          </p:nvSpPr>
          <p:spPr bwMode="auto">
            <a:xfrm>
              <a:off x="977" y="1906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Line 157"/>
            <p:cNvSpPr>
              <a:spLocks noChangeShapeType="1"/>
            </p:cNvSpPr>
            <p:nvPr/>
          </p:nvSpPr>
          <p:spPr bwMode="auto">
            <a:xfrm>
              <a:off x="977" y="2096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Line 158"/>
            <p:cNvSpPr>
              <a:spLocks noChangeShapeType="1"/>
            </p:cNvSpPr>
            <p:nvPr/>
          </p:nvSpPr>
          <p:spPr bwMode="auto">
            <a:xfrm>
              <a:off x="977" y="2159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Line 159"/>
            <p:cNvSpPr>
              <a:spLocks noChangeShapeType="1"/>
            </p:cNvSpPr>
            <p:nvPr/>
          </p:nvSpPr>
          <p:spPr bwMode="auto">
            <a:xfrm>
              <a:off x="977" y="184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160"/>
            <p:cNvSpPr>
              <a:spLocks noChangeShapeType="1"/>
            </p:cNvSpPr>
            <p:nvPr/>
          </p:nvSpPr>
          <p:spPr bwMode="auto">
            <a:xfrm>
              <a:off x="977" y="222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6" name="Text Box 164"/>
          <p:cNvSpPr txBox="1">
            <a:spLocks noChangeArrowheads="1"/>
          </p:cNvSpPr>
          <p:nvPr/>
        </p:nvSpPr>
        <p:spPr bwMode="auto">
          <a:xfrm>
            <a:off x="8382000" y="6400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fld id="{264AEFCE-4F48-4A5F-8FE1-7501CAF36368}" type="slidenum">
              <a:rPr lang="en-US">
                <a:latin typeface="Tahoma" pitchFamily="34" charset="0"/>
              </a:rPr>
              <a:pPr eaLnBrk="0" hangingPunct="0">
                <a:spcBef>
                  <a:spcPct val="50000"/>
                </a:spcBef>
              </a:pPr>
              <a:t>12</a:t>
            </a:fld>
            <a:endParaRPr 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766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 smtClean="0"/>
              <a:t>Memory	Declaration	Scope Lifetime</a:t>
            </a:r>
            <a:endParaRPr lang="en-US" sz="2800" dirty="0" smtClean="0"/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Registers	Auto variables	Thread	Kernel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                       other than arrays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Local		Auto arrays 		Thread	Kernel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Shared	</a:t>
            </a:r>
            <a:r>
              <a:rPr lang="en-US" sz="2800" dirty="0" smtClean="0">
                <a:solidFill>
                  <a:srgbClr val="0000FF"/>
                </a:solidFill>
              </a:rPr>
              <a:t>__shared__</a:t>
            </a:r>
            <a:r>
              <a:rPr lang="en-US" sz="2800" dirty="0" smtClean="0"/>
              <a:t>		Block		Kernel</a:t>
            </a:r>
            <a:endParaRPr lang="en-US" sz="2800" dirty="0" smtClean="0">
              <a:solidFill>
                <a:srgbClr val="0000FF"/>
              </a:solidFill>
            </a:endParaRP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Global	</a:t>
            </a:r>
            <a:r>
              <a:rPr lang="en-US" sz="2800" dirty="0" smtClean="0">
                <a:solidFill>
                  <a:srgbClr val="0000FF"/>
                </a:solidFill>
              </a:rPr>
              <a:t>__device__</a:t>
            </a:r>
            <a:r>
              <a:rPr lang="en-US" sz="2800" dirty="0" smtClean="0"/>
              <a:t>		Grid		Application</a:t>
            </a:r>
            <a:endParaRPr lang="en-US" sz="2800" dirty="0" smtClean="0">
              <a:solidFill>
                <a:srgbClr val="0000FF"/>
              </a:solidFill>
            </a:endParaRP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Constant	</a:t>
            </a:r>
            <a:r>
              <a:rPr lang="en-US" sz="2800" dirty="0" smtClean="0">
                <a:solidFill>
                  <a:srgbClr val="0000FF"/>
                </a:solidFill>
              </a:rPr>
              <a:t>__constant__</a:t>
            </a:r>
            <a:r>
              <a:rPr lang="en-US" sz="2800" dirty="0" smtClean="0"/>
              <a:t>	Grid		Application</a:t>
            </a:r>
            <a:endParaRPr lang="en-US" sz="2800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__global__  float A[1000];</a:t>
            </a:r>
          </a:p>
          <a:p>
            <a:pPr>
              <a:buNone/>
            </a:pPr>
            <a:r>
              <a:rPr lang="en-US" dirty="0" smtClean="0"/>
              <a:t>__global__ void </a:t>
            </a:r>
            <a:r>
              <a:rPr lang="en-US" dirty="0" err="1" smtClean="0"/>
              <a:t>mmkernel</a:t>
            </a:r>
            <a:r>
              <a:rPr lang="en-US" dirty="0" smtClean="0"/>
              <a:t>(float *a, float *b, float  *c, 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K)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blockIdx.x</a:t>
            </a:r>
            <a:r>
              <a:rPr lang="en-US" dirty="0" smtClean="0"/>
              <a:t> * BLOCK_SIZE + </a:t>
            </a:r>
            <a:r>
              <a:rPr lang="en-US" dirty="0" err="1" smtClean="0"/>
              <a:t>threadIdx.x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j = </a:t>
            </a:r>
            <a:r>
              <a:rPr lang="en-US" dirty="0" err="1" smtClean="0"/>
              <a:t>blockIdx.y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= </a:t>
            </a:r>
            <a:r>
              <a:rPr lang="en-US" dirty="0" err="1" smtClean="0"/>
              <a:t>threadIdx.x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__shared__ float </a:t>
            </a:r>
            <a:r>
              <a:rPr lang="en-US" dirty="0" err="1" smtClean="0"/>
              <a:t>cb</a:t>
            </a:r>
            <a:r>
              <a:rPr lang="en-US" dirty="0" smtClean="0"/>
              <a:t>[BLOCK_SIZE];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workb</a:t>
            </a:r>
            <a:r>
              <a:rPr lang="en-US" dirty="0" smtClean="0"/>
              <a:t>[BLOCK_SIZE];</a:t>
            </a:r>
          </a:p>
          <a:p>
            <a:pPr>
              <a:buNone/>
            </a:pPr>
            <a:r>
              <a:rPr lang="en-US" dirty="0" smtClean="0"/>
              <a:t>  ……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type of variables are A, </a:t>
            </a:r>
            <a:r>
              <a:rPr lang="en-US" dirty="0" err="1" smtClean="0"/>
              <a:t>i</a:t>
            </a:r>
            <a:r>
              <a:rPr lang="en-US" dirty="0" smtClean="0"/>
              <a:t>, j, </a:t>
            </a:r>
            <a:r>
              <a:rPr lang="en-US" dirty="0" err="1" smtClean="0"/>
              <a:t>cb</a:t>
            </a:r>
            <a:r>
              <a:rPr lang="en-US" dirty="0" smtClean="0"/>
              <a:t>, </a:t>
            </a:r>
            <a:r>
              <a:rPr lang="en-US" dirty="0" err="1" smtClean="0"/>
              <a:t>workb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mm1.cu, threads use register variables and global arrays</a:t>
            </a:r>
          </a:p>
          <a:p>
            <a:endParaRPr lang="en-US" dirty="0" smtClean="0"/>
          </a:p>
          <a:p>
            <a:r>
              <a:rPr lang="en-US" dirty="0" smtClean="0"/>
              <a:t>A block of BLOCK_SIZE threads is used to compute: BLOCK_SIZE c items: c[0][0], c[1][0], c[2][0], …. C[BLOCK_SIZE][0]</a:t>
            </a:r>
          </a:p>
          <a:p>
            <a:pPr lvl="1"/>
            <a:r>
              <a:rPr lang="en-US" dirty="0" smtClean="0"/>
              <a:t>The calculation:</a:t>
            </a:r>
          </a:p>
          <a:p>
            <a:pPr lvl="2"/>
            <a:r>
              <a:rPr lang="en-US" sz="2000" dirty="0" smtClean="0"/>
              <a:t>C[0][0] = A[0][0] * B[0][0] + A[0][1]*B[1][0] + A[0][2] * B[2][0] …</a:t>
            </a:r>
          </a:p>
          <a:p>
            <a:pPr lvl="2"/>
            <a:r>
              <a:rPr lang="en-US" sz="2000" dirty="0" smtClean="0"/>
              <a:t>C[1][0] = A[1][0] * B[0][0] + A[1][1]*B[1][0] + A[1][2] * B[2][0] …</a:t>
            </a:r>
          </a:p>
          <a:p>
            <a:pPr lvl="2"/>
            <a:r>
              <a:rPr lang="en-US" sz="2000" dirty="0" smtClean="0"/>
              <a:t>C[2][0] = A[2][0] * B[0][0] + A[2][1]*B[1][0] + A[2][2] * B[2][0] … </a:t>
            </a:r>
          </a:p>
          <a:p>
            <a:pPr lvl="1"/>
            <a:r>
              <a:rPr lang="en-US" dirty="0" smtClean="0"/>
              <a:t>A matrix has different values in different threads – can’t use shared memory</a:t>
            </a:r>
          </a:p>
          <a:p>
            <a:pPr lvl="1"/>
            <a:r>
              <a:rPr lang="en-US" dirty="0" smtClean="0"/>
              <a:t>B matrix has the same items</a:t>
            </a:r>
          </a:p>
          <a:p>
            <a:pPr lvl="2"/>
            <a:r>
              <a:rPr lang="en-US" dirty="0" smtClean="0"/>
              <a:t>Put B in shared memory may reduce the (global) memory traffic.</a:t>
            </a:r>
          </a:p>
          <a:p>
            <a:pPr lvl="2"/>
            <a:r>
              <a:rPr lang="en-US" dirty="0" smtClean="0"/>
              <a:t>Shared memory in GPU is limited, can’t hold the whole column: need to reduce the memory footprint. How?</a:t>
            </a:r>
          </a:p>
          <a:p>
            <a:pPr lvl="3"/>
            <a:r>
              <a:rPr lang="en-US" dirty="0" smtClean="0"/>
              <a:t> for(k=0; </a:t>
            </a:r>
            <a:r>
              <a:rPr lang="en-US" dirty="0" err="1" smtClean="0"/>
              <a:t>i</a:t>
            </a:r>
            <a:r>
              <a:rPr lang="en-US" dirty="0" smtClean="0"/>
              <a:t>&lt;M; k++) C[</a:t>
            </a:r>
            <a:r>
              <a:rPr lang="en-US" dirty="0" err="1" smtClean="0"/>
              <a:t>i</a:t>
            </a:r>
            <a:r>
              <a:rPr lang="en-US" dirty="0" smtClean="0"/>
              <a:t>][j] += A[</a:t>
            </a:r>
            <a:r>
              <a:rPr lang="en-US" dirty="0" err="1" smtClean="0"/>
              <a:t>i</a:t>
            </a:r>
            <a:r>
              <a:rPr lang="en-US" dirty="0" smtClean="0"/>
              <a:t>][k]*B[k][j]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for(k=0;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&lt;M; k++) C[</a:t>
            </a:r>
            <a:r>
              <a:rPr lang="en-US" sz="2800" dirty="0" err="1" smtClean="0"/>
              <a:t>i</a:t>
            </a:r>
            <a:r>
              <a:rPr lang="en-US" sz="2800" dirty="0" smtClean="0"/>
              <a:t>][j] += A[</a:t>
            </a:r>
            <a:r>
              <a:rPr lang="en-US" sz="2800" dirty="0" err="1" smtClean="0"/>
              <a:t>i</a:t>
            </a:r>
            <a:r>
              <a:rPr lang="en-US" sz="2800" dirty="0" smtClean="0"/>
              <a:t>][k]*B[k][j]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For (</a:t>
            </a:r>
            <a:r>
              <a:rPr lang="en-US" sz="2800" dirty="0" err="1" smtClean="0"/>
              <a:t>ks</a:t>
            </a:r>
            <a:r>
              <a:rPr lang="en-US" sz="2800" dirty="0" smtClean="0"/>
              <a:t>=0;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+=TSIZE)</a:t>
            </a:r>
          </a:p>
          <a:p>
            <a:pPr>
              <a:buNone/>
            </a:pPr>
            <a:r>
              <a:rPr lang="en-US" sz="2800" dirty="0" smtClean="0"/>
              <a:t>    for(k=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</a:t>
            </a:r>
            <a:r>
              <a:rPr lang="en-US" sz="2800" dirty="0" err="1" smtClean="0"/>
              <a:t>ks+TSIZE</a:t>
            </a:r>
            <a:r>
              <a:rPr lang="en-US" sz="2800" dirty="0" smtClean="0"/>
              <a:t>; k++) C[</a:t>
            </a:r>
            <a:r>
              <a:rPr lang="en-US" sz="2800" dirty="0" err="1" smtClean="0"/>
              <a:t>i</a:t>
            </a:r>
            <a:r>
              <a:rPr lang="en-US" sz="2800" dirty="0" smtClean="0"/>
              <a:t>][j] += A[</a:t>
            </a:r>
            <a:r>
              <a:rPr lang="en-US" sz="2800" dirty="0" err="1" smtClean="0"/>
              <a:t>i</a:t>
            </a:r>
            <a:r>
              <a:rPr lang="en-US" sz="2800" dirty="0" smtClean="0"/>
              <a:t>][k] * B[k][j];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For(</a:t>
            </a:r>
            <a:r>
              <a:rPr lang="en-US" sz="2800" dirty="0" err="1" smtClean="0"/>
              <a:t>ks</a:t>
            </a:r>
            <a:r>
              <a:rPr lang="en-US" sz="2800" dirty="0" smtClean="0"/>
              <a:t>=0; </a:t>
            </a:r>
            <a:r>
              <a:rPr lang="en-US" sz="2800" dirty="0" err="1" smtClean="0"/>
              <a:t>ks</a:t>
            </a:r>
            <a:r>
              <a:rPr lang="en-US" sz="2800" dirty="0" smtClean="0"/>
              <a:t>&lt;M; </a:t>
            </a:r>
            <a:r>
              <a:rPr lang="en-US" sz="2800" dirty="0" err="1" smtClean="0"/>
              <a:t>ks</a:t>
            </a:r>
            <a:r>
              <a:rPr lang="en-US" sz="2800" dirty="0" smtClean="0"/>
              <a:t>+=TSIZE)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Forall</a:t>
            </a:r>
            <a:r>
              <a:rPr lang="en-US" sz="2800" dirty="0" smtClean="0"/>
              <a:t> (k=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</a:t>
            </a:r>
            <a:r>
              <a:rPr lang="en-US" sz="2800" dirty="0" err="1" smtClean="0"/>
              <a:t>ks+TSIZE</a:t>
            </a:r>
            <a:r>
              <a:rPr lang="en-US" sz="2800" dirty="0" smtClean="0"/>
              <a:t>; k++)</a:t>
            </a:r>
            <a:r>
              <a:rPr lang="en-US" sz="2800" dirty="0"/>
              <a:t> </a:t>
            </a:r>
            <a:r>
              <a:rPr lang="en-US" sz="2800" dirty="0" err="1" smtClean="0"/>
              <a:t>workB</a:t>
            </a:r>
            <a:r>
              <a:rPr lang="en-US" sz="2800" dirty="0" smtClean="0"/>
              <a:t>[k][j] = B[k][j];</a:t>
            </a:r>
          </a:p>
          <a:p>
            <a:pPr>
              <a:buNone/>
            </a:pPr>
            <a:r>
              <a:rPr lang="en-US" sz="2800" dirty="0" smtClean="0"/>
              <a:t>    for (k=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</a:t>
            </a:r>
            <a:r>
              <a:rPr lang="en-US" sz="2800" dirty="0" err="1" smtClean="0"/>
              <a:t>ks+TSIZE;k</a:t>
            </a:r>
            <a:r>
              <a:rPr lang="en-US" sz="2800" dirty="0" smtClean="0"/>
              <a:t>++) C[</a:t>
            </a:r>
            <a:r>
              <a:rPr lang="en-US" sz="2800" dirty="0" err="1" smtClean="0"/>
              <a:t>i</a:t>
            </a:r>
            <a:r>
              <a:rPr lang="en-US" sz="2800" dirty="0" smtClean="0"/>
              <a:t>][j] += A[</a:t>
            </a:r>
            <a:r>
              <a:rPr lang="en-US" sz="2800" dirty="0" err="1" smtClean="0"/>
              <a:t>i</a:t>
            </a:r>
            <a:r>
              <a:rPr lang="en-US" sz="2800" dirty="0" smtClean="0"/>
              <a:t>][k] * </a:t>
            </a:r>
            <a:r>
              <a:rPr lang="en-US" sz="2800" dirty="0" err="1" smtClean="0"/>
              <a:t>workB</a:t>
            </a:r>
            <a:r>
              <a:rPr lang="en-US" sz="2800" dirty="0" smtClean="0"/>
              <a:t>[k][j];</a:t>
            </a: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/>
              <a:t>__global__ void </a:t>
            </a:r>
            <a:r>
              <a:rPr lang="en-US" sz="2800" dirty="0" err="1" smtClean="0"/>
              <a:t>mmkernel</a:t>
            </a:r>
            <a:r>
              <a:rPr lang="en-US" sz="2800" dirty="0" smtClean="0"/>
              <a:t>(float *a, float *b, float  *c, </a:t>
            </a:r>
            <a:r>
              <a:rPr lang="en-US" sz="2800" dirty="0" err="1" smtClean="0"/>
              <a:t>int</a:t>
            </a:r>
            <a:r>
              <a:rPr lang="en-US" sz="2800" dirty="0" smtClean="0"/>
              <a:t> N, </a:t>
            </a:r>
            <a:r>
              <a:rPr lang="en-US" sz="2800" dirty="0" err="1" smtClean="0"/>
              <a:t>int</a:t>
            </a:r>
            <a:r>
              <a:rPr lang="en-US" sz="2800" dirty="0" smtClean="0"/>
              <a:t> M, </a:t>
            </a:r>
            <a:r>
              <a:rPr lang="en-US" sz="2800" dirty="0" err="1" smtClean="0"/>
              <a:t>int</a:t>
            </a:r>
            <a:r>
              <a:rPr lang="en-US" sz="2800" dirty="0" smtClean="0"/>
              <a:t> K)</a:t>
            </a:r>
          </a:p>
          <a:p>
            <a:pPr>
              <a:buNone/>
            </a:pP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blockIdx.x</a:t>
            </a:r>
            <a:r>
              <a:rPr lang="en-US" sz="2800" dirty="0" smtClean="0"/>
              <a:t> * BLOCK_SIZE +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j = </a:t>
            </a:r>
            <a:r>
              <a:rPr lang="en-US" sz="2800" dirty="0" err="1" smtClean="0"/>
              <a:t>blockIdx.y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tx</a:t>
            </a:r>
            <a:r>
              <a:rPr lang="en-US" sz="2800" dirty="0" smtClean="0"/>
              <a:t> =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__shared__ float </a:t>
            </a:r>
            <a:r>
              <a:rPr lang="en-US" sz="2800" dirty="0" err="1" smtClean="0"/>
              <a:t>cb</a:t>
            </a:r>
            <a:r>
              <a:rPr lang="en-US" sz="2800" dirty="0" smtClean="0"/>
              <a:t>[BLOCK_SIZE];</a:t>
            </a:r>
          </a:p>
          <a:p>
            <a:pPr>
              <a:buNone/>
            </a:pPr>
            <a:r>
              <a:rPr lang="en-US" sz="2800" dirty="0" smtClean="0"/>
              <a:t>  float sum = 0.0f;</a:t>
            </a:r>
          </a:p>
          <a:p>
            <a:pPr>
              <a:buNone/>
            </a:pPr>
            <a:r>
              <a:rPr lang="en-US" sz="2800" dirty="0" smtClean="0"/>
              <a:t>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ks</a:t>
            </a:r>
            <a:r>
              <a:rPr lang="en-US" sz="2800" dirty="0" smtClean="0"/>
              <a:t> = 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 BLOCK_SIZE) {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cb</a:t>
            </a:r>
            <a:r>
              <a:rPr lang="en-US" sz="2800" dirty="0" smtClean="0"/>
              <a:t>[</a:t>
            </a:r>
            <a:r>
              <a:rPr lang="en-US" sz="2800" dirty="0" err="1" smtClean="0"/>
              <a:t>tx</a:t>
            </a:r>
            <a:r>
              <a:rPr lang="en-US" sz="2800" dirty="0" smtClean="0"/>
              <a:t>] = b[</a:t>
            </a:r>
            <a:r>
              <a:rPr lang="en-US" sz="2800" dirty="0" err="1" smtClean="0"/>
              <a:t>ks+tx+M</a:t>
            </a:r>
            <a:r>
              <a:rPr lang="en-US" sz="2800" dirty="0" smtClean="0"/>
              <a:t>*j]; // copy from global to shared, all threads parallel read </a:t>
            </a:r>
          </a:p>
          <a:p>
            <a:pPr>
              <a:buNone/>
            </a:pPr>
            <a:r>
              <a:rPr lang="en-US" sz="2800" dirty="0" smtClean="0"/>
              <a:t>  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k = 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 </a:t>
            </a:r>
            <a:r>
              <a:rPr lang="en-US" sz="2800" dirty="0" err="1" smtClean="0"/>
              <a:t>ks+BLOCKINGSIZE</a:t>
            </a:r>
            <a:r>
              <a:rPr lang="en-US" sz="2800" dirty="0" smtClean="0"/>
              <a:t>; k++) sum += a[</a:t>
            </a:r>
            <a:r>
              <a:rPr lang="en-US" sz="2800" dirty="0" err="1" smtClean="0"/>
              <a:t>i+N</a:t>
            </a:r>
            <a:r>
              <a:rPr lang="en-US" sz="2800" dirty="0" smtClean="0"/>
              <a:t>*k] * </a:t>
            </a:r>
            <a:r>
              <a:rPr lang="en-US" sz="2800" dirty="0" err="1" smtClean="0"/>
              <a:t>cb</a:t>
            </a:r>
            <a:r>
              <a:rPr lang="en-US" sz="2800" dirty="0" smtClean="0"/>
              <a:t>[k-</a:t>
            </a:r>
            <a:r>
              <a:rPr lang="en-US" sz="2800" dirty="0" err="1" smtClean="0"/>
              <a:t>ks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  } </a:t>
            </a:r>
          </a:p>
          <a:p>
            <a:pPr>
              <a:buNone/>
            </a:pPr>
            <a:r>
              <a:rPr lang="en-US" sz="2800" dirty="0" smtClean="0"/>
              <a:t>  c [</a:t>
            </a:r>
            <a:r>
              <a:rPr lang="en-US" sz="2800" dirty="0" err="1" smtClean="0"/>
              <a:t>i+N</a:t>
            </a:r>
            <a:r>
              <a:rPr lang="en-US" sz="2800" dirty="0" smtClean="0"/>
              <a:t>*j] = sum;</a:t>
            </a:r>
          </a:p>
          <a:p>
            <a:pPr>
              <a:buNone/>
            </a:pPr>
            <a:r>
              <a:rPr lang="en-US" sz="2800" dirty="0" smtClean="0"/>
              <a:t>}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Any problem here?</a:t>
            </a: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/>
              <a:t>__global__ void </a:t>
            </a:r>
            <a:r>
              <a:rPr lang="en-US" sz="2800" dirty="0" err="1" smtClean="0"/>
              <a:t>mmkernel</a:t>
            </a:r>
            <a:r>
              <a:rPr lang="en-US" sz="2800" dirty="0" smtClean="0"/>
              <a:t>(float *a, float *b, float  *c, </a:t>
            </a:r>
            <a:r>
              <a:rPr lang="en-US" sz="2800" dirty="0" err="1" smtClean="0"/>
              <a:t>int</a:t>
            </a:r>
            <a:r>
              <a:rPr lang="en-US" sz="2800" dirty="0" smtClean="0"/>
              <a:t> N, </a:t>
            </a:r>
            <a:r>
              <a:rPr lang="en-US" sz="2800" dirty="0" err="1" smtClean="0"/>
              <a:t>int</a:t>
            </a:r>
            <a:r>
              <a:rPr lang="en-US" sz="2800" dirty="0" smtClean="0"/>
              <a:t> M, </a:t>
            </a:r>
            <a:r>
              <a:rPr lang="en-US" sz="2800" dirty="0" err="1" smtClean="0"/>
              <a:t>int</a:t>
            </a:r>
            <a:r>
              <a:rPr lang="en-US" sz="2800" dirty="0" smtClean="0"/>
              <a:t> K)</a:t>
            </a:r>
          </a:p>
          <a:p>
            <a:pPr>
              <a:buNone/>
            </a:pP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blockIdx.x</a:t>
            </a:r>
            <a:r>
              <a:rPr lang="en-US" sz="2800" dirty="0" smtClean="0"/>
              <a:t> * BLOCK_SIZE +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j = </a:t>
            </a:r>
            <a:r>
              <a:rPr lang="en-US" sz="2800" dirty="0" err="1" smtClean="0"/>
              <a:t>blockIdx.y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tx</a:t>
            </a:r>
            <a:r>
              <a:rPr lang="en-US" sz="2800" dirty="0" smtClean="0"/>
              <a:t> =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__shared__ float </a:t>
            </a:r>
            <a:r>
              <a:rPr lang="en-US" sz="2800" dirty="0" err="1" smtClean="0"/>
              <a:t>cb</a:t>
            </a:r>
            <a:r>
              <a:rPr lang="en-US" sz="2800" dirty="0" smtClean="0"/>
              <a:t>[BLOCK_SIZE];</a:t>
            </a:r>
          </a:p>
          <a:p>
            <a:pPr>
              <a:buNone/>
            </a:pPr>
            <a:r>
              <a:rPr lang="en-US" sz="2800" dirty="0" smtClean="0"/>
              <a:t>  float sum = 0.0f;</a:t>
            </a:r>
          </a:p>
          <a:p>
            <a:pPr>
              <a:buNone/>
            </a:pPr>
            <a:r>
              <a:rPr lang="en-US" sz="2800" dirty="0" smtClean="0"/>
              <a:t>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ks</a:t>
            </a:r>
            <a:r>
              <a:rPr lang="en-US" sz="2800" dirty="0" smtClean="0"/>
              <a:t> = 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 BLOCK_SIZE) {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cb</a:t>
            </a:r>
            <a:r>
              <a:rPr lang="en-US" sz="2800" dirty="0" smtClean="0"/>
              <a:t>[</a:t>
            </a:r>
            <a:r>
              <a:rPr lang="en-US" sz="2800" dirty="0" err="1" smtClean="0"/>
              <a:t>tx</a:t>
            </a:r>
            <a:r>
              <a:rPr lang="en-US" sz="2800" dirty="0" smtClean="0"/>
              <a:t>] = b[</a:t>
            </a:r>
            <a:r>
              <a:rPr lang="en-US" sz="2800" dirty="0" err="1" smtClean="0"/>
              <a:t>ks+tx+M</a:t>
            </a:r>
            <a:r>
              <a:rPr lang="en-US" sz="2800" dirty="0" smtClean="0"/>
              <a:t>*j]; // all BLOCK_SIZE threads parallel read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k = 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 </a:t>
            </a:r>
            <a:r>
              <a:rPr lang="en-US" sz="2800" dirty="0" err="1" smtClean="0"/>
              <a:t>ks+BLOCKINGSIZE</a:t>
            </a:r>
            <a:r>
              <a:rPr lang="en-US" sz="2800" dirty="0" smtClean="0"/>
              <a:t>; k++) sum += a[</a:t>
            </a:r>
            <a:r>
              <a:rPr lang="en-US" sz="2800" dirty="0" err="1" smtClean="0"/>
              <a:t>i+N</a:t>
            </a:r>
            <a:r>
              <a:rPr lang="en-US" sz="2800" dirty="0" smtClean="0"/>
              <a:t>*k] * </a:t>
            </a:r>
            <a:r>
              <a:rPr lang="en-US" sz="2800" dirty="0" err="1" smtClean="0"/>
              <a:t>cb</a:t>
            </a:r>
            <a:r>
              <a:rPr lang="en-US" sz="2800" dirty="0" smtClean="0"/>
              <a:t>[k-</a:t>
            </a:r>
            <a:r>
              <a:rPr lang="en-US" sz="2800" dirty="0" err="1" smtClean="0"/>
              <a:t>ks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  } </a:t>
            </a:r>
          </a:p>
          <a:p>
            <a:pPr>
              <a:buNone/>
            </a:pPr>
            <a:r>
              <a:rPr lang="en-US" sz="2800" dirty="0" smtClean="0"/>
              <a:t>  c [</a:t>
            </a:r>
            <a:r>
              <a:rPr lang="en-US" sz="2800" dirty="0" err="1" smtClean="0"/>
              <a:t>i+N</a:t>
            </a:r>
            <a:r>
              <a:rPr lang="en-US" sz="2800" dirty="0" smtClean="0"/>
              <a:t>*j] = sum;</a:t>
            </a:r>
          </a:p>
          <a:p>
            <a:pPr>
              <a:buNone/>
            </a:pPr>
            <a:r>
              <a:rPr lang="en-US" sz="2800" dirty="0" smtClean="0"/>
              <a:t>}</a:t>
            </a:r>
          </a:p>
          <a:p>
            <a:pPr>
              <a:buNone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371600" y="4114800"/>
            <a:ext cx="5181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7323" y="4038600"/>
            <a:ext cx="401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True dependence due to shared memory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 rot="10800000">
            <a:off x="1295400" y="4038600"/>
            <a:ext cx="53340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76800" y="5257800"/>
            <a:ext cx="1806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Anti-dependence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2800" dirty="0" smtClean="0"/>
              <a:t>__global__ void </a:t>
            </a:r>
            <a:r>
              <a:rPr lang="en-US" sz="2800" dirty="0" err="1" smtClean="0"/>
              <a:t>mmkernel</a:t>
            </a:r>
            <a:r>
              <a:rPr lang="en-US" sz="2800" dirty="0" smtClean="0"/>
              <a:t>(float *a, float *b, float  *c, </a:t>
            </a:r>
            <a:r>
              <a:rPr lang="en-US" sz="2800" dirty="0" err="1" smtClean="0"/>
              <a:t>int</a:t>
            </a:r>
            <a:r>
              <a:rPr lang="en-US" sz="2800" dirty="0" smtClean="0"/>
              <a:t> N, </a:t>
            </a:r>
            <a:r>
              <a:rPr lang="en-US" sz="2800" dirty="0" err="1" smtClean="0"/>
              <a:t>int</a:t>
            </a:r>
            <a:r>
              <a:rPr lang="en-US" sz="2800" dirty="0" smtClean="0"/>
              <a:t> M, </a:t>
            </a:r>
            <a:r>
              <a:rPr lang="en-US" sz="2800" dirty="0" err="1" smtClean="0"/>
              <a:t>int</a:t>
            </a:r>
            <a:r>
              <a:rPr lang="en-US" sz="2800" dirty="0" smtClean="0"/>
              <a:t> K)</a:t>
            </a:r>
          </a:p>
          <a:p>
            <a:pPr>
              <a:buNone/>
            </a:pP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blockIdx.x</a:t>
            </a:r>
            <a:r>
              <a:rPr lang="en-US" sz="2800" dirty="0" smtClean="0"/>
              <a:t> * BLOCK_SIZE +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j = </a:t>
            </a:r>
            <a:r>
              <a:rPr lang="en-US" sz="2800" dirty="0" err="1" smtClean="0"/>
              <a:t>blockIdx.y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tx</a:t>
            </a:r>
            <a:r>
              <a:rPr lang="en-US" sz="2800" dirty="0" smtClean="0"/>
              <a:t> =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__shared__ float </a:t>
            </a:r>
            <a:r>
              <a:rPr lang="en-US" sz="2800" dirty="0" err="1" smtClean="0"/>
              <a:t>cb</a:t>
            </a:r>
            <a:r>
              <a:rPr lang="en-US" sz="2800" dirty="0" smtClean="0"/>
              <a:t>[BLOCK_SIZE];</a:t>
            </a:r>
          </a:p>
          <a:p>
            <a:pPr>
              <a:buNone/>
            </a:pPr>
            <a:r>
              <a:rPr lang="en-US" sz="2800" dirty="0" smtClean="0"/>
              <a:t>  float sum = 0.0f;</a:t>
            </a:r>
          </a:p>
          <a:p>
            <a:pPr>
              <a:buNone/>
            </a:pPr>
            <a:r>
              <a:rPr lang="en-US" sz="2800" dirty="0" smtClean="0"/>
              <a:t>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ks</a:t>
            </a:r>
            <a:r>
              <a:rPr lang="en-US" sz="2800" dirty="0" smtClean="0"/>
              <a:t> = 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 BLOCK_SIZE) {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cb</a:t>
            </a:r>
            <a:r>
              <a:rPr lang="en-US" sz="2800" dirty="0" smtClean="0"/>
              <a:t>[</a:t>
            </a:r>
            <a:r>
              <a:rPr lang="en-US" sz="2800" dirty="0" err="1" smtClean="0"/>
              <a:t>tx</a:t>
            </a:r>
            <a:r>
              <a:rPr lang="en-US" sz="2800" dirty="0" smtClean="0"/>
              <a:t>] = b[</a:t>
            </a:r>
            <a:r>
              <a:rPr lang="en-US" sz="2800" dirty="0" err="1" smtClean="0"/>
              <a:t>ks+tx+M</a:t>
            </a:r>
            <a:r>
              <a:rPr lang="en-US" sz="2800" dirty="0" smtClean="0"/>
              <a:t>*j]; // all BLOCK_SIZE threads parallel read </a:t>
            </a:r>
          </a:p>
          <a:p>
            <a:pPr>
              <a:buNone/>
            </a:pPr>
            <a:r>
              <a:rPr lang="en-US" sz="2800" dirty="0" smtClean="0"/>
              <a:t>    __</a:t>
            </a:r>
            <a:r>
              <a:rPr lang="en-US" sz="2800" dirty="0" err="1" smtClean="0"/>
              <a:t>syncthreads</a:t>
            </a:r>
            <a:r>
              <a:rPr lang="en-US" sz="2800" dirty="0" smtClean="0"/>
              <a:t>();          // barrier among all threads in a block</a:t>
            </a:r>
          </a:p>
          <a:p>
            <a:pPr>
              <a:buNone/>
            </a:pPr>
            <a:r>
              <a:rPr lang="en-US" sz="2800" dirty="0" smtClean="0"/>
              <a:t>  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k = 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 </a:t>
            </a:r>
            <a:r>
              <a:rPr lang="en-US" sz="2800" dirty="0" err="1" smtClean="0"/>
              <a:t>ks+BLOCKINGSIZE</a:t>
            </a:r>
            <a:r>
              <a:rPr lang="en-US" sz="2800" dirty="0" smtClean="0"/>
              <a:t>; k++) sum += a[</a:t>
            </a:r>
            <a:r>
              <a:rPr lang="en-US" sz="2800" dirty="0" err="1" smtClean="0"/>
              <a:t>i+N</a:t>
            </a:r>
            <a:r>
              <a:rPr lang="en-US" sz="2800" dirty="0" smtClean="0"/>
              <a:t>*k] * </a:t>
            </a:r>
            <a:r>
              <a:rPr lang="en-US" sz="2800" dirty="0" err="1" smtClean="0"/>
              <a:t>cb</a:t>
            </a:r>
            <a:r>
              <a:rPr lang="en-US" sz="2800" dirty="0" smtClean="0"/>
              <a:t>[k-</a:t>
            </a:r>
            <a:r>
              <a:rPr lang="en-US" sz="2800" dirty="0" err="1" smtClean="0"/>
              <a:t>ks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    __</a:t>
            </a:r>
            <a:r>
              <a:rPr lang="en-US" sz="2800" dirty="0" err="1" smtClean="0"/>
              <a:t>syncthreads</a:t>
            </a:r>
            <a:r>
              <a:rPr lang="en-US" sz="2800" dirty="0" smtClean="0"/>
              <a:t>();          // barrier among all threads in a block</a:t>
            </a:r>
          </a:p>
          <a:p>
            <a:pPr>
              <a:buNone/>
            </a:pPr>
            <a:r>
              <a:rPr lang="en-US" sz="2800" dirty="0" smtClean="0"/>
              <a:t>  } </a:t>
            </a:r>
          </a:p>
          <a:p>
            <a:pPr>
              <a:buNone/>
            </a:pPr>
            <a:r>
              <a:rPr lang="en-US" sz="2800" dirty="0" smtClean="0"/>
              <a:t>  c [</a:t>
            </a:r>
            <a:r>
              <a:rPr lang="en-US" sz="2800" dirty="0" err="1" smtClean="0"/>
              <a:t>i+N</a:t>
            </a:r>
            <a:r>
              <a:rPr lang="en-US" sz="2800" dirty="0" smtClean="0"/>
              <a:t>*j] = sum;</a:t>
            </a:r>
          </a:p>
          <a:p>
            <a:pPr>
              <a:buNone/>
            </a:pPr>
            <a:r>
              <a:rPr lang="en-US" sz="2800" dirty="0" smtClean="0"/>
              <a:t>}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See mm2.cu</a:t>
            </a: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smtClean="0"/>
              <a:t>MM on GPU</a:t>
            </a:r>
          </a:p>
          <a:p>
            <a:pPr lvl="1"/>
            <a:r>
              <a:rPr lang="en-US" dirty="0" smtClean="0"/>
              <a:t>Memory hierarchy</a:t>
            </a:r>
          </a:p>
          <a:p>
            <a:pPr lvl="1"/>
            <a:r>
              <a:rPr lang="en-US" dirty="0" smtClean="0"/>
              <a:t>synchronization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schemes to improve MM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multiple points in each threads</a:t>
            </a:r>
          </a:p>
          <a:p>
            <a:pPr lvl="1"/>
            <a:r>
              <a:rPr lang="en-US" dirty="0" smtClean="0"/>
              <a:t>See mm3.cu</a:t>
            </a:r>
          </a:p>
          <a:p>
            <a:r>
              <a:rPr lang="en-US" dirty="0" smtClean="0"/>
              <a:t>Using 2D block and 2D grid.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information about __</a:t>
            </a:r>
            <a:r>
              <a:rPr lang="en-US" dirty="0" err="1" smtClean="0"/>
              <a:t>syncthreads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All threads must reach the barrier before any thread can move on.</a:t>
            </a:r>
          </a:p>
          <a:p>
            <a:pPr lvl="1"/>
            <a:r>
              <a:rPr lang="en-US" dirty="0" smtClean="0"/>
              <a:t>Threads arrives early must wait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syncthreads</a:t>
            </a:r>
            <a:r>
              <a:rPr lang="en-US" dirty="0" smtClean="0"/>
              <a:t>() is kernel only.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828800"/>
            <a:ext cx="310177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information about __</a:t>
            </a:r>
            <a:r>
              <a:rPr lang="en-US" dirty="0" err="1" smtClean="0"/>
              <a:t>syncthreads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/>
          <a:lstStyle/>
          <a:p>
            <a:r>
              <a:rPr lang="en-US" dirty="0" smtClean="0"/>
              <a:t>Only synchronize within a block.</a:t>
            </a:r>
          </a:p>
          <a:p>
            <a:r>
              <a:rPr lang="en-US" dirty="0" smtClean="0"/>
              <a:t>Barriers in different blocks are independent.</a:t>
            </a:r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191000" y="1676400"/>
            <a:ext cx="1905000" cy="4191000"/>
            <a:chOff x="3516312" y="1951037"/>
            <a:chExt cx="1905000" cy="4191000"/>
          </a:xfrm>
        </p:grpSpPr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3516312" y="2408237"/>
              <a:ext cx="1905000" cy="3733800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hangingPunct="0">
                <a:lnSpc>
                  <a:spcPct val="87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endParaRPr lang="en-US"/>
            </a:p>
          </p:txBody>
        </p:sp>
        <p:cxnSp>
          <p:nvCxnSpPr>
            <p:cNvPr id="7" name="Straight Arrow Connector 23"/>
            <p:cNvCxnSpPr>
              <a:cxnSpLocks noChangeShapeType="1"/>
            </p:cNvCxnSpPr>
            <p:nvPr/>
          </p:nvCxnSpPr>
          <p:spPr bwMode="auto">
            <a:xfrm rot="5400000">
              <a:off x="28305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8" name="Straight Arrow Connector 24"/>
            <p:cNvCxnSpPr>
              <a:cxnSpLocks noChangeShapeType="1"/>
            </p:cNvCxnSpPr>
            <p:nvPr/>
          </p:nvCxnSpPr>
          <p:spPr bwMode="auto">
            <a:xfrm rot="5400000">
              <a:off x="42783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9" name="Straight Arrow Connector 25"/>
            <p:cNvCxnSpPr>
              <a:cxnSpLocks noChangeShapeType="1"/>
            </p:cNvCxnSpPr>
            <p:nvPr/>
          </p:nvCxnSpPr>
          <p:spPr bwMode="auto">
            <a:xfrm rot="5400000">
              <a:off x="44307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0" name="Straight Connector 26"/>
            <p:cNvCxnSpPr>
              <a:cxnSpLocks noChangeShapeType="1"/>
            </p:cNvCxnSpPr>
            <p:nvPr/>
          </p:nvCxnSpPr>
          <p:spPr bwMode="auto">
            <a:xfrm>
              <a:off x="3897312" y="31702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11" name="TextBox 27"/>
            <p:cNvSpPr txBox="1">
              <a:spLocks noChangeArrowheads="1"/>
            </p:cNvSpPr>
            <p:nvPr/>
          </p:nvSpPr>
          <p:spPr bwMode="auto">
            <a:xfrm>
              <a:off x="3516312" y="4389437"/>
              <a:ext cx="1905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Barrier</a:t>
              </a:r>
            </a:p>
          </p:txBody>
        </p:sp>
        <p:cxnSp>
          <p:nvCxnSpPr>
            <p:cNvPr id="12" name="Straight Connector 28"/>
            <p:cNvCxnSpPr>
              <a:cxnSpLocks noChangeShapeType="1"/>
            </p:cNvCxnSpPr>
            <p:nvPr/>
          </p:nvCxnSpPr>
          <p:spPr bwMode="auto">
            <a:xfrm>
              <a:off x="3592512" y="4313237"/>
              <a:ext cx="1676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" name="TextBox 29"/>
            <p:cNvSpPr txBox="1">
              <a:spLocks noChangeArrowheads="1"/>
            </p:cNvSpPr>
            <p:nvPr/>
          </p:nvSpPr>
          <p:spPr bwMode="auto">
            <a:xfrm>
              <a:off x="3845754" y="1951037"/>
              <a:ext cx="11945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Block 0</a:t>
              </a:r>
            </a:p>
          </p:txBody>
        </p:sp>
        <p:cxnSp>
          <p:nvCxnSpPr>
            <p:cNvPr id="14" name="Straight Arrow Connector 40"/>
            <p:cNvCxnSpPr>
              <a:cxnSpLocks noChangeShapeType="1"/>
            </p:cNvCxnSpPr>
            <p:nvPr/>
          </p:nvCxnSpPr>
          <p:spPr bwMode="auto">
            <a:xfrm rot="5400000">
              <a:off x="3098006" y="5341937"/>
              <a:ext cx="11422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5" name="Straight Arrow Connector 41"/>
            <p:cNvCxnSpPr>
              <a:cxnSpLocks noChangeShapeType="1"/>
            </p:cNvCxnSpPr>
            <p:nvPr/>
          </p:nvCxnSpPr>
          <p:spPr bwMode="auto">
            <a:xfrm rot="5400000">
              <a:off x="45077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" name="Straight Arrow Connector 42"/>
            <p:cNvCxnSpPr>
              <a:cxnSpLocks noChangeShapeType="1"/>
            </p:cNvCxnSpPr>
            <p:nvPr/>
          </p:nvCxnSpPr>
          <p:spPr bwMode="auto">
            <a:xfrm rot="5400000">
              <a:off x="46601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7" name="Straight Connector 43"/>
            <p:cNvCxnSpPr>
              <a:cxnSpLocks noChangeShapeType="1"/>
            </p:cNvCxnSpPr>
            <p:nvPr/>
          </p:nvCxnSpPr>
          <p:spPr bwMode="auto">
            <a:xfrm>
              <a:off x="3897312" y="53800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18" name="TextBox 47"/>
            <p:cNvSpPr txBox="1">
              <a:spLocks noChangeArrowheads="1"/>
            </p:cNvSpPr>
            <p:nvPr/>
          </p:nvSpPr>
          <p:spPr bwMode="auto">
            <a:xfrm>
              <a:off x="3897312" y="4922837"/>
              <a:ext cx="11079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Continue</a:t>
              </a:r>
            </a:p>
          </p:txBody>
        </p:sp>
      </p:grpSp>
      <p:grpSp>
        <p:nvGrpSpPr>
          <p:cNvPr id="19" name="Group 63"/>
          <p:cNvGrpSpPr>
            <a:grpSpLocks/>
          </p:cNvGrpSpPr>
          <p:nvPr/>
        </p:nvGrpSpPr>
        <p:grpSpPr bwMode="auto">
          <a:xfrm>
            <a:off x="6629400" y="1676400"/>
            <a:ext cx="1905000" cy="4191000"/>
            <a:chOff x="3516312" y="1951037"/>
            <a:chExt cx="1905000" cy="4191000"/>
          </a:xfrm>
        </p:grpSpPr>
        <p:sp>
          <p:nvSpPr>
            <p:cNvPr id="20" name="Rectangle 64"/>
            <p:cNvSpPr>
              <a:spLocks noChangeArrowheads="1"/>
            </p:cNvSpPr>
            <p:nvPr/>
          </p:nvSpPr>
          <p:spPr bwMode="auto">
            <a:xfrm>
              <a:off x="3516312" y="2408237"/>
              <a:ext cx="1905000" cy="3733800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hangingPunct="0">
                <a:lnSpc>
                  <a:spcPct val="87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endParaRPr lang="en-US"/>
            </a:p>
          </p:txBody>
        </p:sp>
        <p:cxnSp>
          <p:nvCxnSpPr>
            <p:cNvPr id="21" name="Straight Arrow Connector 65"/>
            <p:cNvCxnSpPr>
              <a:cxnSpLocks noChangeShapeType="1"/>
            </p:cNvCxnSpPr>
            <p:nvPr/>
          </p:nvCxnSpPr>
          <p:spPr bwMode="auto">
            <a:xfrm rot="5400000">
              <a:off x="28305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2" name="Straight Arrow Connector 66"/>
            <p:cNvCxnSpPr>
              <a:cxnSpLocks noChangeShapeType="1"/>
            </p:cNvCxnSpPr>
            <p:nvPr/>
          </p:nvCxnSpPr>
          <p:spPr bwMode="auto">
            <a:xfrm rot="5400000">
              <a:off x="42783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3" name="Straight Arrow Connector 67"/>
            <p:cNvCxnSpPr>
              <a:cxnSpLocks noChangeShapeType="1"/>
            </p:cNvCxnSpPr>
            <p:nvPr/>
          </p:nvCxnSpPr>
          <p:spPr bwMode="auto">
            <a:xfrm rot="5400000">
              <a:off x="44307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4" name="Straight Connector 68"/>
            <p:cNvCxnSpPr>
              <a:cxnSpLocks noChangeShapeType="1"/>
            </p:cNvCxnSpPr>
            <p:nvPr/>
          </p:nvCxnSpPr>
          <p:spPr bwMode="auto">
            <a:xfrm>
              <a:off x="3897312" y="31702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25" name="TextBox 69"/>
            <p:cNvSpPr txBox="1">
              <a:spLocks noChangeArrowheads="1"/>
            </p:cNvSpPr>
            <p:nvPr/>
          </p:nvSpPr>
          <p:spPr bwMode="auto">
            <a:xfrm>
              <a:off x="3516312" y="4389437"/>
              <a:ext cx="1905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Barrier</a:t>
              </a:r>
            </a:p>
          </p:txBody>
        </p:sp>
        <p:cxnSp>
          <p:nvCxnSpPr>
            <p:cNvPr id="26" name="Straight Connector 70"/>
            <p:cNvCxnSpPr>
              <a:cxnSpLocks noChangeShapeType="1"/>
            </p:cNvCxnSpPr>
            <p:nvPr/>
          </p:nvCxnSpPr>
          <p:spPr bwMode="auto">
            <a:xfrm>
              <a:off x="3592512" y="4313237"/>
              <a:ext cx="1676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" name="TextBox 71"/>
            <p:cNvSpPr txBox="1">
              <a:spLocks noChangeArrowheads="1"/>
            </p:cNvSpPr>
            <p:nvPr/>
          </p:nvSpPr>
          <p:spPr bwMode="auto">
            <a:xfrm>
              <a:off x="3744912" y="1951037"/>
              <a:ext cx="14686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tx1"/>
                  </a:solidFill>
                </a:rPr>
                <a:t>Block n-1</a:t>
              </a:r>
            </a:p>
          </p:txBody>
        </p:sp>
        <p:cxnSp>
          <p:nvCxnSpPr>
            <p:cNvPr id="28" name="Straight Arrow Connector 72"/>
            <p:cNvCxnSpPr>
              <a:cxnSpLocks noChangeShapeType="1"/>
            </p:cNvCxnSpPr>
            <p:nvPr/>
          </p:nvCxnSpPr>
          <p:spPr bwMode="auto">
            <a:xfrm rot="5400000">
              <a:off x="3098006" y="5341937"/>
              <a:ext cx="11422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9" name="Straight Arrow Connector 73"/>
            <p:cNvCxnSpPr>
              <a:cxnSpLocks noChangeShapeType="1"/>
            </p:cNvCxnSpPr>
            <p:nvPr/>
          </p:nvCxnSpPr>
          <p:spPr bwMode="auto">
            <a:xfrm rot="5400000">
              <a:off x="45077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0" name="Straight Arrow Connector 74"/>
            <p:cNvCxnSpPr>
              <a:cxnSpLocks noChangeShapeType="1"/>
            </p:cNvCxnSpPr>
            <p:nvPr/>
          </p:nvCxnSpPr>
          <p:spPr bwMode="auto">
            <a:xfrm rot="5400000">
              <a:off x="46601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1" name="Straight Connector 75"/>
            <p:cNvCxnSpPr>
              <a:cxnSpLocks noChangeShapeType="1"/>
            </p:cNvCxnSpPr>
            <p:nvPr/>
          </p:nvCxnSpPr>
          <p:spPr bwMode="auto">
            <a:xfrm>
              <a:off x="3897312" y="53800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32" name="TextBox 76"/>
            <p:cNvSpPr txBox="1">
              <a:spLocks noChangeArrowheads="1"/>
            </p:cNvSpPr>
            <p:nvPr/>
          </p:nvSpPr>
          <p:spPr bwMode="auto">
            <a:xfrm>
              <a:off x="3897312" y="4922837"/>
              <a:ext cx="11079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Continue</a:t>
              </a:r>
            </a:p>
          </p:txBody>
        </p:sp>
      </p:grpSp>
      <p:cxnSp>
        <p:nvCxnSpPr>
          <p:cNvPr id="34" name="Straight Arrow Connector 35"/>
          <p:cNvCxnSpPr>
            <a:cxnSpLocks noChangeShapeType="1"/>
          </p:cNvCxnSpPr>
          <p:nvPr/>
        </p:nvCxnSpPr>
        <p:spPr bwMode="auto">
          <a:xfrm rot="16200000" flipV="1">
            <a:off x="5295900" y="4838700"/>
            <a:ext cx="1981200" cy="68580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5" name="Straight Arrow Connector 38"/>
          <p:cNvCxnSpPr>
            <a:cxnSpLocks noChangeShapeType="1"/>
            <a:stCxn id="36" idx="0"/>
          </p:cNvCxnSpPr>
          <p:nvPr/>
        </p:nvCxnSpPr>
        <p:spPr bwMode="auto">
          <a:xfrm rot="5400000" flipH="1" flipV="1">
            <a:off x="6130925" y="4911725"/>
            <a:ext cx="1981200" cy="53975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6" name="TextBox 42"/>
          <p:cNvSpPr txBox="1">
            <a:spLocks noChangeArrowheads="1"/>
          </p:cNvSpPr>
          <p:nvPr/>
        </p:nvSpPr>
        <p:spPr bwMode="auto">
          <a:xfrm>
            <a:off x="5867400" y="6172200"/>
            <a:ext cx="1966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Separate barriers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information about __</a:t>
            </a:r>
            <a:r>
              <a:rPr lang="en-US" dirty="0" err="1" smtClean="0"/>
              <a:t>syncthreads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/>
          <a:lstStyle/>
          <a:p>
            <a:r>
              <a:rPr lang="en-US" dirty="0" smtClean="0"/>
              <a:t>CUDA requires threads to synchronize using the exact </a:t>
            </a:r>
            <a:r>
              <a:rPr lang="en-US" dirty="0" smtClean="0"/>
              <a:t>the same</a:t>
            </a:r>
            <a:r>
              <a:rPr lang="en-US" dirty="0" smtClean="0"/>
              <a:t> </a:t>
            </a:r>
            <a:r>
              <a:rPr lang="en-US" dirty="0" smtClean="0"/>
              <a:t>__</a:t>
            </a:r>
            <a:r>
              <a:rPr lang="en-US" dirty="0" err="1" smtClean="0"/>
              <a:t>syncthreads</a:t>
            </a:r>
            <a:r>
              <a:rPr lang="en-US" dirty="0" smtClean="0"/>
              <a:t>() calls. Cannot do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lvl="2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if ... __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syncthreads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()</a:t>
            </a:r>
          </a:p>
          <a:p>
            <a:pPr lvl="2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else … __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syncthreads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()</a:t>
            </a:r>
          </a:p>
          <a:p>
            <a:pPr lvl="2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endParaRPr lang="en-US" b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r>
              <a:rPr lang="en-US" dirty="0" smtClean="0"/>
              <a:t>What if we want synchronize among all threads?</a:t>
            </a:r>
          </a:p>
          <a:p>
            <a:pPr lvl="1"/>
            <a:r>
              <a:rPr lang="en-US" dirty="0" smtClean="0"/>
              <a:t>Make separate kernel invocations.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threads/block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See matrixmul.cu. Following is the execution trace: A warp can only contain threads in one block. We need at least 32 threads in one block!!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&lt;gpu1:816&gt; time ./</a:t>
            </a:r>
            <a:r>
              <a:rPr lang="en-US" dirty="0" err="1" smtClean="0"/>
              <a:t>a.out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3.318u 3.402s 0:06.85 97.9%     0+0k 0+0io 0pf+0w</a:t>
            </a:r>
          </a:p>
          <a:p>
            <a:pPr>
              <a:buNone/>
            </a:pPr>
            <a:r>
              <a:rPr lang="en-US" dirty="0" smtClean="0"/>
              <a:t>&lt;gpu1:817&gt; time ./</a:t>
            </a:r>
            <a:r>
              <a:rPr lang="en-US" dirty="0" err="1" smtClean="0"/>
              <a:t>a.out</a:t>
            </a:r>
            <a:r>
              <a:rPr lang="en-US" dirty="0" smtClean="0"/>
              <a:t> 8</a:t>
            </a:r>
          </a:p>
          <a:p>
            <a:pPr>
              <a:buNone/>
            </a:pPr>
            <a:r>
              <a:rPr lang="en-US" dirty="0" smtClean="0"/>
              <a:t>5.526u 3.200s 0:08.84 98.6%     0+0k 0+0io 0pf+0w</a:t>
            </a:r>
          </a:p>
          <a:p>
            <a:pPr>
              <a:buNone/>
            </a:pPr>
            <a:r>
              <a:rPr lang="en-US" dirty="0" smtClean="0"/>
              <a:t>&lt;gpu1:818&gt; time ./</a:t>
            </a:r>
            <a:r>
              <a:rPr lang="en-US" dirty="0" err="1" smtClean="0"/>
              <a:t>a.out</a:t>
            </a:r>
            <a:r>
              <a:rPr lang="en-US" dirty="0" smtClean="0"/>
              <a:t> 4</a:t>
            </a:r>
          </a:p>
          <a:p>
            <a:pPr>
              <a:buNone/>
            </a:pPr>
            <a:r>
              <a:rPr lang="en-US" dirty="0" smtClean="0"/>
              <a:t>18.193u 3.129s 0:21.41 99.5%    0+0k 0+0io 0pf+0w</a:t>
            </a:r>
          </a:p>
          <a:p>
            <a:pPr>
              <a:buNone/>
            </a:pPr>
            <a:r>
              <a:rPr lang="en-US" dirty="0" smtClean="0"/>
              <a:t>&lt;gpu1:819&gt; time ./</a:t>
            </a:r>
            <a:r>
              <a:rPr lang="en-US" dirty="0" err="1" smtClean="0"/>
              <a:t>a.out</a:t>
            </a:r>
            <a:r>
              <a:rPr lang="en-US" dirty="0" smtClean="0"/>
              <a:t> 2</a:t>
            </a:r>
          </a:p>
          <a:p>
            <a:pPr>
              <a:buNone/>
            </a:pPr>
            <a:r>
              <a:rPr lang="en-US" dirty="0" smtClean="0"/>
              <a:t>61.975u 3.227s 1:05.29 99.8%    0+0k 0+0io 0pf+0w</a:t>
            </a:r>
          </a:p>
          <a:p>
            <a:pPr>
              <a:buNone/>
            </a:pPr>
            <a:r>
              <a:rPr lang="en-US" dirty="0" smtClean="0"/>
              <a:t>&lt;gpu1:820&gt; time ./</a:t>
            </a:r>
            <a:r>
              <a:rPr lang="en-US" dirty="0" err="1" smtClean="0"/>
              <a:t>a.out</a:t>
            </a:r>
            <a:r>
              <a:rPr lang="en-US" dirty="0" smtClean="0"/>
              <a:t> 1</a:t>
            </a:r>
          </a:p>
          <a:p>
            <a:pPr>
              <a:buNone/>
            </a:pPr>
            <a:r>
              <a:rPr lang="en-US" dirty="0" smtClean="0"/>
              <a:t>231.894u 3.917s 3:55.94 99.9%   0+0k 0+0io 0pf+0w</a:t>
            </a:r>
          </a:p>
          <a:p>
            <a:pPr>
              <a:buNone/>
            </a:pPr>
            <a:r>
              <a:rPr lang="en-US" dirty="0" smtClean="0"/>
              <a:t>&lt;gpu1:821&gt;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CUDA extension to declare kernel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86000" indent="-228600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__global__</a:t>
            </a:r>
            <a:r>
              <a:rPr lang="en-US" dirty="0" smtClean="0"/>
              <a:t>	indicates routine can only be called from host and only executed on device</a:t>
            </a:r>
          </a:p>
          <a:p>
            <a:pPr marL="2286000" indent="-2286000"/>
            <a:endParaRPr lang="en-US" dirty="0" smtClean="0"/>
          </a:p>
          <a:p>
            <a:pPr marL="2286000" indent="-228600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__device__</a:t>
            </a:r>
            <a:r>
              <a:rPr lang="en-US" dirty="0" smtClean="0"/>
              <a:t>	indicates routine can only be called from device and only executed on device</a:t>
            </a:r>
          </a:p>
          <a:p>
            <a:pPr marL="2286000" indent="-2286000"/>
            <a:endParaRPr lang="en-US" dirty="0" smtClean="0"/>
          </a:p>
          <a:p>
            <a:pPr marL="2286000" indent="-228600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__host__</a:t>
            </a:r>
            <a:r>
              <a:rPr lang="en-US" dirty="0" smtClean="0"/>
              <a:t>	indicates routine can only be called from host and only executed on host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Routine for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__global__ routine must have a void return value.</a:t>
            </a:r>
          </a:p>
          <a:p>
            <a:r>
              <a:rPr lang="en-US" dirty="0" smtClean="0"/>
              <a:t>Generally cannot call C library routines except CUDA built-in math routines such as sin, </a:t>
            </a:r>
            <a:r>
              <a:rPr lang="en-US" dirty="0" err="1" smtClean="0"/>
              <a:t>cos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Check NVIDIA CUDA programming guide for details.</a:t>
            </a:r>
          </a:p>
          <a:p>
            <a:r>
              <a:rPr lang="en-US" dirty="0" smtClean="0"/>
              <a:t>CUDA also has device only routines.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2D grid/blocks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multiply: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400" dirty="0" smtClean="0"/>
              <a:t>for (i=0; i&lt;N; i++)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for(j=0; j&lt;K; j++)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for (k=0; k&lt;M; k++)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c[i][j] += a[i][k] * b[k][j]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2D mesh must be stored in the linear (1D) array (column major order)</a:t>
            </a:r>
          </a:p>
          <a:p>
            <a:pPr lvl="2">
              <a:buNone/>
            </a:pPr>
            <a:r>
              <a:rPr lang="en-US" sz="1600" dirty="0"/>
              <a:t> </a:t>
            </a:r>
            <a:r>
              <a:rPr lang="en-US" sz="1600" dirty="0" smtClean="0"/>
              <a:t>  c[i][j] = c[</a:t>
            </a:r>
            <a:r>
              <a:rPr lang="en-US" sz="1600" dirty="0" err="1" smtClean="0"/>
              <a:t>i+N</a:t>
            </a:r>
            <a:r>
              <a:rPr lang="en-US" sz="1600" dirty="0" smtClean="0"/>
              <a:t>*j] = *(</a:t>
            </a:r>
            <a:r>
              <a:rPr lang="en-US" sz="1600" dirty="0" err="1" smtClean="0"/>
              <a:t>c+i+N</a:t>
            </a:r>
            <a:r>
              <a:rPr lang="en-US" sz="1600" dirty="0" smtClean="0"/>
              <a:t>*j);</a:t>
            </a:r>
          </a:p>
          <a:p>
            <a:pPr lvl="2">
              <a:buNone/>
            </a:pPr>
            <a:r>
              <a:rPr lang="en-US" sz="1600" dirty="0"/>
              <a:t> </a:t>
            </a:r>
            <a:r>
              <a:rPr lang="en-US" sz="1600" dirty="0" smtClean="0"/>
              <a:t>  a[i][k] = a[</a:t>
            </a:r>
            <a:r>
              <a:rPr lang="en-US" sz="1600" dirty="0" err="1" smtClean="0"/>
              <a:t>i+K</a:t>
            </a:r>
            <a:r>
              <a:rPr lang="en-US" sz="1600" dirty="0" smtClean="0"/>
              <a:t>*j] = *(</a:t>
            </a:r>
            <a:r>
              <a:rPr lang="en-US" sz="1600" dirty="0" err="1" smtClean="0"/>
              <a:t>a+i+K</a:t>
            </a:r>
            <a:r>
              <a:rPr lang="en-US" sz="1600" dirty="0" smtClean="0"/>
              <a:t>*k);  </a:t>
            </a:r>
          </a:p>
        </p:txBody>
      </p:sp>
    </p:spTree>
    <p:extLst>
      <p:ext uri="{BB962C8B-B14F-4D97-AF65-F5344CB8AC3E}">
        <p14:creationId xmlns:p14="http://schemas.microsoft.com/office/powerpoint/2010/main" xmlns="" val="204013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Using one thread to compute one c[i][j], a total of N*K threads will be needed.</a:t>
            </a:r>
          </a:p>
          <a:p>
            <a:pPr lvl="1"/>
            <a:r>
              <a:rPr lang="en-US" dirty="0" smtClean="0"/>
              <a:t>N*K blocks of threads and 1 thread each block</a:t>
            </a:r>
          </a:p>
          <a:p>
            <a:pPr lvl="1"/>
            <a:r>
              <a:rPr lang="en-US" dirty="0" smtClean="0"/>
              <a:t>See mm0.cu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600" dirty="0"/>
              <a:t>// kernel MM routine</a:t>
            </a:r>
          </a:p>
          <a:p>
            <a:pPr marL="457200" lvl="1" indent="0">
              <a:buNone/>
            </a:pPr>
            <a:r>
              <a:rPr lang="en-US" sz="2100" dirty="0"/>
              <a:t>__global__ void </a:t>
            </a:r>
            <a:r>
              <a:rPr lang="en-US" sz="2100" dirty="0" err="1"/>
              <a:t>mmkernel</a:t>
            </a:r>
            <a:r>
              <a:rPr lang="en-US" sz="2100" dirty="0"/>
              <a:t>(float *a, float *b, float  *c, </a:t>
            </a:r>
            <a:r>
              <a:rPr lang="en-US" sz="2100" dirty="0" err="1"/>
              <a:t>int</a:t>
            </a:r>
            <a:r>
              <a:rPr lang="en-US" sz="2100" dirty="0"/>
              <a:t> N, </a:t>
            </a:r>
            <a:r>
              <a:rPr lang="en-US" sz="2100" dirty="0" err="1"/>
              <a:t>int</a:t>
            </a:r>
            <a:r>
              <a:rPr lang="en-US" sz="2100" dirty="0"/>
              <a:t> M, </a:t>
            </a:r>
            <a:r>
              <a:rPr lang="en-US" sz="2100" dirty="0" err="1"/>
              <a:t>int</a:t>
            </a:r>
            <a:r>
              <a:rPr lang="en-US" sz="2100" dirty="0"/>
              <a:t> K)</a:t>
            </a:r>
          </a:p>
          <a:p>
            <a:pPr marL="457200" lvl="1" indent="0">
              <a:buNone/>
            </a:pPr>
            <a:r>
              <a:rPr lang="en-US" sz="2100" dirty="0"/>
              <a:t>{</a:t>
            </a:r>
          </a:p>
          <a:p>
            <a:pPr marL="457200" lvl="1" indent="0">
              <a:buNone/>
            </a:pPr>
            <a:r>
              <a:rPr lang="en-US" sz="2100" dirty="0"/>
              <a:t>  </a:t>
            </a:r>
            <a:r>
              <a:rPr lang="en-US" sz="2100" dirty="0" err="1"/>
              <a:t>int</a:t>
            </a:r>
            <a:r>
              <a:rPr lang="en-US" sz="2100" dirty="0"/>
              <a:t> i = </a:t>
            </a:r>
            <a:r>
              <a:rPr lang="en-US" sz="2100" dirty="0" err="1" smtClean="0"/>
              <a:t>blockIdx.x</a:t>
            </a:r>
            <a:r>
              <a:rPr lang="en-US" sz="2100" dirty="0" smtClean="0"/>
              <a:t>, j </a:t>
            </a:r>
            <a:r>
              <a:rPr lang="en-US" sz="2100" dirty="0"/>
              <a:t>= </a:t>
            </a:r>
            <a:r>
              <a:rPr lang="en-US" sz="2100" dirty="0" err="1" smtClean="0"/>
              <a:t>blockIdx.y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/>
              <a:t>  float sum = 0.0f;</a:t>
            </a:r>
          </a:p>
          <a:p>
            <a:pPr marL="457200" lvl="1" indent="0">
              <a:buNone/>
            </a:pPr>
            <a:r>
              <a:rPr lang="en-US" sz="2100" dirty="0"/>
              <a:t>  for (</a:t>
            </a:r>
            <a:r>
              <a:rPr lang="en-US" sz="2100" dirty="0" err="1"/>
              <a:t>int</a:t>
            </a:r>
            <a:r>
              <a:rPr lang="en-US" sz="2100" dirty="0"/>
              <a:t> k = 0; k&lt; M; k++) sum += a[</a:t>
            </a:r>
            <a:r>
              <a:rPr lang="en-US" sz="2100" dirty="0" err="1"/>
              <a:t>i+N</a:t>
            </a:r>
            <a:r>
              <a:rPr lang="en-US" sz="2100" dirty="0"/>
              <a:t>*k] * b[</a:t>
            </a:r>
            <a:r>
              <a:rPr lang="en-US" sz="2100" dirty="0" err="1"/>
              <a:t>k+K</a:t>
            </a:r>
            <a:r>
              <a:rPr lang="en-US" sz="2100" dirty="0"/>
              <a:t>*j];</a:t>
            </a:r>
          </a:p>
          <a:p>
            <a:pPr marL="457200" lvl="1" indent="0">
              <a:buNone/>
            </a:pPr>
            <a:r>
              <a:rPr lang="en-US" sz="2100" dirty="0"/>
              <a:t>  c [</a:t>
            </a:r>
            <a:r>
              <a:rPr lang="en-US" sz="2100" dirty="0" err="1"/>
              <a:t>i+N</a:t>
            </a:r>
            <a:r>
              <a:rPr lang="en-US" sz="2100" dirty="0"/>
              <a:t>*j] = </a:t>
            </a:r>
            <a:r>
              <a:rPr lang="en-US" sz="2100" dirty="0" smtClean="0"/>
              <a:t>sum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 smtClean="0"/>
              <a:t>}</a:t>
            </a:r>
          </a:p>
          <a:p>
            <a:pPr marL="457200" lvl="1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600" dirty="0"/>
              <a:t>dim3 </a:t>
            </a:r>
            <a:r>
              <a:rPr lang="en-US" sz="2600" dirty="0" err="1"/>
              <a:t>dimBlock</a:t>
            </a:r>
            <a:r>
              <a:rPr lang="en-US" sz="2600" dirty="0"/>
              <a:t>(1); dim3 </a:t>
            </a:r>
            <a:r>
              <a:rPr lang="en-US" sz="2600" dirty="0" err="1"/>
              <a:t>dimGrid</a:t>
            </a:r>
            <a:r>
              <a:rPr lang="en-US" sz="2600" dirty="0"/>
              <a:t>(N, N);</a:t>
            </a:r>
          </a:p>
          <a:p>
            <a:pPr marL="0" indent="0">
              <a:buNone/>
            </a:pPr>
            <a:r>
              <a:rPr lang="en-US" sz="2600" dirty="0" err="1" smtClean="0"/>
              <a:t>mmkernel</a:t>
            </a:r>
            <a:r>
              <a:rPr lang="en-US" sz="2600" dirty="0"/>
              <a:t>&lt;&lt;&lt;</a:t>
            </a:r>
            <a:r>
              <a:rPr lang="en-US" sz="2600" dirty="0" err="1"/>
              <a:t>dimGrid</a:t>
            </a:r>
            <a:r>
              <a:rPr lang="en-US" sz="2600" dirty="0"/>
              <a:t>, </a:t>
            </a:r>
            <a:r>
              <a:rPr lang="en-US" sz="2600" dirty="0" err="1"/>
              <a:t>dimBlock</a:t>
            </a:r>
            <a:r>
              <a:rPr lang="en-US" sz="2600" dirty="0"/>
              <a:t>&gt;&gt;&gt; (</a:t>
            </a:r>
            <a:r>
              <a:rPr lang="en-US" sz="2600" dirty="0" err="1"/>
              <a:t>dev_A</a:t>
            </a:r>
            <a:r>
              <a:rPr lang="en-US" sz="2600" dirty="0"/>
              <a:t>, </a:t>
            </a:r>
            <a:r>
              <a:rPr lang="en-US" sz="2600" dirty="0" err="1"/>
              <a:t>dev_B</a:t>
            </a:r>
            <a:r>
              <a:rPr lang="en-US" sz="2600" dirty="0"/>
              <a:t>, </a:t>
            </a:r>
            <a:r>
              <a:rPr lang="en-US" sz="2600" dirty="0" err="1"/>
              <a:t>dev_C</a:t>
            </a:r>
            <a:r>
              <a:rPr lang="en-US" sz="2600" dirty="0"/>
              <a:t>, N, M, K);</a:t>
            </a:r>
          </a:p>
          <a:p>
            <a:pPr marL="457200" lvl="1" indent="0">
              <a:buNone/>
            </a:pPr>
            <a:endParaRPr lang="en-US" sz="21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See mm0_1.cu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600" dirty="0"/>
              <a:t>// kernel MM routine</a:t>
            </a:r>
          </a:p>
          <a:p>
            <a:pPr marL="457200" lvl="1" indent="0">
              <a:buNone/>
            </a:pPr>
            <a:r>
              <a:rPr lang="en-US" sz="2100" dirty="0"/>
              <a:t>__global__ void </a:t>
            </a:r>
            <a:r>
              <a:rPr lang="en-US" sz="2100" dirty="0" err="1"/>
              <a:t>mmkernel</a:t>
            </a:r>
            <a:r>
              <a:rPr lang="en-US" sz="2100" dirty="0"/>
              <a:t>(float *a, float *b, float  *c, </a:t>
            </a:r>
            <a:r>
              <a:rPr lang="en-US" sz="2100" dirty="0" err="1"/>
              <a:t>int</a:t>
            </a:r>
            <a:r>
              <a:rPr lang="en-US" sz="2100" dirty="0"/>
              <a:t> N, </a:t>
            </a:r>
            <a:r>
              <a:rPr lang="en-US" sz="2100" dirty="0" err="1"/>
              <a:t>int</a:t>
            </a:r>
            <a:r>
              <a:rPr lang="en-US" sz="2100" dirty="0"/>
              <a:t> M, </a:t>
            </a:r>
            <a:r>
              <a:rPr lang="en-US" sz="2100" dirty="0" err="1"/>
              <a:t>int</a:t>
            </a:r>
            <a:r>
              <a:rPr lang="en-US" sz="2100" dirty="0"/>
              <a:t> K)</a:t>
            </a:r>
          </a:p>
          <a:p>
            <a:pPr marL="457200" lvl="1" indent="0">
              <a:buNone/>
            </a:pPr>
            <a:r>
              <a:rPr lang="en-US" sz="2100" dirty="0"/>
              <a:t>{</a:t>
            </a:r>
          </a:p>
          <a:p>
            <a:pPr marL="457200" lvl="1" indent="0">
              <a:buNone/>
            </a:pPr>
            <a:r>
              <a:rPr lang="en-US" sz="2100" dirty="0"/>
              <a:t>  </a:t>
            </a:r>
            <a:r>
              <a:rPr lang="en-US" sz="2100" dirty="0" err="1"/>
              <a:t>int</a:t>
            </a:r>
            <a:r>
              <a:rPr lang="en-US" sz="2100" dirty="0"/>
              <a:t> i = </a:t>
            </a:r>
            <a:r>
              <a:rPr lang="en-US" sz="2100" dirty="0" err="1" smtClean="0"/>
              <a:t>threadIdx.x</a:t>
            </a:r>
            <a:r>
              <a:rPr lang="en-US" sz="2100" dirty="0" smtClean="0"/>
              <a:t>, j </a:t>
            </a:r>
            <a:r>
              <a:rPr lang="en-US" sz="2100" dirty="0"/>
              <a:t>= </a:t>
            </a:r>
            <a:r>
              <a:rPr lang="en-US" sz="2100" dirty="0" err="1" smtClean="0"/>
              <a:t>threadIdx.y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/>
              <a:t>  float sum = 0.0f;</a:t>
            </a:r>
          </a:p>
          <a:p>
            <a:pPr marL="457200" lvl="1" indent="0">
              <a:buNone/>
            </a:pPr>
            <a:r>
              <a:rPr lang="en-US" sz="2100" dirty="0"/>
              <a:t>  for (</a:t>
            </a:r>
            <a:r>
              <a:rPr lang="en-US" sz="2100" dirty="0" err="1"/>
              <a:t>int</a:t>
            </a:r>
            <a:r>
              <a:rPr lang="en-US" sz="2100" dirty="0"/>
              <a:t> k = 0; k&lt; M; k++) sum += a[</a:t>
            </a:r>
            <a:r>
              <a:rPr lang="en-US" sz="2100" dirty="0" err="1"/>
              <a:t>i+N</a:t>
            </a:r>
            <a:r>
              <a:rPr lang="en-US" sz="2100" dirty="0"/>
              <a:t>*k] * b[</a:t>
            </a:r>
            <a:r>
              <a:rPr lang="en-US" sz="2100" dirty="0" err="1"/>
              <a:t>k+K</a:t>
            </a:r>
            <a:r>
              <a:rPr lang="en-US" sz="2100" dirty="0"/>
              <a:t>*j];</a:t>
            </a:r>
          </a:p>
          <a:p>
            <a:pPr marL="457200" lvl="1" indent="0">
              <a:buNone/>
            </a:pPr>
            <a:r>
              <a:rPr lang="en-US" sz="2100" dirty="0"/>
              <a:t>  c [</a:t>
            </a:r>
            <a:r>
              <a:rPr lang="en-US" sz="2100" dirty="0" err="1"/>
              <a:t>i+N</a:t>
            </a:r>
            <a:r>
              <a:rPr lang="en-US" sz="2100" dirty="0"/>
              <a:t>*j] = </a:t>
            </a:r>
            <a:r>
              <a:rPr lang="en-US" sz="2100" dirty="0" smtClean="0"/>
              <a:t>sum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 smtClean="0"/>
              <a:t>}</a:t>
            </a:r>
          </a:p>
          <a:p>
            <a:pPr marL="457200" lvl="1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600" dirty="0"/>
              <a:t>dim3 </a:t>
            </a:r>
            <a:r>
              <a:rPr lang="en-US" sz="2600" dirty="0" err="1"/>
              <a:t>dimBlock</a:t>
            </a:r>
            <a:r>
              <a:rPr lang="en-US" sz="2600" dirty="0"/>
              <a:t>(1); dim3 </a:t>
            </a:r>
            <a:r>
              <a:rPr lang="en-US" sz="2600" dirty="0" err="1"/>
              <a:t>dimGrid</a:t>
            </a:r>
            <a:r>
              <a:rPr lang="en-US" sz="2600" dirty="0"/>
              <a:t>(N, </a:t>
            </a:r>
            <a:r>
              <a:rPr lang="en-US" sz="2600" dirty="0" smtClean="0"/>
              <a:t>K);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 smtClean="0"/>
              <a:t>mmkernel</a:t>
            </a:r>
            <a:r>
              <a:rPr lang="en-US" sz="2600" dirty="0"/>
              <a:t>&lt;&lt;&lt;</a:t>
            </a:r>
            <a:r>
              <a:rPr lang="en-US" sz="2600" dirty="0" err="1" smtClean="0"/>
              <a:t>dimBlock</a:t>
            </a:r>
            <a:r>
              <a:rPr lang="en-US" sz="2600" dirty="0" smtClean="0"/>
              <a:t>, </a:t>
            </a:r>
            <a:r>
              <a:rPr lang="en-US" sz="2600" dirty="0" err="1" smtClean="0"/>
              <a:t>dimGrid</a:t>
            </a:r>
            <a:r>
              <a:rPr lang="en-US" sz="2600" dirty="0" smtClean="0"/>
              <a:t>&gt;&gt;&gt; </a:t>
            </a:r>
            <a:r>
              <a:rPr lang="en-US" sz="2600" dirty="0"/>
              <a:t>(</a:t>
            </a:r>
            <a:r>
              <a:rPr lang="en-US" sz="2600" dirty="0" err="1"/>
              <a:t>dev_A</a:t>
            </a:r>
            <a:r>
              <a:rPr lang="en-US" sz="2600" dirty="0"/>
              <a:t>, </a:t>
            </a:r>
            <a:r>
              <a:rPr lang="en-US" sz="2600" dirty="0" err="1"/>
              <a:t>dev_B</a:t>
            </a:r>
            <a:r>
              <a:rPr lang="en-US" sz="2600" dirty="0"/>
              <a:t>, </a:t>
            </a:r>
            <a:r>
              <a:rPr lang="en-US" sz="2600" dirty="0" err="1"/>
              <a:t>dev_C</a:t>
            </a:r>
            <a:r>
              <a:rPr lang="en-US" sz="2600" dirty="0"/>
              <a:t>, N, M, K</a:t>
            </a:r>
            <a:r>
              <a:rPr lang="en-US" sz="2600" dirty="0" smtClean="0"/>
              <a:t>);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Another thing wrong here?</a:t>
            </a:r>
            <a:endParaRPr lang="en-US" sz="2600" dirty="0"/>
          </a:p>
          <a:p>
            <a:pPr marL="457200" lvl="1" indent="0">
              <a:buNone/>
            </a:pPr>
            <a:endParaRPr lang="en-US" sz="21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threads to blocks to exploit the SIMT (SIMD) support</a:t>
            </a:r>
          </a:p>
          <a:p>
            <a:pPr lvl="1"/>
            <a:r>
              <a:rPr lang="en-US" dirty="0" smtClean="0"/>
              <a:t>need to have at least 32 threads per block to have one 32 thread warp.</a:t>
            </a:r>
          </a:p>
          <a:p>
            <a:pPr lvl="1"/>
            <a:r>
              <a:rPr lang="en-US" dirty="0" smtClean="0"/>
              <a:t>The more the better (GPU will have more options).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1761</Words>
  <Application>Microsoft Office PowerPoint</Application>
  <PresentationFormat>On-screen Show (4:3)</PresentationFormat>
  <Paragraphs>241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CUDA programming (continue) </vt:lpstr>
      <vt:lpstr>Topics</vt:lpstr>
      <vt:lpstr>More about threads/block</vt:lpstr>
      <vt:lpstr>CUDA extension to declare kernel routines</vt:lpstr>
      <vt:lpstr>Routine for device</vt:lpstr>
      <vt:lpstr>Example for 2D grid/blocks</vt:lpstr>
      <vt:lpstr>First cut</vt:lpstr>
      <vt:lpstr>Another try</vt:lpstr>
      <vt:lpstr>Second try</vt:lpstr>
      <vt:lpstr>Slide 10</vt:lpstr>
      <vt:lpstr>CPU and GPU memory</vt:lpstr>
      <vt:lpstr>CUDA memory hierarchy</vt:lpstr>
      <vt:lpstr>CUDA memory allocation</vt:lpstr>
      <vt:lpstr>An example</vt:lpstr>
      <vt:lpstr>MM with shared memory</vt:lpstr>
      <vt:lpstr>MM with shared memory</vt:lpstr>
      <vt:lpstr>MM with shared memory</vt:lpstr>
      <vt:lpstr>MM with shared memory</vt:lpstr>
      <vt:lpstr>MM with shared memory</vt:lpstr>
      <vt:lpstr>More schemes to improve MM performance</vt:lpstr>
      <vt:lpstr>More information about __syncthreads()</vt:lpstr>
      <vt:lpstr>More information about __syncthreads()</vt:lpstr>
      <vt:lpstr>More information about __syncthreads()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Xin Yuan</cp:lastModifiedBy>
  <cp:revision>66</cp:revision>
  <dcterms:created xsi:type="dcterms:W3CDTF">2011-10-19T01:43:31Z</dcterms:created>
  <dcterms:modified xsi:type="dcterms:W3CDTF">2011-11-16T20:32:59Z</dcterms:modified>
</cp:coreProperties>
</file>