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92" r:id="rId15"/>
    <p:sldId id="293" r:id="rId16"/>
    <p:sldId id="263" r:id="rId17"/>
    <p:sldId id="283" r:id="rId18"/>
    <p:sldId id="284" r:id="rId19"/>
    <p:sldId id="264" r:id="rId20"/>
    <p:sldId id="265" r:id="rId21"/>
    <p:sldId id="266" r:id="rId22"/>
    <p:sldId id="285" r:id="rId23"/>
    <p:sldId id="286" r:id="rId24"/>
    <p:sldId id="267" r:id="rId25"/>
    <p:sldId id="287" r:id="rId26"/>
    <p:sldId id="271" r:id="rId27"/>
    <p:sldId id="272" r:id="rId28"/>
    <p:sldId id="289" r:id="rId29"/>
    <p:sldId id="29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84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1470025"/>
          </a:xfrm>
        </p:spPr>
        <p:txBody>
          <a:bodyPr/>
          <a:lstStyle/>
          <a:p>
            <a:r>
              <a:rPr lang="en-US" dirty="0" smtClean="0"/>
              <a:t>GPU programming: CUDA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772400" cy="4267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Acknowledgement: the lecture materials are based on the materials in NVIDIA teaching center CUDA course materials, including materials from Wisconsin (</a:t>
            </a:r>
            <a:r>
              <a:rPr lang="en-US" dirty="0" err="1" smtClean="0">
                <a:solidFill>
                  <a:schemeClr val="tx1"/>
                </a:solidFill>
              </a:rPr>
              <a:t>Negrut</a:t>
            </a:r>
            <a:r>
              <a:rPr lang="en-US" dirty="0" smtClean="0">
                <a:solidFill>
                  <a:schemeClr val="tx1"/>
                </a:solidFill>
              </a:rPr>
              <a:t>), North Carolina Charlotte (</a:t>
            </a:r>
            <a:r>
              <a:rPr lang="en-US" dirty="0" err="1" smtClean="0">
                <a:solidFill>
                  <a:schemeClr val="tx1"/>
                </a:solidFill>
              </a:rPr>
              <a:t>Wikinson</a:t>
            </a:r>
            <a:r>
              <a:rPr lang="en-US" dirty="0" smtClean="0">
                <a:solidFill>
                  <a:schemeClr val="tx1"/>
                </a:solidFill>
              </a:rPr>
              <a:t>/Li) and NCSA (</a:t>
            </a:r>
            <a:r>
              <a:rPr lang="en-US" dirty="0" err="1" smtClean="0">
                <a:solidFill>
                  <a:schemeClr val="tx1"/>
                </a:solidFill>
              </a:rPr>
              <a:t>Kindratenko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kernel invocation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&lt;&lt;&lt;…&gt;&gt;&gt;</a:t>
            </a:r>
            <a:r>
              <a:rPr lang="en-US" dirty="0" smtClean="0"/>
              <a:t> </a:t>
            </a:r>
            <a:r>
              <a:rPr lang="en-US" dirty="0"/>
              <a:t>syntax </a:t>
            </a:r>
            <a:r>
              <a:rPr lang="en-US" dirty="0" smtClean="0"/>
              <a:t>(addition </a:t>
            </a:r>
            <a:r>
              <a:rPr lang="en-US" dirty="0"/>
              <a:t>to </a:t>
            </a:r>
            <a:r>
              <a:rPr lang="en-US" dirty="0" smtClean="0"/>
              <a:t>C) </a:t>
            </a:r>
            <a:r>
              <a:rPr lang="en-US" dirty="0"/>
              <a:t>for kernel calls</a:t>
            </a:r>
            <a:r>
              <a:rPr lang="en-US" dirty="0" smtClean="0"/>
              <a:t>:</a:t>
            </a:r>
            <a:endParaRPr lang="en-US" dirty="0"/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&lt;&lt;&lt; n, m &gt;&gt;&gt;(arg1, …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&lt;&lt;&lt; … &gt;&gt;&gt; </a:t>
            </a:r>
            <a:r>
              <a:rPr lang="en-US" dirty="0"/>
              <a:t>contains thread organization for this particular kernel call in two parameters,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dirty="0" smtClean="0"/>
              <a:t>:</a:t>
            </a:r>
            <a:endParaRPr lang="en-US" dirty="0"/>
          </a:p>
          <a:p>
            <a:pPr lvl="1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vecAdd&lt;&lt;&lt;1, N&gt;&gt;&gt;(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devA,devB,devC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): 1 dimension block with N threads</a:t>
            </a:r>
          </a:p>
          <a:p>
            <a:pPr lvl="2">
              <a:defRPr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Threads execute very efficiently on GPU: we can have fine-grain threads (a few statements)</a:t>
            </a:r>
          </a:p>
          <a:p>
            <a:pPr lvl="1">
              <a:defRPr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More thread organization later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arg1</a:t>
            </a:r>
            <a:r>
              <a:rPr lang="en-US" dirty="0"/>
              <a:t>, … , -- arguments to routine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dirty="0"/>
              <a:t> typically pointers to device memory obtained previously from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cudaMallac</a:t>
            </a:r>
            <a:r>
              <a:rPr lang="en-US" dirty="0"/>
              <a:t>.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65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Transferring data from device (GPU) to host (CPU)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CUDA </a:t>
            </a:r>
            <a:r>
              <a:rPr lang="en-US" dirty="0"/>
              <a:t>routine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cudaMemcpy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defRPr/>
            </a:pPr>
            <a:endParaRPr lang="en-US" dirty="0"/>
          </a:p>
          <a:p>
            <a:pPr marL="457200" lvl="1" indent="0">
              <a:buNone/>
              <a:defRPr/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</a:rPr>
              <a:t>cudaMemcpy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( &amp;C,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dev_C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, size,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</a:rPr>
              <a:t>cudaMemcpyDeviceToHost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>
              <a:lnSpc>
                <a:spcPct val="100000"/>
              </a:lnSpc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dev_C</a:t>
            </a:r>
            <a:r>
              <a:rPr lang="en-US" dirty="0" smtClean="0"/>
              <a:t> </a:t>
            </a:r>
            <a:r>
              <a:rPr lang="en-US" dirty="0"/>
              <a:t>is a pointer in device </a:t>
            </a:r>
            <a:r>
              <a:rPr lang="en-US" dirty="0" smtClean="0"/>
              <a:t>memory and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dirty="0"/>
              <a:t> is a pointer in </a:t>
            </a:r>
            <a:r>
              <a:rPr lang="en-US" dirty="0" smtClean="0"/>
              <a:t>host memory.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85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Free memory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tabLst>
                <a:tab pos="231775" algn="l"/>
              </a:tabLst>
              <a:defRPr/>
            </a:pPr>
            <a:r>
              <a:rPr lang="en-US" dirty="0"/>
              <a:t>In “device” (GPU) -- Use CUDA </a:t>
            </a:r>
            <a:r>
              <a:rPr lang="en-US" dirty="0" err="1"/>
              <a:t>cudaFree</a:t>
            </a:r>
            <a:r>
              <a:rPr lang="en-US" dirty="0"/>
              <a:t> routine:</a:t>
            </a:r>
          </a:p>
          <a:p>
            <a:pPr>
              <a:lnSpc>
                <a:spcPct val="100000"/>
              </a:lnSpc>
              <a:tabLst>
                <a:tab pos="231775" algn="l"/>
              </a:tabLst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  <a:tabLst>
                <a:tab pos="231775" algn="l"/>
              </a:tabLst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cudaFree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dev_a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  <a:tabLst>
                <a:tab pos="231775" algn="l"/>
              </a:tabLst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cudaFree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dev_b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  <a:tabLst>
                <a:tab pos="231775" algn="l"/>
              </a:tabLst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cudaFree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dev_c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>
              <a:lnSpc>
                <a:spcPct val="100000"/>
              </a:lnSpc>
              <a:defRPr/>
            </a:pP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In (CPU) host (if CPU memory allocated with </a:t>
            </a:r>
            <a:r>
              <a:rPr lang="en-US" dirty="0" err="1"/>
              <a:t>malloc</a:t>
            </a:r>
            <a:r>
              <a:rPr lang="en-US" dirty="0"/>
              <a:t>) -- Use regular C free routine:</a:t>
            </a:r>
          </a:p>
          <a:p>
            <a:pPr>
              <a:lnSpc>
                <a:spcPct val="100000"/>
              </a:lnSpc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free( a );</a:t>
            </a: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free( b );</a:t>
            </a: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free( c 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7707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omplete CUDA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See vecadd.cu</a:t>
            </a:r>
          </a:p>
          <a:p>
            <a:r>
              <a:rPr lang="en-US" dirty="0" smtClean="0"/>
              <a:t>Compare the speed of </a:t>
            </a:r>
            <a:r>
              <a:rPr lang="en-US" dirty="0" err="1" smtClean="0"/>
              <a:t>vecadd.c</a:t>
            </a:r>
            <a:r>
              <a:rPr lang="en-US" dirty="0" smtClean="0"/>
              <a:t> and vecadd.cu</a:t>
            </a:r>
          </a:p>
          <a:p>
            <a:r>
              <a:rPr lang="en-US" dirty="0" smtClean="0"/>
              <a:t>See also </a:t>
            </a:r>
            <a:r>
              <a:rPr lang="en-US" dirty="0" err="1" smtClean="0"/>
              <a:t>vec_complex.c</a:t>
            </a:r>
            <a:r>
              <a:rPr lang="en-US" dirty="0" smtClean="0"/>
              <a:t> and vec_complex.cu</a:t>
            </a:r>
          </a:p>
          <a:p>
            <a:r>
              <a:rPr lang="en-US" dirty="0" smtClean="0"/>
              <a:t>Compiling CUDA programs</a:t>
            </a:r>
          </a:p>
          <a:p>
            <a:pPr lvl="1"/>
            <a:r>
              <a:rPr lang="en-US" dirty="0" smtClean="0"/>
              <a:t>Use the gpu.cs.fsu.edu (gpu1, gpu2, gpu3)</a:t>
            </a:r>
          </a:p>
          <a:p>
            <a:pPr lvl="1"/>
            <a:r>
              <a:rPr lang="en-US" dirty="0" smtClean="0"/>
              <a:t>Naming convention .cu programs are CUDA programs</a:t>
            </a:r>
          </a:p>
          <a:p>
            <a:pPr lvl="1"/>
            <a:r>
              <a:rPr lang="en-US" dirty="0" smtClean="0"/>
              <a:t>NVIDIA CUDA compiler driver: </a:t>
            </a:r>
            <a:r>
              <a:rPr lang="en-US" dirty="0" err="1" smtClean="0"/>
              <a:t>nvcc</a:t>
            </a:r>
            <a:endParaRPr lang="en-US" dirty="0" smtClean="0"/>
          </a:p>
          <a:p>
            <a:pPr lvl="1"/>
            <a:r>
              <a:rPr lang="en-US" dirty="0" smtClean="0"/>
              <a:t>To compile vecadd.cu: </a:t>
            </a:r>
            <a:r>
              <a:rPr lang="en-US" dirty="0" err="1" smtClean="0"/>
              <a:t>nvcc</a:t>
            </a:r>
            <a:r>
              <a:rPr lang="en-US" dirty="0" smtClean="0"/>
              <a:t> –O3 vecadd.cu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330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ChangeArrowheads="1"/>
          </p:cNvSpPr>
          <p:nvPr/>
        </p:nvSpPr>
        <p:spPr bwMode="auto">
          <a:xfrm>
            <a:off x="7010400" y="3352800"/>
            <a:ext cx="14478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010525" y="6994525"/>
            <a:ext cx="1562100" cy="40957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>
              <a:buFont typeface="Wingdings" pitchFamily="2" charset="2"/>
              <a:buNone/>
            </a:pPr>
            <a:fld id="{31E147FB-26D2-4B31-9006-DAEAADE3B188}" type="slidenum">
              <a:rPr lang="en-GB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rPr>
              <a:pPr eaLnBrk="1">
                <a:buFont typeface="Wingdings" pitchFamily="2" charset="2"/>
                <a:buNone/>
              </a:pPr>
              <a:t>14</a:t>
            </a:fld>
            <a:endParaRPr lang="en-GB" smtClean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2220913" y="655638"/>
            <a:ext cx="4833937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4000" dirty="0">
                <a:solidFill>
                  <a:schemeClr val="tx1"/>
                </a:solidFill>
              </a:rPr>
              <a:t>Compilation process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00600" y="1828800"/>
            <a:ext cx="3200400" cy="9144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257800" y="4953000"/>
            <a:ext cx="2133600" cy="9144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3429000"/>
            <a:ext cx="1447800" cy="838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" name="Straight Arrow Connector 9"/>
          <p:cNvCxnSpPr>
            <a:cxnSpLocks noChangeShapeType="1"/>
          </p:cNvCxnSpPr>
          <p:nvPr/>
        </p:nvCxnSpPr>
        <p:spPr bwMode="auto">
          <a:xfrm rot="10800000" flipV="1">
            <a:off x="4800600" y="2743200"/>
            <a:ext cx="1409700" cy="6096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Arrow Connector 10"/>
          <p:cNvCxnSpPr>
            <a:cxnSpLocks noChangeShapeType="1"/>
            <a:stCxn id="7" idx="2"/>
          </p:cNvCxnSpPr>
          <p:nvPr/>
        </p:nvCxnSpPr>
        <p:spPr bwMode="auto">
          <a:xfrm rot="16200000" flipH="1">
            <a:off x="5200650" y="3829050"/>
            <a:ext cx="685800" cy="15621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Arrow Connector 11"/>
          <p:cNvCxnSpPr>
            <a:cxnSpLocks noChangeShapeType="1"/>
          </p:cNvCxnSpPr>
          <p:nvPr/>
        </p:nvCxnSpPr>
        <p:spPr bwMode="auto">
          <a:xfrm>
            <a:off x="6477000" y="2743200"/>
            <a:ext cx="1219200" cy="6096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5"/>
          <p:cNvCxnSpPr>
            <a:cxnSpLocks noChangeShapeType="1"/>
          </p:cNvCxnSpPr>
          <p:nvPr/>
        </p:nvCxnSpPr>
        <p:spPr bwMode="auto">
          <a:xfrm rot="5400000">
            <a:off x="6800850" y="3867150"/>
            <a:ext cx="685800" cy="14859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5943600" y="2133600"/>
            <a:ext cx="817562" cy="414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 err="1">
                <a:solidFill>
                  <a:schemeClr val="tx1"/>
                </a:solidFill>
              </a:rPr>
              <a:t>nvcc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7391400" y="3581400"/>
            <a:ext cx="663575" cy="414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 err="1">
                <a:solidFill>
                  <a:schemeClr val="tx1"/>
                </a:solidFill>
              </a:rPr>
              <a:t>gcc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4267200" y="3657600"/>
            <a:ext cx="920750" cy="414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 err="1">
                <a:solidFill>
                  <a:schemeClr val="tx1"/>
                </a:solidFill>
              </a:rPr>
              <a:t>ptxas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TextBox 24"/>
          <p:cNvSpPr txBox="1">
            <a:spLocks noChangeArrowheads="1"/>
          </p:cNvSpPr>
          <p:nvPr/>
        </p:nvSpPr>
        <p:spPr bwMode="auto">
          <a:xfrm>
            <a:off x="620713" y="1722438"/>
            <a:ext cx="32766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nvcc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“wrapper” divides code into host and device parts.</a:t>
            </a: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Host </a:t>
            </a:r>
            <a:r>
              <a:rPr lang="en-US" sz="2000" dirty="0">
                <a:solidFill>
                  <a:schemeClr val="tx1"/>
                </a:solidFill>
              </a:rPr>
              <a:t>part  compiled by regular C compiler</a:t>
            </a: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Device </a:t>
            </a:r>
            <a:r>
              <a:rPr lang="en-US" sz="2000" dirty="0">
                <a:solidFill>
                  <a:schemeClr val="tx1"/>
                </a:solidFill>
              </a:rPr>
              <a:t>part compiled by NVIDIA “</a:t>
            </a:r>
            <a:r>
              <a:rPr lang="en-US" sz="2000" dirty="0" err="1">
                <a:solidFill>
                  <a:schemeClr val="tx1"/>
                </a:solidFill>
              </a:rPr>
              <a:t>ptxas</a:t>
            </a:r>
            <a:r>
              <a:rPr lang="en-US" sz="2000" dirty="0">
                <a:solidFill>
                  <a:schemeClr val="tx1"/>
                </a:solidFill>
              </a:rPr>
              <a:t>” assembler</a:t>
            </a: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Two </a:t>
            </a:r>
            <a:r>
              <a:rPr lang="en-US" sz="2000" dirty="0">
                <a:solidFill>
                  <a:schemeClr val="tx1"/>
                </a:solidFill>
              </a:rPr>
              <a:t>compiled parts combined into one executable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5486400" y="5181600"/>
            <a:ext cx="1674812" cy="414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400" dirty="0">
                <a:solidFill>
                  <a:schemeClr val="tx1"/>
                </a:solidFill>
              </a:rPr>
              <a:t>executable</a:t>
            </a:r>
          </a:p>
        </p:txBody>
      </p:sp>
      <p:cxnSp>
        <p:nvCxnSpPr>
          <p:cNvPr id="19" name="Straight Arrow Connector 29"/>
          <p:cNvCxnSpPr>
            <a:cxnSpLocks noChangeShapeType="1"/>
          </p:cNvCxnSpPr>
          <p:nvPr/>
        </p:nvCxnSpPr>
        <p:spPr bwMode="auto">
          <a:xfrm rot="5400000">
            <a:off x="6172994" y="1675606"/>
            <a:ext cx="3048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0" name="TextBox 39"/>
          <p:cNvSpPr txBox="1">
            <a:spLocks noChangeArrowheads="1"/>
          </p:cNvSpPr>
          <p:nvPr/>
        </p:nvSpPr>
        <p:spPr bwMode="auto">
          <a:xfrm>
            <a:off x="3429000" y="5943600"/>
            <a:ext cx="4876800" cy="7350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algn="ctr" eaLnBrk="1"/>
            <a:r>
              <a:rPr lang="en-US" sz="2000" dirty="0">
                <a:solidFill>
                  <a:schemeClr val="tx1"/>
                </a:solidFill>
              </a:rPr>
              <a:t>Executable file a “fat” binary” with both host and device code</a:t>
            </a:r>
          </a:p>
        </p:txBody>
      </p:sp>
      <p:cxnSp>
        <p:nvCxnSpPr>
          <p:cNvPr id="21" name="Straight Arrow Connector 44"/>
          <p:cNvCxnSpPr>
            <a:cxnSpLocks noChangeShapeType="1"/>
          </p:cNvCxnSpPr>
          <p:nvPr/>
        </p:nvCxnSpPr>
        <p:spPr bwMode="auto">
          <a:xfrm>
            <a:off x="6324600" y="2743200"/>
            <a:ext cx="0" cy="2057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3432674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C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Declaration </a:t>
            </a:r>
            <a:r>
              <a:rPr lang="en-US" dirty="0" err="1" smtClean="0"/>
              <a:t>specifiers</a:t>
            </a:r>
            <a:r>
              <a:rPr lang="en-US" dirty="0" smtClean="0"/>
              <a:t> to indicate where things live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__global__ </a:t>
            </a:r>
            <a:r>
              <a:rPr lang="en-US" sz="2400" dirty="0" smtClean="0"/>
              <a:t>void </a:t>
            </a:r>
            <a:r>
              <a:rPr lang="en-US" sz="2400" dirty="0" err="1" smtClean="0"/>
              <a:t>mykernel</a:t>
            </a:r>
            <a:r>
              <a:rPr lang="en-US" sz="2400" dirty="0" smtClean="0"/>
              <a:t>(…) // kernel function on GPU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__device__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globalVar</a:t>
            </a:r>
            <a:r>
              <a:rPr lang="en-US" sz="2400" dirty="0" smtClean="0"/>
              <a:t>;      // variable in device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__shared__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sharedVar</a:t>
            </a:r>
            <a:r>
              <a:rPr lang="en-US" sz="2400" dirty="0" smtClean="0"/>
              <a:t>;    // in per block shared memory</a:t>
            </a:r>
          </a:p>
          <a:p>
            <a:r>
              <a:rPr lang="en-US" dirty="0" smtClean="0"/>
              <a:t>Parallel kernel launch</a:t>
            </a:r>
          </a:p>
          <a:p>
            <a:pPr lvl="1">
              <a:buNone/>
            </a:pPr>
            <a:r>
              <a:rPr lang="en-US" sz="2400" dirty="0" err="1" smtClean="0"/>
              <a:t>Mykernel</a:t>
            </a:r>
            <a:r>
              <a:rPr lang="en-US" sz="2400" dirty="0" smtClean="0">
                <a:solidFill>
                  <a:srgbClr val="C00000"/>
                </a:solidFill>
              </a:rPr>
              <a:t>&lt;&lt;&lt;500,128&gt;&gt;&gt; </a:t>
            </a:r>
            <a:r>
              <a:rPr lang="en-US" sz="2400" dirty="0" smtClean="0"/>
              <a:t>(…); // launch 500 blocks with 128 threads each</a:t>
            </a:r>
          </a:p>
          <a:p>
            <a:r>
              <a:rPr lang="en-US" dirty="0" smtClean="0"/>
              <a:t>Special variables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>
                <a:solidFill>
                  <a:srgbClr val="C00000"/>
                </a:solidFill>
              </a:rPr>
              <a:t>threadIdx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blockIdx</a:t>
            </a:r>
            <a:r>
              <a:rPr lang="en-US" dirty="0" smtClean="0"/>
              <a:t>;  // thread/block ID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>
                <a:solidFill>
                  <a:srgbClr val="C00000"/>
                </a:solidFill>
              </a:rPr>
              <a:t>blockDim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gridDim</a:t>
            </a:r>
            <a:r>
              <a:rPr lang="en-US" dirty="0" smtClean="0"/>
              <a:t>;   //thread/block size</a:t>
            </a:r>
          </a:p>
          <a:p>
            <a:r>
              <a:rPr lang="en-US" dirty="0" err="1" smtClean="0"/>
              <a:t>Intrinsics</a:t>
            </a:r>
            <a:r>
              <a:rPr lang="en-US" dirty="0" smtClean="0"/>
              <a:t> for specific operations in kernel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__</a:t>
            </a:r>
            <a:r>
              <a:rPr lang="en-US" dirty="0" err="1" smtClean="0">
                <a:solidFill>
                  <a:srgbClr val="C00000"/>
                </a:solidFill>
              </a:rPr>
              <a:t>syncthreads</a:t>
            </a:r>
            <a:r>
              <a:rPr lang="en-US" dirty="0" smtClean="0">
                <a:solidFill>
                  <a:srgbClr val="C00000"/>
                </a:solidFill>
              </a:rPr>
              <a:t>();                         </a:t>
            </a:r>
            <a:r>
              <a:rPr lang="en-US" dirty="0" smtClean="0"/>
              <a:t>// barrier synchronization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CUDA thread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38862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hierarchy of threads</a:t>
            </a:r>
          </a:p>
          <a:p>
            <a:pPr lvl="1"/>
            <a:r>
              <a:rPr lang="en-US" dirty="0" smtClean="0"/>
              <a:t>Blocks of threads in 1 or 2 dimensions, the collection of block is called a </a:t>
            </a:r>
            <a:r>
              <a:rPr lang="en-US" dirty="0" smtClean="0">
                <a:solidFill>
                  <a:srgbClr val="FF0000"/>
                </a:solidFill>
              </a:rPr>
              <a:t>grid.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Blocks can be 1D, 2D, or 3D.</a:t>
            </a:r>
          </a:p>
          <a:p>
            <a:pPr lvl="1"/>
            <a:r>
              <a:rPr lang="en-US" dirty="0" smtClean="0"/>
              <a:t>Can easily deal with 1D, 2D, and 3D data arrays.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338809"/>
            <a:ext cx="4000500" cy="510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1372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Cuda</a:t>
            </a:r>
            <a:r>
              <a:rPr lang="en-US" dirty="0" smtClean="0"/>
              <a:t> thread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3886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Threads and blocks have IDs</a:t>
            </a:r>
          </a:p>
          <a:p>
            <a:pPr lvl="1"/>
            <a:r>
              <a:rPr lang="en-US" dirty="0" smtClean="0"/>
              <a:t>So each thread can decide what data to work on.</a:t>
            </a:r>
          </a:p>
          <a:p>
            <a:r>
              <a:rPr lang="en-US" dirty="0" smtClean="0"/>
              <a:t>Block ID (</a:t>
            </a:r>
            <a:r>
              <a:rPr lang="en-US" dirty="0" err="1" smtClean="0">
                <a:solidFill>
                  <a:srgbClr val="C00000"/>
                </a:solidFill>
              </a:rPr>
              <a:t>blockIdx</a:t>
            </a:r>
            <a:r>
              <a:rPr lang="en-US" dirty="0" smtClean="0"/>
              <a:t>): 1D or 2D</a:t>
            </a:r>
          </a:p>
          <a:p>
            <a:r>
              <a:rPr lang="en-US" dirty="0" smtClean="0"/>
              <a:t>Thread ID (</a:t>
            </a:r>
            <a:r>
              <a:rPr lang="en-US" dirty="0" err="1" smtClean="0">
                <a:solidFill>
                  <a:srgbClr val="C00000"/>
                </a:solidFill>
              </a:rPr>
              <a:t>threadIdx</a:t>
            </a:r>
            <a:r>
              <a:rPr lang="en-US" dirty="0" smtClean="0"/>
              <a:t>): 1D, 2D or 3D.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71600"/>
            <a:ext cx="362348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83685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Device characteristics – hardware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NVIDIA defined “compute capabilities” 1.0, 1.1, … with limits and features</a:t>
            </a:r>
          </a:p>
          <a:p>
            <a:pPr lvl="1"/>
            <a:r>
              <a:rPr lang="en-US" dirty="0" smtClean="0"/>
              <a:t>Give the limits of threads per block, total number of blocks, etc.</a:t>
            </a:r>
          </a:p>
          <a:p>
            <a:r>
              <a:rPr lang="en-US" dirty="0" smtClean="0"/>
              <a:t>Compute capability 1.0</a:t>
            </a:r>
          </a:p>
          <a:p>
            <a:pPr lvl="1"/>
            <a:r>
              <a:rPr lang="en-US" dirty="0" smtClean="0"/>
              <a:t>Max number of threads per block = 512</a:t>
            </a:r>
          </a:p>
          <a:p>
            <a:pPr lvl="1"/>
            <a:r>
              <a:rPr lang="en-US" dirty="0" smtClean="0"/>
              <a:t>Max sizes of x- and y-dimension of thread block = 512</a:t>
            </a:r>
          </a:p>
          <a:p>
            <a:pPr lvl="1"/>
            <a:r>
              <a:rPr lang="en-US" dirty="0" smtClean="0"/>
              <a:t>Maximum size of each dimension of grid of thread blocks = 65535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6391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75"/>
            <a:ext cx="8229600" cy="1143000"/>
          </a:xfrm>
        </p:spPr>
        <p:txBody>
          <a:bodyPr/>
          <a:lstStyle/>
          <a:p>
            <a:r>
              <a:rPr lang="en-US" dirty="0" smtClean="0"/>
              <a:t>Specifying Grid/Block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400" dirty="0" smtClean="0"/>
              <a:t>The programmer </a:t>
            </a:r>
            <a:r>
              <a:rPr lang="en-US" sz="2400" dirty="0"/>
              <a:t>n</a:t>
            </a:r>
            <a:r>
              <a:rPr lang="en-US" sz="2400" dirty="0" smtClean="0"/>
              <a:t>eed </a:t>
            </a:r>
            <a:r>
              <a:rPr lang="en-US" sz="2400" dirty="0"/>
              <a:t>to provide each kernel call </a:t>
            </a:r>
            <a:r>
              <a:rPr lang="en-US" sz="2400" dirty="0" smtClean="0"/>
              <a:t>with:</a:t>
            </a:r>
            <a:endParaRPr lang="en-US" sz="2400" dirty="0"/>
          </a:p>
          <a:p>
            <a:pPr lvl="1">
              <a:lnSpc>
                <a:spcPct val="100000"/>
              </a:lnSpc>
              <a:buSzPct val="100000"/>
              <a:buFont typeface="Arial" charset="0"/>
              <a:buChar char="•"/>
              <a:defRPr/>
            </a:pPr>
            <a:r>
              <a:rPr lang="en-US" sz="2400" dirty="0"/>
              <a:t>Number of blocks in each dimension</a:t>
            </a:r>
          </a:p>
          <a:p>
            <a:pPr lvl="1">
              <a:lnSpc>
                <a:spcPct val="100000"/>
              </a:lnSpc>
              <a:buSzPct val="100000"/>
              <a:buFont typeface="Arial" charset="0"/>
              <a:buChar char="•"/>
              <a:defRPr/>
            </a:pPr>
            <a:r>
              <a:rPr lang="en-US" sz="2400" dirty="0"/>
              <a:t>Threads per block in each </a:t>
            </a:r>
            <a:r>
              <a:rPr lang="en-US" sz="2400" dirty="0" smtClean="0"/>
              <a:t>dimension</a:t>
            </a:r>
            <a:endParaRPr lang="en-US" dirty="0"/>
          </a:p>
          <a:p>
            <a:pPr algn="ctr">
              <a:lnSpc>
                <a:spcPct val="100000"/>
              </a:lnSpc>
              <a:defRPr/>
            </a:pP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&lt;&lt;&lt; B, T &gt;&gt;&gt;(arg1, … );</a:t>
            </a:r>
          </a:p>
          <a:p>
            <a:pPr>
              <a:lnSpc>
                <a:spcPct val="100000"/>
              </a:lnSpc>
              <a:defRPr/>
            </a:pPr>
            <a:endParaRPr lang="en-US" sz="2400" dirty="0"/>
          </a:p>
          <a:p>
            <a:pPr>
              <a:lnSpc>
                <a:spcPct val="100000"/>
              </a:lnSpc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B </a:t>
            </a:r>
            <a:r>
              <a:rPr lang="en-US" sz="2400" dirty="0"/>
              <a:t>– a structure that defines the number of blocks in grid in each dimension (1D or 2D</a:t>
            </a:r>
            <a:r>
              <a:rPr lang="en-US" sz="2400" dirty="0" smtClean="0"/>
              <a:t>).</a:t>
            </a:r>
            <a:endParaRPr lang="en-US" sz="2400" dirty="0"/>
          </a:p>
          <a:p>
            <a:pPr>
              <a:lnSpc>
                <a:spcPct val="100000"/>
              </a:lnSpc>
              <a:defRPr/>
            </a:pPr>
            <a:endParaRPr lang="en-US" sz="700" i="1" dirty="0"/>
          </a:p>
          <a:p>
            <a:pPr>
              <a:lnSpc>
                <a:spcPct val="100000"/>
              </a:lnSpc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sz="2400" dirty="0"/>
              <a:t> – a structure that defines the number of threads in a block in each dimension (1D, 2D, or 3D</a:t>
            </a:r>
            <a:r>
              <a:rPr lang="en-US" sz="2400" dirty="0" smtClean="0"/>
              <a:t>).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 smtClean="0"/>
              <a:t>B and T are of type </a:t>
            </a:r>
            <a:r>
              <a:rPr lang="en-US" sz="2400" dirty="0" smtClean="0">
                <a:solidFill>
                  <a:srgbClr val="C00000"/>
                </a:solidFill>
              </a:rPr>
              <a:t>dim3 (uint3)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382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CUDA is </a:t>
            </a:r>
            <a:r>
              <a:rPr lang="en-US" dirty="0" err="1" smtClean="0">
                <a:sym typeface="Wingdings" pitchFamily="2" charset="2"/>
              </a:rPr>
              <a:t>Nvidia’s</a:t>
            </a:r>
            <a:r>
              <a:rPr lang="en-US" dirty="0" smtClean="0">
                <a:sym typeface="Wingdings" pitchFamily="2" charset="2"/>
              </a:rPr>
              <a:t> scalable parallel programming model and a software environment for parallel computing</a:t>
            </a:r>
          </a:p>
          <a:p>
            <a:pPr lvl="1"/>
            <a:r>
              <a:rPr lang="en-US" dirty="0" err="1" smtClean="0"/>
              <a:t>Lanugage</a:t>
            </a:r>
            <a:r>
              <a:rPr lang="en-US" dirty="0" smtClean="0"/>
              <a:t>: CUDA C, minor extension to C/C++</a:t>
            </a:r>
          </a:p>
          <a:p>
            <a:pPr lvl="2"/>
            <a:r>
              <a:rPr lang="en-US" dirty="0" smtClean="0"/>
              <a:t>Let the programmer focus on parallel algorithms not parallel programming mechanisms.</a:t>
            </a:r>
          </a:p>
          <a:p>
            <a:pPr lvl="1"/>
            <a:r>
              <a:rPr lang="en-US" dirty="0" smtClean="0"/>
              <a:t>A heterogeneous serial-parallel programming model</a:t>
            </a:r>
          </a:p>
          <a:p>
            <a:pPr lvl="2"/>
            <a:r>
              <a:rPr lang="en-US" dirty="0" err="1" smtClean="0"/>
              <a:t>Desinged</a:t>
            </a:r>
            <a:r>
              <a:rPr lang="en-US" dirty="0" smtClean="0"/>
              <a:t> to program heterogeneous CPU+GPU systems</a:t>
            </a:r>
          </a:p>
          <a:p>
            <a:pPr lvl="3"/>
            <a:r>
              <a:rPr lang="en-US" dirty="0" smtClean="0"/>
              <a:t>CPU and GPU are separate devices with separate memory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4013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1-D grid and/or 1-D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719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For </a:t>
            </a:r>
            <a:r>
              <a:rPr lang="en-US" dirty="0"/>
              <a:t>1-D structure, </a:t>
            </a:r>
            <a:r>
              <a:rPr lang="en-US" dirty="0" smtClean="0"/>
              <a:t>one can </a:t>
            </a:r>
            <a:r>
              <a:rPr lang="en-US" dirty="0"/>
              <a:t>use </a:t>
            </a:r>
            <a:r>
              <a:rPr lang="en-US" dirty="0" smtClean="0"/>
              <a:t>an </a:t>
            </a:r>
            <a:r>
              <a:rPr lang="en-US" dirty="0"/>
              <a:t>integer for </a:t>
            </a:r>
            <a:r>
              <a:rPr lang="en-US" dirty="0" smtClean="0"/>
              <a:t>each of B </a:t>
            </a:r>
            <a:r>
              <a:rPr lang="en-US" dirty="0"/>
              <a:t>and T in</a:t>
            </a:r>
            <a:r>
              <a:rPr lang="en-US" dirty="0" smtClean="0"/>
              <a:t>:</a:t>
            </a:r>
            <a:endParaRPr lang="en-US" dirty="0"/>
          </a:p>
          <a:p>
            <a:pPr algn="ctr">
              <a:lnSpc>
                <a:spcPct val="100000"/>
              </a:lnSpc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&lt;&lt;&lt; B, T &gt;&gt;&gt;(arg1, …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 </a:t>
            </a:r>
            <a:r>
              <a:rPr lang="en-US" dirty="0"/>
              <a:t>– </a:t>
            </a:r>
            <a:r>
              <a:rPr lang="en-US" i="1" dirty="0"/>
              <a:t>An integer would define a 1D grid of that </a:t>
            </a:r>
            <a:r>
              <a:rPr lang="en-US" i="1" dirty="0" smtClean="0"/>
              <a:t>size</a:t>
            </a:r>
            <a:endParaRPr lang="en-US" i="1" dirty="0"/>
          </a:p>
          <a:p>
            <a:pPr>
              <a:lnSpc>
                <a:spcPct val="100000"/>
              </a:lnSpc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dirty="0"/>
              <a:t> –</a:t>
            </a:r>
            <a:r>
              <a:rPr lang="en-US" i="1" dirty="0"/>
              <a:t>An integer would define a 1D block of that </a:t>
            </a:r>
            <a:r>
              <a:rPr lang="en-US" i="1" dirty="0" smtClean="0"/>
              <a:t>size</a:t>
            </a:r>
            <a:endParaRPr lang="en-US" dirty="0"/>
          </a:p>
          <a:p>
            <a:pPr algn="ctr">
              <a:lnSpc>
                <a:spcPct val="100000"/>
              </a:lnSpc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&lt;&lt;&lt; 1, 100 &gt;&gt;&gt;(arg1, …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algn="ctr">
              <a:lnSpc>
                <a:spcPct val="100000"/>
              </a:lnSpc>
              <a:defRPr/>
            </a:pP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Grids can be 2D and blocks can be 2D or 3D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dim3</a:t>
            </a:r>
            <a:r>
              <a:rPr lang="en-US" dirty="0" smtClean="0"/>
              <a:t> {x; y; z;} </a:t>
            </a:r>
            <a:r>
              <a:rPr lang="en-US" dirty="0" err="1" smtClean="0"/>
              <a:t>threadIdx</a:t>
            </a:r>
            <a:r>
              <a:rPr lang="en-US" dirty="0" smtClean="0"/>
              <a:t>, </a:t>
            </a:r>
            <a:r>
              <a:rPr lang="en-US" dirty="0" err="1" smtClean="0"/>
              <a:t>blockIdx</a:t>
            </a:r>
            <a:r>
              <a:rPr lang="en-US" dirty="0" smtClean="0"/>
              <a:t>;</a:t>
            </a:r>
          </a:p>
          <a:p>
            <a:r>
              <a:rPr lang="en-US" dirty="0" smtClean="0"/>
              <a:t>Grid/block size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gridDim</a:t>
            </a:r>
            <a:r>
              <a:rPr lang="en-US" dirty="0" smtClean="0"/>
              <a:t>; size of grid dimension x, y (z not used)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blockDim</a:t>
            </a:r>
            <a:r>
              <a:rPr lang="en-US" dirty="0" smtClean="0"/>
              <a:t>;  - size of grid dimension,</a:t>
            </a:r>
          </a:p>
          <a:p>
            <a:pPr>
              <a:lnSpc>
                <a:spcPct val="100000"/>
              </a:lnSpc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en-US" b="1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3555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global 1-D thread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4100" dirty="0" smtClean="0"/>
              <a:t>dim3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threadIdx.x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</a:t>
            </a:r>
            <a:r>
              <a:rPr lang="en-US" dirty="0"/>
              <a:t>-- “thread index” within block in “x” dimension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blockIdx.x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</a:t>
            </a:r>
            <a:r>
              <a:rPr lang="en-US" dirty="0"/>
              <a:t>-- “block index” within grid in “x” dimension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blockDim.x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</a:t>
            </a:r>
            <a:r>
              <a:rPr lang="en-US" dirty="0"/>
              <a:t>-- “block dimension” in “x” </a:t>
            </a:r>
            <a:r>
              <a:rPr lang="en-US" dirty="0" smtClean="0"/>
              <a:t>dimension </a:t>
            </a:r>
            <a:r>
              <a:rPr lang="en-US" sz="2800" dirty="0" smtClean="0"/>
              <a:t>(i.e</a:t>
            </a:r>
            <a:r>
              <a:rPr lang="en-US" sz="2800" dirty="0"/>
              <a:t>. number of </a:t>
            </a:r>
            <a:r>
              <a:rPr lang="en-US" sz="2800" dirty="0" smtClean="0"/>
              <a:t>threads in </a:t>
            </a:r>
            <a:r>
              <a:rPr lang="en-US" sz="2800" dirty="0"/>
              <a:t>a block in the x dimension)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Full global thread ID in x dimension can be  computed by:</a:t>
            </a:r>
          </a:p>
          <a:p>
            <a:pPr>
              <a:lnSpc>
                <a:spcPct val="100000"/>
              </a:lnSpc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	x =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blockIdx.x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*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blockDim.x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threadIdx.x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dirty="0" smtClean="0"/>
              <a:t>how to fix vecadd.cu to make it work for larger vectors? See vecadd1.cu. What is the right number of threads </a:t>
            </a:r>
            <a:r>
              <a:rPr lang="en-US" smtClean="0"/>
              <a:t>per block?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1571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</a:t>
            </a:r>
            <a:r>
              <a:rPr lang="en-US" smtClean="0"/>
              <a:t>global 1-D thread </a:t>
            </a:r>
            <a:r>
              <a:rPr lang="en-US" dirty="0" smtClean="0"/>
              <a:t>ID</a:t>
            </a:r>
            <a:endParaRPr lang="en-US" dirty="0"/>
          </a:p>
        </p:txBody>
      </p:sp>
      <p:cxnSp>
        <p:nvCxnSpPr>
          <p:cNvPr id="6" name="Straight Connector 6"/>
          <p:cNvCxnSpPr>
            <a:cxnSpLocks noChangeShapeType="1"/>
          </p:cNvCxnSpPr>
          <p:nvPr/>
        </p:nvCxnSpPr>
        <p:spPr bwMode="auto">
          <a:xfrm>
            <a:off x="217488" y="3100388"/>
            <a:ext cx="9266237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Straight Connector 8"/>
          <p:cNvCxnSpPr>
            <a:cxnSpLocks noChangeShapeType="1"/>
          </p:cNvCxnSpPr>
          <p:nvPr/>
        </p:nvCxnSpPr>
        <p:spPr bwMode="auto">
          <a:xfrm flipH="1">
            <a:off x="217489" y="3100388"/>
            <a:ext cx="1587" cy="914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" name="Straight Connector 9"/>
          <p:cNvCxnSpPr>
            <a:cxnSpLocks noChangeShapeType="1"/>
          </p:cNvCxnSpPr>
          <p:nvPr/>
        </p:nvCxnSpPr>
        <p:spPr bwMode="auto">
          <a:xfrm flipH="1">
            <a:off x="50641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 flipH="1">
            <a:off x="7969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13"/>
          <p:cNvCxnSpPr>
            <a:cxnSpLocks noChangeShapeType="1"/>
          </p:cNvCxnSpPr>
          <p:nvPr/>
        </p:nvCxnSpPr>
        <p:spPr bwMode="auto">
          <a:xfrm flipH="1">
            <a:off x="1085850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15"/>
          <p:cNvCxnSpPr>
            <a:cxnSpLocks noChangeShapeType="1"/>
          </p:cNvCxnSpPr>
          <p:nvPr/>
        </p:nvCxnSpPr>
        <p:spPr bwMode="auto">
          <a:xfrm flipH="1">
            <a:off x="13763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17"/>
          <p:cNvCxnSpPr>
            <a:cxnSpLocks noChangeShapeType="1"/>
          </p:cNvCxnSpPr>
          <p:nvPr/>
        </p:nvCxnSpPr>
        <p:spPr bwMode="auto">
          <a:xfrm flipH="1">
            <a:off x="16652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Connector 19"/>
          <p:cNvCxnSpPr>
            <a:cxnSpLocks noChangeShapeType="1"/>
          </p:cNvCxnSpPr>
          <p:nvPr/>
        </p:nvCxnSpPr>
        <p:spPr bwMode="auto">
          <a:xfrm flipH="1">
            <a:off x="195421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" name="Straight Connector 21"/>
          <p:cNvCxnSpPr>
            <a:cxnSpLocks noChangeShapeType="1"/>
          </p:cNvCxnSpPr>
          <p:nvPr/>
        </p:nvCxnSpPr>
        <p:spPr bwMode="auto">
          <a:xfrm flipH="1">
            <a:off x="22447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" name="Straight Connector 23"/>
          <p:cNvCxnSpPr>
            <a:cxnSpLocks noChangeShapeType="1"/>
          </p:cNvCxnSpPr>
          <p:nvPr/>
        </p:nvCxnSpPr>
        <p:spPr bwMode="auto">
          <a:xfrm>
            <a:off x="2535238" y="3100388"/>
            <a:ext cx="0" cy="914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" name="TextBox 29"/>
          <p:cNvSpPr txBox="1">
            <a:spLocks noChangeArrowheads="1"/>
          </p:cNvSpPr>
          <p:nvPr/>
        </p:nvSpPr>
        <p:spPr bwMode="auto">
          <a:xfrm>
            <a:off x="217488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7" name="TextBox 31"/>
          <p:cNvSpPr txBox="1">
            <a:spLocks noChangeArrowheads="1"/>
          </p:cNvSpPr>
          <p:nvPr/>
        </p:nvSpPr>
        <p:spPr bwMode="auto">
          <a:xfrm>
            <a:off x="50800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TextBox 34"/>
          <p:cNvSpPr txBox="1">
            <a:spLocks noChangeArrowheads="1"/>
          </p:cNvSpPr>
          <p:nvPr/>
        </p:nvSpPr>
        <p:spPr bwMode="auto">
          <a:xfrm>
            <a:off x="796925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10874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TextBox 40"/>
          <p:cNvSpPr txBox="1">
            <a:spLocks noChangeArrowheads="1"/>
          </p:cNvSpPr>
          <p:nvPr/>
        </p:nvSpPr>
        <p:spPr bwMode="auto">
          <a:xfrm>
            <a:off x="137636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41"/>
          <p:cNvSpPr txBox="1">
            <a:spLocks noChangeArrowheads="1"/>
          </p:cNvSpPr>
          <p:nvPr/>
        </p:nvSpPr>
        <p:spPr bwMode="auto">
          <a:xfrm>
            <a:off x="2244725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2" name="TextBox 42"/>
          <p:cNvSpPr txBox="1">
            <a:spLocks noChangeArrowheads="1"/>
          </p:cNvSpPr>
          <p:nvPr/>
        </p:nvSpPr>
        <p:spPr bwMode="auto">
          <a:xfrm>
            <a:off x="195580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" name="TextBox 44"/>
          <p:cNvSpPr txBox="1">
            <a:spLocks noChangeArrowheads="1"/>
          </p:cNvSpPr>
          <p:nvPr/>
        </p:nvSpPr>
        <p:spPr bwMode="auto">
          <a:xfrm>
            <a:off x="1665288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4" name="Straight Connector 45"/>
          <p:cNvCxnSpPr>
            <a:cxnSpLocks noChangeShapeType="1"/>
          </p:cNvCxnSpPr>
          <p:nvPr/>
        </p:nvCxnSpPr>
        <p:spPr bwMode="auto">
          <a:xfrm>
            <a:off x="217488" y="3462338"/>
            <a:ext cx="9266237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5" name="Straight Connector 48"/>
          <p:cNvCxnSpPr>
            <a:cxnSpLocks noChangeShapeType="1"/>
          </p:cNvCxnSpPr>
          <p:nvPr/>
        </p:nvCxnSpPr>
        <p:spPr bwMode="auto">
          <a:xfrm>
            <a:off x="4852988" y="3100388"/>
            <a:ext cx="0" cy="914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Connector 49"/>
          <p:cNvCxnSpPr>
            <a:cxnSpLocks noChangeShapeType="1"/>
          </p:cNvCxnSpPr>
          <p:nvPr/>
        </p:nvCxnSpPr>
        <p:spPr bwMode="auto">
          <a:xfrm flipH="1">
            <a:off x="51403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" name="Straight Connector 50"/>
          <p:cNvCxnSpPr>
            <a:cxnSpLocks noChangeShapeType="1"/>
          </p:cNvCxnSpPr>
          <p:nvPr/>
        </p:nvCxnSpPr>
        <p:spPr bwMode="auto">
          <a:xfrm flipH="1">
            <a:off x="543083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" name="Straight Connector 51"/>
          <p:cNvCxnSpPr>
            <a:cxnSpLocks noChangeShapeType="1"/>
          </p:cNvCxnSpPr>
          <p:nvPr/>
        </p:nvCxnSpPr>
        <p:spPr bwMode="auto">
          <a:xfrm flipH="1">
            <a:off x="57197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9" name="Straight Connector 52"/>
          <p:cNvCxnSpPr>
            <a:cxnSpLocks noChangeShapeType="1"/>
          </p:cNvCxnSpPr>
          <p:nvPr/>
        </p:nvCxnSpPr>
        <p:spPr bwMode="auto">
          <a:xfrm flipH="1">
            <a:off x="60086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Connector 53"/>
          <p:cNvCxnSpPr>
            <a:cxnSpLocks noChangeShapeType="1"/>
          </p:cNvCxnSpPr>
          <p:nvPr/>
        </p:nvCxnSpPr>
        <p:spPr bwMode="auto">
          <a:xfrm flipH="1">
            <a:off x="6299200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Straight Connector 54"/>
          <p:cNvCxnSpPr>
            <a:cxnSpLocks noChangeShapeType="1"/>
          </p:cNvCxnSpPr>
          <p:nvPr/>
        </p:nvCxnSpPr>
        <p:spPr bwMode="auto">
          <a:xfrm flipH="1">
            <a:off x="65881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" name="Straight Connector 55"/>
          <p:cNvCxnSpPr>
            <a:cxnSpLocks noChangeShapeType="1"/>
          </p:cNvCxnSpPr>
          <p:nvPr/>
        </p:nvCxnSpPr>
        <p:spPr bwMode="auto">
          <a:xfrm flipH="1">
            <a:off x="687863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Straight Connector 56"/>
          <p:cNvCxnSpPr>
            <a:cxnSpLocks noChangeShapeType="1"/>
          </p:cNvCxnSpPr>
          <p:nvPr/>
        </p:nvCxnSpPr>
        <p:spPr bwMode="auto">
          <a:xfrm>
            <a:off x="7169150" y="3100388"/>
            <a:ext cx="0" cy="928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TextBox 57"/>
          <p:cNvSpPr txBox="1">
            <a:spLocks noChangeArrowheads="1"/>
          </p:cNvSpPr>
          <p:nvPr/>
        </p:nvSpPr>
        <p:spPr bwMode="auto">
          <a:xfrm>
            <a:off x="4851400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5" name="TextBox 58"/>
          <p:cNvSpPr txBox="1">
            <a:spLocks noChangeArrowheads="1"/>
          </p:cNvSpPr>
          <p:nvPr/>
        </p:nvSpPr>
        <p:spPr bwMode="auto">
          <a:xfrm>
            <a:off x="514191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6" name="TextBox 59"/>
          <p:cNvSpPr txBox="1">
            <a:spLocks noChangeArrowheads="1"/>
          </p:cNvSpPr>
          <p:nvPr/>
        </p:nvSpPr>
        <p:spPr bwMode="auto">
          <a:xfrm>
            <a:off x="54308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" name="TextBox 60"/>
          <p:cNvSpPr txBox="1">
            <a:spLocks noChangeArrowheads="1"/>
          </p:cNvSpPr>
          <p:nvPr/>
        </p:nvSpPr>
        <p:spPr bwMode="auto">
          <a:xfrm>
            <a:off x="572135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" name="TextBox 61"/>
          <p:cNvSpPr txBox="1">
            <a:spLocks noChangeArrowheads="1"/>
          </p:cNvSpPr>
          <p:nvPr/>
        </p:nvSpPr>
        <p:spPr bwMode="auto">
          <a:xfrm>
            <a:off x="6010275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9" name="TextBox 62"/>
          <p:cNvSpPr txBox="1">
            <a:spLocks noChangeArrowheads="1"/>
          </p:cNvSpPr>
          <p:nvPr/>
        </p:nvSpPr>
        <p:spPr bwMode="auto">
          <a:xfrm>
            <a:off x="68786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0" name="TextBox 63"/>
          <p:cNvSpPr txBox="1">
            <a:spLocks noChangeArrowheads="1"/>
          </p:cNvSpPr>
          <p:nvPr/>
        </p:nvSpPr>
        <p:spPr bwMode="auto">
          <a:xfrm>
            <a:off x="658971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1" name="TextBox 64"/>
          <p:cNvSpPr txBox="1">
            <a:spLocks noChangeArrowheads="1"/>
          </p:cNvSpPr>
          <p:nvPr/>
        </p:nvSpPr>
        <p:spPr bwMode="auto">
          <a:xfrm>
            <a:off x="6299200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42" name="Straight Connector 67"/>
          <p:cNvCxnSpPr>
            <a:cxnSpLocks noChangeShapeType="1"/>
          </p:cNvCxnSpPr>
          <p:nvPr/>
        </p:nvCxnSpPr>
        <p:spPr bwMode="auto">
          <a:xfrm flipH="1">
            <a:off x="28241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" name="Straight Connector 68"/>
          <p:cNvCxnSpPr>
            <a:cxnSpLocks noChangeShapeType="1"/>
          </p:cNvCxnSpPr>
          <p:nvPr/>
        </p:nvCxnSpPr>
        <p:spPr bwMode="auto">
          <a:xfrm flipH="1">
            <a:off x="31130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Straight Connector 69"/>
          <p:cNvCxnSpPr>
            <a:cxnSpLocks noChangeShapeType="1"/>
          </p:cNvCxnSpPr>
          <p:nvPr/>
        </p:nvCxnSpPr>
        <p:spPr bwMode="auto">
          <a:xfrm flipH="1">
            <a:off x="3403600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Straight Connector 70"/>
          <p:cNvCxnSpPr>
            <a:cxnSpLocks noChangeShapeType="1"/>
          </p:cNvCxnSpPr>
          <p:nvPr/>
        </p:nvCxnSpPr>
        <p:spPr bwMode="auto">
          <a:xfrm flipH="1">
            <a:off x="36925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Straight Connector 71"/>
          <p:cNvCxnSpPr>
            <a:cxnSpLocks noChangeShapeType="1"/>
          </p:cNvCxnSpPr>
          <p:nvPr/>
        </p:nvCxnSpPr>
        <p:spPr bwMode="auto">
          <a:xfrm flipH="1">
            <a:off x="398303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" name="Straight Connector 72"/>
          <p:cNvCxnSpPr>
            <a:cxnSpLocks noChangeShapeType="1"/>
          </p:cNvCxnSpPr>
          <p:nvPr/>
        </p:nvCxnSpPr>
        <p:spPr bwMode="auto">
          <a:xfrm flipH="1">
            <a:off x="42719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8" name="Straight Connector 73"/>
          <p:cNvCxnSpPr>
            <a:cxnSpLocks noChangeShapeType="1"/>
          </p:cNvCxnSpPr>
          <p:nvPr/>
        </p:nvCxnSpPr>
        <p:spPr bwMode="auto">
          <a:xfrm flipH="1">
            <a:off x="45608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9" name="TextBox 75"/>
          <p:cNvSpPr txBox="1">
            <a:spLocks noChangeArrowheads="1"/>
          </p:cNvSpPr>
          <p:nvPr/>
        </p:nvSpPr>
        <p:spPr bwMode="auto">
          <a:xfrm>
            <a:off x="25352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TextBox 76"/>
          <p:cNvSpPr txBox="1">
            <a:spLocks noChangeArrowheads="1"/>
          </p:cNvSpPr>
          <p:nvPr/>
        </p:nvSpPr>
        <p:spPr bwMode="auto">
          <a:xfrm>
            <a:off x="282575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1" name="TextBox 77"/>
          <p:cNvSpPr txBox="1">
            <a:spLocks noChangeArrowheads="1"/>
          </p:cNvSpPr>
          <p:nvPr/>
        </p:nvSpPr>
        <p:spPr bwMode="auto">
          <a:xfrm>
            <a:off x="3114675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2" name="TextBox 78"/>
          <p:cNvSpPr txBox="1">
            <a:spLocks noChangeArrowheads="1"/>
          </p:cNvSpPr>
          <p:nvPr/>
        </p:nvSpPr>
        <p:spPr bwMode="auto">
          <a:xfrm>
            <a:off x="3403600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3" name="TextBox 79"/>
          <p:cNvSpPr txBox="1">
            <a:spLocks noChangeArrowheads="1"/>
          </p:cNvSpPr>
          <p:nvPr/>
        </p:nvSpPr>
        <p:spPr bwMode="auto">
          <a:xfrm>
            <a:off x="369411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4" name="TextBox 80"/>
          <p:cNvSpPr txBox="1">
            <a:spLocks noChangeArrowheads="1"/>
          </p:cNvSpPr>
          <p:nvPr/>
        </p:nvSpPr>
        <p:spPr bwMode="auto">
          <a:xfrm>
            <a:off x="4562475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5" name="TextBox 81"/>
          <p:cNvSpPr txBox="1">
            <a:spLocks noChangeArrowheads="1"/>
          </p:cNvSpPr>
          <p:nvPr/>
        </p:nvSpPr>
        <p:spPr bwMode="auto">
          <a:xfrm>
            <a:off x="427355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6" name="TextBox 82"/>
          <p:cNvSpPr txBox="1">
            <a:spLocks noChangeArrowheads="1"/>
          </p:cNvSpPr>
          <p:nvPr/>
        </p:nvSpPr>
        <p:spPr bwMode="auto">
          <a:xfrm>
            <a:off x="39830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3" name="TextBox 105"/>
          <p:cNvSpPr txBox="1">
            <a:spLocks noChangeArrowheads="1"/>
          </p:cNvSpPr>
          <p:nvPr/>
        </p:nvSpPr>
        <p:spPr bwMode="auto">
          <a:xfrm>
            <a:off x="3036888" y="2719388"/>
            <a:ext cx="14160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threadIdx.x</a:t>
            </a:r>
          </a:p>
        </p:txBody>
      </p:sp>
      <p:sp>
        <p:nvSpPr>
          <p:cNvPr id="74" name="TextBox 111"/>
          <p:cNvSpPr txBox="1">
            <a:spLocks noChangeArrowheads="1"/>
          </p:cNvSpPr>
          <p:nvPr/>
        </p:nvSpPr>
        <p:spPr bwMode="auto">
          <a:xfrm>
            <a:off x="5246688" y="2719388"/>
            <a:ext cx="14160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threadIdx.x</a:t>
            </a:r>
          </a:p>
        </p:txBody>
      </p:sp>
      <p:sp>
        <p:nvSpPr>
          <p:cNvPr id="77" name="TextBox 114"/>
          <p:cNvSpPr txBox="1">
            <a:spLocks noChangeArrowheads="1"/>
          </p:cNvSpPr>
          <p:nvPr/>
        </p:nvSpPr>
        <p:spPr bwMode="auto">
          <a:xfrm>
            <a:off x="674688" y="2719388"/>
            <a:ext cx="14160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threadIdx.x</a:t>
            </a:r>
          </a:p>
        </p:txBody>
      </p:sp>
      <p:sp>
        <p:nvSpPr>
          <p:cNvPr id="78" name="TextBox 116"/>
          <p:cNvSpPr txBox="1">
            <a:spLocks noChangeArrowheads="1"/>
          </p:cNvSpPr>
          <p:nvPr/>
        </p:nvSpPr>
        <p:spPr bwMode="auto">
          <a:xfrm>
            <a:off x="2960688" y="3748088"/>
            <a:ext cx="1704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blockIdx.x = 1</a:t>
            </a:r>
          </a:p>
        </p:txBody>
      </p:sp>
      <p:sp>
        <p:nvSpPr>
          <p:cNvPr id="79" name="TextBox 117"/>
          <p:cNvSpPr txBox="1">
            <a:spLocks noChangeArrowheads="1"/>
          </p:cNvSpPr>
          <p:nvPr/>
        </p:nvSpPr>
        <p:spPr bwMode="auto">
          <a:xfrm>
            <a:off x="522288" y="3748088"/>
            <a:ext cx="1704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blockIdx.x = 0</a:t>
            </a:r>
          </a:p>
        </p:txBody>
      </p:sp>
      <p:sp>
        <p:nvSpPr>
          <p:cNvPr id="80" name="TextBox 123"/>
          <p:cNvSpPr txBox="1">
            <a:spLocks noChangeArrowheads="1"/>
          </p:cNvSpPr>
          <p:nvPr/>
        </p:nvSpPr>
        <p:spPr bwMode="auto">
          <a:xfrm>
            <a:off x="5246688" y="3748088"/>
            <a:ext cx="1704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blockIdx.x = 2</a:t>
            </a: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3124200" y="3505200"/>
            <a:ext cx="2438400" cy="18796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Rectangle 81"/>
          <p:cNvSpPr/>
          <p:nvPr/>
        </p:nvSpPr>
        <p:spPr>
          <a:xfrm>
            <a:off x="393700" y="4334669"/>
            <a:ext cx="8229600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400" dirty="0" err="1">
                <a:solidFill>
                  <a:schemeClr val="tx1"/>
                </a:solidFill>
              </a:rPr>
              <a:t>gridDim</a:t>
            </a:r>
            <a:r>
              <a:rPr lang="en-US" sz="2400" dirty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chemeClr val="tx1"/>
                </a:solidFill>
              </a:rPr>
              <a:t>3 </a:t>
            </a:r>
            <a:r>
              <a:rPr lang="en-US" sz="2400" dirty="0">
                <a:solidFill>
                  <a:schemeClr val="tx1"/>
                </a:solidFill>
              </a:rPr>
              <a:t>x 1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 err="1">
                <a:solidFill>
                  <a:schemeClr val="tx1"/>
                </a:solidFill>
              </a:rPr>
              <a:t>blockDim</a:t>
            </a:r>
            <a:r>
              <a:rPr lang="en-US" sz="2400" dirty="0">
                <a:solidFill>
                  <a:schemeClr val="tx1"/>
                </a:solidFill>
              </a:rPr>
              <a:t>  = </a:t>
            </a:r>
            <a:r>
              <a:rPr lang="en-US" sz="2400" dirty="0" smtClean="0">
                <a:solidFill>
                  <a:schemeClr val="tx1"/>
                </a:solidFill>
              </a:rPr>
              <a:t>8 </a:t>
            </a:r>
            <a:r>
              <a:rPr lang="en-US" sz="2400" dirty="0">
                <a:solidFill>
                  <a:schemeClr val="tx1"/>
                </a:solidFill>
              </a:rPr>
              <a:t>x 1</a:t>
            </a:r>
          </a:p>
          <a:p>
            <a:pPr>
              <a:lnSpc>
                <a:spcPct val="100000"/>
              </a:lnSpc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sz="2400" dirty="0">
                <a:solidFill>
                  <a:schemeClr val="tx1"/>
                </a:solidFill>
              </a:rPr>
              <a:t>Global thread ID =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blockIdx.x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*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blockDim.x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threadIdx.x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>
                <a:solidFill>
                  <a:schemeClr val="tx1"/>
                </a:solidFill>
              </a:rPr>
              <a:t>= </a:t>
            </a:r>
            <a:r>
              <a:rPr lang="en-US" sz="2400" dirty="0" smtClean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</a:rPr>
              <a:t>* 8 + 2  = thread </a:t>
            </a:r>
            <a:r>
              <a:rPr lang="en-US" sz="2400" dirty="0" smtClean="0"/>
              <a:t>18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with linear global addressing</a:t>
            </a:r>
          </a:p>
        </p:txBody>
      </p:sp>
      <p:cxnSp>
        <p:nvCxnSpPr>
          <p:cNvPr id="83" name="Straight Arrow Connector 133"/>
          <p:cNvCxnSpPr>
            <a:cxnSpLocks noChangeShapeType="1"/>
          </p:cNvCxnSpPr>
          <p:nvPr/>
        </p:nvCxnSpPr>
        <p:spPr bwMode="auto">
          <a:xfrm>
            <a:off x="620713" y="2509838"/>
            <a:ext cx="76962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4" name="TextBox 83"/>
          <p:cNvSpPr txBox="1"/>
          <p:nvPr/>
        </p:nvSpPr>
        <p:spPr>
          <a:xfrm>
            <a:off x="3516313" y="2103438"/>
            <a:ext cx="148149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Global ID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18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135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1D grid/block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__global__ void </a:t>
            </a:r>
            <a:r>
              <a:rPr lang="en-US" sz="2000" dirty="0" err="1" smtClean="0"/>
              <a:t>vecadd</a:t>
            </a:r>
            <a:r>
              <a:rPr lang="en-US" sz="2000" dirty="0" smtClean="0"/>
              <a:t>(float* A, float* B, float* C)</a:t>
            </a:r>
          </a:p>
          <a:p>
            <a:pPr>
              <a:buNone/>
            </a:pPr>
            <a:r>
              <a:rPr lang="en-US" sz="2000" dirty="0" smtClean="0"/>
              <a:t>{ </a:t>
            </a:r>
            <a:r>
              <a:rPr lang="en-US" sz="2000" dirty="0" err="1" smtClean="0"/>
              <a:t>int</a:t>
            </a: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rgbClr val="C00000"/>
                </a:solidFill>
              </a:rPr>
              <a:t>i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threadIdx.x</a:t>
            </a:r>
            <a:r>
              <a:rPr lang="en-US" sz="2000" dirty="0" smtClean="0"/>
              <a:t>;  // </a:t>
            </a:r>
            <a:r>
              <a:rPr lang="en-US" sz="2000" dirty="0" err="1" smtClean="0"/>
              <a:t>threadIdx</a:t>
            </a:r>
            <a:r>
              <a:rPr lang="en-US" sz="2000" dirty="0" smtClean="0"/>
              <a:t> is a CUDA built-in variable </a:t>
            </a:r>
          </a:p>
          <a:p>
            <a:pPr>
              <a:buNone/>
            </a:pPr>
            <a:r>
              <a:rPr lang="en-US" sz="2000" dirty="0" smtClean="0"/>
              <a:t>  C[</a:t>
            </a:r>
            <a:r>
              <a:rPr lang="en-US" sz="2000" dirty="0" err="1" smtClean="0"/>
              <a:t>i</a:t>
            </a:r>
            <a:r>
              <a:rPr lang="en-US" sz="2000" dirty="0" smtClean="0"/>
              <a:t>] = A[</a:t>
            </a:r>
            <a:r>
              <a:rPr lang="en-US" sz="2000" dirty="0" err="1" smtClean="0"/>
              <a:t>i</a:t>
            </a:r>
            <a:r>
              <a:rPr lang="en-US" sz="2000" dirty="0" smtClean="0"/>
              <a:t>] + B[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r>
              <a:rPr lang="pt-BR" sz="2000" dirty="0" smtClean="0"/>
              <a:t>Vecadd</a:t>
            </a:r>
            <a:r>
              <a:rPr lang="pt-BR" sz="2000" dirty="0" smtClean="0">
                <a:solidFill>
                  <a:srgbClr val="C00000"/>
                </a:solidFill>
              </a:rPr>
              <a:t>&lt;&lt;&lt;1,n&gt;&gt;&gt;</a:t>
            </a:r>
            <a:r>
              <a:rPr lang="pt-BR" sz="2000" dirty="0" smtClean="0"/>
              <a:t>( dev_A, dev_B, dev_C );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en-US" sz="2000" dirty="0" smtClean="0"/>
              <a:t>__global__ void </a:t>
            </a:r>
            <a:r>
              <a:rPr lang="en-US" sz="2000" dirty="0" err="1" smtClean="0"/>
              <a:t>vecadd</a:t>
            </a:r>
            <a:r>
              <a:rPr lang="en-US" sz="2000" dirty="0" smtClean="0"/>
              <a:t>(float* A, float* B, float* C)</a:t>
            </a:r>
          </a:p>
          <a:p>
            <a:pPr>
              <a:buNone/>
            </a:pPr>
            <a:r>
              <a:rPr lang="en-US" sz="2000" dirty="0" smtClean="0"/>
              <a:t>{ </a:t>
            </a:r>
            <a:r>
              <a:rPr lang="en-US" sz="2000" dirty="0" err="1" smtClean="0"/>
              <a:t>int</a:t>
            </a: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rgbClr val="C00000"/>
                </a:solidFill>
              </a:rPr>
              <a:t>i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blockIdx.x</a:t>
            </a:r>
            <a:r>
              <a:rPr lang="en-US" sz="2000" dirty="0" smtClean="0">
                <a:solidFill>
                  <a:srgbClr val="C00000"/>
                </a:solidFill>
              </a:rPr>
              <a:t> * </a:t>
            </a:r>
            <a:r>
              <a:rPr lang="en-US" sz="2000" dirty="0" err="1" smtClean="0">
                <a:solidFill>
                  <a:srgbClr val="C00000"/>
                </a:solidFill>
              </a:rPr>
              <a:t>blockDim.x</a:t>
            </a:r>
            <a:r>
              <a:rPr lang="en-US" sz="2000" dirty="0" smtClean="0">
                <a:solidFill>
                  <a:srgbClr val="C00000"/>
                </a:solidFill>
              </a:rPr>
              <a:t> + </a:t>
            </a:r>
            <a:r>
              <a:rPr lang="en-US" sz="2000" dirty="0" err="1" smtClean="0">
                <a:solidFill>
                  <a:srgbClr val="C00000"/>
                </a:solidFill>
              </a:rPr>
              <a:t>threadIdx.x</a:t>
            </a:r>
            <a:r>
              <a:rPr lang="en-US" sz="2000" dirty="0" smtClean="0"/>
              <a:t>; </a:t>
            </a:r>
          </a:p>
          <a:p>
            <a:pPr>
              <a:buNone/>
            </a:pPr>
            <a:r>
              <a:rPr lang="en-US" sz="2000" dirty="0" smtClean="0"/>
              <a:t>  C[</a:t>
            </a:r>
            <a:r>
              <a:rPr lang="en-US" sz="2000" dirty="0" err="1" smtClean="0"/>
              <a:t>i</a:t>
            </a:r>
            <a:r>
              <a:rPr lang="en-US" sz="2000" dirty="0" smtClean="0"/>
              <a:t>] = A[</a:t>
            </a:r>
            <a:r>
              <a:rPr lang="en-US" sz="2000" dirty="0" err="1" smtClean="0"/>
              <a:t>i</a:t>
            </a:r>
            <a:r>
              <a:rPr lang="en-US" sz="2000" dirty="0" smtClean="0"/>
              <a:t>] + B[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r>
              <a:rPr lang="pt-BR" sz="2000" dirty="0" smtClean="0"/>
              <a:t>vecadd</a:t>
            </a:r>
            <a:r>
              <a:rPr lang="pt-BR" sz="2000" dirty="0" smtClean="0">
                <a:solidFill>
                  <a:srgbClr val="C00000"/>
                </a:solidFill>
              </a:rPr>
              <a:t>&lt;&lt;&lt;32,n/32&gt;&gt;&gt;( </a:t>
            </a:r>
            <a:r>
              <a:rPr lang="pt-BR" sz="2000" dirty="0" smtClean="0"/>
              <a:t>dev_A, dev_B, dev_C );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216075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dimensional grids/blocks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/>
          <a:lstStyle/>
          <a:p>
            <a:r>
              <a:rPr lang="en-US" dirty="0" smtClean="0"/>
              <a:t>Grids can be 2D and blocks can be 2D or 3D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truct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dim3</a:t>
            </a:r>
            <a:r>
              <a:rPr lang="en-US" dirty="0" smtClean="0"/>
              <a:t> {x; y; z;};</a:t>
            </a:r>
          </a:p>
          <a:p>
            <a:r>
              <a:rPr lang="en-US" dirty="0" smtClean="0"/>
              <a:t>Grid/block size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gridDim</a:t>
            </a:r>
            <a:r>
              <a:rPr lang="en-US" dirty="0"/>
              <a:t> </a:t>
            </a:r>
            <a:r>
              <a:rPr lang="en-US" dirty="0" smtClean="0"/>
              <a:t>size of grid dimension x, y (z not used)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blockDim</a:t>
            </a:r>
            <a:r>
              <a:rPr lang="en-US" dirty="0" smtClean="0"/>
              <a:t>  - size of grid dimension,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7424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grid/blocks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/>
              <a:t>To set dimensions, use for example:</a:t>
            </a:r>
          </a:p>
          <a:p>
            <a:pPr>
              <a:lnSpc>
                <a:spcPct val="100000"/>
              </a:lnSpc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b="1" dirty="0">
                <a:solidFill>
                  <a:srgbClr val="0000FF"/>
                </a:solidFill>
              </a:rPr>
              <a:t>dim3 grid(16, 16);   		// Grid -- 16 x 16 blocks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	dim3 block(32, 32);  		// Block -- 32 x 32 threads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sv-SE" b="1" dirty="0">
                <a:solidFill>
                  <a:srgbClr val="0000FF"/>
                </a:solidFill>
              </a:rPr>
              <a:t>	myKernel&lt;&lt;&lt;grid, block&gt;&gt;&gt;(...);</a:t>
            </a:r>
          </a:p>
          <a:p>
            <a:pPr>
              <a:lnSpc>
                <a:spcPct val="100000"/>
              </a:lnSpc>
              <a:defRPr/>
            </a:pPr>
            <a:endParaRPr lang="sv-SE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sv-SE" dirty="0"/>
              <a:t>which sets:</a:t>
            </a:r>
          </a:p>
          <a:p>
            <a:pPr>
              <a:lnSpc>
                <a:spcPct val="100000"/>
              </a:lnSpc>
              <a:defRPr/>
            </a:pPr>
            <a:endParaRPr lang="en-US" sz="1100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gridDim.x</a:t>
            </a:r>
            <a:r>
              <a:rPr lang="en-US" dirty="0">
                <a:solidFill>
                  <a:srgbClr val="FF0000"/>
                </a:solidFill>
              </a:rPr>
              <a:t>  = 16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gridDim.y</a:t>
            </a:r>
            <a:r>
              <a:rPr lang="en-US" dirty="0">
                <a:solidFill>
                  <a:srgbClr val="FF0000"/>
                </a:solidFill>
              </a:rPr>
              <a:t> = 16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blockDim.x</a:t>
            </a:r>
            <a:r>
              <a:rPr lang="en-US" dirty="0">
                <a:solidFill>
                  <a:srgbClr val="FF0000"/>
                </a:solidFill>
              </a:rPr>
              <a:t>  = 32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blockDim.y</a:t>
            </a:r>
            <a:r>
              <a:rPr lang="en-US" dirty="0">
                <a:solidFill>
                  <a:srgbClr val="FF0000"/>
                </a:solidFill>
              </a:rPr>
              <a:t> = 32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blockDim.z</a:t>
            </a:r>
            <a:r>
              <a:rPr lang="en-US" dirty="0">
                <a:solidFill>
                  <a:srgbClr val="FF0000"/>
                </a:solidFill>
              </a:rPr>
              <a:t>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9106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2-D grids and 2-D blocks</a:t>
            </a:r>
            <a:endParaRPr lang="en-US" dirty="0"/>
          </a:p>
        </p:txBody>
      </p:sp>
      <p:cxnSp>
        <p:nvCxnSpPr>
          <p:cNvPr id="6" name="Straight Connector 4"/>
          <p:cNvCxnSpPr>
            <a:cxnSpLocks noChangeShapeType="1"/>
          </p:cNvCxnSpPr>
          <p:nvPr/>
        </p:nvCxnSpPr>
        <p:spPr bwMode="auto">
          <a:xfrm>
            <a:off x="1154113" y="17986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1154113" y="66754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rot="5400000">
            <a:off x="-1283493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 rot="5400000">
            <a:off x="3745707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19"/>
          <p:cNvCxnSpPr>
            <a:cxnSpLocks noChangeShapeType="1"/>
          </p:cNvCxnSpPr>
          <p:nvPr/>
        </p:nvCxnSpPr>
        <p:spPr bwMode="auto">
          <a:xfrm>
            <a:off x="1154113" y="29416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23"/>
          <p:cNvCxnSpPr>
            <a:cxnSpLocks noChangeShapeType="1"/>
          </p:cNvCxnSpPr>
          <p:nvPr/>
        </p:nvCxnSpPr>
        <p:spPr bwMode="auto">
          <a:xfrm>
            <a:off x="1154113" y="55324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 rot="5400000">
            <a:off x="-140493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Connector 27"/>
          <p:cNvCxnSpPr>
            <a:cxnSpLocks noChangeShapeType="1"/>
          </p:cNvCxnSpPr>
          <p:nvPr/>
        </p:nvCxnSpPr>
        <p:spPr bwMode="auto">
          <a:xfrm rot="5400000">
            <a:off x="2602707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1154113" y="1798638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4"/>
          <p:cNvSpPr>
            <a:spLocks noChangeArrowheads="1"/>
          </p:cNvSpPr>
          <p:nvPr/>
        </p:nvSpPr>
        <p:spPr bwMode="auto">
          <a:xfrm>
            <a:off x="5040313" y="5532438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5029200" y="1828800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1154113" y="5532438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Box 57"/>
          <p:cNvSpPr txBox="1">
            <a:spLocks noChangeArrowheads="1"/>
          </p:cNvSpPr>
          <p:nvPr/>
        </p:nvSpPr>
        <p:spPr bwMode="auto">
          <a:xfrm>
            <a:off x="6629400" y="3581400"/>
            <a:ext cx="1312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 err="1">
                <a:solidFill>
                  <a:srgbClr val="0000FF"/>
                </a:solidFill>
              </a:rPr>
              <a:t>threadID.x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6" name="TextBox 60"/>
          <p:cNvSpPr txBox="1">
            <a:spLocks noChangeArrowheads="1"/>
          </p:cNvSpPr>
          <p:nvPr/>
        </p:nvSpPr>
        <p:spPr bwMode="auto">
          <a:xfrm>
            <a:off x="6781800" y="2057400"/>
            <a:ext cx="14017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 err="1">
                <a:solidFill>
                  <a:srgbClr val="0000FF"/>
                </a:solidFill>
              </a:rPr>
              <a:t>threadID.y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1" name="Rectangle 80"/>
          <p:cNvSpPr>
            <a:spLocks noChangeArrowheads="1"/>
          </p:cNvSpPr>
          <p:nvPr/>
        </p:nvSpPr>
        <p:spPr bwMode="auto">
          <a:xfrm>
            <a:off x="3363913" y="3475038"/>
            <a:ext cx="304800" cy="3048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2" name="Straight Arrow Connector 82"/>
          <p:cNvCxnSpPr>
            <a:cxnSpLocks noChangeShapeType="1"/>
          </p:cNvCxnSpPr>
          <p:nvPr/>
        </p:nvCxnSpPr>
        <p:spPr bwMode="auto">
          <a:xfrm>
            <a:off x="1154113" y="3627438"/>
            <a:ext cx="22860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Straight Arrow Connector 83"/>
          <p:cNvCxnSpPr>
            <a:cxnSpLocks noChangeShapeType="1"/>
          </p:cNvCxnSpPr>
          <p:nvPr/>
        </p:nvCxnSpPr>
        <p:spPr bwMode="auto">
          <a:xfrm rot="5400000">
            <a:off x="2524919" y="2712244"/>
            <a:ext cx="18288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Rectangle 90"/>
          <p:cNvSpPr>
            <a:spLocks noChangeArrowheads="1"/>
          </p:cNvSpPr>
          <p:nvPr/>
        </p:nvSpPr>
        <p:spPr bwMode="auto">
          <a:xfrm>
            <a:off x="304800" y="1219200"/>
            <a:ext cx="6553200" cy="466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</a:rPr>
              <a:t>blockIdx.y</a:t>
            </a:r>
            <a:r>
              <a:rPr lang="en-US" sz="2800" b="1" dirty="0">
                <a:solidFill>
                  <a:srgbClr val="0000FF"/>
                </a:solidFill>
              </a:rPr>
              <a:t> * </a:t>
            </a:r>
            <a:r>
              <a:rPr lang="en-US" sz="2800" b="1" dirty="0" err="1">
                <a:solidFill>
                  <a:srgbClr val="0000FF"/>
                </a:solidFill>
              </a:rPr>
              <a:t>blockDim.y</a:t>
            </a:r>
            <a:r>
              <a:rPr lang="en-US" sz="2800" b="1" dirty="0">
                <a:solidFill>
                  <a:srgbClr val="0000FF"/>
                </a:solidFill>
              </a:rPr>
              <a:t> + </a:t>
            </a:r>
            <a:r>
              <a:rPr lang="en-US" sz="2800" b="1" dirty="0" err="1">
                <a:solidFill>
                  <a:srgbClr val="0000FF"/>
                </a:solidFill>
              </a:rPr>
              <a:t>threadIdx.y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9" name="Rectangle 90"/>
          <p:cNvSpPr>
            <a:spLocks noChangeArrowheads="1"/>
          </p:cNvSpPr>
          <p:nvPr/>
        </p:nvSpPr>
        <p:spPr bwMode="auto">
          <a:xfrm>
            <a:off x="298624" y="4151313"/>
            <a:ext cx="65532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</a:rPr>
              <a:t>blockIdx.x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* </a:t>
            </a:r>
            <a:r>
              <a:rPr lang="en-US" sz="2800" b="1" dirty="0" err="1" smtClean="0">
                <a:solidFill>
                  <a:srgbClr val="0000FF"/>
                </a:solidFill>
              </a:rPr>
              <a:t>blockDim.x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+ </a:t>
            </a:r>
            <a:r>
              <a:rPr lang="en-US" sz="2800" b="1" dirty="0" err="1" smtClean="0">
                <a:solidFill>
                  <a:srgbClr val="0000FF"/>
                </a:solidFill>
              </a:rPr>
              <a:t>threadIdx.x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3429000" y="1752600"/>
            <a:ext cx="6096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2514600" y="3657600"/>
            <a:ext cx="533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6248400" y="2209800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5562600" y="3048000"/>
            <a:ext cx="9906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6258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Flaten</a:t>
            </a:r>
            <a:r>
              <a:rPr lang="en-US" dirty="0" smtClean="0"/>
              <a:t> 2 dimension array into linear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Generally memory allocated dynamically on device (GPU) and we cannot not use two-dimensional indices (e.g. </a:t>
            </a:r>
            <a:r>
              <a:rPr lang="en-US" b="1" dirty="0">
                <a:solidFill>
                  <a:srgbClr val="0000FF"/>
                </a:solidFill>
              </a:rPr>
              <a:t>A[row][column]</a:t>
            </a:r>
            <a:r>
              <a:rPr lang="en-US" dirty="0"/>
              <a:t>) to access array as we might otherwise. </a:t>
            </a:r>
          </a:p>
          <a:p>
            <a:endParaRPr lang="en-US" dirty="0"/>
          </a:p>
          <a:p>
            <a:r>
              <a:rPr lang="en-US" dirty="0"/>
              <a:t>Need to know how array is laid out in memory and then compute distance from the beginning of the array.</a:t>
            </a:r>
          </a:p>
          <a:p>
            <a:endParaRPr lang="en-US" dirty="0"/>
          </a:p>
          <a:p>
            <a:r>
              <a:rPr lang="en-US" dirty="0" smtClean="0"/>
              <a:t>Row major and column major order storage of multi-dimensional arrays.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3800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2601913" y="503238"/>
            <a:ext cx="446246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4000">
                <a:solidFill>
                  <a:schemeClr val="tx1"/>
                </a:solidFill>
              </a:rPr>
              <a:t>Flattening an array</a:t>
            </a:r>
          </a:p>
        </p:txBody>
      </p:sp>
      <p:sp>
        <p:nvSpPr>
          <p:cNvPr id="3" name="TextBox 48"/>
          <p:cNvSpPr txBox="1">
            <a:spLocks noChangeArrowheads="1"/>
          </p:cNvSpPr>
          <p:nvPr/>
        </p:nvSpPr>
        <p:spPr bwMode="auto">
          <a:xfrm>
            <a:off x="1992313" y="1646238"/>
            <a:ext cx="26463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Number of columns, N</a:t>
            </a:r>
          </a:p>
        </p:txBody>
      </p:sp>
      <p:cxnSp>
        <p:nvCxnSpPr>
          <p:cNvPr id="4" name="Straight Arrow Connector 83"/>
          <p:cNvCxnSpPr>
            <a:cxnSpLocks noChangeShapeType="1"/>
          </p:cNvCxnSpPr>
          <p:nvPr/>
        </p:nvCxnSpPr>
        <p:spPr bwMode="auto">
          <a:xfrm>
            <a:off x="1611313" y="2027238"/>
            <a:ext cx="30480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" name="TextBox 54"/>
          <p:cNvSpPr txBox="1">
            <a:spLocks noChangeArrowheads="1"/>
          </p:cNvSpPr>
          <p:nvPr/>
        </p:nvSpPr>
        <p:spPr bwMode="auto">
          <a:xfrm>
            <a:off x="1611313" y="2103438"/>
            <a:ext cx="10048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column</a:t>
            </a:r>
          </a:p>
        </p:txBody>
      </p:sp>
      <p:cxnSp>
        <p:nvCxnSpPr>
          <p:cNvPr id="6" name="Straight Connector 67"/>
          <p:cNvCxnSpPr>
            <a:cxnSpLocks noChangeShapeType="1"/>
          </p:cNvCxnSpPr>
          <p:nvPr/>
        </p:nvCxnSpPr>
        <p:spPr bwMode="auto">
          <a:xfrm>
            <a:off x="1625600" y="27130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Straight Connector 73"/>
          <p:cNvCxnSpPr>
            <a:cxnSpLocks noChangeShapeType="1"/>
          </p:cNvCxnSpPr>
          <p:nvPr/>
        </p:nvCxnSpPr>
        <p:spPr bwMode="auto">
          <a:xfrm rot="5400000">
            <a:off x="642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" name="Straight Connector 74"/>
          <p:cNvCxnSpPr>
            <a:cxnSpLocks noChangeShapeType="1"/>
          </p:cNvCxnSpPr>
          <p:nvPr/>
        </p:nvCxnSpPr>
        <p:spPr bwMode="auto">
          <a:xfrm>
            <a:off x="1625600" y="32464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Connector 75"/>
          <p:cNvCxnSpPr>
            <a:cxnSpLocks noChangeShapeType="1"/>
          </p:cNvCxnSpPr>
          <p:nvPr/>
        </p:nvCxnSpPr>
        <p:spPr bwMode="auto">
          <a:xfrm>
            <a:off x="1625600" y="53038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76"/>
          <p:cNvCxnSpPr>
            <a:cxnSpLocks noChangeShapeType="1"/>
          </p:cNvCxnSpPr>
          <p:nvPr/>
        </p:nvCxnSpPr>
        <p:spPr bwMode="auto">
          <a:xfrm rot="5400000">
            <a:off x="26550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77"/>
          <p:cNvCxnSpPr>
            <a:cxnSpLocks noChangeShapeType="1"/>
          </p:cNvCxnSpPr>
          <p:nvPr/>
        </p:nvCxnSpPr>
        <p:spPr bwMode="auto">
          <a:xfrm rot="5400000">
            <a:off x="5214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78"/>
          <p:cNvCxnSpPr>
            <a:cxnSpLocks noChangeShapeType="1"/>
          </p:cNvCxnSpPr>
          <p:nvPr/>
        </p:nvCxnSpPr>
        <p:spPr bwMode="auto">
          <a:xfrm rot="5400000">
            <a:off x="31122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Connector 79"/>
          <p:cNvCxnSpPr>
            <a:cxnSpLocks noChangeShapeType="1"/>
          </p:cNvCxnSpPr>
          <p:nvPr/>
        </p:nvCxnSpPr>
        <p:spPr bwMode="auto">
          <a:xfrm>
            <a:off x="1625600" y="58372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Rectangle 81"/>
          <p:cNvSpPr>
            <a:spLocks noChangeArrowheads="1"/>
          </p:cNvSpPr>
          <p:nvPr/>
        </p:nvSpPr>
        <p:spPr bwMode="auto">
          <a:xfrm>
            <a:off x="2997200" y="4160838"/>
            <a:ext cx="457200" cy="5334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" name="Straight Arrow Connector 85"/>
          <p:cNvCxnSpPr>
            <a:cxnSpLocks noChangeShapeType="1"/>
          </p:cNvCxnSpPr>
          <p:nvPr/>
        </p:nvCxnSpPr>
        <p:spPr bwMode="auto">
          <a:xfrm>
            <a:off x="1611313" y="2484438"/>
            <a:ext cx="13716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Straight Arrow Connector 87"/>
          <p:cNvCxnSpPr>
            <a:cxnSpLocks noChangeShapeType="1"/>
          </p:cNvCxnSpPr>
          <p:nvPr/>
        </p:nvCxnSpPr>
        <p:spPr bwMode="auto">
          <a:xfrm rot="10800000" flipV="1">
            <a:off x="3276600" y="3733800"/>
            <a:ext cx="2195513" cy="762000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TextBox 95"/>
          <p:cNvSpPr txBox="1">
            <a:spLocks noChangeArrowheads="1"/>
          </p:cNvSpPr>
          <p:nvPr/>
        </p:nvSpPr>
        <p:spPr bwMode="auto">
          <a:xfrm>
            <a:off x="5257800" y="2819400"/>
            <a:ext cx="365760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000" dirty="0">
                <a:solidFill>
                  <a:schemeClr val="tx1"/>
                </a:solidFill>
              </a:rPr>
              <a:t>Array </a:t>
            </a:r>
            <a:r>
              <a:rPr lang="en-US" sz="2000" dirty="0" smtClean="0">
                <a:solidFill>
                  <a:schemeClr val="tx1"/>
                </a:solidFill>
              </a:rPr>
              <a:t>element</a:t>
            </a:r>
          </a:p>
          <a:p>
            <a:pPr eaLnBrk="1"/>
            <a:r>
              <a:rPr lang="en-US" sz="2000" b="1" dirty="0" smtClean="0">
                <a:solidFill>
                  <a:srgbClr val="0000FF"/>
                </a:solidFill>
              </a:rPr>
              <a:t>a[row</a:t>
            </a:r>
            <a:r>
              <a:rPr lang="en-US" sz="2000" b="1" dirty="0">
                <a:solidFill>
                  <a:srgbClr val="0000FF"/>
                </a:solidFill>
              </a:rPr>
              <a:t>][column] = a[offset]</a:t>
            </a:r>
          </a:p>
          <a:p>
            <a:pPr eaLnBrk="1">
              <a:lnSpc>
                <a:spcPct val="10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offset </a:t>
            </a:r>
            <a:r>
              <a:rPr lang="en-US" sz="2000" b="1" dirty="0">
                <a:solidFill>
                  <a:srgbClr val="0000FF"/>
                </a:solidFill>
              </a:rPr>
              <a:t>= column + row * N</a:t>
            </a:r>
          </a:p>
          <a:p>
            <a:pPr eaLnBrk="1">
              <a:lnSpc>
                <a:spcPct val="10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where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is the number of items in a row</a:t>
            </a:r>
            <a:endParaRPr lang="en-US" sz="2000" dirty="0">
              <a:solidFill>
                <a:schemeClr val="tx1"/>
              </a:solidFill>
            </a:endParaRPr>
          </a:p>
          <a:p>
            <a:pPr eaLnBrk="1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97"/>
          <p:cNvCxnSpPr>
            <a:cxnSpLocks noChangeShapeType="1"/>
          </p:cNvCxnSpPr>
          <p:nvPr/>
        </p:nvCxnSpPr>
        <p:spPr bwMode="auto">
          <a:xfrm rot="16200000" flipH="1">
            <a:off x="665957" y="3429794"/>
            <a:ext cx="1447800" cy="142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" name="TextBox 98"/>
          <p:cNvSpPr txBox="1">
            <a:spLocks noChangeArrowheads="1"/>
          </p:cNvSpPr>
          <p:nvPr/>
        </p:nvSpPr>
        <p:spPr bwMode="auto">
          <a:xfrm>
            <a:off x="696913" y="6142038"/>
            <a:ext cx="4419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rgbClr val="0000FF"/>
                </a:solidFill>
              </a:rPr>
              <a:t>row  *  number of columns</a:t>
            </a:r>
          </a:p>
        </p:txBody>
      </p:sp>
      <p:sp>
        <p:nvSpPr>
          <p:cNvPr id="20" name="Rectangle 99"/>
          <p:cNvSpPr>
            <a:spLocks noChangeArrowheads="1"/>
          </p:cNvSpPr>
          <p:nvPr/>
        </p:nvSpPr>
        <p:spPr bwMode="auto">
          <a:xfrm>
            <a:off x="1625600" y="4160838"/>
            <a:ext cx="457200" cy="5334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" name="Straight Arrow Connector 100"/>
          <p:cNvCxnSpPr>
            <a:cxnSpLocks noChangeShapeType="1"/>
          </p:cNvCxnSpPr>
          <p:nvPr/>
        </p:nvCxnSpPr>
        <p:spPr bwMode="auto">
          <a:xfrm rot="5400000" flipH="1" flipV="1">
            <a:off x="696913" y="4922838"/>
            <a:ext cx="1676400" cy="609600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" name="TextBox 102"/>
          <p:cNvSpPr txBox="1">
            <a:spLocks noChangeArrowheads="1"/>
          </p:cNvSpPr>
          <p:nvPr/>
        </p:nvSpPr>
        <p:spPr bwMode="auto">
          <a:xfrm>
            <a:off x="773113" y="3246438"/>
            <a:ext cx="5953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row</a:t>
            </a:r>
          </a:p>
        </p:txBody>
      </p:sp>
      <p:cxnSp>
        <p:nvCxnSpPr>
          <p:cNvPr id="23" name="Straight Arrow Connector 107"/>
          <p:cNvCxnSpPr>
            <a:cxnSpLocks noChangeShapeType="1"/>
          </p:cNvCxnSpPr>
          <p:nvPr/>
        </p:nvCxnSpPr>
        <p:spPr bwMode="auto">
          <a:xfrm rot="16200000" flipH="1">
            <a:off x="2151857" y="3239294"/>
            <a:ext cx="1676400" cy="142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4" name="TextBox 114"/>
          <p:cNvSpPr txBox="1">
            <a:spLocks noChangeArrowheads="1"/>
          </p:cNvSpPr>
          <p:nvPr/>
        </p:nvSpPr>
        <p:spPr bwMode="auto">
          <a:xfrm>
            <a:off x="1611313" y="2484438"/>
            <a:ext cx="2841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Box 115"/>
          <p:cNvSpPr txBox="1">
            <a:spLocks noChangeArrowheads="1"/>
          </p:cNvSpPr>
          <p:nvPr/>
        </p:nvSpPr>
        <p:spPr bwMode="auto">
          <a:xfrm flipH="1">
            <a:off x="1382713" y="2865438"/>
            <a:ext cx="228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6" name="TextBox 116"/>
          <p:cNvSpPr txBox="1">
            <a:spLocks noChangeArrowheads="1"/>
          </p:cNvSpPr>
          <p:nvPr/>
        </p:nvSpPr>
        <p:spPr bwMode="auto">
          <a:xfrm>
            <a:off x="4202113" y="2408238"/>
            <a:ext cx="4730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>
                <a:solidFill>
                  <a:schemeClr val="tx1"/>
                </a:solidFill>
              </a:rPr>
              <a:t>N-1</a:t>
            </a:r>
          </a:p>
        </p:txBody>
      </p:sp>
    </p:spTree>
    <p:extLst>
      <p:ext uri="{BB962C8B-B14F-4D97-AF65-F5344CB8AC3E}">
        <p14:creationId xmlns:p14="http://schemas.microsoft.com/office/powerpoint/2010/main" xmlns="" val="2840491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2D grid/block example: matrix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#define N 2048     // size of arrays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__</a:t>
            </a:r>
            <a:r>
              <a:rPr lang="en-US" b="1" dirty="0" err="1">
                <a:solidFill>
                  <a:srgbClr val="0000FF"/>
                </a:solidFill>
              </a:rPr>
              <a:t>global__void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addMatrix</a:t>
            </a:r>
            <a:r>
              <a:rPr lang="en-US" b="1" dirty="0">
                <a:solidFill>
                  <a:srgbClr val="0000FF"/>
                </a:solidFill>
              </a:rPr>
              <a:t> (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*a, 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*b, 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*c) {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col = </a:t>
            </a:r>
            <a:r>
              <a:rPr lang="en-US" b="1" dirty="0" err="1">
                <a:solidFill>
                  <a:srgbClr val="C00000"/>
                </a:solidFill>
              </a:rPr>
              <a:t>blockIdx.x</a:t>
            </a:r>
            <a:r>
              <a:rPr lang="en-US" b="1" dirty="0">
                <a:solidFill>
                  <a:srgbClr val="C00000"/>
                </a:solidFill>
              </a:rPr>
              <a:t>*</a:t>
            </a:r>
            <a:r>
              <a:rPr lang="en-US" b="1" dirty="0" err="1">
                <a:solidFill>
                  <a:srgbClr val="C00000"/>
                </a:solidFill>
              </a:rPr>
              <a:t>blockDim.x+threadIdx.x</a:t>
            </a:r>
            <a:r>
              <a:rPr lang="en-US" b="1" dirty="0">
                <a:solidFill>
                  <a:srgbClr val="C00000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row =</a:t>
            </a:r>
            <a:r>
              <a:rPr lang="en-US" b="1" dirty="0" err="1">
                <a:solidFill>
                  <a:srgbClr val="C00000"/>
                </a:solidFill>
              </a:rPr>
              <a:t>blockIdx.y</a:t>
            </a:r>
            <a:r>
              <a:rPr lang="en-US" b="1" dirty="0">
                <a:solidFill>
                  <a:srgbClr val="C00000"/>
                </a:solidFill>
              </a:rPr>
              <a:t>*</a:t>
            </a:r>
            <a:r>
              <a:rPr lang="en-US" b="1" dirty="0" err="1">
                <a:solidFill>
                  <a:srgbClr val="C00000"/>
                </a:solidFill>
              </a:rPr>
              <a:t>blockDim.y+threadIdx.y</a:t>
            </a:r>
            <a:r>
              <a:rPr lang="en-US" b="1" dirty="0">
                <a:solidFill>
                  <a:srgbClr val="C00000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index = col + row * N;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if ( col &lt; N &amp;&amp; row &lt; N) c[index]= a[index] + b[index];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}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main() {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...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>
                <a:solidFill>
                  <a:srgbClr val="C00000"/>
                </a:solidFill>
              </a:rPr>
              <a:t>dim3 </a:t>
            </a:r>
            <a:r>
              <a:rPr lang="en-US" b="1" dirty="0" err="1">
                <a:solidFill>
                  <a:srgbClr val="C00000"/>
                </a:solidFill>
              </a:rPr>
              <a:t>dimBlock</a:t>
            </a:r>
            <a:r>
              <a:rPr lang="en-US" b="1" dirty="0">
                <a:solidFill>
                  <a:srgbClr val="C00000"/>
                </a:solidFill>
              </a:rPr>
              <a:t> (16,16);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C00000"/>
                </a:solidFill>
              </a:rPr>
              <a:t>	dim3 </a:t>
            </a:r>
            <a:r>
              <a:rPr lang="en-US" b="1" dirty="0" err="1">
                <a:solidFill>
                  <a:srgbClr val="C00000"/>
                </a:solidFill>
              </a:rPr>
              <a:t>dimGrid</a:t>
            </a:r>
            <a:r>
              <a:rPr lang="en-US" b="1" dirty="0">
                <a:solidFill>
                  <a:srgbClr val="C00000"/>
                </a:solidFill>
              </a:rPr>
              <a:t> (N/</a:t>
            </a:r>
            <a:r>
              <a:rPr lang="en-US" b="1" dirty="0" err="1">
                <a:solidFill>
                  <a:srgbClr val="C00000"/>
                </a:solidFill>
              </a:rPr>
              <a:t>dimBlock.x</a:t>
            </a:r>
            <a:r>
              <a:rPr lang="en-US" b="1" dirty="0">
                <a:solidFill>
                  <a:srgbClr val="C00000"/>
                </a:solidFill>
              </a:rPr>
              <a:t>, N/</a:t>
            </a:r>
            <a:r>
              <a:rPr lang="en-US" b="1" dirty="0" err="1">
                <a:solidFill>
                  <a:srgbClr val="C00000"/>
                </a:solidFill>
              </a:rPr>
              <a:t>dimBlock.y</a:t>
            </a:r>
            <a:r>
              <a:rPr lang="en-US" b="1" dirty="0">
                <a:solidFill>
                  <a:srgbClr val="C00000"/>
                </a:solidFill>
              </a:rPr>
              <a:t>);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addMatrix</a:t>
            </a:r>
            <a:r>
              <a:rPr lang="en-US" b="1" dirty="0">
                <a:solidFill>
                  <a:srgbClr val="C00000"/>
                </a:solidFill>
              </a:rPr>
              <a:t>&lt;&lt;&lt;</a:t>
            </a:r>
            <a:r>
              <a:rPr lang="en-US" b="1" dirty="0" err="1">
                <a:solidFill>
                  <a:srgbClr val="C00000"/>
                </a:solidFill>
              </a:rPr>
              <a:t>dimGrid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dimBlock</a:t>
            </a:r>
            <a:r>
              <a:rPr lang="en-US" b="1" dirty="0">
                <a:solidFill>
                  <a:srgbClr val="C00000"/>
                </a:solidFill>
              </a:rPr>
              <a:t>&gt;&gt;&gt;(</a:t>
            </a:r>
            <a:r>
              <a:rPr lang="pt-BR" b="1" dirty="0">
                <a:solidFill>
                  <a:srgbClr val="0000FF"/>
                </a:solidFill>
              </a:rPr>
              <a:t>devA, devB, devC</a:t>
            </a:r>
            <a:r>
              <a:rPr lang="en-US" b="1" dirty="0">
                <a:solidFill>
                  <a:srgbClr val="0000FF"/>
                </a:solidFill>
              </a:rPr>
              <a:t>);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…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751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Heterogeneous programming with 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182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Fork-join model: CUDA program = serial code + parallel </a:t>
            </a:r>
            <a:r>
              <a:rPr lang="en-US" dirty="0" smtClean="0">
                <a:solidFill>
                  <a:srgbClr val="FF0000"/>
                </a:solidFill>
              </a:rPr>
              <a:t>kernels</a:t>
            </a:r>
            <a:r>
              <a:rPr lang="en-US" dirty="0" smtClean="0"/>
              <a:t> (all in CUDA C)</a:t>
            </a:r>
          </a:p>
          <a:p>
            <a:pPr lvl="2"/>
            <a:r>
              <a:rPr lang="en-US" dirty="0" smtClean="0"/>
              <a:t>Serial C code executes in a </a:t>
            </a:r>
            <a:r>
              <a:rPr lang="en-US" dirty="0" smtClean="0">
                <a:solidFill>
                  <a:srgbClr val="FF0000"/>
                </a:solidFill>
              </a:rPr>
              <a:t>host</a:t>
            </a:r>
            <a:r>
              <a:rPr lang="en-US" dirty="0" smtClean="0"/>
              <a:t> thread (</a:t>
            </a:r>
            <a:r>
              <a:rPr lang="en-US" dirty="0" smtClean="0">
                <a:solidFill>
                  <a:srgbClr val="FF0000"/>
                </a:solidFill>
              </a:rPr>
              <a:t>CPU</a:t>
            </a:r>
            <a:r>
              <a:rPr lang="en-US" dirty="0" smtClean="0"/>
              <a:t> thread)</a:t>
            </a:r>
          </a:p>
          <a:p>
            <a:pPr lvl="2"/>
            <a:r>
              <a:rPr lang="en-US" dirty="0" smtClean="0"/>
              <a:t>Parallel kernel code executes in many </a:t>
            </a:r>
            <a:r>
              <a:rPr lang="en-US" dirty="0" smtClean="0">
                <a:solidFill>
                  <a:srgbClr val="FF0000"/>
                </a:solidFill>
              </a:rPr>
              <a:t>device</a:t>
            </a:r>
            <a:r>
              <a:rPr lang="en-US" dirty="0" smtClean="0"/>
              <a:t> threads (</a:t>
            </a:r>
            <a:r>
              <a:rPr lang="en-US" dirty="0" smtClean="0">
                <a:solidFill>
                  <a:srgbClr val="FF0000"/>
                </a:solidFill>
              </a:rPr>
              <a:t>GPU</a:t>
            </a:r>
            <a:r>
              <a:rPr lang="en-US" dirty="0" smtClean="0"/>
              <a:t> threads)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1319" y="3426439"/>
            <a:ext cx="6682994" cy="325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code is regular C code except that it will use </a:t>
            </a:r>
            <a:r>
              <a:rPr lang="en-US" dirty="0" smtClean="0">
                <a:solidFill>
                  <a:srgbClr val="FF0000"/>
                </a:solidFill>
              </a:rPr>
              <a:t>thread ID</a:t>
            </a:r>
            <a:r>
              <a:rPr lang="en-US" dirty="0" smtClean="0"/>
              <a:t> (CUDA built-in variables) to make different threads operate on different data</a:t>
            </a:r>
          </a:p>
          <a:p>
            <a:pPr lvl="1"/>
            <a:r>
              <a:rPr lang="en-US" dirty="0" smtClean="0"/>
              <a:t>Also variables for the total number of threads</a:t>
            </a:r>
          </a:p>
          <a:p>
            <a:r>
              <a:rPr lang="en-US" dirty="0" smtClean="0"/>
              <a:t>When a kernel is reached in the code for the first time, it is launched onto GPU.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and GPU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>
            <a:normAutofit fontScale="85000" lnSpcReduction="20000"/>
          </a:bodyPr>
          <a:lstStyle/>
          <a:p>
            <a:pPr marL="287338" indent="-287338">
              <a:buSzPct val="100000"/>
              <a:buFont typeface="Arial" charset="0"/>
              <a:buChar char="•"/>
              <a:defRPr/>
            </a:pPr>
            <a:r>
              <a:rPr lang="en-US" dirty="0" smtClean="0"/>
              <a:t>CPU and GPU have different memories: </a:t>
            </a:r>
          </a:p>
          <a:p>
            <a:pPr marL="687388" lvl="1" indent="-287338">
              <a:buSzPct val="100000"/>
              <a:buFont typeface="Arial" charset="0"/>
              <a:buChar char="•"/>
              <a:defRPr/>
            </a:pPr>
            <a:r>
              <a:rPr lang="en-US" dirty="0" smtClean="0"/>
              <a:t>CPU memory is called host memory</a:t>
            </a:r>
          </a:p>
          <a:p>
            <a:pPr marL="687388" lvl="1" indent="-287338">
              <a:buSzPct val="100000"/>
              <a:buFont typeface="Arial" charset="0"/>
              <a:buChar char="•"/>
              <a:defRPr/>
            </a:pPr>
            <a:r>
              <a:rPr lang="en-US" dirty="0" smtClean="0"/>
              <a:t>GPU memory is called device memory</a:t>
            </a:r>
            <a:endParaRPr lang="en-US" dirty="0"/>
          </a:p>
          <a:p>
            <a:pPr marL="287338" indent="-287338">
              <a:lnSpc>
                <a:spcPct val="100000"/>
              </a:lnSpc>
              <a:buSzPct val="100000"/>
              <a:defRPr/>
            </a:pPr>
            <a:endParaRPr lang="en-US" sz="1100" dirty="0"/>
          </a:p>
          <a:p>
            <a:pPr marL="687388" lvl="1" indent="-287338">
              <a:buSzPct val="100000"/>
              <a:defRPr/>
            </a:pPr>
            <a:r>
              <a:rPr lang="en-US" dirty="0" smtClean="0"/>
              <a:t>Implication: </a:t>
            </a:r>
            <a:endParaRPr lang="en-US" dirty="0"/>
          </a:p>
          <a:p>
            <a:pPr marL="287338" indent="-287338">
              <a:lnSpc>
                <a:spcPct val="100000"/>
              </a:lnSpc>
              <a:buSzPct val="100000"/>
              <a:defRPr/>
            </a:pPr>
            <a:endParaRPr lang="en-US" sz="1100" dirty="0"/>
          </a:p>
          <a:p>
            <a:pPr marL="1087438" lvl="2" indent="-287338">
              <a:buSzPct val="100000"/>
              <a:buFont typeface="Arial" charset="0"/>
              <a:buChar char="•"/>
              <a:defRPr/>
            </a:pPr>
            <a:r>
              <a:rPr lang="en-US" dirty="0"/>
              <a:t>Explicitly transfer data from CPU to GPU for GPU computation, and</a:t>
            </a:r>
          </a:p>
          <a:p>
            <a:pPr marL="1087438" lvl="2" indent="-287338">
              <a:buSzPct val="100000"/>
              <a:buFont typeface="Arial" charset="0"/>
              <a:buChar char="•"/>
              <a:defRPr/>
            </a:pPr>
            <a:endParaRPr lang="en-US" dirty="0"/>
          </a:p>
          <a:p>
            <a:pPr marL="1087438" lvl="2" indent="-287338">
              <a:buSzPct val="100000"/>
              <a:buFont typeface="Arial" charset="0"/>
              <a:buChar char="•"/>
              <a:defRPr/>
            </a:pPr>
            <a:r>
              <a:rPr lang="en-US" dirty="0"/>
              <a:t>Explicitly transfer results in GPU memory copied back to CPU memory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15000" y="1951038"/>
            <a:ext cx="2895600" cy="1524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715000" y="4541838"/>
            <a:ext cx="2971800" cy="1524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19800" y="2941638"/>
            <a:ext cx="2438400" cy="381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019800" y="4770438"/>
            <a:ext cx="2438400" cy="381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9"/>
          <p:cNvCxnSpPr>
            <a:cxnSpLocks noChangeShapeType="1"/>
          </p:cNvCxnSpPr>
          <p:nvPr/>
        </p:nvCxnSpPr>
        <p:spPr bwMode="auto">
          <a:xfrm rot="5400000">
            <a:off x="6057900" y="4046538"/>
            <a:ext cx="1447800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6743700" y="4046538"/>
            <a:ext cx="1447800" cy="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5486400" y="3627438"/>
            <a:ext cx="13716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rgbClr val="FF0000"/>
                </a:solidFill>
              </a:rPr>
              <a:t>Copy from CPU to GPU</a:t>
            </a:r>
          </a:p>
        </p:txBody>
      </p:sp>
      <p:sp>
        <p:nvSpPr>
          <p:cNvPr id="11" name="TextBox 20"/>
          <p:cNvSpPr txBox="1">
            <a:spLocks noChangeArrowheads="1"/>
          </p:cNvSpPr>
          <p:nvPr/>
        </p:nvSpPr>
        <p:spPr bwMode="auto">
          <a:xfrm>
            <a:off x="7467600" y="3627438"/>
            <a:ext cx="13716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rgbClr val="FF0000"/>
                </a:solidFill>
              </a:rPr>
              <a:t>Copy from GPU to CPU</a:t>
            </a: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6477000" y="5227638"/>
            <a:ext cx="1295400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6477000" y="2255838"/>
            <a:ext cx="1295400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24"/>
          <p:cNvSpPr txBox="1">
            <a:spLocks noChangeArrowheads="1"/>
          </p:cNvSpPr>
          <p:nvPr/>
        </p:nvSpPr>
        <p:spPr bwMode="auto">
          <a:xfrm>
            <a:off x="6781800" y="5303838"/>
            <a:ext cx="6842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>
                <a:solidFill>
                  <a:schemeClr val="tx1"/>
                </a:solidFill>
              </a:rPr>
              <a:t>GPU</a:t>
            </a:r>
          </a:p>
        </p:txBody>
      </p:sp>
      <p:sp>
        <p:nvSpPr>
          <p:cNvPr id="15" name="TextBox 25"/>
          <p:cNvSpPr txBox="1">
            <a:spLocks noChangeArrowheads="1"/>
          </p:cNvSpPr>
          <p:nvPr/>
        </p:nvSpPr>
        <p:spPr bwMode="auto">
          <a:xfrm>
            <a:off x="6781800" y="2332038"/>
            <a:ext cx="6715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auto">
          <a:xfrm>
            <a:off x="6172200" y="2982913"/>
            <a:ext cx="2133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CPU main memory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102350" y="4811713"/>
            <a:ext cx="22621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GPU global memory</a:t>
            </a:r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CUDA program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en-US" b="1" dirty="0" err="1"/>
              <a:t>int</a:t>
            </a:r>
            <a:r>
              <a:rPr lang="en-US" b="1" dirty="0"/>
              <a:t> main 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argc</a:t>
            </a:r>
            <a:r>
              <a:rPr lang="en-US" b="1" dirty="0"/>
              <a:t>, char **</a:t>
            </a:r>
            <a:r>
              <a:rPr lang="en-US" b="1" dirty="0" err="1"/>
              <a:t>argv</a:t>
            </a:r>
            <a:r>
              <a:rPr lang="en-US" b="1" dirty="0"/>
              <a:t> ) {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1. Allocate memory space in device (GPU) for data</a:t>
            </a:r>
          </a:p>
          <a:p>
            <a:pPr marL="0" indent="0">
              <a:buNone/>
              <a:defRPr/>
            </a:pPr>
            <a:r>
              <a:rPr lang="en-US" b="1" dirty="0"/>
              <a:t>	2. Allocate memory space in host (CPU) for data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3. Copy data to GPU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4. Call “kernel” routine to execute on GPU</a:t>
            </a:r>
          </a:p>
          <a:p>
            <a:pPr marL="0" indent="0">
              <a:buNone/>
              <a:defRPr/>
            </a:pPr>
            <a:r>
              <a:rPr lang="en-US" sz="2000" b="1" dirty="0"/>
              <a:t>	(</a:t>
            </a:r>
            <a:r>
              <a:rPr lang="en-US" b="1" dirty="0"/>
              <a:t>with CUDA syntax that defines no of threads and their physical structure)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5. Transfer results from GPU to CPU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6. Free memory space in device (GPU)</a:t>
            </a:r>
          </a:p>
          <a:p>
            <a:pPr marL="0" indent="0">
              <a:buNone/>
              <a:defRPr/>
            </a:pPr>
            <a:r>
              <a:rPr lang="en-US" b="1" dirty="0"/>
              <a:t>	7. Free memory space in host (CPU)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	return;</a:t>
            </a:r>
          </a:p>
          <a:p>
            <a:pPr marL="0" indent="0">
              <a:buNone/>
              <a:defRPr/>
            </a:pPr>
            <a:r>
              <a:rPr lang="en-US" b="1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076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Allocating memory in GPU (device)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cudaMalloc</a:t>
            </a:r>
            <a:r>
              <a:rPr lang="en-US" dirty="0" smtClean="0"/>
              <a:t> routine:</a:t>
            </a: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size = N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sizeof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);       // space for N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integers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*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;     //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ptrs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cudaMalloc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(void**)&amp;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size) );</a:t>
            </a: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cudaMalloc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(void**)&amp;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size );</a:t>
            </a:r>
          </a:p>
          <a:p>
            <a:pPr marL="800100" lvl="2" indent="0">
              <a:buNone/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cudaMalloc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( (void**)&amp;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devC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, size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800100" lvl="2" indent="0">
              <a:buNone/>
              <a:defRPr/>
            </a:pP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>
              <a:defRPr/>
            </a:pPr>
            <a:r>
              <a:rPr lang="en-US" sz="2400" b="1" dirty="0" smtClean="0"/>
              <a:t>2. Allocating memory in host (CPU)?</a:t>
            </a:r>
          </a:p>
          <a:p>
            <a:pPr marL="685800" lvl="1">
              <a:defRPr/>
            </a:pPr>
            <a:r>
              <a:rPr lang="en-US" sz="2000" b="1" dirty="0" smtClean="0"/>
              <a:t>The regular </a:t>
            </a:r>
            <a:r>
              <a:rPr lang="en-US" sz="2000" b="1" dirty="0" err="1" smtClean="0"/>
              <a:t>malloc</a:t>
            </a:r>
            <a:r>
              <a:rPr lang="en-US" sz="2000" b="1" dirty="0" smtClean="0"/>
              <a:t> routine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13013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Transferring data from/to host (CPU) to/from device (GPU)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 smtClean="0"/>
              <a:t>CUDA </a:t>
            </a:r>
            <a:r>
              <a:rPr lang="en-US" sz="3600" dirty="0"/>
              <a:t>routine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cudaMemcpy</a:t>
            </a:r>
            <a:r>
              <a:rPr lang="en-US" sz="3600" dirty="0"/>
              <a:t> </a:t>
            </a:r>
          </a:p>
          <a:p>
            <a:pPr>
              <a:lnSpc>
                <a:spcPct val="100000"/>
              </a:lnSpc>
              <a:defRPr/>
            </a:pPr>
            <a:endParaRPr lang="en-US" sz="3600" dirty="0"/>
          </a:p>
          <a:p>
            <a:pPr marL="457200" lvl="1" indent="0">
              <a:buNone/>
              <a:defRPr/>
            </a:pP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devA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, &amp;A, size,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cudaMemcpyHostToDevice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457200" lvl="1" indent="0">
              <a:buNone/>
              <a:defRPr/>
            </a:pPr>
            <a:endParaRPr lang="en-US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  <a:defRPr/>
            </a:pP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( </a:t>
            </a:r>
            <a:r>
              <a:rPr lang="en-US" sz="2600" b="1" dirty="0" err="1" smtClean="0">
                <a:solidFill>
                  <a:schemeClr val="accent2">
                    <a:lumMod val="75000"/>
                  </a:schemeClr>
                </a:solidFill>
              </a:rPr>
              <a:t>devB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, &amp;B, size,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</a:rPr>
              <a:t>cudaMemcpyHostToDevice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00050" lvl="1" indent="0">
              <a:buNone/>
              <a:defRPr/>
            </a:pPr>
            <a:r>
              <a:rPr lang="en-US" sz="2600" dirty="0" err="1" smtClean="0">
                <a:solidFill>
                  <a:schemeClr val="accent2">
                    <a:lumMod val="50000"/>
                  </a:schemeClr>
                </a:solidFill>
              </a:rPr>
              <a:t>DevA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 err="1" smtClean="0">
                <a:solidFill>
                  <a:schemeClr val="accent2">
                    <a:lumMod val="50000"/>
                  </a:schemeClr>
                </a:solidFill>
              </a:rPr>
              <a:t>devB</a:t>
            </a:r>
            <a:r>
              <a:rPr lang="en-US" sz="2600" dirty="0" smtClean="0"/>
              <a:t> </a:t>
            </a:r>
            <a:r>
              <a:rPr lang="en-US" sz="2600" dirty="0"/>
              <a:t>are pointers to destination in </a:t>
            </a:r>
            <a:r>
              <a:rPr lang="en-US" sz="2600" dirty="0" smtClean="0"/>
              <a:t>device (return from </a:t>
            </a:r>
            <a:r>
              <a:rPr lang="en-US" sz="2600" i="1" dirty="0" err="1" smtClean="0"/>
              <a:t>cudaMalloc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en-US" sz="2600" dirty="0"/>
              <a:t> are pointers to host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533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Defining/invoking kernel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Define: CUDA </a:t>
            </a:r>
            <a:r>
              <a:rPr lang="en-US" dirty="0" err="1" smtClean="0"/>
              <a:t>specifier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__global__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8122" y="2366682"/>
            <a:ext cx="657385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#define N 256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rgbClr val="FF0000"/>
                </a:solidFill>
              </a:rPr>
              <a:t>__global__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void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vecAdd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*A,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*B,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*C) {  // Kernel definition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i =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threadIdx.x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	C[i] = A[i] + B[i];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}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main() {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// allocate device memory &amp;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// copy data to device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// device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mem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ptrs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devA,devB,devC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	vecAdd&lt;&lt;&lt;1, N&gt;&gt;&gt;(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devA,devB,devC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); 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	…</a:t>
            </a:r>
          </a:p>
          <a:p>
            <a:pPr>
              <a:lnSpc>
                <a:spcPct val="100000"/>
              </a:lnSpc>
              <a:tabLst>
                <a:tab pos="166688" algn="l"/>
              </a:tabLs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} </a:t>
            </a:r>
            <a:endParaRPr lang="en-US" dirty="0"/>
          </a:p>
        </p:txBody>
      </p:sp>
      <p:sp>
        <p:nvSpPr>
          <p:cNvPr id="5" name="TextBox 44"/>
          <p:cNvSpPr txBox="1">
            <a:spLocks noChangeArrowheads="1"/>
          </p:cNvSpPr>
          <p:nvPr/>
        </p:nvSpPr>
        <p:spPr bwMode="auto">
          <a:xfrm>
            <a:off x="5334000" y="5410200"/>
            <a:ext cx="35686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 b="1" dirty="0" smtClean="0">
                <a:solidFill>
                  <a:srgbClr val="FF0000"/>
                </a:solidFill>
              </a:rPr>
              <a:t>This is the fork-join statement in </a:t>
            </a:r>
            <a:r>
              <a:rPr lang="en-US" sz="1400" b="1" dirty="0" err="1" smtClean="0">
                <a:solidFill>
                  <a:srgbClr val="FF0000"/>
                </a:solidFill>
              </a:rPr>
              <a:t>Cuda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eaLnBrk="1"/>
            <a:r>
              <a:rPr lang="en-US" sz="1400" b="1" dirty="0" smtClean="0">
                <a:solidFill>
                  <a:srgbClr val="FF0000"/>
                </a:solidFill>
              </a:rPr>
              <a:t>Notice the </a:t>
            </a:r>
            <a:r>
              <a:rPr lang="en-US" sz="1400" b="1" dirty="0" err="1" smtClean="0">
                <a:solidFill>
                  <a:srgbClr val="FF0000"/>
                </a:solidFill>
              </a:rPr>
              <a:t>devA</a:t>
            </a:r>
            <a:r>
              <a:rPr lang="en-US" sz="1400" b="1" dirty="0" smtClean="0">
                <a:solidFill>
                  <a:srgbClr val="FF0000"/>
                </a:solidFill>
              </a:rPr>
              <a:t>/B/C are device memory</a:t>
            </a:r>
          </a:p>
          <a:p>
            <a:pPr eaLnBrk="1"/>
            <a:r>
              <a:rPr lang="en-US" sz="1400" b="1" dirty="0" smtClean="0">
                <a:solidFill>
                  <a:srgbClr val="FF0000"/>
                </a:solidFill>
              </a:rPr>
              <a:t>pointer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42"/>
          <p:cNvCxnSpPr>
            <a:cxnSpLocks noChangeShapeType="1"/>
          </p:cNvCxnSpPr>
          <p:nvPr/>
        </p:nvCxnSpPr>
        <p:spPr bwMode="auto">
          <a:xfrm flipH="1" flipV="1">
            <a:off x="3200400" y="3399186"/>
            <a:ext cx="903287" cy="38100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029200" y="3901082"/>
            <a:ext cx="357028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Each thread performs one pair-wise addition: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Thread 0:    </a:t>
            </a:r>
            <a:r>
              <a:rPr lang="en-US" sz="1400" b="1" dirty="0" err="1">
                <a:solidFill>
                  <a:srgbClr val="FF0000"/>
                </a:solidFill>
              </a:rPr>
              <a:t>devC</a:t>
            </a:r>
            <a:r>
              <a:rPr lang="en-US" sz="1400" b="1" dirty="0">
                <a:solidFill>
                  <a:srgbClr val="FF0000"/>
                </a:solidFill>
              </a:rPr>
              <a:t>[0] = </a:t>
            </a:r>
            <a:r>
              <a:rPr lang="en-US" sz="1400" b="1" dirty="0" err="1">
                <a:solidFill>
                  <a:srgbClr val="FF0000"/>
                </a:solidFill>
              </a:rPr>
              <a:t>devA</a:t>
            </a:r>
            <a:r>
              <a:rPr lang="en-US" sz="1400" b="1" dirty="0">
                <a:solidFill>
                  <a:srgbClr val="FF0000"/>
                </a:solidFill>
              </a:rPr>
              <a:t>[0] + </a:t>
            </a:r>
            <a:r>
              <a:rPr lang="en-US" sz="1400" b="1" dirty="0" err="1">
                <a:solidFill>
                  <a:srgbClr val="FF0000"/>
                </a:solidFill>
              </a:rPr>
              <a:t>devB</a:t>
            </a:r>
            <a:r>
              <a:rPr lang="en-US" sz="1400" b="1" dirty="0">
                <a:solidFill>
                  <a:srgbClr val="FF0000"/>
                </a:solidFill>
              </a:rPr>
              <a:t>[0];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Thread 1:    </a:t>
            </a:r>
            <a:r>
              <a:rPr lang="en-US" sz="1400" b="1" dirty="0" err="1">
                <a:solidFill>
                  <a:srgbClr val="FF0000"/>
                </a:solidFill>
              </a:rPr>
              <a:t>devC</a:t>
            </a:r>
            <a:r>
              <a:rPr lang="en-US" sz="1400" b="1" dirty="0">
                <a:solidFill>
                  <a:srgbClr val="FF0000"/>
                </a:solidFill>
              </a:rPr>
              <a:t>[1] = </a:t>
            </a:r>
            <a:r>
              <a:rPr lang="en-US" sz="1400" b="1" dirty="0" err="1">
                <a:solidFill>
                  <a:srgbClr val="FF0000"/>
                </a:solidFill>
              </a:rPr>
              <a:t>devA</a:t>
            </a:r>
            <a:r>
              <a:rPr lang="en-US" sz="1400" b="1" dirty="0">
                <a:solidFill>
                  <a:srgbClr val="FF0000"/>
                </a:solidFill>
              </a:rPr>
              <a:t>[1] + </a:t>
            </a:r>
            <a:r>
              <a:rPr lang="en-US" sz="1400" b="1" dirty="0" err="1">
                <a:solidFill>
                  <a:srgbClr val="FF0000"/>
                </a:solidFill>
              </a:rPr>
              <a:t>devB</a:t>
            </a:r>
            <a:r>
              <a:rPr lang="en-US" sz="1400" b="1" dirty="0">
                <a:solidFill>
                  <a:srgbClr val="FF0000"/>
                </a:solidFill>
              </a:rPr>
              <a:t>[1];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Thread 2:    </a:t>
            </a:r>
            <a:r>
              <a:rPr lang="en-US" sz="1400" b="1" dirty="0" err="1">
                <a:solidFill>
                  <a:srgbClr val="FF0000"/>
                </a:solidFill>
              </a:rPr>
              <a:t>devC</a:t>
            </a:r>
            <a:r>
              <a:rPr lang="en-US" sz="1400" b="1" dirty="0">
                <a:solidFill>
                  <a:srgbClr val="FF0000"/>
                </a:solidFill>
              </a:rPr>
              <a:t>[2] = </a:t>
            </a:r>
            <a:r>
              <a:rPr lang="en-US" sz="1400" b="1" dirty="0" err="1">
                <a:solidFill>
                  <a:srgbClr val="FF0000"/>
                </a:solidFill>
              </a:rPr>
              <a:t>devA</a:t>
            </a:r>
            <a:r>
              <a:rPr lang="en-US" sz="1400" b="1" dirty="0">
                <a:solidFill>
                  <a:srgbClr val="FF0000"/>
                </a:solidFill>
              </a:rPr>
              <a:t>[2] + </a:t>
            </a:r>
            <a:r>
              <a:rPr lang="en-US" sz="1400" b="1" dirty="0" err="1" smtClean="0">
                <a:solidFill>
                  <a:srgbClr val="FF0000"/>
                </a:solidFill>
              </a:rPr>
              <a:t>devB</a:t>
            </a:r>
            <a:r>
              <a:rPr lang="en-US" sz="1400" b="1" dirty="0" smtClean="0">
                <a:solidFill>
                  <a:srgbClr val="FF0000"/>
                </a:solidFill>
              </a:rPr>
              <a:t>[2];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6"/>
          <p:cNvCxnSpPr>
            <a:cxnSpLocks noChangeShapeType="1"/>
          </p:cNvCxnSpPr>
          <p:nvPr/>
        </p:nvCxnSpPr>
        <p:spPr bwMode="auto">
          <a:xfrm>
            <a:off x="3010839" y="3657600"/>
            <a:ext cx="2144713" cy="111283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Arrow Connector 11"/>
          <p:cNvCxnSpPr/>
          <p:nvPr/>
        </p:nvCxnSpPr>
        <p:spPr>
          <a:xfrm flipH="1" flipV="1">
            <a:off x="4953000" y="5562600"/>
            <a:ext cx="3048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0692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1744</Words>
  <Application>Microsoft Office PowerPoint</Application>
  <PresentationFormat>On-screen Show (4:3)</PresentationFormat>
  <Paragraphs>320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GPU programming: CUDA</vt:lpstr>
      <vt:lpstr>CUDA</vt:lpstr>
      <vt:lpstr>Heterogeneous programming with CUDA</vt:lpstr>
      <vt:lpstr>CUDA kernel</vt:lpstr>
      <vt:lpstr>CPU and GPU memory</vt:lpstr>
      <vt:lpstr>Basic CUDA program structure</vt:lpstr>
      <vt:lpstr>1. Allocating memory in GPU (device)</vt:lpstr>
      <vt:lpstr>3. Transferring data from/to host (CPU) to/from device (GPU) </vt:lpstr>
      <vt:lpstr>3. Defining/invoking kernel routine</vt:lpstr>
      <vt:lpstr>CUDA kernel invocation</vt:lpstr>
      <vt:lpstr>5. Transferring data from device (GPU) to host (CPU)</vt:lpstr>
      <vt:lpstr>6. Free memory space</vt:lpstr>
      <vt:lpstr>Complete CUDA examples</vt:lpstr>
      <vt:lpstr>Slide 14</vt:lpstr>
      <vt:lpstr>CUDA C extensions</vt:lpstr>
      <vt:lpstr>CUDA thread organization</vt:lpstr>
      <vt:lpstr>Cuda thread organization</vt:lpstr>
      <vt:lpstr>Device characteristics – hardware limitations</vt:lpstr>
      <vt:lpstr>Specifying Grid/Block structure</vt:lpstr>
      <vt:lpstr>1-D grid and/or 1-D blocks</vt:lpstr>
      <vt:lpstr>Compute global 1-D thread ID</vt:lpstr>
      <vt:lpstr>Compute global 1-D thread ID</vt:lpstr>
      <vt:lpstr>1D grid/block examples</vt:lpstr>
      <vt:lpstr>Higher dimensional grids/blocks</vt:lpstr>
      <vt:lpstr>2D grid/blocks</vt:lpstr>
      <vt:lpstr>2-D grids and 2-D blocks</vt:lpstr>
      <vt:lpstr>Flaten 2 dimension array into linear memory</vt:lpstr>
      <vt:lpstr>Slide 28</vt:lpstr>
      <vt:lpstr>2D grid/block example: matrix addition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Xin Yuan</cp:lastModifiedBy>
  <cp:revision>51</cp:revision>
  <dcterms:created xsi:type="dcterms:W3CDTF">2011-10-19T01:43:31Z</dcterms:created>
  <dcterms:modified xsi:type="dcterms:W3CDTF">2011-11-14T20:03:28Z</dcterms:modified>
</cp:coreProperties>
</file>