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86" r:id="rId3"/>
    <p:sldId id="259" r:id="rId4"/>
    <p:sldId id="260" r:id="rId5"/>
    <p:sldId id="261" r:id="rId6"/>
    <p:sldId id="282" r:id="rId7"/>
    <p:sldId id="263" r:id="rId8"/>
    <p:sldId id="265" r:id="rId9"/>
    <p:sldId id="288" r:id="rId10"/>
    <p:sldId id="266" r:id="rId11"/>
    <p:sldId id="270" r:id="rId12"/>
    <p:sldId id="279" r:id="rId13"/>
    <p:sldId id="274" r:id="rId14"/>
    <p:sldId id="28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1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1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q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xyuan@cs.fsu.edu" TargetMode="External"/><Relationship Id="rId2" Type="http://schemas.openxmlformats.org/officeDocument/2006/relationships/hyperlink" Target="file:///\\Users\surfing\Desktop\cda5125.2022s\https:\fsu.zoom.us\j\98203773808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sabilitycenter.fsu.ed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fsu.ed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mp.org/" TargetMode="External"/><Relationship Id="rId2" Type="http://schemas.openxmlformats.org/officeDocument/2006/relationships/hyperlink" Target="http://www-unix.mcs.anl.gov/mpi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eveloper.download.nvidia.com/compute/cuda/3_0/toolkit/docs/NVIDIA_CUDA_ProgrammingGuide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08383"/>
            <a:ext cx="10364451" cy="1122819"/>
          </a:xfrm>
        </p:spPr>
        <p:txBody>
          <a:bodyPr/>
          <a:lstStyle/>
          <a:p>
            <a:r>
              <a:rPr lang="en-US" dirty="0"/>
              <a:t>CDA5125 Parallel and Distributed Systems</a:t>
            </a:r>
            <a:br>
              <a:rPr lang="en-US" dirty="0"/>
            </a:br>
            <a:r>
              <a:rPr lang="en-US" dirty="0"/>
              <a:t>Syllabus, Spring </a:t>
            </a:r>
            <a:r>
              <a:rPr lang="en-US" dirty="0" smtClean="0"/>
              <a:t>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23608"/>
            <a:ext cx="10363826" cy="422479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Location: Lov103 (or Flex mode through zoom meeting 98203773808 passcode 518535 (</a:t>
            </a:r>
            <a:r>
              <a:rPr lang="en-US" dirty="0">
                <a:hlinkClick r:id="rId2"/>
              </a:rPr>
              <a:t>https://fsu.zoom.us/j/98203773808?pwd=L0tMd2wxVG5NcE9QVWYxU0tqcWhTQT09</a:t>
            </a:r>
            <a:r>
              <a:rPr lang="en-US" dirty="0"/>
              <a:t>)</a:t>
            </a:r>
          </a:p>
          <a:p>
            <a:r>
              <a:rPr lang="en-US" dirty="0"/>
              <a:t> Time: Monday, Wednesday, Friday, 9:20-10:10</a:t>
            </a:r>
          </a:p>
          <a:p>
            <a:r>
              <a:rPr lang="en-US" dirty="0"/>
              <a:t> Instructor: Xin Yuan, (850)6449133, </a:t>
            </a:r>
            <a:r>
              <a:rPr lang="en-US" dirty="0">
                <a:hlinkClick r:id="rId3"/>
              </a:rPr>
              <a:t>xyuan@cs.fsu.edu</a:t>
            </a:r>
            <a:endParaRPr lang="en-US" dirty="0"/>
          </a:p>
          <a:p>
            <a:pPr lvl="1"/>
            <a:r>
              <a:rPr lang="en-US" dirty="0"/>
              <a:t>Office hours: Monday, Wednesday 10:20-11:20, ad hoc times announced on canvas, and by appointment</a:t>
            </a:r>
          </a:p>
        </p:txBody>
      </p:sp>
    </p:spTree>
    <p:extLst>
      <p:ext uri="{BB962C8B-B14F-4D97-AF65-F5344CB8AC3E}">
        <p14:creationId xmlns:p14="http://schemas.microsoft.com/office/powerpoint/2010/main" val="4109342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dirty="0"/>
              <a:t>Course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Attendance: required.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Late assignments: not accepted without a valid excuse. 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Missed exam: following the university rules.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Let me know when you need to miss an exam ASAP.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Incomplete grade: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Miss the final with an accepted excuse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Due to extraordinary circumstances with appropriate documentation.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934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dirty="0"/>
              <a:t>Course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Academic Integrity</a:t>
            </a:r>
          </a:p>
          <a:p>
            <a:pPr lvl="1"/>
            <a:r>
              <a:rPr lang="en-US" altLang="en-US" dirty="0"/>
              <a:t>No copying from anywhere</a:t>
            </a:r>
          </a:p>
          <a:p>
            <a:pPr lvl="1"/>
            <a:r>
              <a:rPr lang="en-US" altLang="en-US" dirty="0"/>
              <a:t>Don’t ask others for solutions and don’t give solutions to others.</a:t>
            </a:r>
          </a:p>
          <a:p>
            <a:r>
              <a:rPr lang="en-US" altLang="en-US" dirty="0"/>
              <a:t>Violation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The university requires all violations to be reported.</a:t>
            </a:r>
          </a:p>
          <a:p>
            <a:pPr lvl="1"/>
            <a:r>
              <a:rPr lang="en-US" altLang="en-US" dirty="0"/>
              <a:t>First violation with level 1 agreement: </a:t>
            </a:r>
          </a:p>
          <a:p>
            <a:pPr lvl="2"/>
            <a:r>
              <a:rPr lang="en-US" altLang="en-US" dirty="0">
                <a:sym typeface="Wingdings" pitchFamily="2" charset="2"/>
              </a:rPr>
              <a:t>0 for the particular assignment/exam and the lowering of one letter (A-&gt;B) for course final grade. </a:t>
            </a:r>
          </a:p>
          <a:p>
            <a:pPr lvl="1"/>
            <a:r>
              <a:rPr lang="en-US" altLang="en-US" dirty="0">
                <a:sym typeface="Wingdings" pitchFamily="2" charset="2"/>
              </a:rPr>
              <a:t>Second violation: resolved through the office of the Dean and the Faculties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840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Americans With Disabilities Act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Students with disabilities needing academic accommodation should:</a:t>
            </a:r>
            <a:br>
              <a:rPr lang="en-US" dirty="0"/>
            </a:br>
            <a:r>
              <a:rPr lang="en-US" dirty="0"/>
              <a:t>(1) register with and provide documentation to the Student Disability Resource Center; and</a:t>
            </a:r>
            <a:br>
              <a:rPr lang="en-US" dirty="0"/>
            </a:br>
            <a:r>
              <a:rPr lang="en-US" dirty="0"/>
              <a:t>(2) bring a letter to the instructor indicating the need for accommodation and what type. This should be done during the first week of class.</a:t>
            </a:r>
          </a:p>
          <a:p>
            <a:r>
              <a:rPr lang="en-US" dirty="0"/>
              <a:t>This syllabus and other class materials are available in alternative format upon request.</a:t>
            </a:r>
          </a:p>
        </p:txBody>
      </p:sp>
    </p:spTree>
    <p:extLst>
      <p:ext uri="{BB962C8B-B14F-4D97-AF65-F5344CB8AC3E}">
        <p14:creationId xmlns:p14="http://schemas.microsoft.com/office/powerpoint/2010/main" val="1903471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Americans With Disabilities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For more information about services available to FSU students with disabilities, contact the:</a:t>
            </a:r>
          </a:p>
          <a:p>
            <a:r>
              <a:rPr lang="en-US" dirty="0"/>
              <a:t>Student Disability Resource Center</a:t>
            </a:r>
            <a:br>
              <a:rPr lang="en-US" dirty="0"/>
            </a:br>
            <a:r>
              <a:rPr lang="en-US" dirty="0"/>
              <a:t>874 Traditions Way</a:t>
            </a:r>
            <a:br>
              <a:rPr lang="en-US" dirty="0"/>
            </a:br>
            <a:r>
              <a:rPr lang="en-US" dirty="0"/>
              <a:t>108 Student Services Building</a:t>
            </a:r>
            <a:br>
              <a:rPr lang="en-US" dirty="0"/>
            </a:br>
            <a:r>
              <a:rPr lang="en-US" dirty="0"/>
              <a:t>Florida State University</a:t>
            </a:r>
            <a:br>
              <a:rPr lang="en-US" dirty="0"/>
            </a:br>
            <a:r>
              <a:rPr lang="en-US" dirty="0"/>
              <a:t>Tallahassee, FL 32306-4167</a:t>
            </a:r>
            <a:br>
              <a:rPr lang="en-US" dirty="0"/>
            </a:br>
            <a:r>
              <a:rPr lang="en-US" dirty="0"/>
              <a:t>(850) 644-9566 (voice)</a:t>
            </a:r>
            <a:br>
              <a:rPr lang="en-US" dirty="0"/>
            </a:br>
            <a:r>
              <a:rPr lang="en-US" dirty="0"/>
              <a:t>(850) 644-8504 (TDD)</a:t>
            </a:r>
            <a:br>
              <a:rPr lang="en-US" dirty="0"/>
            </a:br>
            <a:r>
              <a:rPr lang="en-US" dirty="0"/>
              <a:t>sdrc@admin.fsu.edu</a:t>
            </a:r>
            <a:br>
              <a:rPr lang="en-US" dirty="0"/>
            </a:br>
            <a:r>
              <a:rPr lang="en-US" dirty="0">
                <a:hlinkClick r:id="rId2"/>
              </a:rPr>
              <a:t>http://www.disabilitycenter.fsu.edu/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46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Syllabus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This syllabus is a guide for the course and is subject to change with advance notice.</a:t>
            </a:r>
          </a:p>
        </p:txBody>
      </p:sp>
    </p:spTree>
    <p:extLst>
      <p:ext uri="{BB962C8B-B14F-4D97-AF65-F5344CB8AC3E}">
        <p14:creationId xmlns:p14="http://schemas.microsoft.com/office/powerpoint/2010/main" val="3197845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 Prerequisites</a:t>
            </a:r>
          </a:p>
          <a:p>
            <a:pPr lvl="1"/>
            <a:r>
              <a:rPr lang="en-US" dirty="0"/>
              <a:t> COP4610 Operating Systems or equivalent</a:t>
            </a:r>
          </a:p>
          <a:p>
            <a:pPr lvl="1"/>
            <a:r>
              <a:rPr lang="en-US" dirty="0"/>
              <a:t> No parallel programming/systems background </a:t>
            </a:r>
            <a:r>
              <a:rPr lang="en-US" dirty="0" smtClean="0"/>
              <a:t>required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Some overlap </a:t>
            </a:r>
            <a:r>
              <a:rPr lang="en-US" dirty="0" smtClean="0"/>
              <a:t>with CDA5155</a:t>
            </a:r>
            <a:endParaRPr lang="en-US" dirty="0"/>
          </a:p>
          <a:p>
            <a:r>
              <a:rPr lang="en-US" dirty="0"/>
              <a:t> Course website: </a:t>
            </a:r>
            <a:r>
              <a:rPr lang="en-US" dirty="0">
                <a:hlinkClick r:id="rId2"/>
              </a:rPr>
              <a:t>https://canvas.fsu.edu</a:t>
            </a:r>
            <a:r>
              <a:rPr lang="en-US" dirty="0"/>
              <a:t> or   </a:t>
            </a:r>
          </a:p>
          <a:p>
            <a:pPr marL="0" indent="0">
              <a:buNone/>
            </a:pPr>
            <a:r>
              <a:rPr lang="en-US" dirty="0"/>
              <a:t>                           http://www.cs.fsu.edu/~</a:t>
            </a:r>
            <a:r>
              <a:rPr lang="en-US" dirty="0" err="1"/>
              <a:t>xyuan</a:t>
            </a:r>
            <a:r>
              <a:rPr lang="en-US" dirty="0"/>
              <a:t>/cda5125</a:t>
            </a:r>
          </a:p>
          <a:p>
            <a:r>
              <a:rPr lang="en-US" dirty="0"/>
              <a:t> Required textbook:   none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747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Reference materials: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Hennessy and D. </a:t>
            </a:r>
            <a:r>
              <a:rPr lang="en-US" dirty="0" smtClean="0"/>
              <a:t>Patterson, “Computer </a:t>
            </a:r>
            <a:r>
              <a:rPr lang="en-US" dirty="0"/>
              <a:t>Architecture A Quantitative </a:t>
            </a:r>
            <a:r>
              <a:rPr lang="en-US" dirty="0" smtClean="0"/>
              <a:t>Approach,” 6th Edition, 2017.</a:t>
            </a:r>
            <a:endParaRPr lang="en-US" dirty="0"/>
          </a:p>
          <a:p>
            <a:pPr lvl="1"/>
            <a:r>
              <a:rPr lang="en-US" dirty="0"/>
              <a:t>Maurice Herlihy, et al, "The Art of Multiprocessor Programming," 2</a:t>
            </a:r>
            <a:r>
              <a:rPr lang="en-US" baseline="30000" dirty="0"/>
              <a:t>nd</a:t>
            </a:r>
            <a:r>
              <a:rPr lang="en-US" dirty="0"/>
              <a:t> edition, 2020.</a:t>
            </a:r>
          </a:p>
          <a:p>
            <a:pPr lvl="1"/>
            <a:r>
              <a:rPr lang="en-US" dirty="0"/>
              <a:t>William James Dally and Brian Patrick Towles, "Principles and Practices of Interconnection Networks," Morgan Kaufmann, 1st Edition, 2004.</a:t>
            </a:r>
          </a:p>
          <a:p>
            <a:pPr lvl="1"/>
            <a:r>
              <a:rPr lang="en-US" dirty="0"/>
              <a:t>David B. Kirk and Wen-</a:t>
            </a:r>
            <a:r>
              <a:rPr lang="en-US" dirty="0" err="1"/>
              <a:t>mei</a:t>
            </a:r>
            <a:r>
              <a:rPr lang="en-US" dirty="0"/>
              <a:t> W. </a:t>
            </a:r>
            <a:r>
              <a:rPr lang="en-US" dirty="0" err="1"/>
              <a:t>Hwu</a:t>
            </a:r>
            <a:r>
              <a:rPr lang="en-US" dirty="0"/>
              <a:t>, "Programming Massively Parallel Processors: A Hands-on Approach," Morgan Kaufmann, 3rd edition, 2016. </a:t>
            </a:r>
          </a:p>
          <a:p>
            <a:pPr lvl="1"/>
            <a:r>
              <a:rPr lang="en-US" dirty="0"/>
              <a:t>Kevin R. </a:t>
            </a:r>
            <a:r>
              <a:rPr lang="en-US" dirty="0" err="1"/>
              <a:t>Wadleigh</a:t>
            </a:r>
            <a:r>
              <a:rPr lang="en-US" dirty="0"/>
              <a:t> and Isom L Crawford, "Software Optimization for High Performance Computing: Creating Faster Applications," Prentice Hall, 1st Edition, 2000. </a:t>
            </a:r>
          </a:p>
          <a:p>
            <a:pPr lvl="1"/>
            <a:r>
              <a:rPr lang="en-US" dirty="0"/>
              <a:t>MPI: </a:t>
            </a:r>
            <a:r>
              <a:rPr lang="en-US" dirty="0">
                <a:hlinkClick r:id="rId2"/>
              </a:rPr>
              <a:t>http://www-unix.mcs.anl.gov/mpi/</a:t>
            </a:r>
            <a:endParaRPr lang="en-US" dirty="0"/>
          </a:p>
          <a:p>
            <a:pPr lvl="1"/>
            <a:r>
              <a:rPr lang="en-US" dirty="0"/>
              <a:t>OpenMP: </a:t>
            </a:r>
            <a:r>
              <a:rPr lang="en-US" dirty="0">
                <a:hlinkClick r:id="rId3"/>
              </a:rPr>
              <a:t>http://www.openmp.org</a:t>
            </a:r>
            <a:endParaRPr lang="en-US" dirty="0"/>
          </a:p>
          <a:p>
            <a:pPr lvl="1"/>
            <a:r>
              <a:rPr lang="en-US" dirty="0"/>
              <a:t>CUDA: </a:t>
            </a:r>
            <a:r>
              <a:rPr lang="en-US" dirty="0">
                <a:hlinkClick r:id="rId4"/>
              </a:rPr>
              <a:t>NVIDIA CUDA Programming Guide</a:t>
            </a:r>
            <a:endParaRPr lang="en-US" dirty="0"/>
          </a:p>
          <a:p>
            <a:pPr lvl="1"/>
            <a:r>
              <a:rPr lang="en-US" dirty="0"/>
              <a:t>Papers and tutorials in recent technical conferences and journals.</a:t>
            </a:r>
          </a:p>
        </p:txBody>
      </p:sp>
    </p:spTree>
    <p:extLst>
      <p:ext uri="{BB962C8B-B14F-4D97-AF65-F5344CB8AC3E}">
        <p14:creationId xmlns:p14="http://schemas.microsoft.com/office/powerpoint/2010/main" val="277319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This class introduces parallel and distributed systems and programming, covering three areas: parallel computer architectures, programming parallel and distributed systems,</a:t>
            </a:r>
            <a:r>
              <a:rPr lang="zh-CN" altLang="en-US" dirty="0"/>
              <a:t> </a:t>
            </a:r>
            <a:r>
              <a:rPr lang="en-US" dirty="0"/>
              <a:t>and algorithms and systems issues in parallel and distributed systems. </a:t>
            </a:r>
          </a:p>
          <a:p>
            <a:pPr lvl="1"/>
            <a:r>
              <a:rPr lang="en-US" dirty="0"/>
              <a:t>Architectures: </a:t>
            </a:r>
            <a:r>
              <a:rPr lang="zh-CN" altLang="en-US" dirty="0"/>
              <a:t> </a:t>
            </a:r>
            <a:r>
              <a:rPr lang="en-US" dirty="0"/>
              <a:t>Architectural classes, Flynn‘s </a:t>
            </a:r>
            <a:r>
              <a:rPr lang="en-US" dirty="0" smtClean="0"/>
              <a:t>taxonomy</a:t>
            </a:r>
            <a:r>
              <a:rPr lang="zh-CN" altLang="en-US" dirty="0" smtClean="0"/>
              <a:t>， </a:t>
            </a:r>
            <a:r>
              <a:rPr lang="en-US" dirty="0"/>
              <a:t>SIMD/Vector </a:t>
            </a:r>
            <a:r>
              <a:rPr lang="en-US" dirty="0" smtClean="0"/>
              <a:t>architecture</a:t>
            </a:r>
            <a:r>
              <a:rPr lang="zh-CN" altLang="en-US" dirty="0" smtClean="0"/>
              <a:t>，</a:t>
            </a:r>
            <a:r>
              <a:rPr lang="en-US" dirty="0"/>
              <a:t>Shared memory </a:t>
            </a:r>
            <a:r>
              <a:rPr lang="en-US" dirty="0" smtClean="0"/>
              <a:t>architecture</a:t>
            </a:r>
            <a:r>
              <a:rPr lang="zh-CN" altLang="en-US" dirty="0" smtClean="0"/>
              <a:t>，</a:t>
            </a:r>
            <a:r>
              <a:rPr lang="en-US" dirty="0"/>
              <a:t>Distributed memory </a:t>
            </a:r>
            <a:r>
              <a:rPr lang="en-US" dirty="0" smtClean="0"/>
              <a:t>architecture</a:t>
            </a:r>
            <a:r>
              <a:rPr lang="zh-CN" altLang="en-US" dirty="0" smtClean="0"/>
              <a:t>， </a:t>
            </a:r>
            <a:r>
              <a:rPr lang="en-US" dirty="0"/>
              <a:t>GPU architecture</a:t>
            </a:r>
            <a:r>
              <a:rPr lang="zh-CN" altLang="en-US" dirty="0"/>
              <a:t>， </a:t>
            </a:r>
            <a:r>
              <a:rPr lang="en-US" dirty="0"/>
              <a:t>Interconnection networks</a:t>
            </a:r>
          </a:p>
          <a:p>
            <a:pPr lvl="1"/>
            <a:r>
              <a:rPr lang="en-US" dirty="0"/>
              <a:t>Programming:</a:t>
            </a:r>
            <a:r>
              <a:rPr lang="zh-CN" altLang="en-US" dirty="0"/>
              <a:t> </a:t>
            </a:r>
            <a:r>
              <a:rPr lang="en-US" dirty="0"/>
              <a:t>Optimizing single thread performance</a:t>
            </a:r>
            <a:r>
              <a:rPr lang="zh-CN" altLang="en-US" dirty="0"/>
              <a:t>，</a:t>
            </a:r>
            <a:r>
              <a:rPr lang="en-US" dirty="0"/>
              <a:t>SIMD and vector extensions</a:t>
            </a:r>
            <a:r>
              <a:rPr lang="zh-CN" altLang="en-US" dirty="0"/>
              <a:t>，</a:t>
            </a:r>
            <a:r>
              <a:rPr lang="en-US" dirty="0"/>
              <a:t>Shared memory programming</a:t>
            </a:r>
            <a:r>
              <a:rPr lang="zh-CN" altLang="en-US" dirty="0"/>
              <a:t>， </a:t>
            </a:r>
            <a:r>
              <a:rPr lang="en-US" dirty="0"/>
              <a:t>GPU programming</a:t>
            </a:r>
            <a:r>
              <a:rPr lang="zh-CN" altLang="en-US" dirty="0"/>
              <a:t>，</a:t>
            </a:r>
            <a:r>
              <a:rPr lang="en-US" dirty="0"/>
              <a:t>Distributed memory programming</a:t>
            </a:r>
            <a:r>
              <a:rPr lang="zh-CN" altLang="en-US" dirty="0"/>
              <a:t>，</a:t>
            </a:r>
            <a:r>
              <a:rPr lang="en-US" dirty="0"/>
              <a:t>Synchronization, concurrency, deadlock, </a:t>
            </a:r>
            <a:r>
              <a:rPr lang="en-US"/>
              <a:t>race </a:t>
            </a:r>
            <a:r>
              <a:rPr lang="en-US" smtClean="0"/>
              <a:t>condition, </a:t>
            </a:r>
            <a:r>
              <a:rPr lang="en-US" dirty="0"/>
              <a:t>determinacy</a:t>
            </a:r>
          </a:p>
          <a:p>
            <a:pPr lvl="1"/>
            <a:r>
              <a:rPr lang="en-US" dirty="0"/>
              <a:t>Algorithms and systems issues: PRAM, BSP, </a:t>
            </a:r>
            <a:r>
              <a:rPr lang="en-US" dirty="0" err="1"/>
              <a:t>LogP</a:t>
            </a:r>
            <a:r>
              <a:rPr lang="en-US" dirty="0"/>
              <a:t> models, </a:t>
            </a:r>
            <a:r>
              <a:rPr lang="en-US" dirty="0" smtClean="0"/>
              <a:t>systems </a:t>
            </a:r>
            <a:r>
              <a:rPr lang="en-US" dirty="0"/>
              <a:t>issues: job scheduling, power, performance, security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858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the course, the student will be able to</a:t>
            </a:r>
          </a:p>
          <a:p>
            <a:pPr lvl="1"/>
            <a:r>
              <a:rPr lang="en-US" dirty="0"/>
              <a:t>Explain the challenges and techniques in parallel computer architectures.</a:t>
            </a:r>
          </a:p>
          <a:p>
            <a:pPr lvl="1"/>
            <a:r>
              <a:rPr lang="en-US" dirty="0"/>
              <a:t>Write efficient code to exploit parallelism in uniprocessor and multi-processor systems with different programming paradigms. </a:t>
            </a:r>
          </a:p>
          <a:p>
            <a:pPr lvl="1"/>
            <a:r>
              <a:rPr lang="en-US" dirty="0"/>
              <a:t>Explain systems issues and techniques in contemporary parallel and distributed systems.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893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365" y="0"/>
            <a:ext cx="10364451" cy="1122819"/>
          </a:xfrm>
        </p:spPr>
        <p:txBody>
          <a:bodyPr/>
          <a:lstStyle/>
          <a:p>
            <a:r>
              <a:rPr lang="en-US" dirty="0"/>
              <a:t>Tentative schedule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322886"/>
              </p:ext>
            </p:extLst>
          </p:nvPr>
        </p:nvGraphicFramePr>
        <p:xfrm>
          <a:off x="1564167" y="964216"/>
          <a:ext cx="8128000" cy="5815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642">
                  <a:extLst>
                    <a:ext uri="{9D8B030D-6E8A-4147-A177-3AD203B41FA5}">
                      <a16:colId xmlns:a16="http://schemas.microsoft.com/office/drawing/2014/main" val="572073819"/>
                    </a:ext>
                  </a:extLst>
                </a:gridCol>
                <a:gridCol w="6619358">
                  <a:extLst>
                    <a:ext uri="{9D8B030D-6E8A-4147-A177-3AD203B41FA5}">
                      <a16:colId xmlns:a16="http://schemas.microsoft.com/office/drawing/2014/main" val="2980281558"/>
                    </a:ext>
                  </a:extLst>
                </a:gridCol>
              </a:tblGrid>
              <a:tr h="349090">
                <a:tc>
                  <a:txBody>
                    <a:bodyPr/>
                    <a:lstStyle/>
                    <a:p>
                      <a:r>
                        <a:rPr lang="en-US" sz="1600" dirty="0"/>
                        <a:t>Week</a:t>
                      </a:r>
                      <a:r>
                        <a:rPr lang="en-US" sz="1600" baseline="0" dirty="0"/>
                        <a:t>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Syllabus and introduction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918865"/>
                  </a:ext>
                </a:extLst>
              </a:tr>
              <a:tr h="349090">
                <a:tc>
                  <a:txBody>
                    <a:bodyPr/>
                    <a:lstStyle/>
                    <a:p>
                      <a:r>
                        <a:rPr lang="en-US" sz="1600" dirty="0"/>
                        <a:t>Week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Classification of parallel architectures, performance issues, single thread optimization.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419684"/>
                  </a:ext>
                </a:extLst>
              </a:tr>
              <a:tr h="349090">
                <a:tc>
                  <a:txBody>
                    <a:bodyPr/>
                    <a:lstStyle/>
                    <a:p>
                      <a:r>
                        <a:rPr lang="en-US" sz="1600" dirty="0"/>
                        <a:t>Week</a:t>
                      </a:r>
                      <a:r>
                        <a:rPr lang="en-US" sz="1600" baseline="0" dirty="0"/>
                        <a:t> 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SIMD/vector architectures, SSE and SIMD </a:t>
                      </a:r>
                      <a:r>
                        <a:rPr lang="en-US" sz="1600" dirty="0" err="1"/>
                        <a:t>intrinsics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552801"/>
                  </a:ext>
                </a:extLst>
              </a:tr>
              <a:tr h="349090">
                <a:tc>
                  <a:txBody>
                    <a:bodyPr/>
                    <a:lstStyle/>
                    <a:p>
                      <a:r>
                        <a:rPr lang="en-US" sz="1600" dirty="0"/>
                        <a:t>Week</a:t>
                      </a:r>
                      <a:r>
                        <a:rPr lang="en-US" sz="1600" baseline="0" dirty="0"/>
                        <a:t> 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Shared memory architectures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721173"/>
                  </a:ext>
                </a:extLst>
              </a:tr>
              <a:tr h="349090">
                <a:tc>
                  <a:txBody>
                    <a:bodyPr/>
                    <a:lstStyle/>
                    <a:p>
                      <a:r>
                        <a:rPr lang="en-US" sz="1600" dirty="0"/>
                        <a:t>Week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Programming shared memory systems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208905"/>
                  </a:ext>
                </a:extLst>
              </a:tr>
              <a:tr h="349090">
                <a:tc>
                  <a:txBody>
                    <a:bodyPr/>
                    <a:lstStyle/>
                    <a:p>
                      <a:r>
                        <a:rPr lang="en-US" sz="1600" dirty="0"/>
                        <a:t>Week</a:t>
                      </a:r>
                      <a:r>
                        <a:rPr lang="en-US" sz="1600" baseline="0" dirty="0"/>
                        <a:t> 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Distributed memory architectures, interconnection networks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20287"/>
                  </a:ext>
                </a:extLst>
              </a:tr>
              <a:tr h="349090">
                <a:tc>
                  <a:txBody>
                    <a:bodyPr/>
                    <a:lstStyle/>
                    <a:p>
                      <a:r>
                        <a:rPr lang="en-US" sz="1600" dirty="0"/>
                        <a:t>Week</a:t>
                      </a:r>
                      <a:r>
                        <a:rPr lang="en-US" sz="1600" baseline="0" dirty="0"/>
                        <a:t> 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Interconnection networks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884313"/>
                  </a:ext>
                </a:extLst>
              </a:tr>
              <a:tr h="349090">
                <a:tc>
                  <a:txBody>
                    <a:bodyPr/>
                    <a:lstStyle/>
                    <a:p>
                      <a:r>
                        <a:rPr lang="en-US" sz="1600" dirty="0"/>
                        <a:t>Week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Programming distributed memory systems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616273"/>
                  </a:ext>
                </a:extLst>
              </a:tr>
              <a:tr h="349090">
                <a:tc>
                  <a:txBody>
                    <a:bodyPr/>
                    <a:lstStyle/>
                    <a:p>
                      <a:r>
                        <a:rPr lang="en-US" sz="1600" dirty="0"/>
                        <a:t>Week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GPU architecture, GPU programming with CUDA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922264"/>
                  </a:ext>
                </a:extLst>
              </a:tr>
              <a:tr h="349090">
                <a:tc>
                  <a:txBody>
                    <a:bodyPr/>
                    <a:lstStyle/>
                    <a:p>
                      <a:r>
                        <a:rPr lang="en-US" sz="1600" dirty="0"/>
                        <a:t>Week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GPU programming with CUDA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606276"/>
                  </a:ext>
                </a:extLst>
              </a:tr>
              <a:tr h="349090">
                <a:tc>
                  <a:txBody>
                    <a:bodyPr/>
                    <a:lstStyle/>
                    <a:p>
                      <a:r>
                        <a:rPr lang="en-US" sz="1600" dirty="0"/>
                        <a:t>Week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Spring break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573572"/>
                  </a:ext>
                </a:extLst>
              </a:tr>
              <a:tr h="349090">
                <a:tc>
                  <a:txBody>
                    <a:bodyPr/>
                    <a:lstStyle/>
                    <a:p>
                      <a:r>
                        <a:rPr lang="en-US" sz="1600" dirty="0"/>
                        <a:t>Week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PRAM, BSP, </a:t>
                      </a:r>
                      <a:r>
                        <a:rPr lang="en-US" sz="1600" dirty="0" err="1"/>
                        <a:t>LogP</a:t>
                      </a:r>
                      <a:r>
                        <a:rPr lang="en-US" sz="1600" dirty="0"/>
                        <a:t> models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436212"/>
                  </a:ext>
                </a:extLst>
              </a:tr>
              <a:tr h="349090">
                <a:tc>
                  <a:txBody>
                    <a:bodyPr/>
                    <a:lstStyle/>
                    <a:p>
                      <a:r>
                        <a:rPr lang="en-US" sz="1600" dirty="0"/>
                        <a:t>Week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Systems 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105363"/>
                  </a:ext>
                </a:extLst>
              </a:tr>
              <a:tr h="349090">
                <a:tc>
                  <a:txBody>
                    <a:bodyPr/>
                    <a:lstStyle/>
                    <a:p>
                      <a:r>
                        <a:rPr lang="en-US" sz="1600" dirty="0"/>
                        <a:t>Week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Systems 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193361"/>
                  </a:ext>
                </a:extLst>
              </a:tr>
              <a:tr h="349090">
                <a:tc>
                  <a:txBody>
                    <a:bodyPr/>
                    <a:lstStyle/>
                    <a:p>
                      <a:r>
                        <a:rPr lang="en-US" sz="1600" dirty="0"/>
                        <a:t>Week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Term project 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008531"/>
                  </a:ext>
                </a:extLst>
              </a:tr>
              <a:tr h="349090">
                <a:tc>
                  <a:txBody>
                    <a:bodyPr/>
                    <a:lstStyle/>
                    <a:p>
                      <a:r>
                        <a:rPr lang="en-US" sz="1600" dirty="0"/>
                        <a:t>Week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Exam week,  Final exam: April 25 (Monday),</a:t>
                      </a:r>
                      <a:r>
                        <a:rPr lang="en-US" sz="1600" baseline="0" dirty="0"/>
                        <a:t> 7:30-9:30am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758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22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72082219"/>
              </p:ext>
            </p:extLst>
          </p:nvPr>
        </p:nvGraphicFramePr>
        <p:xfrm>
          <a:off x="943591" y="1622467"/>
          <a:ext cx="8329618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70392">
                  <a:extLst>
                    <a:ext uri="{9D8B030D-6E8A-4147-A177-3AD203B41FA5}">
                      <a16:colId xmlns:a16="http://schemas.microsoft.com/office/drawing/2014/main" val="1479126339"/>
                    </a:ext>
                  </a:extLst>
                </a:gridCol>
                <a:gridCol w="1759226">
                  <a:extLst>
                    <a:ext uri="{9D8B030D-6E8A-4147-A177-3AD203B41FA5}">
                      <a16:colId xmlns:a16="http://schemas.microsoft.com/office/drawing/2014/main" val="9964424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Programming assignments, homework, quizzes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76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Term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488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Final 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579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627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820670"/>
          </a:xfrm>
        </p:spPr>
        <p:txBody>
          <a:bodyPr/>
          <a:lstStyle/>
          <a:p>
            <a:r>
              <a:rPr lang="en-US" dirty="0"/>
              <a:t>Tentative Letter Grade Scale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79090929"/>
              </p:ext>
            </p:extLst>
          </p:nvPr>
        </p:nvGraphicFramePr>
        <p:xfrm>
          <a:off x="4145942" y="1694070"/>
          <a:ext cx="3482671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863">
                  <a:extLst>
                    <a:ext uri="{9D8B030D-6E8A-4147-A177-3AD203B41FA5}">
                      <a16:colId xmlns:a16="http://schemas.microsoft.com/office/drawing/2014/main" val="2543451207"/>
                    </a:ext>
                  </a:extLst>
                </a:gridCol>
                <a:gridCol w="2729808">
                  <a:extLst>
                    <a:ext uri="{9D8B030D-6E8A-4147-A177-3AD203B41FA5}">
                      <a16:colId xmlns:a16="http://schemas.microsoft.com/office/drawing/2014/main" val="5957914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Numerical Average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852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90.00 - 100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969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85.00 – 89.99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39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80.00 – 84.99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989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75.00 – 79.99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987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70.00 – 74.99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882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68.00 – 69.99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119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62.00 – 67.99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548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60.00 – 61.99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947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0.00</a:t>
                      </a:r>
                      <a:r>
                        <a:rPr lang="en-US" baseline="0" dirty="0"/>
                        <a:t> – 59.99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652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327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dirty="0"/>
              <a:t>Term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363826" cy="468530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dirty="0"/>
              <a:t>Development projects, examples: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Parallelize a kernel or an application (Shared memory, GPU, MPI, Spark, Cloud)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Implement a PDS related technique, algorithm from a recent paper. 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Evaluation projects, examples: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Comparing SIMD performance of Intel, AMD, and ARM processors. </a:t>
            </a:r>
            <a:endParaRPr lang="en-US" altLang="en-US" dirty="0"/>
          </a:p>
          <a:p>
            <a:pPr lvl="2">
              <a:lnSpc>
                <a:spcPct val="80000"/>
              </a:lnSpc>
            </a:pPr>
            <a:r>
              <a:rPr lang="en-US" altLang="en-US" dirty="0"/>
              <a:t>Comparing the performance of </a:t>
            </a:r>
            <a:r>
              <a:rPr lang="en-US" altLang="en-US" dirty="0" smtClean="0"/>
              <a:t>different </a:t>
            </a:r>
            <a:r>
              <a:rPr lang="en-US" altLang="en-US" dirty="0"/>
              <a:t>All-reduce algorithms (heavily used in distributed deep learning frameworks).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Benchmarking the performance of unified memory between GPU and CPU.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Research projects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Survey an emerging area (e.g. emerging programming models for heterogeneous systems, recent advances in interconnection networks for exa-scale computing systems).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 Develop a new technique related to PDS (e.g. new algorithm to perform all-reduce for deep learning, new topology for interconnection networks)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26789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893</TotalTime>
  <Words>790</Words>
  <Application>Microsoft Office PowerPoint</Application>
  <PresentationFormat>Widescreen</PresentationFormat>
  <Paragraphs>132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宋体</vt:lpstr>
      <vt:lpstr>Arial</vt:lpstr>
      <vt:lpstr>Calibri</vt:lpstr>
      <vt:lpstr>Courier New</vt:lpstr>
      <vt:lpstr>Tw Cen MT</vt:lpstr>
      <vt:lpstr>Wingdings</vt:lpstr>
      <vt:lpstr>Droplet</vt:lpstr>
      <vt:lpstr>CDA5125 Parallel and Distributed Systems Syllabus, Spring 2022</vt:lpstr>
      <vt:lpstr>Course Requirements</vt:lpstr>
      <vt:lpstr>Course Requirements</vt:lpstr>
      <vt:lpstr>Course Description</vt:lpstr>
      <vt:lpstr>Course Objectives</vt:lpstr>
      <vt:lpstr>Tentative schedule</vt:lpstr>
      <vt:lpstr>Grading</vt:lpstr>
      <vt:lpstr>Tentative Letter Grade Scale</vt:lpstr>
      <vt:lpstr>Term project</vt:lpstr>
      <vt:lpstr>Course policies</vt:lpstr>
      <vt:lpstr>Course policies</vt:lpstr>
      <vt:lpstr>Americans With Disabilities Act </vt:lpstr>
      <vt:lpstr>Americans With Disabilities Act</vt:lpstr>
      <vt:lpstr>Syllabus Changes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Surfing</cp:lastModifiedBy>
  <cp:revision>38</cp:revision>
  <dcterms:created xsi:type="dcterms:W3CDTF">2021-08-12T15:51:09Z</dcterms:created>
  <dcterms:modified xsi:type="dcterms:W3CDTF">2022-01-04T03:18:42Z</dcterms:modified>
</cp:coreProperties>
</file>