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9" r:id="rId2"/>
    <p:sldId id="359" r:id="rId3"/>
    <p:sldId id="311" r:id="rId4"/>
    <p:sldId id="294" r:id="rId5"/>
    <p:sldId id="320" r:id="rId6"/>
    <p:sldId id="325" r:id="rId7"/>
    <p:sldId id="324" r:id="rId8"/>
    <p:sldId id="326" r:id="rId9"/>
    <p:sldId id="259" r:id="rId10"/>
    <p:sldId id="321" r:id="rId11"/>
    <p:sldId id="329" r:id="rId12"/>
    <p:sldId id="322" r:id="rId13"/>
    <p:sldId id="323" r:id="rId14"/>
    <p:sldId id="330" r:id="rId15"/>
    <p:sldId id="331" r:id="rId16"/>
    <p:sldId id="332" r:id="rId17"/>
    <p:sldId id="333" r:id="rId18"/>
    <p:sldId id="36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302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4"/>
            <a:ext cx="10363826" cy="5127370"/>
          </a:xfrm>
        </p:spPr>
        <p:txBody>
          <a:bodyPr>
            <a:normAutofit/>
          </a:bodyPr>
          <a:lstStyle/>
          <a:p>
            <a:r>
              <a:rPr lang="en-US" dirty="0" smtClean="0"/>
              <a:t>Modern CPU core architecture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Superscalar (pipeline, multiple issues)</a:t>
            </a:r>
          </a:p>
          <a:p>
            <a:pPr lvl="1"/>
            <a:r>
              <a:rPr lang="en-US" dirty="0" smtClean="0"/>
              <a:t> Branch prediction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Out of order execution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Many execution units</a:t>
            </a:r>
          </a:p>
          <a:p>
            <a:pPr lvl="1"/>
            <a:r>
              <a:rPr lang="en-US" dirty="0" smtClean="0"/>
              <a:t> Memory hierarchy</a:t>
            </a:r>
          </a:p>
          <a:p>
            <a:r>
              <a:rPr lang="en-US" dirty="0"/>
              <a:t> </a:t>
            </a:r>
            <a:r>
              <a:rPr lang="en-US" dirty="0" smtClean="0"/>
              <a:t>Implication on software performance</a:t>
            </a:r>
            <a:endParaRPr lang="en-US" dirty="0"/>
          </a:p>
          <a:p>
            <a:r>
              <a:rPr lang="en-US" dirty="0" smtClean="0"/>
              <a:t> Locality – temporal locality and spatial locality</a:t>
            </a:r>
          </a:p>
          <a:p>
            <a:r>
              <a:rPr lang="en-US" dirty="0"/>
              <a:t> </a:t>
            </a:r>
            <a:r>
              <a:rPr lang="en-US" dirty="0" smtClean="0"/>
              <a:t>Dependence and Semantically equivalent program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in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752436"/>
            <a:ext cx="10363826" cy="35591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 </a:t>
            </a:r>
            <a:r>
              <a:rPr lang="en-US" dirty="0" smtClean="0"/>
              <a:t>For some loops like the one above, executing loop iterations in different order will yield different results.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Iteration [1]: a[1] = a[0] + b[1]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Iteration [2]: a[2] = a[1] + b[2]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Iteration [3]: a[3] = a[2] + b[3]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There is a true dependence across loop iterations. The iterations must be executed in the original order.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2137" y="1568605"/>
            <a:ext cx="3392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=1;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a[</a:t>
            </a:r>
            <a:r>
              <a:rPr lang="en-US" sz="2800" dirty="0" err="1" smtClean="0"/>
              <a:t>i</a:t>
            </a:r>
            <a:r>
              <a:rPr lang="en-US" sz="2800" dirty="0" smtClean="0"/>
              <a:t>] = a[i-1] 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41452" y="3942559"/>
            <a:ext cx="386576" cy="1338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41452" y="4326850"/>
            <a:ext cx="386576" cy="1338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941452" y="4711141"/>
            <a:ext cx="386576" cy="1338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5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in a loop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3029526"/>
                <a:ext cx="10363826" cy="3282063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Statement S1 in </a:t>
                </a:r>
                <a:r>
                  <a:rPr lang="en-US" dirty="0"/>
                  <a:t>iteration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S2 </a:t>
                </a:r>
                <a:r>
                  <a:rPr lang="en-US" dirty="0" smtClean="0"/>
                  <a:t>in </a:t>
                </a:r>
                <a:r>
                  <a:rPr lang="en-US" dirty="0"/>
                  <a:t>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 smtClean="0"/>
                  <a:t>have dependence when </a:t>
                </a:r>
              </a:p>
              <a:p>
                <a:pPr marL="914400" lvl="1" indent="-4572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/>
                  <a:t>S1 in </a:t>
                </a:r>
                <a:r>
                  <a:rPr lang="en-US" dirty="0" smtClean="0"/>
                  <a:t>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/>
                  <a:t> and S2 in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altLang="en-US" dirty="0" smtClean="0"/>
                  <a:t> access a common memory location.</a:t>
                </a:r>
              </a:p>
              <a:p>
                <a:pPr marL="914400" lvl="1" indent="-4572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altLang="en-US" dirty="0" smtClean="0"/>
                  <a:t>One of the access is a write.</a:t>
                </a:r>
              </a:p>
              <a:p>
                <a:pPr marL="914400" lvl="1" indent="-457200">
                  <a:lnSpc>
                    <a:spcPct val="90000"/>
                  </a:lnSpc>
                  <a:buFont typeface="+mj-lt"/>
                  <a:buAutoNum type="arabicPeriod"/>
                </a:pPr>
                <a:endParaRPr lang="en-US" altLang="en-US" dirty="0"/>
              </a:p>
              <a:p>
                <a:pPr>
                  <a:lnSpc>
                    <a:spcPct val="90000"/>
                  </a:lnSpc>
                </a:pPr>
                <a:r>
                  <a:rPr lang="en-US" altLang="en-US" dirty="0" smtClean="0"/>
                  <a:t>In the above code example, statement S in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 smtClean="0"/>
                  <a:t>=[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] write to a[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] and in iteration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US" altLang="en-US" dirty="0" smtClean="0"/>
                  <a:t> read from a[</a:t>
                </a:r>
                <a:r>
                  <a:rPr lang="en-US" altLang="en-US" dirty="0" err="1" smtClean="0"/>
                  <a:t>i</a:t>
                </a:r>
                <a:r>
                  <a:rPr lang="en-US" altLang="en-US" dirty="0" smtClean="0"/>
                  <a:t>]. Thus, s</a:t>
                </a:r>
                <a:r>
                  <a:rPr lang="en-US" dirty="0" smtClean="0"/>
                  <a:t>tatement S in </a:t>
                </a:r>
                <a:r>
                  <a:rPr lang="en-US" dirty="0"/>
                  <a:t>iteration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 smtClean="0"/>
                  <a:t>S </a:t>
                </a:r>
                <a:r>
                  <a:rPr lang="en-US" dirty="0"/>
                  <a:t>in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+1]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have </a:t>
                </a:r>
                <a:r>
                  <a:rPr lang="en-US" altLang="en-US" dirty="0" smtClean="0"/>
                  <a:t>dependence. 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3029526"/>
                <a:ext cx="10363826" cy="3282063"/>
              </a:xfrm>
              <a:blipFill>
                <a:blip r:embed="rId2"/>
                <a:stretch>
                  <a:fillRect l="-941" t="-2788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92137" y="1568605"/>
            <a:ext cx="39485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=1;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S:   a[</a:t>
            </a:r>
            <a:r>
              <a:rPr lang="en-US" sz="2800" dirty="0" err="1" smtClean="0"/>
              <a:t>i</a:t>
            </a:r>
            <a:r>
              <a:rPr lang="en-US" sz="2800" dirty="0" smtClean="0"/>
              <a:t>] = a[i-1] 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96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carried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A </a:t>
            </a:r>
            <a:r>
              <a:rPr lang="en-US" dirty="0"/>
              <a:t>loop-carried dependence is a dependence that is present only when the dependence is between statements in different iterations of a loop.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/>
              <a:t>Otherwise, we call it loop-independent dependence.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Loop-carried dependence must be preserved when we restructure the loop (change the order in the iteration space).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Loop-carried </a:t>
            </a:r>
            <a:r>
              <a:rPr lang="en-US" dirty="0"/>
              <a:t>dependence is </a:t>
            </a:r>
            <a:r>
              <a:rPr lang="en-US" dirty="0" smtClean="0"/>
              <a:t>also what </a:t>
            </a:r>
            <a:r>
              <a:rPr lang="en-US" dirty="0"/>
              <a:t>prevents loops from being parallelized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6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9"/>
            <a:ext cx="10363826" cy="3092302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Data dependence analysis (by the compiler or human) is to compute the set of statement instances that are dependent. 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This is an important step for the compiler (or human) to restructure or parallelize the loops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How is this done? 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Check every pair of memory references to see if there is a dependence due to the memory references. 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dependence is often represented as </a:t>
            </a:r>
            <a:r>
              <a:rPr lang="en-US" b="1" dirty="0" smtClean="0"/>
              <a:t>dependence distance vectors</a:t>
            </a:r>
            <a:r>
              <a:rPr lang="en-US" dirty="0" smtClean="0"/>
              <a:t> or </a:t>
            </a:r>
            <a:r>
              <a:rPr lang="en-US" b="1" dirty="0" smtClean="0"/>
              <a:t>dependence direction vectors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99549" y="4893778"/>
            <a:ext cx="3392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=10;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a[</a:t>
            </a:r>
            <a:r>
              <a:rPr lang="en-US" sz="2800" dirty="0" err="1" smtClean="0"/>
              <a:t>i</a:t>
            </a:r>
            <a:r>
              <a:rPr lang="en-US" sz="2800" dirty="0" smtClean="0"/>
              <a:t>] = a[i-1] 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13774" y="4884986"/>
            <a:ext cx="3012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=1;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smtClean="0"/>
              <a:t>c[</a:t>
            </a:r>
            <a:r>
              <a:rPr lang="en-US" sz="2800" dirty="0" err="1" smtClean="0"/>
              <a:t>i</a:t>
            </a:r>
            <a:r>
              <a:rPr lang="en-US" sz="2800" dirty="0" smtClean="0"/>
              <a:t>] = </a:t>
            </a:r>
            <a:r>
              <a:rPr lang="en-US" sz="2800" dirty="0" smtClean="0"/>
              <a:t>a[</a:t>
            </a:r>
            <a:r>
              <a:rPr lang="en-US" sz="2800" dirty="0" err="1" smtClean="0"/>
              <a:t>i</a:t>
            </a:r>
            <a:r>
              <a:rPr lang="en-US" sz="2800" dirty="0" smtClean="0"/>
              <a:t>] </a:t>
            </a:r>
            <a:r>
              <a:rPr lang="en-US" sz="2800" dirty="0" smtClean="0"/>
              <a:t>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133213" y="4919751"/>
            <a:ext cx="35910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=10;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a[</a:t>
            </a:r>
            <a:r>
              <a:rPr lang="en-US" sz="2800" dirty="0" err="1" smtClean="0"/>
              <a:t>i</a:t>
            </a:r>
            <a:r>
              <a:rPr lang="en-US" sz="2800" dirty="0" smtClean="0"/>
              <a:t>] = </a:t>
            </a:r>
            <a:r>
              <a:rPr lang="en-US" sz="2800" dirty="0" smtClean="0"/>
              <a:t>a[i-10] </a:t>
            </a:r>
            <a:r>
              <a:rPr lang="en-US" sz="2800" dirty="0" smtClean="0"/>
              <a:t>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6052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and direction vector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852865"/>
              </a:xfrm>
            </p:spPr>
            <p:txBody>
              <a:bodyPr>
                <a:normAutofit/>
              </a:bodyPr>
              <a:lstStyle/>
              <a:p>
                <a:pPr>
                  <a:buFont typeface="Arial" charset="0"/>
                  <a:buChar char="•"/>
                  <a:defRPr/>
                </a:pPr>
                <a:r>
                  <a:rPr lang="en-US" dirty="0" smtClean="0"/>
                  <a:t>Let S1 </a:t>
                </a:r>
                <a:r>
                  <a:rPr lang="en-US" dirty="0"/>
                  <a:t>i</a:t>
                </a:r>
                <a:r>
                  <a:rPr lang="en-US" dirty="0" smtClean="0"/>
                  <a:t>n </a:t>
                </a:r>
                <a:r>
                  <a:rPr lang="en-US" dirty="0"/>
                  <a:t>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 smtClean="0"/>
                  <a:t> and </a:t>
                </a:r>
                <a:r>
                  <a:rPr lang="en-US" dirty="0"/>
                  <a:t>S2 on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be two </a:t>
                </a:r>
                <a:r>
                  <a:rPr lang="en-US" dirty="0" smtClean="0"/>
                  <a:t>statements. Let there be dependence between the two statements. The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dependence distance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of length n is defined as</a:t>
                </a:r>
                <a:r>
                  <a:rPr lang="en-US" dirty="0" smtClean="0"/>
                  <a:t>:</a:t>
                </a:r>
              </a:p>
              <a:p>
                <a:pPr marL="0" indent="0" algn="ctr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⃗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m:oMathPara>
                </a14:m>
                <a:endParaRPr lang="en-US" dirty="0" smtClean="0"/>
              </a:p>
              <a:p>
                <a:pPr>
                  <a:defRPr/>
                </a:pPr>
                <a:r>
                  <a:rPr lang="en-US" dirty="0"/>
                  <a:t> </a:t>
                </a: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 smtClean="0"/>
                  <a:t> be a vector,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 smtClean="0"/>
                  <a:t>(k) be the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th item of the vector, then</a:t>
                </a:r>
              </a:p>
              <a:p>
                <a:pPr marL="0" indent="0" algn="ctr">
                  <a:buNone/>
                  <a:defRPr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</m:e>
                      <m:sub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 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 smtClean="0"/>
                  <a:t>(k)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852865"/>
              </a:xfrm>
              <a:blipFill>
                <a:blip r:embed="rId2"/>
                <a:stretch>
                  <a:fillRect l="-1059" t="-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3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vector and direction vector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852865"/>
              </a:xfrm>
            </p:spPr>
            <p:txBody>
              <a:bodyPr>
                <a:normAutofit/>
              </a:bodyPr>
              <a:lstStyle/>
              <a:p>
                <a:pPr>
                  <a:buFont typeface="Arial" charset="0"/>
                  <a:buChar char="•"/>
                  <a:defRPr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e>
                      <m:sub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 smtClean="0"/>
                  <a:t> be the direction vector</a:t>
                </a:r>
              </a:p>
              <a:p>
                <a:pPr marL="0" indent="0" algn="ctr">
                  <a:buNone/>
                  <a:defRPr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e>
                      <m:sub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"&lt;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",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</m:e>
                              <m:sub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&gt;0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"=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",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</m:e>
                              <m:sub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"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&gt;",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acc>
                              </m:e>
                              <m:sub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acc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</m:acc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852865"/>
              </a:xfrm>
              <a:blipFill>
                <a:blip r:embed="rId2"/>
                <a:stretch>
                  <a:fillRect l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501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and direction </a:t>
            </a:r>
            <a:r>
              <a:rPr lang="en-US" dirty="0" smtClean="0"/>
              <a:t>vector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0647" y="3786908"/>
            <a:ext cx="10363826" cy="23645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Get each pair of array references for potential dependence</a:t>
            </a:r>
          </a:p>
          <a:p>
            <a:r>
              <a:rPr lang="en-US" dirty="0" smtClean="0"/>
              <a:t>Five array references in the loop. Arrays c and d are used only once – no dependence. </a:t>
            </a:r>
          </a:p>
          <a:p>
            <a:r>
              <a:rPr lang="en-US" dirty="0" smtClean="0"/>
              <a:t>Array a is used three times. We need to analyze the dependence between </a:t>
            </a:r>
            <a:r>
              <a:rPr lang="en-US" dirty="0"/>
              <a:t>t</a:t>
            </a:r>
            <a:r>
              <a:rPr lang="en-US" dirty="0" smtClean="0"/>
              <a:t>hree pairs in the program: </a:t>
            </a:r>
            <a:r>
              <a:rPr lang="en-US" dirty="0"/>
              <a:t>a[i+1][j][k-2</a:t>
            </a:r>
            <a:r>
              <a:rPr lang="en-US" dirty="0" smtClean="0"/>
              <a:t>] and </a:t>
            </a:r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][j][k</a:t>
            </a:r>
            <a:r>
              <a:rPr lang="en-US" dirty="0" smtClean="0"/>
              <a:t>], </a:t>
            </a:r>
            <a:r>
              <a:rPr lang="en-US" dirty="0"/>
              <a:t>a[i+1][j][</a:t>
            </a:r>
            <a:r>
              <a:rPr lang="en-US" dirty="0" smtClean="0"/>
              <a:t>k-2] and a[i+1][j-1][k+2], and a[i+1</a:t>
            </a:r>
            <a:r>
              <a:rPr lang="en-US" dirty="0"/>
              <a:t>][</a:t>
            </a:r>
            <a:r>
              <a:rPr lang="en-US" dirty="0" smtClean="0"/>
              <a:t>j-1][k+2</a:t>
            </a:r>
            <a:r>
              <a:rPr lang="en-US" dirty="0"/>
              <a:t>]  </a:t>
            </a:r>
            <a:r>
              <a:rPr lang="en-US" dirty="0" smtClean="0"/>
              <a:t>and a[</a:t>
            </a:r>
            <a:r>
              <a:rPr lang="en-US" dirty="0" err="1" smtClean="0"/>
              <a:t>i</a:t>
            </a:r>
            <a:r>
              <a:rPr lang="en-US" dirty="0"/>
              <a:t>][j][k</a:t>
            </a:r>
            <a:r>
              <a:rPr lang="en-US" dirty="0" smtClean="0"/>
              <a:t>]. Each pair results in a distance vector (or direction vector).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61673" y="1266849"/>
            <a:ext cx="7583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or (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= 0; </a:t>
            </a:r>
            <a:r>
              <a:rPr lang="en-US" sz="2400" dirty="0" err="1" smtClean="0"/>
              <a:t>i</a:t>
            </a:r>
            <a:r>
              <a:rPr lang="en-US" sz="2400" dirty="0" smtClean="0"/>
              <a:t>&lt;n; </a:t>
            </a:r>
            <a:r>
              <a:rPr lang="en-US" sz="2400" dirty="0" err="1" smtClean="0"/>
              <a:t>i</a:t>
            </a:r>
            <a:r>
              <a:rPr lang="en-US" sz="2400" dirty="0" smtClean="0"/>
              <a:t>++)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for (</a:t>
            </a:r>
            <a:r>
              <a:rPr lang="en-US" sz="2400" dirty="0" err="1" smtClean="0"/>
              <a:t>int</a:t>
            </a:r>
            <a:r>
              <a:rPr lang="en-US" sz="2400" dirty="0" smtClean="0"/>
              <a:t> j=0; j&lt;n; </a:t>
            </a:r>
            <a:r>
              <a:rPr lang="en-US" sz="2400" dirty="0" err="1" smtClean="0"/>
              <a:t>j++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for (</a:t>
            </a:r>
            <a:r>
              <a:rPr lang="en-US" sz="2400" dirty="0" err="1" smtClean="0"/>
              <a:t>int</a:t>
            </a:r>
            <a:r>
              <a:rPr lang="en-US" sz="2400" dirty="0" smtClean="0"/>
              <a:t> k=0; k&lt;n; k++) {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S1: a[i+1][j][k-2] = a[</a:t>
            </a:r>
            <a:r>
              <a:rPr lang="en-US" sz="2400" dirty="0" err="1" smtClean="0"/>
              <a:t>i</a:t>
            </a:r>
            <a:r>
              <a:rPr lang="en-US" sz="2400" dirty="0" smtClean="0"/>
              <a:t>][j][k] + 1;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S2: a[i+1][j-1][k+2] = c[</a:t>
            </a:r>
            <a:r>
              <a:rPr lang="en-US" sz="2400" dirty="0" err="1" smtClean="0"/>
              <a:t>i</a:t>
            </a:r>
            <a:r>
              <a:rPr lang="en-US" sz="2400" dirty="0" smtClean="0"/>
              <a:t>][j][k] + d[</a:t>
            </a:r>
            <a:r>
              <a:rPr lang="en-US" sz="2400" dirty="0" err="1" smtClean="0"/>
              <a:t>i</a:t>
            </a:r>
            <a:r>
              <a:rPr lang="en-US" sz="2400" dirty="0" smtClean="0"/>
              <a:t>][j][k];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1760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and direction </a:t>
            </a:r>
            <a:r>
              <a:rPr lang="en-US" dirty="0" smtClean="0"/>
              <a:t>vector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30647" y="1265382"/>
                <a:ext cx="10363826" cy="488603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a[i+1</a:t>
                </a:r>
                <a:r>
                  <a:rPr lang="en-US" dirty="0"/>
                  <a:t>][j][k-2] and a[</a:t>
                </a:r>
                <a:r>
                  <a:rPr lang="en-US" dirty="0" err="1"/>
                  <a:t>i</a:t>
                </a:r>
                <a:r>
                  <a:rPr lang="en-US" dirty="0"/>
                  <a:t>][j][k</a:t>
                </a:r>
                <a:r>
                  <a:rPr lang="en-US" dirty="0" smtClean="0"/>
                  <a:t>]:</a:t>
                </a:r>
              </a:p>
              <a:p>
                <a:pPr lvl="1"/>
                <a:r>
                  <a:rPr lang="en-US" dirty="0" smtClean="0"/>
                  <a:t>a[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+</a:t>
                </a:r>
                <a:r>
                  <a:rPr lang="en-US" dirty="0"/>
                  <a:t>1</a:t>
                </a:r>
                <a:r>
                  <a:rPr lang="en-US" dirty="0" smtClean="0"/>
                  <a:t>][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][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-2</a:t>
                </a:r>
                <a:r>
                  <a:rPr lang="en-US" dirty="0" smtClean="0"/>
                  <a:t>] and </a:t>
                </a:r>
                <a:r>
                  <a:rPr lang="en-US" dirty="0"/>
                  <a:t>a[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][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][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] is the same memory </a:t>
                </a:r>
                <a:r>
                  <a:rPr lang="en-US" dirty="0" smtClean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1=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smtClean="0"/>
                  <a:t>2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Hence, distance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=[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]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]=[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] = [1, 0, -2].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Direction vector = [&lt;, =, &gt;].</a:t>
                </a:r>
                <a:endParaRPr lang="en-US" dirty="0"/>
              </a:p>
              <a:p>
                <a:r>
                  <a:rPr lang="en-US" dirty="0"/>
                  <a:t>a[i+1][j][k-2] and a[i+1][j-1][k+2</a:t>
                </a:r>
                <a:r>
                  <a:rPr lang="en-US" dirty="0" smtClean="0"/>
                  <a:t>]?</a:t>
                </a:r>
              </a:p>
              <a:p>
                <a:r>
                  <a:rPr lang="en-US" dirty="0"/>
                  <a:t>a[i+1][j-1][k+2]  and a[</a:t>
                </a:r>
                <a:r>
                  <a:rPr lang="en-US" dirty="0" err="1"/>
                  <a:t>i</a:t>
                </a:r>
                <a:r>
                  <a:rPr lang="en-US" dirty="0"/>
                  <a:t>][j][k</a:t>
                </a:r>
                <a:r>
                  <a:rPr lang="en-US" dirty="0" smtClean="0"/>
                  <a:t>]?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30647" y="1265382"/>
                <a:ext cx="10363826" cy="4886035"/>
              </a:xfrm>
              <a:blipFill>
                <a:blip r:embed="rId2"/>
                <a:stretch>
                  <a:fillRect l="-1000" t="-250"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84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Affine array accesses and affine loops</a:t>
            </a:r>
          </a:p>
          <a:p>
            <a:r>
              <a:rPr lang="en-US" dirty="0" smtClean="0"/>
              <a:t>How to compute dependence vector and direction vector.</a:t>
            </a:r>
          </a:p>
        </p:txBody>
      </p:sp>
    </p:spTree>
    <p:extLst>
      <p:ext uri="{BB962C8B-B14F-4D97-AF65-F5344CB8AC3E}">
        <p14:creationId xmlns:p14="http://schemas.microsoft.com/office/powerpoint/2010/main" val="40878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4"/>
            <a:ext cx="10363826" cy="5127370"/>
          </a:xfrm>
        </p:spPr>
        <p:txBody>
          <a:bodyPr>
            <a:normAutofit/>
          </a:bodyPr>
          <a:lstStyle/>
          <a:p>
            <a:r>
              <a:rPr lang="en-US" dirty="0" smtClean="0"/>
              <a:t>Two instructions (tasks) have dependence when they operate on the same data with at least one operation being </a:t>
            </a:r>
            <a:r>
              <a:rPr lang="en-US" b="1" dirty="0" smtClean="0"/>
              <a:t>write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order of two instructions can be swapped when they do not have dependence.</a:t>
            </a:r>
          </a:p>
          <a:p>
            <a:r>
              <a:rPr lang="en-US" dirty="0" smtClean="0"/>
              <a:t>Three types of data dependence: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/>
              <a:t>True dependence: Write X-Read X (RAW)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/>
              <a:t>Output dependence: Write X – Write X (WAW)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/>
              <a:t>Anti dependence:  Read X – Write X  (WAR)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/>
              <a:t>What about RAR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optimizations – making higher performance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526191"/>
            <a:ext cx="10363826" cy="274101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Why loops?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Most of the program time is spent on </a:t>
            </a:r>
            <a:r>
              <a:rPr lang="en-US" dirty="0" smtClean="0"/>
              <a:t>loops.</a:t>
            </a:r>
            <a:endParaRPr lang="en-US" dirty="0" smtClean="0"/>
          </a:p>
          <a:p>
            <a:pPr lvl="1"/>
            <a:r>
              <a:rPr lang="en-US" dirty="0"/>
              <a:t> M</a:t>
            </a:r>
            <a:r>
              <a:rPr lang="en-US" dirty="0" smtClean="0"/>
              <a:t>ost parallelism in a program is inside loops.</a:t>
            </a:r>
          </a:p>
          <a:p>
            <a:r>
              <a:rPr lang="en-US" dirty="0" smtClean="0"/>
              <a:t>Focusing on </a:t>
            </a:r>
            <a:r>
              <a:rPr lang="en-US" dirty="0" smtClean="0">
                <a:solidFill>
                  <a:srgbClr val="FF0000"/>
                </a:solidFill>
              </a:rPr>
              <a:t>affine loops </a:t>
            </a:r>
            <a:r>
              <a:rPr lang="en-US" dirty="0" smtClean="0"/>
              <a:t>only with </a:t>
            </a:r>
            <a:r>
              <a:rPr lang="en-US" i="1" dirty="0" smtClean="0">
                <a:solidFill>
                  <a:srgbClr val="FF0000"/>
                </a:solidFill>
              </a:rPr>
              <a:t>affine array accesses</a:t>
            </a:r>
            <a:r>
              <a:rPr lang="en-US" i="1" dirty="0" smtClean="0"/>
              <a:t>.</a:t>
            </a:r>
          </a:p>
          <a:p>
            <a:pPr lvl="1"/>
            <a:r>
              <a:rPr lang="en-US" i="1" dirty="0"/>
              <a:t> </a:t>
            </a:r>
            <a:r>
              <a:rPr lang="en-US" dirty="0"/>
              <a:t>N</a:t>
            </a:r>
            <a:r>
              <a:rPr lang="en-US" dirty="0" smtClean="0"/>
              <a:t>on affine loops are much harder to analyze and manipulate.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19240" y="4475357"/>
            <a:ext cx="26929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 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for (j=0; j&lt;n;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m[</a:t>
            </a:r>
            <a:r>
              <a:rPr lang="en-US" dirty="0" err="1" smtClean="0"/>
              <a:t>i</a:t>
            </a:r>
            <a:r>
              <a:rPr lang="en-US" dirty="0" smtClean="0"/>
              <a:t>][j] = 0;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An example affine loop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expression and affine </a:t>
            </a:r>
            <a:r>
              <a:rPr lang="en-US" dirty="0"/>
              <a:t>a</a:t>
            </a:r>
            <a:r>
              <a:rPr lang="en-US" dirty="0" smtClean="0"/>
              <a:t>rray </a:t>
            </a:r>
            <a:r>
              <a:rPr lang="en-US" dirty="0"/>
              <a:t>a</a:t>
            </a:r>
            <a:r>
              <a:rPr lang="en-US" dirty="0" smtClean="0"/>
              <a:t>ccesses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5186845"/>
              </a:xfrm>
            </p:spPr>
            <p:txBody>
              <a:bodyPr>
                <a:normAutofit fontScale="92500" lnSpcReduction="20000"/>
              </a:bodyPr>
              <a:lstStyle/>
              <a:p>
                <a:pPr marL="228600" lvl="1">
                  <a:spcBef>
                    <a:spcPts val="1000"/>
                  </a:spcBef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 </a:t>
                </a: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be </a:t>
                </a:r>
                <a:r>
                  <a:rPr lang="en-US" dirty="0" smtClean="0"/>
                  <a:t>a set of variables</a:t>
                </a:r>
                <a:r>
                  <a:rPr lang="fr-FR" dirty="0" smtClean="0"/>
                  <a:t>. An </a:t>
                </a:r>
                <a:r>
                  <a:rPr lang="en-US" dirty="0"/>
                  <a:t>a</a:t>
                </a:r>
                <a:r>
                  <a:rPr lang="en-US" dirty="0" smtClean="0"/>
                  <a:t>ffine </a:t>
                </a:r>
                <a:r>
                  <a:rPr lang="en-US" dirty="0"/>
                  <a:t>expression is a</a:t>
                </a:r>
                <a:r>
                  <a:rPr lang="en-US" dirty="0" smtClean="0"/>
                  <a:t> </a:t>
                </a:r>
                <a:r>
                  <a:rPr lang="en-US" dirty="0"/>
                  <a:t>linear expression </a:t>
                </a:r>
                <a:r>
                  <a:rPr lang="en-US" dirty="0" smtClean="0"/>
                  <a:t>of the variables:</a:t>
                </a:r>
              </a:p>
              <a:p>
                <a:pPr marL="0" lvl="1" indent="0" algn="ctr">
                  <a:spcBef>
                    <a:spcPts val="1000"/>
                  </a:spcBef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+…+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dirty="0" smtClean="0"/>
                  <a:t>    Here,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fr-FR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fr-FR" dirty="0"/>
                  <a:t> </a:t>
                </a:r>
                <a:r>
                  <a:rPr lang="fr-FR" dirty="0" smtClean="0"/>
                  <a:t>are </a:t>
                </a:r>
                <a:r>
                  <a:rPr lang="fr-FR" dirty="0"/>
                  <a:t>constants. </a:t>
                </a:r>
                <a:endParaRPr lang="en-US" dirty="0" smtClean="0"/>
              </a:p>
              <a:p>
                <a:r>
                  <a:rPr lang="en-US" dirty="0" smtClean="0"/>
                  <a:t>Affine array accesses: array </a:t>
                </a:r>
                <a:r>
                  <a:rPr lang="en-US" dirty="0"/>
                  <a:t>indexes are affine expressions </a:t>
                </a:r>
                <a:r>
                  <a:rPr lang="en-US" dirty="0" smtClean="0"/>
                  <a:t>of loop indices</a:t>
                </a:r>
                <a:endParaRPr lang="en-US" dirty="0"/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be loop index variables. Array indexes are affine expressions of the loop index variables</a:t>
                </a:r>
              </a:p>
              <a:p>
                <a:pPr marL="914400" lvl="2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fr-FR" dirty="0" smtClean="0"/>
                  <a:t>     </a:t>
                </a:r>
                <a:r>
                  <a:rPr lang="fr-FR" dirty="0" err="1" smtClean="0"/>
                  <a:t>Here</a:t>
                </a:r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fr-FR" dirty="0" smtClean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fr-FR" dirty="0" smtClean="0"/>
                  <a:t> are </a:t>
                </a:r>
                <a:r>
                  <a:rPr lang="fr-FR" dirty="0" err="1" smtClean="0"/>
                  <a:t>integer</a:t>
                </a:r>
                <a:r>
                  <a:rPr lang="fr-FR" dirty="0" smtClean="0"/>
                  <a:t> constants.</a:t>
                </a:r>
              </a:p>
              <a:p>
                <a:pPr lvl="1"/>
                <a:r>
                  <a:rPr lang="fr-FR" dirty="0" smtClean="0"/>
                  <a:t> </a:t>
                </a:r>
                <a:r>
                  <a:rPr lang="en-US" dirty="0" smtClean="0"/>
                  <a:t>Cover </a:t>
                </a:r>
                <a:r>
                  <a:rPr lang="en-US" dirty="0"/>
                  <a:t>common array </a:t>
                </a:r>
                <a:r>
                  <a:rPr lang="en-US" dirty="0" smtClean="0"/>
                  <a:t>access </a:t>
                </a:r>
                <a:r>
                  <a:rPr lang="en-US" dirty="0"/>
                  <a:t>patterns: a[</a:t>
                </a:r>
                <a:r>
                  <a:rPr lang="en-US" dirty="0" err="1"/>
                  <a:t>i</a:t>
                </a:r>
                <a:r>
                  <a:rPr lang="en-US" dirty="0"/>
                  <a:t>], a[j], a[i+1], a[</a:t>
                </a:r>
                <a:r>
                  <a:rPr lang="en-US" dirty="0" err="1"/>
                  <a:t>i+j</a:t>
                </a:r>
                <a:r>
                  <a:rPr lang="en-US" dirty="0"/>
                  <a:t>], a[2*</a:t>
                </a:r>
                <a:r>
                  <a:rPr lang="en-US" dirty="0" err="1"/>
                  <a:t>i</a:t>
                </a:r>
                <a:r>
                  <a:rPr lang="en-US" dirty="0"/>
                  <a:t>], etc.</a:t>
                </a:r>
              </a:p>
              <a:p>
                <a:pPr lvl="1"/>
                <a:r>
                  <a:rPr lang="en-US" dirty="0"/>
                  <a:t> No a[b[j]] or </a:t>
                </a:r>
                <a:r>
                  <a:rPr lang="en-US" dirty="0" smtClean="0"/>
                  <a:t>a[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*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 -- No </a:t>
                </a:r>
                <a:r>
                  <a:rPr lang="en-US" dirty="0"/>
                  <a:t>good static techniques for loops with such array references (irregular problems). 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5186845"/>
              </a:xfrm>
              <a:blipFill>
                <a:blip r:embed="rId2"/>
                <a:stretch>
                  <a:fillRect l="-882" t="-705" r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9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3"/>
            <a:ext cx="10363826" cy="2674103"/>
          </a:xfrm>
        </p:spPr>
        <p:txBody>
          <a:bodyPr>
            <a:normAutofit/>
          </a:bodyPr>
          <a:lstStyle/>
          <a:p>
            <a:r>
              <a:rPr lang="en-US" dirty="0" smtClean="0"/>
              <a:t> All loop bounds have to be affine expressions of the loop index variables of the containing loops.</a:t>
            </a:r>
          </a:p>
          <a:p>
            <a:r>
              <a:rPr lang="en-US" dirty="0" smtClean="0"/>
              <a:t>All array references are affine array accesses.</a:t>
            </a:r>
          </a:p>
          <a:p>
            <a:r>
              <a:rPr lang="en-US" dirty="0" smtClean="0"/>
              <a:t>No pointers, no aliases of the arrays.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3610" y="4230029"/>
            <a:ext cx="2145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for (j=0; j&lt;n;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a[</a:t>
            </a:r>
            <a:r>
              <a:rPr lang="en-US" dirty="0" err="1" smtClean="0"/>
              <a:t>i+j</a:t>
            </a:r>
            <a:r>
              <a:rPr lang="en-US" dirty="0" smtClean="0"/>
              <a:t>*10] = 0;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34161" y="4230029"/>
            <a:ext cx="2145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for (j=0; j&lt;n;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a[</a:t>
            </a:r>
            <a:r>
              <a:rPr lang="en-US" dirty="0" err="1" smtClean="0"/>
              <a:t>i</a:t>
            </a:r>
            <a:r>
              <a:rPr lang="en-US" dirty="0" smtClean="0"/>
              <a:t>][j+1] = 0;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8331" y="4230029"/>
            <a:ext cx="2145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for (j=0; j&lt;n;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a[</a:t>
            </a:r>
            <a:r>
              <a:rPr lang="en-US" dirty="0" err="1" smtClean="0"/>
              <a:t>i</a:t>
            </a:r>
            <a:r>
              <a:rPr lang="en-US" dirty="0" smtClean="0"/>
              <a:t>*j] = 0;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10043" y="4230029"/>
            <a:ext cx="2145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/>
              <a:t> </a:t>
            </a:r>
            <a:r>
              <a:rPr lang="en-US" dirty="0" smtClean="0"/>
              <a:t>   for (j=0; j&lt;n; </a:t>
            </a:r>
            <a:r>
              <a:rPr lang="en-US" dirty="0" err="1" smtClean="0"/>
              <a:t>j++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a[b[</a:t>
            </a:r>
            <a:r>
              <a:rPr lang="en-US" dirty="0" err="1" smtClean="0"/>
              <a:t>i</a:t>
            </a:r>
            <a:r>
              <a:rPr lang="en-US" dirty="0" smtClean="0"/>
              <a:t>][j]] = 0;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Affine loops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508907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Each loop has three components: a lower bound L, an upper bound U, and a step S.</a:t>
                </a:r>
              </a:p>
              <a:p>
                <a:pPr marL="914400" lvl="2" indent="0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or (</a:t>
                </a:r>
                <a:r>
                  <a:rPr lang="en-US" dirty="0" err="1" smtClean="0"/>
                  <a:t>int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= L,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&lt; U;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+=S) {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// loop body</a:t>
                </a:r>
              </a:p>
              <a:p>
                <a:pPr marL="914400" lvl="2" indent="0">
                  <a:buNone/>
                </a:pPr>
                <a:r>
                  <a:rPr lang="en-US" dirty="0" smtClean="0"/>
                  <a:t>}</a:t>
                </a:r>
              </a:p>
              <a:p>
                <a:r>
                  <a:rPr lang="en-US" dirty="0"/>
                  <a:t>All loop bounds are affine expressions of the loop index variables of the containing loops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For a nest of n loops, the iteration of the innermost loop can be represented by an iteration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, where n is the innermost loop.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56377" y="1191653"/>
                <a:ext cx="10363826" cy="5089074"/>
              </a:xfrm>
              <a:blipFill>
                <a:blip r:embed="rId2"/>
                <a:stretch>
                  <a:fillRect l="-1000" t="-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Number and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33236"/>
                <a:ext cx="10363826" cy="4257963"/>
              </a:xfrm>
            </p:spPr>
            <p:txBody>
              <a:bodyPr/>
              <a:lstStyle/>
              <a:p>
                <a:r>
                  <a:rPr lang="en-US" dirty="0" smtClean="0"/>
                  <a:t> for an n-level loop: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  <a:p>
                <a:pPr marL="914400" lvl="2" indent="0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or (</a:t>
                </a:r>
                <a:r>
                  <a:rPr lang="en-US" dirty="0" err="1" smtClean="0"/>
                  <a:t>int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 {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</a:t>
                </a:r>
                <a:r>
                  <a:rPr lang="en-US" dirty="0"/>
                  <a:t>for (</a:t>
                </a:r>
                <a:r>
                  <a:rPr lang="en-US" dirty="0" err="1"/>
                  <a:t>int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 {</a:t>
                </a:r>
              </a:p>
              <a:p>
                <a:pPr marL="914400" lvl="2" indent="0">
                  <a:buNone/>
                </a:pPr>
                <a:r>
                  <a:rPr lang="en-US" dirty="0" smtClean="0"/>
                  <a:t>                ……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</a:t>
                </a:r>
                <a:r>
                  <a:rPr lang="en-US" dirty="0"/>
                  <a:t>for (</a:t>
                </a:r>
                <a:r>
                  <a:rPr lang="en-US" dirty="0" err="1"/>
                  <a:t>int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{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// innermost loop body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}</a:t>
                </a:r>
              </a:p>
              <a:p>
                <a:pPr marL="914400" lvl="2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}</a:t>
                </a:r>
              </a:p>
              <a:p>
                <a:pPr marL="914400" lvl="2" indent="0">
                  <a:buNone/>
                </a:pPr>
                <a:r>
                  <a:rPr lang="en-US" dirty="0" smtClean="0"/>
                  <a:t>     }</a:t>
                </a:r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33236"/>
                <a:ext cx="10363826" cy="4257963"/>
              </a:xfrm>
              <a:blipFill>
                <a:blip r:embed="rId2"/>
                <a:stretch>
                  <a:fillRect l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13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Number and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415332"/>
                <a:ext cx="10363826" cy="437586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If the statements in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are executed before the statements in iteration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, we say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b="0" i="0" smtClean="0"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 smtClean="0"/>
                  <a:t>. </a:t>
                </a:r>
              </a:p>
              <a:p>
                <a:r>
                  <a:rPr lang="en-US" dirty="0" smtClean="0"/>
                  <a:t>To compare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&lt;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then recursively compare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2, 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…,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Example: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compare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[10</a:t>
                </a:r>
                <a:r>
                  <a:rPr lang="en-US" dirty="0"/>
                  <a:t>]</a:t>
                </a:r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[20</a:t>
                </a:r>
                <a:r>
                  <a:rPr lang="en-US" dirty="0"/>
                  <a:t>]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compare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[4, 10]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[0, </a:t>
                </a:r>
                <a:r>
                  <a:rPr lang="en-US" dirty="0"/>
                  <a:t>2</a:t>
                </a:r>
                <a:r>
                  <a:rPr lang="en-US" dirty="0" smtClean="0"/>
                  <a:t>0]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dirty="0" smtClean="0"/>
                  <a:t>compare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[10, 30, 20]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[10, 20, 30]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415332"/>
                <a:ext cx="10363826" cy="4375868"/>
              </a:xfrm>
              <a:blipFill>
                <a:blip r:embed="rId2"/>
                <a:stretch>
                  <a:fillRect l="-824" t="-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280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in the loop and loop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033132"/>
            <a:ext cx="10363826" cy="327845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 </a:t>
            </a:r>
            <a:r>
              <a:rPr lang="en-US" dirty="0" smtClean="0"/>
              <a:t>For some loops like the one above, executing loop iterations in any order yields the same results (semantically equivalent).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Different iterations access different data (no dependence across iterations)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This type of loops is said to be parallelizable. One can execute the loop on n processors by giving each processor an ID = 0, 1, …, n-1. Each processor executes the same code c[ID] = a[ID] + b[ID].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2137" y="1568605"/>
            <a:ext cx="3012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</a:t>
            </a:r>
            <a:r>
              <a:rPr lang="en-US" sz="2800" dirty="0" smtClean="0"/>
              <a:t>or (</a:t>
            </a:r>
            <a:r>
              <a:rPr lang="en-US" sz="2800" dirty="0" err="1" smtClean="0"/>
              <a:t>i</a:t>
            </a:r>
            <a:r>
              <a:rPr lang="en-US" sz="2800" dirty="0" smtClean="0"/>
              <a:t>=0; </a:t>
            </a:r>
            <a:r>
              <a:rPr lang="en-US" sz="2800" dirty="0" err="1" smtClean="0"/>
              <a:t>i</a:t>
            </a:r>
            <a:r>
              <a:rPr lang="en-US" sz="2800" dirty="0" smtClean="0"/>
              <a:t>&lt;n; </a:t>
            </a:r>
            <a:r>
              <a:rPr lang="en-US" sz="2800" dirty="0" err="1" smtClean="0"/>
              <a:t>i</a:t>
            </a:r>
            <a:r>
              <a:rPr lang="en-US" sz="2800" dirty="0" smtClean="0"/>
              <a:t>++)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c[</a:t>
            </a:r>
            <a:r>
              <a:rPr lang="en-US" sz="2800" dirty="0" err="1" smtClean="0"/>
              <a:t>i</a:t>
            </a:r>
            <a:r>
              <a:rPr lang="en-US" sz="2800" dirty="0" smtClean="0"/>
              <a:t>] = a[</a:t>
            </a:r>
            <a:r>
              <a:rPr lang="en-US" sz="2800" dirty="0" err="1" smtClean="0"/>
              <a:t>i</a:t>
            </a:r>
            <a:r>
              <a:rPr lang="en-US" sz="2800" dirty="0" smtClean="0"/>
              <a:t>] + b[</a:t>
            </a:r>
            <a:r>
              <a:rPr lang="en-US" sz="2800" dirty="0" err="1" smtClean="0"/>
              <a:t>i</a:t>
            </a:r>
            <a:r>
              <a:rPr lang="en-US" sz="2800" dirty="0" smtClean="0"/>
              <a:t>];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10579</TotalTime>
  <Words>1120</Words>
  <Application>Microsoft Office PowerPoint</Application>
  <PresentationFormat>Widescreen</PresentationFormat>
  <Paragraphs>150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Tw Cen MT</vt:lpstr>
      <vt:lpstr>Wingdings</vt:lpstr>
      <vt:lpstr>Droplet</vt:lpstr>
      <vt:lpstr>Review</vt:lpstr>
      <vt:lpstr>Dependence</vt:lpstr>
      <vt:lpstr>Loop optimizations – making higher performance loops</vt:lpstr>
      <vt:lpstr>Affine expression and affine array accesses</vt:lpstr>
      <vt:lpstr>Affine loops</vt:lpstr>
      <vt:lpstr>Affine loops</vt:lpstr>
      <vt:lpstr>Iteration Number and Vector</vt:lpstr>
      <vt:lpstr>Iteration Number and Vector</vt:lpstr>
      <vt:lpstr>Dependence in the loop and loop parallelism</vt:lpstr>
      <vt:lpstr>Dependence in a loop</vt:lpstr>
      <vt:lpstr>Dependence in a loop</vt:lpstr>
      <vt:lpstr>Loop carried dependence</vt:lpstr>
      <vt:lpstr>Data dependence analysis</vt:lpstr>
      <vt:lpstr>Distance vector and direction vector</vt:lpstr>
      <vt:lpstr>Distance vector and direction vector</vt:lpstr>
      <vt:lpstr>Distance vector and direction vector example</vt:lpstr>
      <vt:lpstr>Distance vector and direction vector example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202</cp:revision>
  <dcterms:created xsi:type="dcterms:W3CDTF">2021-08-12T15:51:09Z</dcterms:created>
  <dcterms:modified xsi:type="dcterms:W3CDTF">2022-01-19T02:51:27Z</dcterms:modified>
</cp:coreProperties>
</file>