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359" r:id="rId3"/>
    <p:sldId id="286" r:id="rId4"/>
    <p:sldId id="317" r:id="rId5"/>
    <p:sldId id="318" r:id="rId6"/>
    <p:sldId id="319" r:id="rId7"/>
    <p:sldId id="312" r:id="rId8"/>
    <p:sldId id="356" r:id="rId9"/>
    <p:sldId id="316" r:id="rId10"/>
    <p:sldId id="315" r:id="rId11"/>
    <p:sldId id="292" r:id="rId12"/>
    <p:sldId id="289" r:id="rId13"/>
    <p:sldId id="311" r:id="rId14"/>
    <p:sldId id="294" r:id="rId15"/>
    <p:sldId id="320" r:id="rId16"/>
    <p:sldId id="325" r:id="rId17"/>
    <p:sldId id="324" r:id="rId18"/>
    <p:sldId id="326" r:id="rId19"/>
    <p:sldId id="259" r:id="rId20"/>
    <p:sldId id="321" r:id="rId21"/>
    <p:sldId id="329" r:id="rId22"/>
    <p:sldId id="322" r:id="rId23"/>
    <p:sldId id="323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58" r:id="rId36"/>
    <p:sldId id="357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4" r:id="rId50"/>
    <p:sldId id="35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intel.com/newsroom/2021/client-computing/intel-architecture-day-2021-presentation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Speedup, efficiency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Strong scaling, Amdahl’s law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Weak scaling, Gustafson’s law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3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Semantically equivalent programs can have very different locality, and thus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5445" y="1605776"/>
            <a:ext cx="2169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(</a:t>
            </a:r>
            <a:r>
              <a:rPr lang="en-US" dirty="0" err="1" smtClean="0"/>
              <a:t>i</a:t>
            </a:r>
            <a:r>
              <a:rPr lang="en-US" dirty="0" smtClean="0"/>
              <a:t> 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for (j=0; j&lt;n;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m[</a:t>
            </a:r>
            <a:r>
              <a:rPr lang="en-US" dirty="0" err="1" smtClean="0"/>
              <a:t>i</a:t>
            </a:r>
            <a:r>
              <a:rPr lang="en-US" dirty="0" smtClean="0"/>
              <a:t>][j] = 0;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(a) spatial locality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1026" y="1605776"/>
            <a:ext cx="23214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(</a:t>
            </a:r>
            <a:r>
              <a:rPr lang="en-US" dirty="0"/>
              <a:t>j</a:t>
            </a:r>
            <a:r>
              <a:rPr lang="en-US" dirty="0" smtClean="0"/>
              <a:t> =0; </a:t>
            </a:r>
            <a:r>
              <a:rPr lang="en-US" dirty="0" err="1" smtClean="0"/>
              <a:t>ij</a:t>
            </a:r>
            <a:r>
              <a:rPr lang="en-US" dirty="0" smtClean="0"/>
              <a:t>&lt;n; </a:t>
            </a:r>
            <a:r>
              <a:rPr lang="en-US" dirty="0" err="1"/>
              <a:t>j</a:t>
            </a:r>
            <a:r>
              <a:rPr lang="en-US" dirty="0" err="1" smtClean="0"/>
              <a:t>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    m[</a:t>
            </a:r>
            <a:r>
              <a:rPr lang="en-US" dirty="0" err="1" smtClean="0"/>
              <a:t>i</a:t>
            </a:r>
            <a:r>
              <a:rPr lang="en-US" dirty="0" smtClean="0"/>
              <a:t>][j] = 0;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(b) no spatial locality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6566" y="4185425"/>
            <a:ext cx="84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[0][0]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58463" y="4185425"/>
            <a:ext cx="84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[0][1]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4917" y="4185425"/>
            <a:ext cx="1019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[0][n-1]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14748" y="4185425"/>
            <a:ext cx="84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m[1][0]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56645" y="4185425"/>
            <a:ext cx="84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m[1][</a:t>
            </a:r>
            <a:r>
              <a:rPr lang="en-US" dirty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00839" y="4185425"/>
            <a:ext cx="1019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m[1][n-1]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20670" y="4185425"/>
            <a:ext cx="84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m[2][0]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62567" y="4185425"/>
            <a:ext cx="84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m[2][</a:t>
            </a:r>
            <a:r>
              <a:rPr lang="en-US" dirty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360760" y="4340355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7838" y="4344072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63373" y="4318052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42922" y="4318052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58636" y="4318052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16886" y="4318052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Down Arrow 22"/>
          <p:cNvSpPr/>
          <p:nvPr/>
        </p:nvSpPr>
        <p:spPr>
          <a:xfrm>
            <a:off x="1937514" y="3776547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2708945" y="3776546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3779877" y="3801372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4774071" y="3801371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5622240" y="3776546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>
            <a:off x="6377593" y="3772827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7451441" y="3801370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8252111" y="3801370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9052781" y="3801370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9932938" y="3793932"/>
            <a:ext cx="768515" cy="275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8185" y="3879424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31144" y="3858319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902708" y="3889388"/>
            <a:ext cx="104078" cy="10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9329" y="372569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9329" y="456099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38" name="Curved Up Arrow 37"/>
          <p:cNvSpPr/>
          <p:nvPr/>
        </p:nvSpPr>
        <p:spPr>
          <a:xfrm>
            <a:off x="2009216" y="4606484"/>
            <a:ext cx="3613024" cy="407371"/>
          </a:xfrm>
          <a:prstGeom prst="curvedUpArrow">
            <a:avLst>
              <a:gd name="adj1" fmla="val 25000"/>
              <a:gd name="adj2" fmla="val 50000"/>
              <a:gd name="adj3" fmla="val 598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>
            <a:off x="5628594" y="4613892"/>
            <a:ext cx="3613024" cy="407371"/>
          </a:xfrm>
          <a:prstGeom prst="curvedUpArrow">
            <a:avLst>
              <a:gd name="adj1" fmla="val 25000"/>
              <a:gd name="adj2" fmla="val 50000"/>
              <a:gd name="adj3" fmla="val 598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>
            <a:off x="2798320" y="4625941"/>
            <a:ext cx="3613024" cy="407371"/>
          </a:xfrm>
          <a:prstGeom prst="curvedUpArrow">
            <a:avLst>
              <a:gd name="adj1" fmla="val 25000"/>
              <a:gd name="adj2" fmla="val 50000"/>
              <a:gd name="adj3" fmla="val 598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>
            <a:off x="6470491" y="4647067"/>
            <a:ext cx="3613024" cy="407371"/>
          </a:xfrm>
          <a:prstGeom prst="curvedUpArrow">
            <a:avLst>
              <a:gd name="adj1" fmla="val 25000"/>
              <a:gd name="adj2" fmla="val 50000"/>
              <a:gd name="adj3" fmla="val 598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6566" y="5329624"/>
            <a:ext cx="904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operation: with a miss, the whole cache line is brought in the cache. (a) will have much less</a:t>
            </a:r>
          </a:p>
          <a:p>
            <a:r>
              <a:rPr lang="en-US" dirty="0"/>
              <a:t>c</a:t>
            </a:r>
            <a:r>
              <a:rPr lang="en-US" dirty="0" smtClean="0"/>
              <a:t>ache miss than (b). Run </a:t>
            </a:r>
            <a:r>
              <a:rPr lang="en-US" dirty="0" smtClean="0"/>
              <a:t>lect5/2d.cpp </a:t>
            </a:r>
            <a:r>
              <a:rPr lang="en-US" dirty="0" smtClean="0"/>
              <a:t>to see the performance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0418" y="1583474"/>
            <a:ext cx="9895475" cy="19477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semantically equivalent program maintains the </a:t>
            </a:r>
            <a:r>
              <a:rPr lang="en-US" b="1" dirty="0" smtClean="0"/>
              <a:t>dependence</a:t>
            </a:r>
            <a:r>
              <a:rPr lang="en-US" dirty="0" smtClean="0"/>
              <a:t> in the original program. </a:t>
            </a:r>
          </a:p>
          <a:p>
            <a:pPr lvl="1"/>
            <a:r>
              <a:rPr lang="en-US" dirty="0" smtClean="0"/>
              <a:t>As shown in the previous slide, semantically equivalent programs can have very different data locality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23586" y="3669626"/>
            <a:ext cx="678366" cy="12003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A=1</a:t>
            </a:r>
          </a:p>
          <a:p>
            <a:pPr eaLnBrk="1" hangingPunct="1"/>
            <a:r>
              <a:rPr lang="en-US" altLang="en-US" dirty="0"/>
              <a:t>B=2</a:t>
            </a:r>
          </a:p>
          <a:p>
            <a:pPr eaLnBrk="1" hangingPunct="1"/>
            <a:r>
              <a:rPr lang="en-US" altLang="en-US" dirty="0"/>
              <a:t>C=3</a:t>
            </a:r>
          </a:p>
          <a:p>
            <a:pPr eaLnBrk="1" hangingPunct="1"/>
            <a:r>
              <a:rPr lang="en-US" altLang="en-US" dirty="0"/>
              <a:t>D=4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61785" y="435542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629722" y="3669626"/>
            <a:ext cx="614271" cy="12003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B=2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D=4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A=1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C=3</a:t>
            </a:r>
            <a:endParaRPr lang="en-US" altLang="en-US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7183244" y="3666784"/>
            <a:ext cx="934844" cy="12003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A=1</a:t>
            </a:r>
          </a:p>
          <a:p>
            <a:pPr eaLnBrk="1" hangingPunct="1"/>
            <a:r>
              <a:rPr lang="en-US" altLang="en-US" dirty="0"/>
              <a:t>B=A+1</a:t>
            </a:r>
          </a:p>
          <a:p>
            <a:pPr eaLnBrk="1" hangingPunct="1"/>
            <a:r>
              <a:rPr lang="en-US" altLang="en-US" dirty="0"/>
              <a:t>C=B+1</a:t>
            </a:r>
          </a:p>
          <a:p>
            <a:pPr eaLnBrk="1" hangingPunct="1"/>
            <a:r>
              <a:rPr lang="en-US" altLang="en-US" dirty="0"/>
              <a:t>D=C+1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63054" y="4138853"/>
            <a:ext cx="384073" cy="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8792093" y="3666783"/>
            <a:ext cx="934844" cy="12003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B=A+1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A=1</a:t>
            </a:r>
            <a:endParaRPr lang="en-US" altLang="en-US" dirty="0"/>
          </a:p>
          <a:p>
            <a:pPr eaLnBrk="1" hangingPunct="1"/>
            <a:r>
              <a:rPr lang="en-US" altLang="en-US" dirty="0"/>
              <a:t>C=B+1</a:t>
            </a:r>
          </a:p>
          <a:p>
            <a:pPr eaLnBrk="1" hangingPunct="1"/>
            <a:r>
              <a:rPr lang="en-US" altLang="en-US" dirty="0"/>
              <a:t>D=C+1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6173" y="5350535"/>
            <a:ext cx="803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two code segments are semantically equivalent?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4"/>
            <a:ext cx="10363826" cy="5127370"/>
          </a:xfrm>
        </p:spPr>
        <p:txBody>
          <a:bodyPr>
            <a:normAutofit/>
          </a:bodyPr>
          <a:lstStyle/>
          <a:p>
            <a:r>
              <a:rPr lang="en-US" dirty="0" smtClean="0"/>
              <a:t>Two instructions (tasks) have dependence when they operate on the same data with at least one operation being </a:t>
            </a:r>
            <a:r>
              <a:rPr lang="en-US" b="1" dirty="0" smtClean="0"/>
              <a:t>write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order of two instructions can be swapped when they do not have dependence.</a:t>
            </a:r>
          </a:p>
          <a:p>
            <a:r>
              <a:rPr lang="en-US" dirty="0" smtClean="0"/>
              <a:t>Three types of data dependence: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True dependence: Write X-Read X (RAW)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Output dependence: Write X – Write X (WAW)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Anti dependence:  Read X – Write X  (WAR)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What about RAR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optimizations – making higher performance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526191"/>
            <a:ext cx="10363826" cy="274101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Why loops?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Most of the program time is spent on loop.</a:t>
            </a:r>
          </a:p>
          <a:p>
            <a:pPr lvl="1"/>
            <a:r>
              <a:rPr lang="en-US" dirty="0"/>
              <a:t> M</a:t>
            </a:r>
            <a:r>
              <a:rPr lang="en-US" dirty="0" smtClean="0"/>
              <a:t>ost parallelism in a program is inside loops.</a:t>
            </a:r>
          </a:p>
          <a:p>
            <a:r>
              <a:rPr lang="en-US" dirty="0" smtClean="0"/>
              <a:t>Focusing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affine loops </a:t>
            </a:r>
            <a:r>
              <a:rPr lang="en-US" dirty="0" smtClean="0"/>
              <a:t>only with </a:t>
            </a:r>
            <a:r>
              <a:rPr lang="en-US" i="1" dirty="0" smtClean="0">
                <a:solidFill>
                  <a:srgbClr val="FF0000"/>
                </a:solidFill>
              </a:rPr>
              <a:t>affine array accesses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N</a:t>
            </a:r>
            <a:r>
              <a:rPr lang="en-US" dirty="0" smtClean="0"/>
              <a:t>on affine loops are much harder to analyze and manipulate.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9240" y="4475357"/>
            <a:ext cx="26929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(</a:t>
            </a:r>
            <a:r>
              <a:rPr lang="en-US" dirty="0" err="1" smtClean="0"/>
              <a:t>i</a:t>
            </a:r>
            <a:r>
              <a:rPr lang="en-US" dirty="0" smtClean="0"/>
              <a:t> 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for (j=0; j&lt;n;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m[</a:t>
            </a:r>
            <a:r>
              <a:rPr lang="en-US" dirty="0" err="1" smtClean="0"/>
              <a:t>i</a:t>
            </a:r>
            <a:r>
              <a:rPr lang="en-US" dirty="0" smtClean="0"/>
              <a:t>][j] = 0;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An example affine loop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expression and affine </a:t>
            </a:r>
            <a:r>
              <a:rPr lang="en-US" dirty="0"/>
              <a:t>a</a:t>
            </a:r>
            <a:r>
              <a:rPr lang="en-US" dirty="0" smtClean="0"/>
              <a:t>rray </a:t>
            </a:r>
            <a:r>
              <a:rPr lang="en-US" dirty="0"/>
              <a:t>a</a:t>
            </a:r>
            <a:r>
              <a:rPr lang="en-US" dirty="0" smtClean="0"/>
              <a:t>ccesses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377" y="1191653"/>
                <a:ext cx="10363826" cy="5186845"/>
              </a:xfrm>
            </p:spPr>
            <p:txBody>
              <a:bodyPr>
                <a:normAutofit fontScale="92500" lnSpcReduction="20000"/>
              </a:bodyPr>
              <a:lstStyle/>
              <a:p>
                <a:pPr marL="228600" lvl="1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a set of variables</a:t>
                </a:r>
                <a:r>
                  <a:rPr lang="fr-FR" dirty="0" smtClean="0"/>
                  <a:t>. An </a:t>
                </a:r>
                <a:r>
                  <a:rPr lang="en-US" dirty="0"/>
                  <a:t>a</a:t>
                </a:r>
                <a:r>
                  <a:rPr lang="en-US" dirty="0" smtClean="0"/>
                  <a:t>ffine </a:t>
                </a:r>
                <a:r>
                  <a:rPr lang="en-US" dirty="0"/>
                  <a:t>expression is a</a:t>
                </a:r>
                <a:r>
                  <a:rPr lang="en-US" dirty="0" smtClean="0"/>
                  <a:t> </a:t>
                </a:r>
                <a:r>
                  <a:rPr lang="en-US" dirty="0"/>
                  <a:t>linear expression </a:t>
                </a:r>
                <a:r>
                  <a:rPr lang="en-US" dirty="0" smtClean="0"/>
                  <a:t>of the variables: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dirty="0" smtClean="0"/>
                  <a:t>    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FR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fr-FR" dirty="0"/>
                  <a:t> are </a:t>
                </a:r>
                <a:r>
                  <a:rPr lang="fr-FR" dirty="0" smtClean="0"/>
                  <a:t>(</a:t>
                </a:r>
                <a:r>
                  <a:rPr lang="fr-FR" dirty="0" err="1" smtClean="0"/>
                  <a:t>integer</a:t>
                </a:r>
                <a:r>
                  <a:rPr lang="fr-FR" dirty="0" smtClean="0"/>
                  <a:t>) </a:t>
                </a:r>
                <a:r>
                  <a:rPr lang="fr-FR" dirty="0"/>
                  <a:t>constants. </a:t>
                </a:r>
                <a:endParaRPr lang="en-US" dirty="0" smtClean="0"/>
              </a:p>
              <a:p>
                <a:r>
                  <a:rPr lang="en-US" dirty="0" smtClean="0"/>
                  <a:t>Affine array accesses: array </a:t>
                </a:r>
                <a:r>
                  <a:rPr lang="en-US" dirty="0"/>
                  <a:t>indexes are affine expressions </a:t>
                </a:r>
                <a:r>
                  <a:rPr lang="en-US" dirty="0" smtClean="0"/>
                  <a:t>of loop indices</a:t>
                </a:r>
                <a:endParaRPr lang="en-US" dirty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be loop index variables. Array indexes are affine expressions of the loop index variables</a:t>
                </a:r>
              </a:p>
              <a:p>
                <a:pPr marL="914400" lvl="2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fr-FR" dirty="0" smtClean="0"/>
                  <a:t>     </a:t>
                </a:r>
                <a:r>
                  <a:rPr lang="fr-FR" dirty="0" err="1" smtClean="0"/>
                  <a:t>Here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FR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fr-FR" dirty="0" smtClean="0"/>
                  <a:t> are </a:t>
                </a:r>
                <a:r>
                  <a:rPr lang="fr-FR" dirty="0" err="1" smtClean="0"/>
                  <a:t>integer</a:t>
                </a:r>
                <a:r>
                  <a:rPr lang="fr-FR" dirty="0" smtClean="0"/>
                  <a:t> constants.</a:t>
                </a:r>
              </a:p>
              <a:p>
                <a:pPr lvl="1"/>
                <a:r>
                  <a:rPr lang="fr-FR" dirty="0" smtClean="0"/>
                  <a:t> </a:t>
                </a:r>
                <a:r>
                  <a:rPr lang="en-US" dirty="0" smtClean="0"/>
                  <a:t>Cover </a:t>
                </a:r>
                <a:r>
                  <a:rPr lang="en-US" dirty="0"/>
                  <a:t>common array </a:t>
                </a:r>
                <a:r>
                  <a:rPr lang="en-US" dirty="0" smtClean="0"/>
                  <a:t>access </a:t>
                </a:r>
                <a:r>
                  <a:rPr lang="en-US" dirty="0"/>
                  <a:t>patterns: a[</a:t>
                </a:r>
                <a:r>
                  <a:rPr lang="en-US" dirty="0" err="1"/>
                  <a:t>i</a:t>
                </a:r>
                <a:r>
                  <a:rPr lang="en-US" dirty="0"/>
                  <a:t>], a[j], a[i+1], a[</a:t>
                </a:r>
                <a:r>
                  <a:rPr lang="en-US" dirty="0" err="1"/>
                  <a:t>i+j</a:t>
                </a:r>
                <a:r>
                  <a:rPr lang="en-US" dirty="0"/>
                  <a:t>], a[2*</a:t>
                </a:r>
                <a:r>
                  <a:rPr lang="en-US" dirty="0" err="1"/>
                  <a:t>i</a:t>
                </a:r>
                <a:r>
                  <a:rPr lang="en-US" dirty="0"/>
                  <a:t>], etc.</a:t>
                </a:r>
              </a:p>
              <a:p>
                <a:pPr lvl="1"/>
                <a:r>
                  <a:rPr lang="en-US" dirty="0"/>
                  <a:t> No a[b[j]] or </a:t>
                </a:r>
                <a:r>
                  <a:rPr lang="en-US" dirty="0" smtClean="0"/>
                  <a:t>a[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*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-- No </a:t>
                </a:r>
                <a:r>
                  <a:rPr lang="en-US" dirty="0"/>
                  <a:t>good static techniques for loops with such array references (irregular problems). 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377" y="1191653"/>
                <a:ext cx="10363826" cy="5186845"/>
              </a:xfrm>
              <a:blipFill>
                <a:blip r:embed="rId2"/>
                <a:stretch>
                  <a:fillRect l="-882" t="-705" r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9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3"/>
            <a:ext cx="10363826" cy="2674103"/>
          </a:xfrm>
        </p:spPr>
        <p:txBody>
          <a:bodyPr>
            <a:normAutofit/>
          </a:bodyPr>
          <a:lstStyle/>
          <a:p>
            <a:r>
              <a:rPr lang="en-US" dirty="0" smtClean="0"/>
              <a:t> All loop bounds have to be affine expressions of the loop index variables of the containing loops.</a:t>
            </a:r>
          </a:p>
          <a:p>
            <a:r>
              <a:rPr lang="en-US" dirty="0" smtClean="0"/>
              <a:t>All array references are affine array accesses.</a:t>
            </a:r>
          </a:p>
          <a:p>
            <a:r>
              <a:rPr lang="en-US" dirty="0" smtClean="0"/>
              <a:t>No pointers, no aliases of the arrays.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3610" y="4230029"/>
            <a:ext cx="214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for (j=0; j&lt;n;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a[</a:t>
            </a:r>
            <a:r>
              <a:rPr lang="en-US" dirty="0" err="1" smtClean="0"/>
              <a:t>i+j</a:t>
            </a:r>
            <a:r>
              <a:rPr lang="en-US" dirty="0" smtClean="0"/>
              <a:t>*10] = 0;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4161" y="4230029"/>
            <a:ext cx="214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for (j=0; j&lt;n;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a[</a:t>
            </a:r>
            <a:r>
              <a:rPr lang="en-US" dirty="0" err="1" smtClean="0"/>
              <a:t>i</a:t>
            </a:r>
            <a:r>
              <a:rPr lang="en-US" dirty="0" smtClean="0"/>
              <a:t>][j+1] = 0;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8331" y="4230029"/>
            <a:ext cx="214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for (j=0; j&lt;n;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a[</a:t>
            </a:r>
            <a:r>
              <a:rPr lang="en-US" dirty="0" err="1" smtClean="0"/>
              <a:t>i</a:t>
            </a:r>
            <a:r>
              <a:rPr lang="en-US" dirty="0" smtClean="0"/>
              <a:t>*j] = 0;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0043" y="4230029"/>
            <a:ext cx="214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/>
              <a:t> </a:t>
            </a:r>
            <a:r>
              <a:rPr lang="en-US" dirty="0" smtClean="0"/>
              <a:t>   for (j=0; j&lt;n; </a:t>
            </a:r>
            <a:r>
              <a:rPr lang="en-US" dirty="0" err="1" smtClean="0"/>
              <a:t>j++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a[b[</a:t>
            </a:r>
            <a:r>
              <a:rPr lang="en-US" dirty="0" err="1" smtClean="0"/>
              <a:t>i</a:t>
            </a:r>
            <a:r>
              <a:rPr lang="en-US" dirty="0" smtClean="0"/>
              <a:t>][j]] = 0;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loops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6377" y="1191653"/>
                <a:ext cx="10363826" cy="50890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Each loop has three components: a lower bound L, an upper bound U, and a step </a:t>
                </a:r>
                <a:r>
                  <a:rPr lang="en-US" dirty="0" smtClean="0"/>
                  <a:t>S.</a:t>
                </a:r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(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L,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&lt; U;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+=S) {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// loop body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}</a:t>
                </a:r>
              </a:p>
              <a:p>
                <a:r>
                  <a:rPr lang="en-US" dirty="0"/>
                  <a:t>All loop bounds are affine expressions of the loop index variables of the containing loops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a nest of n loops, the iteration of the innermost loop can be represented by an iteration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where n is the innermost loop.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6377" y="1191653"/>
                <a:ext cx="10363826" cy="5089074"/>
              </a:xfrm>
              <a:blipFill>
                <a:blip r:embed="rId2"/>
                <a:stretch>
                  <a:fillRect l="-1000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Number and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33236"/>
                <a:ext cx="10363826" cy="4257963"/>
              </a:xfrm>
            </p:spPr>
            <p:txBody>
              <a:bodyPr/>
              <a:lstStyle/>
              <a:p>
                <a:r>
                  <a:rPr lang="en-US" dirty="0" smtClean="0"/>
                  <a:t> for an n-level loop: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(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{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/>
                  <a:t>for (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{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                ……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</a:t>
                </a:r>
                <a:r>
                  <a:rPr lang="en-US" dirty="0"/>
                  <a:t>for (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{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// innermost loop body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}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}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     }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33236"/>
                <a:ext cx="10363826" cy="4257963"/>
              </a:xfrm>
              <a:blipFill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3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Number and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415332"/>
                <a:ext cx="10363826" cy="43758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If the statements in 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executed before the statements in 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we say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To compare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then recursively compare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[10</a:t>
                </a:r>
                <a:r>
                  <a:rPr lang="en-US" dirty="0"/>
                  <a:t>]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[20</a:t>
                </a:r>
                <a:r>
                  <a:rPr lang="en-US" dirty="0"/>
                  <a:t>]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[4, 10]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[0, </a:t>
                </a:r>
                <a:r>
                  <a:rPr lang="en-US" dirty="0"/>
                  <a:t>2</a:t>
                </a:r>
                <a:r>
                  <a:rPr lang="en-US" dirty="0" smtClean="0"/>
                  <a:t>0]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compare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[10, 30, 20]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[10, 20, 30]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415332"/>
                <a:ext cx="10363826" cy="4375868"/>
              </a:xfrm>
              <a:blipFill>
                <a:blip r:embed="rId2"/>
                <a:stretch>
                  <a:fillRect l="-824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0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in the loop and loop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033132"/>
            <a:ext cx="10363826" cy="32784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For some loops like the one above, executing loop iterations in any order yields the same results (semantically equivalent).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Different iterations access different data (no dependence across iterations)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This type of loops is said to be parallelizable. One can execute the loop on n processors by giving each processor an ID = 0, 1, …, n-1. Each processor executes the same code c[ID] = a[ID] + b[ID].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2137" y="1568605"/>
            <a:ext cx="3012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(</a:t>
            </a:r>
            <a:r>
              <a:rPr lang="en-US" sz="2800" dirty="0" err="1" smtClean="0"/>
              <a:t>i</a:t>
            </a:r>
            <a:r>
              <a:rPr lang="en-US" sz="2800" dirty="0" smtClean="0"/>
              <a:t>=0; </a:t>
            </a:r>
            <a:r>
              <a:rPr lang="en-US" sz="2800" dirty="0" err="1" smtClean="0"/>
              <a:t>i</a:t>
            </a:r>
            <a:r>
              <a:rPr lang="en-US" sz="2800" dirty="0" smtClean="0"/>
              <a:t>&lt;n; </a:t>
            </a:r>
            <a:r>
              <a:rPr lang="en-US" sz="2800" dirty="0" err="1" smtClean="0"/>
              <a:t>i</a:t>
            </a:r>
            <a:r>
              <a:rPr lang="en-US" sz="2800" dirty="0" smtClean="0"/>
              <a:t>++)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c[</a:t>
            </a:r>
            <a:r>
              <a:rPr lang="en-US" sz="2800" dirty="0" err="1" smtClean="0"/>
              <a:t>i</a:t>
            </a:r>
            <a:r>
              <a:rPr lang="en-US" sz="2800" dirty="0" smtClean="0"/>
              <a:t>] = a[</a:t>
            </a:r>
            <a:r>
              <a:rPr lang="en-US" sz="2800" dirty="0" err="1" smtClean="0"/>
              <a:t>i</a:t>
            </a:r>
            <a:r>
              <a:rPr lang="en-US" sz="2800" dirty="0" smtClean="0"/>
              <a:t>] + b[</a:t>
            </a:r>
            <a:r>
              <a:rPr lang="en-US" sz="2800" dirty="0" err="1" smtClean="0"/>
              <a:t>i</a:t>
            </a:r>
            <a:r>
              <a:rPr lang="en-US" sz="2800" dirty="0" smtClean="0"/>
              <a:t>];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1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 smtClean="0"/>
              <a:t>Single Thread Performance and Loop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Architecture features of a modern CPU core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Locality and array reference pattern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Dependence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Loop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3760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in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752436"/>
            <a:ext cx="10363826" cy="35591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For some loops like the one above, executing loop iterations in different order will yield different results.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Iteration [1]: a[1] = a[0] + b[1]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Iteration [2]: a[2] = a[1] + b[2]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Iteration [3]: a[3] = a[2] + b[3]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 There is a true dependence across loop iterations. The iterations must be executed in the original order.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2137" y="1568605"/>
            <a:ext cx="3392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(</a:t>
            </a:r>
            <a:r>
              <a:rPr lang="en-US" sz="2800" dirty="0" err="1" smtClean="0"/>
              <a:t>i</a:t>
            </a:r>
            <a:r>
              <a:rPr lang="en-US" sz="2800" dirty="0" smtClean="0"/>
              <a:t>=1; </a:t>
            </a:r>
            <a:r>
              <a:rPr lang="en-US" sz="2800" dirty="0" err="1" smtClean="0"/>
              <a:t>i</a:t>
            </a:r>
            <a:r>
              <a:rPr lang="en-US" sz="2800" dirty="0" smtClean="0"/>
              <a:t>&lt;n; </a:t>
            </a:r>
            <a:r>
              <a:rPr lang="en-US" sz="2800" dirty="0" err="1" smtClean="0"/>
              <a:t>i</a:t>
            </a:r>
            <a:r>
              <a:rPr lang="en-US" sz="2800" dirty="0" smtClean="0"/>
              <a:t>++)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a[</a:t>
            </a:r>
            <a:r>
              <a:rPr lang="en-US" sz="2800" dirty="0" err="1" smtClean="0"/>
              <a:t>i</a:t>
            </a:r>
            <a:r>
              <a:rPr lang="en-US" sz="2800" dirty="0" smtClean="0"/>
              <a:t>] = a[i-1] + b[</a:t>
            </a:r>
            <a:r>
              <a:rPr lang="en-US" sz="2800" dirty="0" err="1" smtClean="0"/>
              <a:t>i</a:t>
            </a:r>
            <a:r>
              <a:rPr lang="en-US" sz="2800" dirty="0" smtClean="0"/>
              <a:t>];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41452" y="3942559"/>
            <a:ext cx="386576" cy="1338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41452" y="4326850"/>
            <a:ext cx="386576" cy="1338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41452" y="4711141"/>
            <a:ext cx="386576" cy="1338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in a loop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3029526"/>
                <a:ext cx="10363826" cy="3282063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Statement S1 in </a:t>
                </a:r>
                <a:r>
                  <a:rPr lang="en-US" dirty="0"/>
                  <a:t>iteration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S2 </a:t>
                </a:r>
                <a:r>
                  <a:rPr lang="en-US" dirty="0" smtClean="0"/>
                  <a:t>in </a:t>
                </a:r>
                <a:r>
                  <a:rPr lang="en-US" dirty="0"/>
                  <a:t>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have dependence when </a:t>
                </a:r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/>
                  <a:t>S1 in </a:t>
                </a:r>
                <a:r>
                  <a:rPr lang="en-US" dirty="0" smtClean="0"/>
                  <a:t>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and S2 in 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altLang="en-US" dirty="0" smtClean="0"/>
                  <a:t> access a common memory location.</a:t>
                </a:r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en-US" dirty="0" smtClean="0"/>
                  <a:t>One of the access is a write.</a:t>
                </a:r>
              </a:p>
              <a:p>
                <a:pPr marL="914400" lvl="1" indent="-457200">
                  <a:lnSpc>
                    <a:spcPct val="90000"/>
                  </a:lnSpc>
                  <a:buFont typeface="+mj-lt"/>
                  <a:buAutoNum type="arabicPeriod"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In the above code example, statement S in 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=[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] write to a[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] and in iteration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en-US" dirty="0" smtClean="0"/>
                  <a:t> read from a[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]. Thus, s</a:t>
                </a:r>
                <a:r>
                  <a:rPr lang="en-US" dirty="0" smtClean="0"/>
                  <a:t>tatement S in </a:t>
                </a:r>
                <a:r>
                  <a:rPr lang="en-US" dirty="0"/>
                  <a:t>iteration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S </a:t>
                </a:r>
                <a:r>
                  <a:rPr lang="en-US" dirty="0"/>
                  <a:t>in 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have </a:t>
                </a:r>
                <a:r>
                  <a:rPr lang="en-US" altLang="en-US" dirty="0" smtClean="0"/>
                  <a:t>dependence.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3029526"/>
                <a:ext cx="10363826" cy="3282063"/>
              </a:xfrm>
              <a:blipFill>
                <a:blip r:embed="rId2"/>
                <a:stretch>
                  <a:fillRect l="-941" t="-2788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2137" y="1568605"/>
            <a:ext cx="3948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(</a:t>
            </a:r>
            <a:r>
              <a:rPr lang="en-US" sz="2800" dirty="0" err="1" smtClean="0"/>
              <a:t>i</a:t>
            </a:r>
            <a:r>
              <a:rPr lang="en-US" sz="2800" dirty="0" smtClean="0"/>
              <a:t>=1; </a:t>
            </a:r>
            <a:r>
              <a:rPr lang="en-US" sz="2800" dirty="0" err="1" smtClean="0"/>
              <a:t>i</a:t>
            </a:r>
            <a:r>
              <a:rPr lang="en-US" sz="2800" dirty="0" smtClean="0"/>
              <a:t>&lt;n; </a:t>
            </a:r>
            <a:r>
              <a:rPr lang="en-US" sz="2800" dirty="0" err="1" smtClean="0"/>
              <a:t>i</a:t>
            </a:r>
            <a:r>
              <a:rPr lang="en-US" sz="2800" dirty="0" smtClean="0"/>
              <a:t>++)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S:   a[</a:t>
            </a:r>
            <a:r>
              <a:rPr lang="en-US" sz="2800" dirty="0" err="1" smtClean="0"/>
              <a:t>i</a:t>
            </a:r>
            <a:r>
              <a:rPr lang="en-US" sz="2800" dirty="0" smtClean="0"/>
              <a:t>] = a[i-1] + b[</a:t>
            </a:r>
            <a:r>
              <a:rPr lang="en-US" sz="2800" dirty="0" err="1" smtClean="0"/>
              <a:t>i</a:t>
            </a:r>
            <a:r>
              <a:rPr lang="en-US" sz="2800" dirty="0" smtClean="0"/>
              <a:t>];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9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carried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A </a:t>
            </a:r>
            <a:r>
              <a:rPr lang="en-US" dirty="0"/>
              <a:t>loop-carried dependence is a dependence that is present only when the dependence is between statements in different iterations of a loop.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Otherwise, we call it loop-independent dependence.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Loop-carried dependence must be preserved when we restructure the loop (change the order in the iteration space).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Loop-carried </a:t>
            </a:r>
            <a:r>
              <a:rPr lang="en-US" dirty="0"/>
              <a:t>dependence is </a:t>
            </a:r>
            <a:r>
              <a:rPr lang="en-US" dirty="0" smtClean="0"/>
              <a:t>also what </a:t>
            </a:r>
            <a:r>
              <a:rPr lang="en-US" dirty="0"/>
              <a:t>prevents loops from being parallelized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6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485286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Data dependence analysis (by the compiler or human) is to compute the set of statement instances that are dependent.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This is an important step for the compiler (or human) to restructure or parallelize the loops.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dependence is often represented as </a:t>
            </a:r>
            <a:r>
              <a:rPr lang="en-US" b="1" dirty="0" smtClean="0"/>
              <a:t>dependence distance vectors</a:t>
            </a:r>
            <a:r>
              <a:rPr lang="en-US" dirty="0" smtClean="0"/>
              <a:t> or </a:t>
            </a:r>
            <a:r>
              <a:rPr lang="en-US" b="1" dirty="0" smtClean="0"/>
              <a:t>dependence direction vectors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052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and direction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85286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  <a:defRPr/>
                </a:pPr>
                <a:r>
                  <a:rPr lang="en-US" dirty="0" smtClean="0"/>
                  <a:t>Let S1 </a:t>
                </a:r>
                <a:r>
                  <a:rPr lang="en-US" dirty="0"/>
                  <a:t>i</a:t>
                </a:r>
                <a:r>
                  <a:rPr lang="en-US" dirty="0" smtClean="0"/>
                  <a:t>n </a:t>
                </a:r>
                <a:r>
                  <a:rPr lang="en-US" dirty="0"/>
                  <a:t>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S2 on iteration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two </a:t>
                </a:r>
                <a:r>
                  <a:rPr lang="en-US" dirty="0" smtClean="0"/>
                  <a:t>statements. Let there be dependence between the two statements. The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dependence distance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length n is defined as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be a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(k) be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th item of the vector, then</a:t>
                </a:r>
              </a:p>
              <a:p>
                <a:pPr marL="0" indent="0" algn="ctr">
                  <a:buNone/>
                  <a:defRPr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 smtClean="0"/>
                  <a:t>(k)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852865"/>
              </a:xfrm>
              <a:blipFill>
                <a:blip r:embed="rId2"/>
                <a:stretch>
                  <a:fillRect l="-1059" t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and direction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85286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  <a:defRPr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 be the direction vector</a:t>
                </a:r>
              </a:p>
              <a:p>
                <a:pPr marL="0" indent="0" algn="ctr">
                  <a:buNone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"&lt;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",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"=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",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&gt;",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852865"/>
              </a:xfrm>
              <a:blipFill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50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and direction </a:t>
            </a:r>
            <a:r>
              <a:rPr lang="en-US" dirty="0" smtClean="0"/>
              <a:t>vector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0647" y="3786908"/>
            <a:ext cx="10363826" cy="23645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Get each pair of array references for potential dependence</a:t>
            </a:r>
          </a:p>
          <a:p>
            <a:r>
              <a:rPr lang="en-US" dirty="0" smtClean="0"/>
              <a:t>Five array references in the loop. Arrays c and d are used only once – no dependence. </a:t>
            </a:r>
          </a:p>
          <a:p>
            <a:r>
              <a:rPr lang="en-US" dirty="0" smtClean="0"/>
              <a:t>Array a is used three times. We need to analyze the dependence between </a:t>
            </a:r>
            <a:r>
              <a:rPr lang="en-US" dirty="0"/>
              <a:t>t</a:t>
            </a:r>
            <a:r>
              <a:rPr lang="en-US" dirty="0" smtClean="0"/>
              <a:t>hree pairs in the program: </a:t>
            </a:r>
            <a:r>
              <a:rPr lang="en-US" dirty="0"/>
              <a:t>a[i+1][j][k-2</a:t>
            </a:r>
            <a:r>
              <a:rPr lang="en-US" dirty="0" smtClean="0"/>
              <a:t>] and </a:t>
            </a:r>
            <a:r>
              <a:rPr lang="en-US" dirty="0"/>
              <a:t>a[</a:t>
            </a:r>
            <a:r>
              <a:rPr lang="en-US" dirty="0" err="1"/>
              <a:t>i</a:t>
            </a:r>
            <a:r>
              <a:rPr lang="en-US" dirty="0"/>
              <a:t>][j][k</a:t>
            </a:r>
            <a:r>
              <a:rPr lang="en-US" dirty="0" smtClean="0"/>
              <a:t>], </a:t>
            </a:r>
            <a:r>
              <a:rPr lang="en-US" dirty="0"/>
              <a:t>a[i+1][j][</a:t>
            </a:r>
            <a:r>
              <a:rPr lang="en-US" dirty="0" smtClean="0"/>
              <a:t>k-2] and a[i+1][j-1][k+2], and a[i+1</a:t>
            </a:r>
            <a:r>
              <a:rPr lang="en-US" dirty="0"/>
              <a:t>][</a:t>
            </a:r>
            <a:r>
              <a:rPr lang="en-US" dirty="0" smtClean="0"/>
              <a:t>j-1][k+2</a:t>
            </a:r>
            <a:r>
              <a:rPr lang="en-US" dirty="0"/>
              <a:t>]  </a:t>
            </a:r>
            <a:r>
              <a:rPr lang="en-US" dirty="0" smtClean="0"/>
              <a:t>and a[</a:t>
            </a:r>
            <a:r>
              <a:rPr lang="en-US" dirty="0" err="1" smtClean="0"/>
              <a:t>i</a:t>
            </a:r>
            <a:r>
              <a:rPr lang="en-US" dirty="0"/>
              <a:t>][j][k</a:t>
            </a:r>
            <a:r>
              <a:rPr lang="en-US" dirty="0" smtClean="0"/>
              <a:t>]. Each pair results in a distance vector (or direction vector).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1673" y="1266849"/>
            <a:ext cx="758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0; </a:t>
            </a:r>
            <a:r>
              <a:rPr lang="en-US" sz="2400" dirty="0" err="1" smtClean="0"/>
              <a:t>i</a:t>
            </a:r>
            <a:r>
              <a:rPr lang="en-US" sz="2400" dirty="0" smtClean="0"/>
              <a:t>&lt;n; </a:t>
            </a:r>
            <a:r>
              <a:rPr lang="en-US" sz="2400" dirty="0" err="1" smtClean="0"/>
              <a:t>i</a:t>
            </a:r>
            <a:r>
              <a:rPr lang="en-US" sz="2400" dirty="0" smtClean="0"/>
              <a:t>++)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j=0; j&lt;n; </a:t>
            </a:r>
            <a:r>
              <a:rPr lang="en-US" sz="2400" dirty="0" err="1" smtClean="0"/>
              <a:t>j++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k=0; k&lt;n; k++) 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S1: a[i+1][j][k-2] = a[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 + 1;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S2: a[i+1][j-1][k+2] = c[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 + d[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76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and direction </a:t>
            </a:r>
            <a:r>
              <a:rPr lang="en-US" dirty="0" smtClean="0"/>
              <a:t>vector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0647" y="1265382"/>
                <a:ext cx="10363826" cy="488603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a[i+1</a:t>
                </a:r>
                <a:r>
                  <a:rPr lang="en-US" dirty="0"/>
                  <a:t>][j][k-2] and a[</a:t>
                </a:r>
                <a:r>
                  <a:rPr lang="en-US" dirty="0" err="1"/>
                  <a:t>i</a:t>
                </a:r>
                <a:r>
                  <a:rPr lang="en-US" dirty="0"/>
                  <a:t>][j][k</a:t>
                </a:r>
                <a:r>
                  <a:rPr lang="en-US" dirty="0" smtClean="0"/>
                  <a:t>]:</a:t>
                </a:r>
              </a:p>
              <a:p>
                <a:pPr lvl="1"/>
                <a:r>
                  <a:rPr lang="en-US" dirty="0" smtClean="0"/>
                  <a:t>a[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1</a:t>
                </a:r>
                <a:r>
                  <a:rPr lang="en-US" dirty="0" smtClean="0"/>
                  <a:t>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-2</a:t>
                </a:r>
                <a:r>
                  <a:rPr lang="en-US" dirty="0" smtClean="0"/>
                  <a:t>] and </a:t>
                </a:r>
                <a:r>
                  <a:rPr lang="en-US" dirty="0"/>
                  <a:t>a[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] is the same memory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:r>
                  <a:rPr lang="en-US" dirty="0" smtClean="0"/>
                  <a:t>1=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2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Hence, distance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] = [1, 0, -2].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Direction vector = [&lt;, =, &gt;].</a:t>
                </a:r>
                <a:endParaRPr lang="en-US" dirty="0"/>
              </a:p>
              <a:p>
                <a:r>
                  <a:rPr lang="en-US" dirty="0"/>
                  <a:t>a[i+1][j][k-2] and a[i+1][j-1][k+2</a:t>
                </a:r>
                <a:r>
                  <a:rPr lang="en-US" dirty="0" smtClean="0"/>
                  <a:t>]?</a:t>
                </a:r>
              </a:p>
              <a:p>
                <a:r>
                  <a:rPr lang="en-US" dirty="0"/>
                  <a:t>a[i+1][j-1][k+2]  and a[</a:t>
                </a:r>
                <a:r>
                  <a:rPr lang="en-US" dirty="0" err="1"/>
                  <a:t>i</a:t>
                </a:r>
                <a:r>
                  <a:rPr lang="en-US" dirty="0"/>
                  <a:t>][j][k</a:t>
                </a:r>
                <a:r>
                  <a:rPr lang="en-US" dirty="0" smtClean="0"/>
                  <a:t>]?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0647" y="1265382"/>
                <a:ext cx="10363826" cy="4886035"/>
              </a:xfrm>
              <a:blipFill>
                <a:blip r:embed="rId2"/>
                <a:stretch>
                  <a:fillRect l="-1000" t="-250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84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Reordering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A reordering transformation preserves a dependence if it preserves and relative execution order of the source and sink of the dependence.</a:t>
            </a:r>
          </a:p>
          <a:p>
            <a:r>
              <a:rPr lang="en-US" dirty="0"/>
              <a:t> </a:t>
            </a:r>
            <a:r>
              <a:rPr lang="en-US" dirty="0" smtClean="0"/>
              <a:t>Any reordering transformation that preserves every dependence in a program preserves the semantics of the program</a:t>
            </a:r>
          </a:p>
          <a:p>
            <a:r>
              <a:rPr lang="en-US" dirty="0" smtClean="0"/>
              <a:t> Loop optimization:  Finding the reordering transformation that preserves all dependence in the program while achieving better locality!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Find all dependence distance/direction vector in the loops, make sure that the transformations preserves all of them. </a:t>
            </a:r>
          </a:p>
        </p:txBody>
      </p:sp>
    </p:spTree>
    <p:extLst>
      <p:ext uri="{BB962C8B-B14F-4D97-AF65-F5344CB8AC3E}">
        <p14:creationId xmlns:p14="http://schemas.microsoft.com/office/powerpoint/2010/main" val="2954727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Scalar </a:t>
            </a:r>
            <a:r>
              <a:rPr lang="en-US" altLang="en-US" dirty="0"/>
              <a:t>replacement of array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8510" y="1566408"/>
            <a:ext cx="4849090" cy="4224792"/>
          </a:xfrm>
        </p:spPr>
        <p:txBody>
          <a:bodyPr/>
          <a:lstStyle/>
          <a:p>
            <a:r>
              <a:rPr lang="en-US" altLang="en-US" dirty="0"/>
              <a:t>Scalar </a:t>
            </a:r>
            <a:r>
              <a:rPr lang="en-US" altLang="en-US" dirty="0" smtClean="0"/>
              <a:t>replacement allows </a:t>
            </a:r>
            <a:r>
              <a:rPr lang="en-US" altLang="en-US" dirty="0"/>
              <a:t>registers to be allocated </a:t>
            </a:r>
            <a:r>
              <a:rPr lang="en-US" altLang="en-US" dirty="0" smtClean="0"/>
              <a:t>to </a:t>
            </a:r>
            <a:r>
              <a:rPr lang="en-US" altLang="en-US" dirty="0"/>
              <a:t>the scalar, which </a:t>
            </a:r>
            <a:r>
              <a:rPr lang="en-US" altLang="en-US" dirty="0" smtClean="0"/>
              <a:t>reduces memory references.</a:t>
            </a:r>
          </a:p>
          <a:p>
            <a:pPr lvl="1"/>
            <a:r>
              <a:rPr lang="en-US" altLang="en-US" dirty="0" smtClean="0"/>
              <a:t> </a:t>
            </a:r>
            <a:r>
              <a:rPr lang="en-US" altLang="en-US" dirty="0"/>
              <a:t>Registers are almost never allocated to array elements.</a:t>
            </a:r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3774" y="1415332"/>
            <a:ext cx="508184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=0;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&lt;N;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++)</a:t>
            </a:r>
          </a:p>
          <a:p>
            <a:pPr eaLnBrk="1" hangingPunct="1"/>
            <a:r>
              <a:rPr lang="en-US" altLang="en-US" sz="2400" dirty="0"/>
              <a:t>    for(j=0; j&lt;N;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 for (k=0; k&lt;N; k++)</a:t>
            </a:r>
          </a:p>
          <a:p>
            <a:pPr eaLnBrk="1" hangingPunct="1"/>
            <a:r>
              <a:rPr lang="en-US" altLang="en-US" sz="2400" dirty="0"/>
              <a:t>            </a:t>
            </a:r>
            <a:r>
              <a:rPr lang="en-US" altLang="en-US" sz="2400" dirty="0" smtClean="0"/>
              <a:t>c(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j) = </a:t>
            </a:r>
            <a:r>
              <a:rPr lang="en-US" altLang="en-US" sz="2400" dirty="0" smtClean="0"/>
              <a:t>c(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j) +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k)* b(k, j);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3774" y="3678804"/>
            <a:ext cx="4225837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=0;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&lt;N;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++)</a:t>
            </a:r>
          </a:p>
          <a:p>
            <a:pPr eaLnBrk="1" hangingPunct="1"/>
            <a:r>
              <a:rPr lang="en-US" altLang="en-US" sz="2400" dirty="0"/>
              <a:t>    for(j=0; j&lt;N;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 {</a:t>
            </a:r>
          </a:p>
          <a:p>
            <a:pPr eaLnBrk="1" hangingPunct="1"/>
            <a:r>
              <a:rPr lang="en-US" altLang="en-US" sz="2400" dirty="0"/>
              <a:t>        </a:t>
            </a:r>
            <a:r>
              <a:rPr lang="en-US" altLang="en-US" sz="2400" dirty="0" err="1"/>
              <a:t>ct</a:t>
            </a:r>
            <a:r>
              <a:rPr lang="en-US" altLang="en-US" sz="2400" dirty="0"/>
              <a:t> = </a:t>
            </a:r>
            <a:r>
              <a:rPr lang="en-US" altLang="en-US" sz="2400" dirty="0" smtClean="0"/>
              <a:t>c(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j)</a:t>
            </a:r>
          </a:p>
          <a:p>
            <a:pPr eaLnBrk="1" hangingPunct="1"/>
            <a:r>
              <a:rPr lang="en-US" altLang="en-US" sz="2400" dirty="0"/>
              <a:t>        for (k=0; k&lt;N; k++) </a:t>
            </a:r>
          </a:p>
          <a:p>
            <a:pPr eaLnBrk="1" hangingPunct="1"/>
            <a:r>
              <a:rPr lang="en-US" altLang="en-US" sz="2400" dirty="0"/>
              <a:t>            </a:t>
            </a:r>
            <a:r>
              <a:rPr lang="en-US" altLang="en-US" sz="2400" dirty="0" err="1"/>
              <a:t>ct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ct</a:t>
            </a:r>
            <a:r>
              <a:rPr lang="en-US" altLang="en-US" sz="2400" dirty="0"/>
              <a:t> +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k)* b(k, j);</a:t>
            </a:r>
          </a:p>
          <a:p>
            <a:pPr eaLnBrk="1" hangingPunct="1"/>
            <a:r>
              <a:rPr lang="en-US" altLang="en-US" sz="2400" dirty="0"/>
              <a:t>        </a:t>
            </a:r>
            <a:r>
              <a:rPr lang="en-US" altLang="en-US" sz="2400" dirty="0" smtClean="0"/>
              <a:t>c(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j) = </a:t>
            </a:r>
            <a:r>
              <a:rPr lang="en-US" altLang="en-US" sz="2400" dirty="0" err="1"/>
              <a:t>ct</a:t>
            </a:r>
            <a:r>
              <a:rPr lang="en-US" altLang="en-US" sz="2400" dirty="0"/>
              <a:t>;</a:t>
            </a:r>
          </a:p>
          <a:p>
            <a:pPr eaLnBrk="1" hangingPunct="1"/>
            <a:r>
              <a:rPr lang="en-US" altLang="en-US" sz="2400" dirty="0"/>
              <a:t>      }</a:t>
            </a:r>
          </a:p>
        </p:txBody>
      </p:sp>
      <p:sp>
        <p:nvSpPr>
          <p:cNvPr id="6" name="Down Arrow 5"/>
          <p:cNvSpPr/>
          <p:nvPr/>
        </p:nvSpPr>
        <p:spPr>
          <a:xfrm>
            <a:off x="3026692" y="3112655"/>
            <a:ext cx="621672" cy="434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features in modern CPU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4655488"/>
          </a:xfrm>
        </p:spPr>
        <p:txBody>
          <a:bodyPr>
            <a:normAutofit/>
          </a:bodyPr>
          <a:lstStyle/>
          <a:p>
            <a:r>
              <a:rPr lang="en-US" dirty="0" smtClean="0"/>
              <a:t> Acknowledgement: Some information is from a presentation in </a:t>
            </a:r>
            <a:r>
              <a:rPr lang="en-US" dirty="0"/>
              <a:t>Intel’s architecture </a:t>
            </a:r>
            <a:r>
              <a:rPr lang="en-US" dirty="0" smtClean="0"/>
              <a:t>day 2021.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download.intel.com/newsroom/2021/client-computing/intel-architecture-day-2021-presentation.pdf</a:t>
            </a:r>
            <a:r>
              <a:rPr lang="en-US" dirty="0" smtClean="0"/>
              <a:t>) The features relate to how to write efficient programs for today’s CPU cores.</a:t>
            </a:r>
          </a:p>
          <a:p>
            <a:r>
              <a:rPr lang="en-US" dirty="0" smtClean="0"/>
              <a:t>More details about CPU core design can be found in a computer architecture book.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8510" y="1566408"/>
            <a:ext cx="4849090" cy="422479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Make the loop index variable starts from 1 (or 0) with a step of 1.</a:t>
            </a:r>
          </a:p>
          <a:p>
            <a:r>
              <a:rPr lang="en-US" altLang="en-US" dirty="0"/>
              <a:t> </a:t>
            </a:r>
            <a:r>
              <a:rPr lang="en-US" altLang="en-US" dirty="0" smtClean="0"/>
              <a:t>It does </a:t>
            </a:r>
            <a:r>
              <a:rPr lang="en-US" altLang="en-US" dirty="0"/>
              <a:t>not do too much by </a:t>
            </a:r>
            <a:r>
              <a:rPr lang="en-US" altLang="en-US" dirty="0" smtClean="0"/>
              <a:t>itself. But </a:t>
            </a:r>
            <a:r>
              <a:rPr lang="en-US" altLang="en-US" dirty="0"/>
              <a:t>it </a:t>
            </a:r>
            <a:r>
              <a:rPr lang="en-US" altLang="en-US" dirty="0" smtClean="0"/>
              <a:t>simplifies the </a:t>
            </a:r>
            <a:r>
              <a:rPr lang="en-US" altLang="en-US" dirty="0"/>
              <a:t>iteration space </a:t>
            </a:r>
            <a:r>
              <a:rPr lang="en-US" altLang="en-US" dirty="0" smtClean="0"/>
              <a:t>and makes it easier </a:t>
            </a:r>
            <a:r>
              <a:rPr lang="en-US" altLang="en-US" dirty="0"/>
              <a:t>to manipulate, which enables other optimizations.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026692" y="3112655"/>
            <a:ext cx="621672" cy="434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88655" y="1663829"/>
            <a:ext cx="303801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=a;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&lt;b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+= c) {  </a:t>
            </a:r>
          </a:p>
          <a:p>
            <a:pPr eaLnBrk="1" hangingPunct="1"/>
            <a:r>
              <a:rPr lang="en-US" altLang="en-US" sz="2400" dirty="0"/>
              <a:t>   </a:t>
            </a:r>
            <a:r>
              <a:rPr lang="en-US" altLang="en-US" sz="2400" dirty="0" smtClean="0"/>
              <a:t> // loop body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}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88655" y="3678804"/>
            <a:ext cx="372409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</a:t>
            </a:r>
            <a:r>
              <a:rPr lang="en-US" altLang="en-US" sz="2400" dirty="0"/>
              <a:t>(ii=1; ii</a:t>
            </a:r>
            <a:r>
              <a:rPr lang="en-US" altLang="en-US" sz="2400" dirty="0" smtClean="0"/>
              <a:t>&lt;(b-a)/c; </a:t>
            </a:r>
            <a:r>
              <a:rPr lang="en-US" altLang="en-US" sz="2400" dirty="0"/>
              <a:t>ii++) {  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= a + (ii-1) </a:t>
            </a:r>
            <a:r>
              <a:rPr lang="en-US" altLang="en-US" sz="2400" dirty="0" smtClean="0"/>
              <a:t>*c;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// loop body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7357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altLang="en-US" dirty="0"/>
              <a:t>Change the shape </a:t>
            </a:r>
            <a:r>
              <a:rPr lang="en-US" altLang="en-US" dirty="0" smtClean="0"/>
              <a:t>and direction of </a:t>
            </a:r>
            <a:r>
              <a:rPr lang="en-US" altLang="en-US" dirty="0"/>
              <a:t>loop iterations</a:t>
            </a:r>
          </a:p>
          <a:p>
            <a:pPr lvl="1"/>
            <a:r>
              <a:rPr lang="en-US" altLang="en-US" dirty="0" smtClean="0"/>
              <a:t> Change </a:t>
            </a:r>
            <a:r>
              <a:rPr lang="en-US" altLang="en-US" dirty="0"/>
              <a:t>the access pattern</a:t>
            </a:r>
          </a:p>
          <a:p>
            <a:pPr lvl="2"/>
            <a:r>
              <a:rPr lang="en-US" altLang="en-US" dirty="0" smtClean="0"/>
              <a:t> Increase </a:t>
            </a:r>
            <a:r>
              <a:rPr lang="en-US" altLang="en-US" dirty="0"/>
              <a:t>data reuse (locality)</a:t>
            </a:r>
          </a:p>
          <a:p>
            <a:pPr lvl="2"/>
            <a:r>
              <a:rPr lang="en-US" altLang="en-US" dirty="0" smtClean="0"/>
              <a:t> Reduce </a:t>
            </a:r>
            <a:r>
              <a:rPr lang="en-US" altLang="en-US" dirty="0"/>
              <a:t>overheads</a:t>
            </a:r>
          </a:p>
          <a:p>
            <a:pPr lvl="1"/>
            <a:r>
              <a:rPr lang="en-US" altLang="en-US" dirty="0"/>
              <a:t>Valid transformations need to maintain </a:t>
            </a:r>
            <a:r>
              <a:rPr lang="en-US" altLang="en-US" dirty="0" smtClean="0"/>
              <a:t>all loop carried </a:t>
            </a:r>
            <a:r>
              <a:rPr lang="en-US" altLang="en-US" dirty="0"/>
              <a:t>dependence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err="1"/>
              <a:t>Unimodular</a:t>
            </a:r>
            <a:r>
              <a:rPr lang="en-US" altLang="en-US" dirty="0"/>
              <a:t> transformations</a:t>
            </a:r>
          </a:p>
          <a:p>
            <a:pPr lvl="2"/>
            <a:r>
              <a:rPr lang="en-US" altLang="en-US" dirty="0"/>
              <a:t>Loop interchange, loop permutation, loop reversal, loop skewing, and many others</a:t>
            </a:r>
          </a:p>
          <a:p>
            <a:pPr lvl="1"/>
            <a:r>
              <a:rPr lang="en-US" altLang="en-US" dirty="0"/>
              <a:t>Loop fusion and  distribution</a:t>
            </a:r>
          </a:p>
          <a:p>
            <a:pPr lvl="1"/>
            <a:r>
              <a:rPr lang="en-US" altLang="en-US" dirty="0"/>
              <a:t>Loop tiling</a:t>
            </a:r>
          </a:p>
          <a:p>
            <a:pPr lvl="1"/>
            <a:r>
              <a:rPr lang="en-US" altLang="en-US" dirty="0"/>
              <a:t>Loop unrolling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698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Unimodular</a:t>
            </a:r>
            <a:r>
              <a:rPr lang="en-US" altLang="en-US" dirty="0"/>
              <a:t> transformations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</a:t>
                </a:r>
                <a:r>
                  <a:rPr lang="en-US" altLang="en-US" dirty="0" err="1"/>
                  <a:t>unimodular</a:t>
                </a:r>
                <a:r>
                  <a:rPr lang="en-US" altLang="en-US" dirty="0"/>
                  <a:t> matrix is a square matrix with all integral components and with a determinant of 1 or –1.</a:t>
                </a:r>
              </a:p>
              <a:p>
                <a:r>
                  <a:rPr lang="en-US" altLang="en-US" dirty="0"/>
                  <a:t>Let the </a:t>
                </a:r>
                <a:r>
                  <a:rPr lang="en-US" altLang="en-US" dirty="0" err="1"/>
                  <a:t>unimodular</a:t>
                </a:r>
                <a:r>
                  <a:rPr lang="en-US" altLang="en-US" dirty="0"/>
                  <a:t> matrix be U, it transforms iteration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to iteration 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  <a:p>
                <a:pPr lvl="2"/>
                <a:r>
                  <a:rPr lang="en-US" altLang="en-US" dirty="0" smtClean="0"/>
                  <a:t> A </a:t>
                </a:r>
                <a:r>
                  <a:rPr lang="en-US" altLang="en-US" dirty="0" err="1"/>
                  <a:t>unimodular</a:t>
                </a:r>
                <a:r>
                  <a:rPr lang="en-US" altLang="en-US" dirty="0"/>
                  <a:t> transformation represented by matrix U is legal when applied to a loop nest with a set of distance vector D if and only if for each d in D, </a:t>
                </a:r>
                <a:r>
                  <a:rPr lang="en-US" altLang="en-US" dirty="0" err="1"/>
                  <a:t>Ud</a:t>
                </a:r>
                <a:r>
                  <a:rPr lang="en-US" altLang="en-US" dirty="0"/>
                  <a:t> &gt;= 0.</a:t>
                </a:r>
              </a:p>
              <a:p>
                <a:pPr lvl="3"/>
                <a:r>
                  <a:rPr lang="en-US" altLang="en-US" dirty="0" smtClean="0"/>
                  <a:t> Distance </a:t>
                </a:r>
                <a:r>
                  <a:rPr lang="en-US" altLang="en-US" dirty="0"/>
                  <a:t>vector tells the dependences in the loop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59" t="-289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25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Unimodular</a:t>
            </a:r>
            <a:r>
              <a:rPr lang="en-US" altLang="en-US" dirty="0"/>
              <a:t> </a:t>
            </a:r>
            <a:r>
              <a:rPr lang="en-US" altLang="en-US" dirty="0" smtClean="0"/>
              <a:t>transformations: </a:t>
            </a:r>
            <a:r>
              <a:rPr lang="en-US" altLang="en-US" dirty="0"/>
              <a:t>loop interchange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4088" y="3040381"/>
            <a:ext cx="10363826" cy="646545"/>
          </a:xfrm>
        </p:spPr>
        <p:txBody>
          <a:bodyPr/>
          <a:lstStyle/>
          <a:p>
            <a:r>
              <a:rPr lang="en-US" dirty="0" smtClean="0"/>
              <a:t>Distance vector = [1, 0]</a:t>
            </a: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194088" y="1611313"/>
            <a:ext cx="336021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(j=0; j &lt; 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, j</a:t>
            </a:r>
            <a:r>
              <a:rPr lang="en-US" altLang="en-US" sz="2400" dirty="0"/>
              <a:t>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= </a:t>
            </a:r>
            <a:r>
              <a:rPr lang="en-US" altLang="en-US" sz="2400" dirty="0" smtClean="0"/>
              <a:t>a(i-1, j</a:t>
            </a:r>
            <a:r>
              <a:rPr lang="en-US" altLang="en-US" sz="2400" dirty="0"/>
              <a:t>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+ 1;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6433127" y="1611312"/>
            <a:ext cx="3291286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</a:t>
            </a:r>
            <a:r>
              <a:rPr lang="en-US" altLang="en-US" sz="2400" dirty="0"/>
              <a:t>(j=0; j&lt;n;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</a:t>
            </a:r>
          </a:p>
          <a:p>
            <a:pPr eaLnBrk="1" hangingPunct="1"/>
            <a:r>
              <a:rPr lang="en-US" altLang="en-US" sz="2400" dirty="0"/>
              <a:t>    for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=0;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&lt; n;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++) </a:t>
            </a:r>
          </a:p>
          <a:p>
            <a:pPr eaLnBrk="1" hangingPunct="1"/>
            <a:r>
              <a:rPr lang="en-US" altLang="en-US" sz="2400" dirty="0"/>
              <a:t>       </a:t>
            </a:r>
            <a:r>
              <a:rPr lang="en-US" altLang="en-US" sz="2400" dirty="0" smtClean="0"/>
              <a:t>a(</a:t>
            </a:r>
            <a:r>
              <a:rPr lang="en-US" altLang="en-US" sz="2400" dirty="0" err="1"/>
              <a:t>i</a:t>
            </a:r>
            <a:r>
              <a:rPr lang="en-US" altLang="en-US" sz="2400" dirty="0" err="1" smtClean="0"/>
              <a:t>,j</a:t>
            </a:r>
            <a:r>
              <a:rPr lang="en-US" altLang="en-US" sz="2400" dirty="0"/>
              <a:t>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= </a:t>
            </a:r>
            <a:r>
              <a:rPr lang="en-US" altLang="en-US" sz="2400" dirty="0" smtClean="0"/>
              <a:t>a(i-1, j</a:t>
            </a:r>
            <a:r>
              <a:rPr lang="en-US" altLang="en-US" sz="2400" dirty="0"/>
              <a:t>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+ 1;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49091" y="1967345"/>
            <a:ext cx="1246596" cy="45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08010"/>
              </p:ext>
            </p:extLst>
          </p:nvPr>
        </p:nvGraphicFramePr>
        <p:xfrm>
          <a:off x="1274618" y="3915665"/>
          <a:ext cx="18224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749300" imgH="457200" progId="Equation.3">
                  <p:embed/>
                </p:oleObj>
              </mc:Choice>
              <mc:Fallback>
                <p:oleObj name="Equation" r:id="rId3" imgW="749300" imgH="457200" progId="Equation.3">
                  <p:embed/>
                  <p:pic>
                    <p:nvPicPr>
                      <p:cNvPr id="1026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618" y="3915665"/>
                        <a:ext cx="18224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1137"/>
              </p:ext>
            </p:extLst>
          </p:nvPr>
        </p:nvGraphicFramePr>
        <p:xfrm>
          <a:off x="3627582" y="3881066"/>
          <a:ext cx="12985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533169" imgH="457002" progId="Equation.3">
                  <p:embed/>
                </p:oleObj>
              </mc:Choice>
              <mc:Fallback>
                <p:oleObj name="Equation" r:id="rId5" imgW="533169" imgH="457002" progId="Equation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582" y="3881066"/>
                        <a:ext cx="12985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25523"/>
              </p:ext>
            </p:extLst>
          </p:nvPr>
        </p:nvGraphicFramePr>
        <p:xfrm>
          <a:off x="6235103" y="3915665"/>
          <a:ext cx="34909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7" imgW="1435100" imgH="457200" progId="Equation.3">
                  <p:embed/>
                </p:oleObj>
              </mc:Choice>
              <mc:Fallback>
                <p:oleObj name="Equation" r:id="rId7" imgW="1435100" imgH="457200" progId="Equation.3">
                  <p:embed/>
                  <p:pic>
                    <p:nvPicPr>
                      <p:cNvPr id="1027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103" y="3915665"/>
                        <a:ext cx="34909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74618" y="5311975"/>
            <a:ext cx="790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/>
              <a:t>Ud</a:t>
            </a:r>
            <a:r>
              <a:rPr lang="en-US" altLang="en-US" sz="2800" dirty="0"/>
              <a:t> &gt;= </a:t>
            </a:r>
            <a:r>
              <a:rPr lang="en-US" altLang="en-US" sz="2800" dirty="0" smtClean="0"/>
              <a:t>0, the transformation for this loop nest is legal.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495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Unimodular</a:t>
            </a:r>
            <a:r>
              <a:rPr lang="en-US" altLang="en-US" dirty="0"/>
              <a:t> </a:t>
            </a:r>
            <a:r>
              <a:rPr lang="en-US" altLang="en-US" dirty="0" smtClean="0"/>
              <a:t>transformations: </a:t>
            </a:r>
            <a:r>
              <a:rPr lang="en-US" altLang="en-US" dirty="0"/>
              <a:t>loop permutation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7581" y="1413587"/>
            <a:ext cx="3461204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(j=0; j &lt; 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for (k=0; k &lt; n; k++)</a:t>
            </a:r>
          </a:p>
          <a:p>
            <a:pPr eaLnBrk="1" hangingPunct="1"/>
            <a:r>
              <a:rPr lang="en-US" altLang="en-US" sz="2400" dirty="0"/>
              <a:t>          for (l=0; l&lt;n; l++)</a:t>
            </a:r>
          </a:p>
          <a:p>
            <a:pPr eaLnBrk="1" hangingPunct="1"/>
            <a:r>
              <a:rPr lang="en-US" altLang="en-US" sz="2400" dirty="0"/>
              <a:t>             </a:t>
            </a:r>
            <a:r>
              <a:rPr lang="en-US" altLang="en-US" sz="2400" dirty="0" smtClean="0"/>
              <a:t> // loop body</a:t>
            </a:r>
            <a:endParaRPr lang="en-US" altLang="en-US" sz="2400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54053"/>
              </p:ext>
            </p:extLst>
          </p:nvPr>
        </p:nvGraphicFramePr>
        <p:xfrm>
          <a:off x="1527581" y="3903308"/>
          <a:ext cx="21240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1181100" imgH="914400" progId="Equation.3">
                  <p:embed/>
                </p:oleObj>
              </mc:Choice>
              <mc:Fallback>
                <p:oleObj name="Equation" r:id="rId3" imgW="1181100" imgH="914400" progId="Equation.3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581" y="3903308"/>
                        <a:ext cx="2124075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452986"/>
              </p:ext>
            </p:extLst>
          </p:nvPr>
        </p:nvGraphicFramePr>
        <p:xfrm>
          <a:off x="5327733" y="3903308"/>
          <a:ext cx="33559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1866900" imgH="914400" progId="Equation.3">
                  <p:embed/>
                </p:oleObj>
              </mc:Choice>
              <mc:Fallback>
                <p:oleObj name="Equation" r:id="rId5" imgW="1866900" imgH="914400" progId="Equation.3">
                  <p:embed/>
                  <p:pic>
                    <p:nvPicPr>
                      <p:cNvPr id="20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733" y="3903308"/>
                        <a:ext cx="3355975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19610" y="1413587"/>
            <a:ext cx="329128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(k=0</a:t>
            </a:r>
            <a:r>
              <a:rPr lang="en-US" altLang="en-US" sz="2400" dirty="0"/>
              <a:t>; k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k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</a:t>
            </a:r>
            <a:r>
              <a:rPr lang="en-US" altLang="en-US" sz="2400" dirty="0" smtClean="0"/>
              <a:t>(l=0</a:t>
            </a:r>
            <a:r>
              <a:rPr lang="en-US" altLang="en-US" sz="2400" dirty="0"/>
              <a:t>; </a:t>
            </a:r>
            <a:r>
              <a:rPr lang="en-US" altLang="en-US" sz="2400" dirty="0" smtClean="0"/>
              <a:t>l </a:t>
            </a:r>
            <a:r>
              <a:rPr lang="en-US" altLang="en-US" sz="2400" dirty="0"/>
              <a:t>&lt; n; l</a:t>
            </a:r>
            <a:r>
              <a:rPr lang="en-US" altLang="en-US" sz="2400" dirty="0" smtClean="0"/>
              <a:t>++) 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for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&lt; n;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   for </a:t>
            </a:r>
            <a:r>
              <a:rPr lang="en-US" altLang="en-US" sz="2400" dirty="0" smtClean="0"/>
              <a:t>(j=0</a:t>
            </a:r>
            <a:r>
              <a:rPr lang="en-US" altLang="en-US" sz="2400" dirty="0"/>
              <a:t>; </a:t>
            </a:r>
            <a:r>
              <a:rPr lang="en-US" altLang="en-US" sz="2400" dirty="0" smtClean="0"/>
              <a:t>j&lt;n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j++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      </a:t>
            </a:r>
            <a:r>
              <a:rPr lang="en-US" altLang="en-US" sz="2400" dirty="0" smtClean="0"/>
              <a:t> // loop body</a:t>
            </a:r>
            <a:endParaRPr lang="en-US" alt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5431811" y="2146364"/>
            <a:ext cx="768266" cy="51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40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Unimodular</a:t>
            </a:r>
            <a:r>
              <a:rPr lang="en-US" altLang="en-US" dirty="0"/>
              <a:t> </a:t>
            </a:r>
            <a:r>
              <a:rPr lang="en-US" altLang="en-US" dirty="0" smtClean="0"/>
              <a:t>transformations: </a:t>
            </a:r>
            <a:r>
              <a:rPr lang="en-US" altLang="en-US" dirty="0"/>
              <a:t>loop permutation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11043" y="1367552"/>
            <a:ext cx="3449917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(j=0; j &lt; 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for (k=0; k &lt; n; k++)</a:t>
            </a:r>
          </a:p>
          <a:p>
            <a:pPr eaLnBrk="1" hangingPunct="1"/>
            <a:r>
              <a:rPr lang="en-US" altLang="en-US" sz="2400" dirty="0"/>
              <a:t>          for (l=0; l&lt;n; l++)</a:t>
            </a:r>
          </a:p>
          <a:p>
            <a:pPr eaLnBrk="1" hangingPunct="1"/>
            <a:r>
              <a:rPr lang="en-US" altLang="en-US" sz="2400" dirty="0"/>
              <a:t>             </a:t>
            </a:r>
            <a:r>
              <a:rPr lang="en-US" altLang="en-US" sz="2400" dirty="0" smtClean="0"/>
              <a:t> // loop body</a:t>
            </a:r>
            <a:endParaRPr lang="en-US" altLang="en-US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29226" y="1415332"/>
            <a:ext cx="329128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(k=0</a:t>
            </a:r>
            <a:r>
              <a:rPr lang="en-US" altLang="en-US" sz="2400" dirty="0"/>
              <a:t>; k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k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</a:t>
            </a:r>
            <a:r>
              <a:rPr lang="en-US" altLang="en-US" sz="2400" dirty="0" smtClean="0"/>
              <a:t>(l=0</a:t>
            </a:r>
            <a:r>
              <a:rPr lang="en-US" altLang="en-US" sz="2400" dirty="0"/>
              <a:t>; </a:t>
            </a:r>
            <a:r>
              <a:rPr lang="en-US" altLang="en-US" sz="2400" dirty="0" smtClean="0"/>
              <a:t>l </a:t>
            </a:r>
            <a:r>
              <a:rPr lang="en-US" altLang="en-US" sz="2400" dirty="0"/>
              <a:t>&lt; n; l</a:t>
            </a:r>
            <a:r>
              <a:rPr lang="en-US" altLang="en-US" sz="2400" dirty="0" smtClean="0"/>
              <a:t>++) 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for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&lt; n;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   for </a:t>
            </a:r>
            <a:r>
              <a:rPr lang="en-US" altLang="en-US" sz="2400" dirty="0" smtClean="0"/>
              <a:t>(j=0</a:t>
            </a:r>
            <a:r>
              <a:rPr lang="en-US" altLang="en-US" sz="2400" dirty="0"/>
              <a:t>; </a:t>
            </a:r>
            <a:r>
              <a:rPr lang="en-US" altLang="en-US" sz="2400" dirty="0" smtClean="0"/>
              <a:t>j&lt;n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j++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      </a:t>
            </a:r>
            <a:r>
              <a:rPr lang="en-US" altLang="en-US" sz="2400" dirty="0" smtClean="0"/>
              <a:t> // loop body</a:t>
            </a:r>
            <a:endParaRPr lang="en-US" alt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4460960" y="2113205"/>
            <a:ext cx="768266" cy="51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51277" y="1653452"/>
                <a:ext cx="3363293" cy="1680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to derive U?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277" y="1653452"/>
                <a:ext cx="3363293" cy="1680973"/>
              </a:xfrm>
              <a:prstGeom prst="rect">
                <a:avLst/>
              </a:prstGeom>
              <a:blipFill>
                <a:blip r:embed="rId3"/>
                <a:stretch>
                  <a:fillRect l="-1630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1043" y="3654184"/>
                <a:ext cx="8180573" cy="168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to derive U?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2,0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3,0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3,1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2,3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3,3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43" y="3654184"/>
                <a:ext cx="8180573" cy="1684372"/>
              </a:xfrm>
              <a:prstGeom prst="rect">
                <a:avLst/>
              </a:prstGeom>
              <a:blipFill>
                <a:blip r:embed="rId4"/>
                <a:stretch>
                  <a:fillRect l="-671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6647" y="5581006"/>
                <a:ext cx="794467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0,3</m:t>
                        </m:r>
                      </m:sub>
                    </m:sSub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</m:oMath>
                </a14:m>
                <a:r>
                  <a:rPr lang="en-US" dirty="0" smtClean="0"/>
                  <a:t> =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0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0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47" y="5581006"/>
                <a:ext cx="7944675" cy="381515"/>
              </a:xfrm>
              <a:prstGeom prst="rect">
                <a:avLst/>
              </a:prstGeom>
              <a:blipFill>
                <a:blip r:embed="rId5"/>
                <a:stretch>
                  <a:fillRect l="-613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1832"/>
              </p:ext>
            </p:extLst>
          </p:nvPr>
        </p:nvGraphicFramePr>
        <p:xfrm>
          <a:off x="9667972" y="3814098"/>
          <a:ext cx="21240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6" imgW="1181100" imgH="914400" progId="Equation.3">
                  <p:embed/>
                </p:oleObj>
              </mc:Choice>
              <mc:Fallback>
                <p:oleObj name="Equation" r:id="rId6" imgW="1181100" imgH="91440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972" y="3814098"/>
                        <a:ext cx="2124075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28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620" y="939747"/>
            <a:ext cx="693245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0; </a:t>
            </a:r>
            <a:r>
              <a:rPr lang="en-US" sz="2400" dirty="0" err="1" smtClean="0"/>
              <a:t>i</a:t>
            </a:r>
            <a:r>
              <a:rPr lang="en-US" sz="2400" dirty="0" smtClean="0"/>
              <a:t>&lt;n; </a:t>
            </a:r>
            <a:r>
              <a:rPr lang="en-US" sz="2400" dirty="0" err="1" smtClean="0"/>
              <a:t>i</a:t>
            </a:r>
            <a:r>
              <a:rPr lang="en-US" sz="2400" dirty="0" smtClean="0"/>
              <a:t>++)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j=0; j&lt;n; </a:t>
            </a:r>
            <a:r>
              <a:rPr lang="en-US" sz="2400" dirty="0" err="1" smtClean="0"/>
              <a:t>j++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k=0; k&lt;n; k++) 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S1: a[i+1][j][k-2] = a[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 + 1;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S2: a[i+1][j-1][k+2] = c[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 + d[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}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56619" y="3980313"/>
            <a:ext cx="69324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k</a:t>
            </a:r>
            <a:r>
              <a:rPr lang="en-US" sz="2400" dirty="0" smtClean="0"/>
              <a:t> = 0; </a:t>
            </a:r>
            <a:r>
              <a:rPr lang="en-US" sz="2400" dirty="0"/>
              <a:t>k</a:t>
            </a:r>
            <a:r>
              <a:rPr lang="en-US" sz="2400" dirty="0" smtClean="0"/>
              <a:t>&lt;n; </a:t>
            </a:r>
            <a:r>
              <a:rPr lang="en-US" sz="2400" dirty="0"/>
              <a:t>k</a:t>
            </a:r>
            <a:r>
              <a:rPr lang="en-US" sz="2400" dirty="0" smtClean="0"/>
              <a:t>++)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=0; </a:t>
            </a:r>
            <a:r>
              <a:rPr lang="en-US" sz="2400" dirty="0" err="1"/>
              <a:t>i</a:t>
            </a:r>
            <a:r>
              <a:rPr lang="en-US" sz="2400" dirty="0" smtClean="0"/>
              <a:t>&lt;n; </a:t>
            </a:r>
            <a:r>
              <a:rPr lang="en-US" sz="2400" dirty="0" err="1"/>
              <a:t>i</a:t>
            </a:r>
            <a:r>
              <a:rPr lang="en-US" sz="2400" dirty="0" smtClean="0"/>
              <a:t>++)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j=0; j&lt;n; </a:t>
            </a:r>
            <a:r>
              <a:rPr lang="en-US" sz="2400" dirty="0" err="1" smtClean="0"/>
              <a:t>j++</a:t>
            </a:r>
            <a:r>
              <a:rPr lang="en-US" sz="2400" dirty="0" smtClean="0"/>
              <a:t>) 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S1: a[i+1][j][k-2] = a[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 + 1;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S2: a[i+1][j-1][k+2] = c[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 + d[</a:t>
            </a:r>
            <a:r>
              <a:rPr lang="en-US" sz="2400" dirty="0" err="1" smtClean="0"/>
              <a:t>i</a:t>
            </a:r>
            <a:r>
              <a:rPr lang="en-US" sz="2400" dirty="0" smtClean="0"/>
              <a:t>][j][k];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}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466007" y="3324260"/>
            <a:ext cx="713678" cy="57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04663" y="1170579"/>
            <a:ext cx="3323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legal?</a:t>
            </a:r>
          </a:p>
          <a:p>
            <a:r>
              <a:rPr lang="en-US" dirty="0" smtClean="0"/>
              <a:t>Distance vectors for the loop</a:t>
            </a:r>
          </a:p>
          <a:p>
            <a:r>
              <a:rPr lang="en-US" dirty="0" smtClean="0"/>
              <a:t>[1, 0, -2], [1, -1, 2], and [0, 1, -4].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50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Unimodular</a:t>
            </a:r>
            <a:r>
              <a:rPr lang="en-US" altLang="en-US" dirty="0"/>
              <a:t> </a:t>
            </a:r>
            <a:r>
              <a:rPr lang="en-US" altLang="en-US" dirty="0" smtClean="0"/>
              <a:t>transformations: </a:t>
            </a:r>
            <a:r>
              <a:rPr lang="en-US" altLang="en-US" dirty="0"/>
              <a:t>loop reversal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6036" y="2214694"/>
            <a:ext cx="358143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(j=0; j &lt; 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i,j</a:t>
            </a:r>
            <a:r>
              <a:rPr lang="en-US" altLang="en-US" sz="2400" dirty="0"/>
              <a:t>) = </a:t>
            </a:r>
            <a:r>
              <a:rPr lang="en-US" altLang="en-US" sz="2400" dirty="0" smtClean="0"/>
              <a:t>a(i-1</a:t>
            </a:r>
            <a:r>
              <a:rPr lang="en-US" altLang="en-US" sz="2400" dirty="0"/>
              <a:t>, j) + 1.0;</a:t>
            </a: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6460836" y="2214694"/>
            <a:ext cx="354937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j</a:t>
            </a:r>
            <a:r>
              <a:rPr lang="en-US" altLang="en-US" sz="2400" dirty="0" err="1" smtClean="0"/>
              <a:t>++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</a:t>
            </a:r>
            <a:r>
              <a:rPr lang="en-US" altLang="en-US" sz="2400" dirty="0" smtClean="0"/>
              <a:t>(j=9; j &gt;=0;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--) 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   a(</a:t>
            </a:r>
            <a:r>
              <a:rPr lang="en-US" altLang="en-US" sz="2400" dirty="0" err="1"/>
              <a:t>i,j</a:t>
            </a:r>
            <a:r>
              <a:rPr lang="en-US" altLang="en-US" sz="2400" dirty="0"/>
              <a:t>) = a(i-1, j) + </a:t>
            </a:r>
            <a:r>
              <a:rPr lang="en-US" altLang="en-US" sz="2400" dirty="0" smtClean="0"/>
              <a:t>1.0;</a:t>
            </a:r>
            <a:endParaRPr lang="en-US" alt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4941455" y="2586182"/>
            <a:ext cx="1302327" cy="46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55001"/>
              </p:ext>
            </p:extLst>
          </p:nvPr>
        </p:nvGraphicFramePr>
        <p:xfrm>
          <a:off x="3770746" y="3943928"/>
          <a:ext cx="15065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3" imgW="838200" imgH="457200" progId="Equation.3">
                  <p:embed/>
                </p:oleObj>
              </mc:Choice>
              <mc:Fallback>
                <p:oleObj name="Equation" r:id="rId3" imgW="838200" imgH="457200" progId="Equation.3">
                  <p:embed/>
                  <p:pic>
                    <p:nvPicPr>
                      <p:cNvPr id="307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746" y="3943928"/>
                        <a:ext cx="15065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96840"/>
              </p:ext>
            </p:extLst>
          </p:nvPr>
        </p:nvGraphicFramePr>
        <p:xfrm>
          <a:off x="6513946" y="4020128"/>
          <a:ext cx="9128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5" imgW="508000" imgH="457200" progId="Equation.3">
                  <p:embed/>
                </p:oleObj>
              </mc:Choice>
              <mc:Fallback>
                <p:oleObj name="Equation" r:id="rId5" imgW="508000" imgH="457200" progId="Equation.3">
                  <p:embed/>
                  <p:pic>
                    <p:nvPicPr>
                      <p:cNvPr id="3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946" y="4020128"/>
                        <a:ext cx="9128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58513"/>
              </p:ext>
            </p:extLst>
          </p:nvPr>
        </p:nvGraphicFramePr>
        <p:xfrm>
          <a:off x="4151746" y="5163128"/>
          <a:ext cx="26939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7" imgW="1498600" imgH="457200" progId="Equation.3">
                  <p:embed/>
                </p:oleObj>
              </mc:Choice>
              <mc:Fallback>
                <p:oleObj name="Equation" r:id="rId7" imgW="1498600" imgH="457200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46" y="5163128"/>
                        <a:ext cx="269398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814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Unimodular</a:t>
            </a:r>
            <a:r>
              <a:rPr lang="en-US" altLang="en-US" dirty="0"/>
              <a:t> </a:t>
            </a:r>
            <a:r>
              <a:rPr lang="en-US" altLang="en-US" dirty="0" smtClean="0"/>
              <a:t>transformations: </a:t>
            </a:r>
            <a:r>
              <a:rPr lang="en-US" altLang="en-US" dirty="0"/>
              <a:t>loop skewing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4655" y="2479963"/>
            <a:ext cx="324800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(j=0; j &lt; 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 </a:t>
            </a:r>
            <a:r>
              <a:rPr lang="en-US" altLang="en-US" sz="2400" dirty="0"/>
              <a:t>j) + 1.0;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59600" y="2479963"/>
            <a:ext cx="346441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for (</a:t>
            </a:r>
            <a:r>
              <a:rPr lang="en-US" altLang="en-US" sz="2400" dirty="0" smtClean="0"/>
              <a:t>j=i+1</a:t>
            </a:r>
            <a:r>
              <a:rPr lang="en-US" altLang="en-US" sz="2400" dirty="0"/>
              <a:t>; j &lt;</a:t>
            </a:r>
            <a:r>
              <a:rPr lang="en-US" altLang="en-US" sz="2400" dirty="0" err="1"/>
              <a:t>i+n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 </a:t>
            </a:r>
          </a:p>
          <a:p>
            <a:pPr eaLnBrk="1" hangingPunct="1"/>
            <a:r>
              <a:rPr lang="en-US" altLang="en-US" sz="2400" dirty="0"/>
              <a:t>       a(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= a(j) + 1.0;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47491" y="2900218"/>
            <a:ext cx="1865745" cy="39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61391"/>
              </p:ext>
            </p:extLst>
          </p:nvPr>
        </p:nvGraphicFramePr>
        <p:xfrm>
          <a:off x="5070764" y="4470400"/>
          <a:ext cx="16510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723586" imgH="457002" progId="Equation.3">
                  <p:embed/>
                </p:oleObj>
              </mc:Choice>
              <mc:Fallback>
                <p:oleObj name="Equation" r:id="rId3" imgW="723586" imgH="457002" progId="Equation.3">
                  <p:embed/>
                  <p:pic>
                    <p:nvPicPr>
                      <p:cNvPr id="409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764" y="4470400"/>
                        <a:ext cx="165100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398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3055" y="1566408"/>
            <a:ext cx="6234545" cy="42247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Takes two adjacent loops that have the same iteration space and combines the body.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Legal when there are no flow, anti- and output dependences in the fused loop.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Increase the loop body, reduce loop overheads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Increase the chance of instruction scheduling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May improve </a:t>
            </a:r>
            <a:r>
              <a:rPr lang="en-US" altLang="en-US" dirty="0" smtClean="0"/>
              <a:t>locality</a:t>
            </a:r>
            <a:endParaRPr lang="en-US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1397" y="1731385"/>
            <a:ext cx="254428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 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1.0;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for </a:t>
            </a:r>
            <a:r>
              <a:rPr lang="en-US" altLang="en-US" sz="2400" dirty="0"/>
              <a:t>(j=0; j&lt;n; </a:t>
            </a:r>
            <a:r>
              <a:rPr lang="en-US" altLang="en-US" sz="2400" dirty="0" err="1"/>
              <a:t>j++</a:t>
            </a:r>
            <a:r>
              <a:rPr lang="en-US" altLang="en-US" sz="2400" dirty="0"/>
              <a:t>)</a:t>
            </a:r>
          </a:p>
          <a:p>
            <a:pPr eaLnBrk="1" hangingPunct="1"/>
            <a:r>
              <a:rPr lang="en-US" altLang="en-US" sz="2400" dirty="0"/>
              <a:t>    b(j) = 1.0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1397" y="4479636"/>
            <a:ext cx="262924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 </a:t>
            </a:r>
            <a:r>
              <a:rPr lang="en-US" altLang="en-US" sz="2400" dirty="0"/>
              <a:t>{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1.0;</a:t>
            </a:r>
          </a:p>
          <a:p>
            <a:pPr eaLnBrk="1" hangingPunct="1"/>
            <a:r>
              <a:rPr lang="en-US" altLang="en-US" sz="2400" dirty="0"/>
              <a:t>    b(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= 1.0;</a:t>
            </a:r>
          </a:p>
          <a:p>
            <a:pPr eaLnBrk="1" hangingPunct="1"/>
            <a:r>
              <a:rPr lang="en-US" altLang="en-US" sz="2400" dirty="0"/>
              <a:t>}</a:t>
            </a:r>
          </a:p>
        </p:txBody>
      </p:sp>
      <p:sp>
        <p:nvSpPr>
          <p:cNvPr id="7" name="Down Arrow 6"/>
          <p:cNvSpPr/>
          <p:nvPr/>
        </p:nvSpPr>
        <p:spPr>
          <a:xfrm>
            <a:off x="2964873" y="3768436"/>
            <a:ext cx="452582" cy="628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features in modern CPU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94556" y="1753785"/>
            <a:ext cx="5530578" cy="4655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Superscalar architecture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Instruction pipelining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Multiple instructions are in the pipeline at different stages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Pipeline hazards: an operand of an instruction is not available when needed.</a:t>
            </a:r>
          </a:p>
          <a:p>
            <a:pPr lvl="3"/>
            <a:r>
              <a:rPr lang="en-US" dirty="0"/>
              <a:t> M</a:t>
            </a:r>
            <a:r>
              <a:rPr lang="en-US" dirty="0" smtClean="0"/>
              <a:t>any causes: the operand has not been calculated by another instruction. Load from memory not complete,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/>
            <a:r>
              <a:rPr lang="en-US" dirty="0" smtClean="0"/>
              <a:t> Solution: stall the pipeline (delay the stage for the instruction).    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The impact of branch instruction.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3" y="2433474"/>
            <a:ext cx="3863126" cy="22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3055" y="1566408"/>
            <a:ext cx="6234545" cy="4224792"/>
          </a:xfrm>
        </p:spPr>
        <p:txBody>
          <a:bodyPr/>
          <a:lstStyle/>
          <a:p>
            <a:r>
              <a:rPr lang="en-US" altLang="en-US" dirty="0"/>
              <a:t>Takes one loop and </a:t>
            </a:r>
            <a:r>
              <a:rPr lang="en-US" altLang="en-US" dirty="0" smtClean="0"/>
              <a:t>partitions </a:t>
            </a:r>
            <a:r>
              <a:rPr lang="en-US" altLang="en-US" dirty="0"/>
              <a:t>it into two loops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/>
              <a:t>Why</a:t>
            </a:r>
          </a:p>
          <a:p>
            <a:pPr lvl="2"/>
            <a:r>
              <a:rPr lang="en-US" altLang="en-US" dirty="0"/>
              <a:t>Reduce memory trace</a:t>
            </a:r>
          </a:p>
          <a:p>
            <a:pPr lvl="2"/>
            <a:r>
              <a:rPr lang="en-US" altLang="en-US" dirty="0"/>
              <a:t>Improve locality</a:t>
            </a:r>
          </a:p>
          <a:p>
            <a:pPr lvl="2"/>
            <a:r>
              <a:rPr lang="en-US" altLang="en-US" dirty="0"/>
              <a:t>Increase the chance of instruction scheduling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61501" y="4004787"/>
            <a:ext cx="254428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 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1.0;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b(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76541" y="1807054"/>
            <a:ext cx="262924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&lt;n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 </a:t>
            </a:r>
            <a:r>
              <a:rPr lang="en-US" altLang="en-US" sz="2400" dirty="0"/>
              <a:t>{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1.0;</a:t>
            </a:r>
          </a:p>
          <a:p>
            <a:pPr eaLnBrk="1" hangingPunct="1"/>
            <a:r>
              <a:rPr lang="en-US" altLang="en-US" sz="2400" dirty="0"/>
              <a:t>    b(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=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);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}</a:t>
            </a:r>
          </a:p>
        </p:txBody>
      </p:sp>
      <p:sp>
        <p:nvSpPr>
          <p:cNvPr id="7" name="Down Arrow 6"/>
          <p:cNvSpPr/>
          <p:nvPr/>
        </p:nvSpPr>
        <p:spPr>
          <a:xfrm>
            <a:off x="3007353" y="3376714"/>
            <a:ext cx="452582" cy="628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1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359047"/>
          </a:xfrm>
        </p:spPr>
        <p:txBody>
          <a:bodyPr/>
          <a:lstStyle/>
          <a:p>
            <a:r>
              <a:rPr lang="en-US" altLang="en-US" dirty="0" err="1"/>
              <a:t>Replaceing</a:t>
            </a:r>
            <a:r>
              <a:rPr lang="en-US" altLang="en-US" dirty="0"/>
              <a:t> a single loop into two loops.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for(I=0; I&lt;n; I++) … </a:t>
            </a:r>
            <a:r>
              <a:rPr lang="en-US" altLang="en-US" dirty="0">
                <a:sym typeface="Wingdings" panose="05000000000000000000" pitchFamily="2" charset="2"/>
              </a:rPr>
              <a:t> for(I=0; I&lt;n; I+=t) for (ii=I, ii &lt; min(</a:t>
            </a:r>
            <a:r>
              <a:rPr lang="en-US" altLang="en-US" dirty="0" err="1">
                <a:sym typeface="Wingdings" panose="05000000000000000000" pitchFamily="2" charset="2"/>
              </a:rPr>
              <a:t>I+t,n</a:t>
            </a:r>
            <a:r>
              <a:rPr lang="en-US" altLang="en-US" dirty="0">
                <a:sym typeface="Wingdings" panose="05000000000000000000" pitchFamily="2" charset="2"/>
              </a:rPr>
              <a:t>); ii++) …</a:t>
            </a:r>
            <a:endParaRPr lang="en-US" altLang="en-US" dirty="0"/>
          </a:p>
          <a:p>
            <a:pPr lvl="2"/>
            <a:r>
              <a:rPr lang="en-US" altLang="en-US" sz="2400" dirty="0"/>
              <a:t>T is call tile size;</a:t>
            </a:r>
          </a:p>
          <a:p>
            <a:r>
              <a:rPr lang="en-US" altLang="en-US" dirty="0"/>
              <a:t>N-deep nest can be changed into n+1-deep to 2n-deep nest.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4527" y="3953164"/>
            <a:ext cx="30975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++)</a:t>
            </a:r>
          </a:p>
          <a:p>
            <a:pPr>
              <a:defRPr/>
            </a:pPr>
            <a:r>
              <a:rPr lang="en-US" sz="2400" dirty="0"/>
              <a:t>   for (j=0; j&lt;n; j++)</a:t>
            </a:r>
          </a:p>
          <a:p>
            <a:pPr>
              <a:defRPr/>
            </a:pPr>
            <a:r>
              <a:rPr lang="en-US" sz="2400" dirty="0"/>
              <a:t>      for (k=0; j&lt;n; k++)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5141" y="3953164"/>
            <a:ext cx="57024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For (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+=t)</a:t>
            </a:r>
          </a:p>
          <a:p>
            <a:pPr>
              <a:defRPr/>
            </a:pPr>
            <a:r>
              <a:rPr lang="en-US" sz="2400" dirty="0"/>
              <a:t>    for (ii=I; ii&lt;min(</a:t>
            </a:r>
            <a:r>
              <a:rPr lang="en-US" sz="2400" dirty="0" err="1"/>
              <a:t>i+t</a:t>
            </a:r>
            <a:r>
              <a:rPr lang="en-US" sz="2400" dirty="0"/>
              <a:t>, n); ii++)</a:t>
            </a:r>
          </a:p>
          <a:p>
            <a:pPr>
              <a:defRPr/>
            </a:pPr>
            <a:r>
              <a:rPr lang="en-US" sz="2400" dirty="0"/>
              <a:t>       for (j=0; j&lt;n; j+=t)</a:t>
            </a:r>
          </a:p>
          <a:p>
            <a:pPr>
              <a:defRPr/>
            </a:pPr>
            <a:r>
              <a:rPr lang="en-US" sz="2400" dirty="0"/>
              <a:t>          for (</a:t>
            </a:r>
            <a:r>
              <a:rPr lang="en-US" sz="2400" dirty="0" err="1"/>
              <a:t>jj</a:t>
            </a:r>
            <a:r>
              <a:rPr lang="en-US" sz="2400" dirty="0"/>
              <a:t>=j; </a:t>
            </a:r>
            <a:r>
              <a:rPr lang="en-US" sz="2400" dirty="0" err="1"/>
              <a:t>jj</a:t>
            </a:r>
            <a:r>
              <a:rPr lang="en-US" sz="2400" dirty="0"/>
              <a:t> &lt; min(</a:t>
            </a:r>
            <a:r>
              <a:rPr lang="en-US" sz="2400" dirty="0" err="1"/>
              <a:t>j+t</a:t>
            </a:r>
            <a:r>
              <a:rPr lang="en-US" sz="2400" dirty="0"/>
              <a:t>, n); </a:t>
            </a:r>
            <a:r>
              <a:rPr lang="en-US" sz="2400" dirty="0" err="1"/>
              <a:t>jj</a:t>
            </a:r>
            <a:r>
              <a:rPr lang="en-US" sz="2400" dirty="0"/>
              <a:t>++)</a:t>
            </a:r>
          </a:p>
          <a:p>
            <a:pPr>
              <a:defRPr/>
            </a:pPr>
            <a:r>
              <a:rPr lang="en-US" sz="2400" dirty="0"/>
              <a:t>             for (k=0; j&lt;n; k+=t)</a:t>
            </a:r>
          </a:p>
          <a:p>
            <a:pPr>
              <a:defRPr/>
            </a:pPr>
            <a:r>
              <a:rPr lang="en-US" sz="2400" dirty="0"/>
              <a:t>                for (</a:t>
            </a:r>
            <a:r>
              <a:rPr lang="en-US" sz="2400" dirty="0" err="1"/>
              <a:t>kk</a:t>
            </a:r>
            <a:r>
              <a:rPr lang="en-US" sz="2400" dirty="0"/>
              <a:t> = k; </a:t>
            </a:r>
            <a:r>
              <a:rPr lang="en-US" sz="2400" dirty="0" err="1"/>
              <a:t>kk</a:t>
            </a:r>
            <a:r>
              <a:rPr lang="en-US" sz="2400" dirty="0"/>
              <a:t>&lt;min(</a:t>
            </a:r>
            <a:r>
              <a:rPr lang="en-US" sz="2400" dirty="0" err="1"/>
              <a:t>k+t</a:t>
            </a:r>
            <a:r>
              <a:rPr lang="en-US" sz="2400" dirty="0"/>
              <a:t>, n); </a:t>
            </a:r>
            <a:r>
              <a:rPr lang="en-US" sz="2400" dirty="0" err="1"/>
              <a:t>kk</a:t>
            </a:r>
            <a:r>
              <a:rPr lang="en-US" sz="2400" dirty="0"/>
              <a:t>++)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455278" y="4382355"/>
            <a:ext cx="886691" cy="341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4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359047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When using with loop interchange, loop tiling create inner loops with smaller memory trace – great for locality.</a:t>
            </a:r>
          </a:p>
          <a:p>
            <a:r>
              <a:rPr lang="en-US" altLang="en-US" dirty="0"/>
              <a:t>Loop tiling is one of the most important techniques to optimize for locality</a:t>
            </a:r>
          </a:p>
          <a:p>
            <a:pPr lvl="1"/>
            <a:r>
              <a:rPr lang="en-US" altLang="en-US" dirty="0"/>
              <a:t>Reduce the size of the working set and change the memory reference pattern.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500" y="3908630"/>
            <a:ext cx="57024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For (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+=t)</a:t>
            </a:r>
          </a:p>
          <a:p>
            <a:pPr>
              <a:defRPr/>
            </a:pPr>
            <a:r>
              <a:rPr lang="en-US" sz="2400" dirty="0"/>
              <a:t>    for (ii=I; ii&lt;min(</a:t>
            </a:r>
            <a:r>
              <a:rPr lang="en-US" sz="2400" dirty="0" err="1"/>
              <a:t>i+t</a:t>
            </a:r>
            <a:r>
              <a:rPr lang="en-US" sz="2400" dirty="0"/>
              <a:t>, n); ii++)</a:t>
            </a:r>
          </a:p>
          <a:p>
            <a:pPr>
              <a:defRPr/>
            </a:pPr>
            <a:r>
              <a:rPr lang="en-US" sz="2400" dirty="0"/>
              <a:t>       for (j=0; j&lt;n; j+=t)</a:t>
            </a:r>
          </a:p>
          <a:p>
            <a:pPr>
              <a:defRPr/>
            </a:pPr>
            <a:r>
              <a:rPr lang="en-US" sz="2400" dirty="0"/>
              <a:t>          for (</a:t>
            </a:r>
            <a:r>
              <a:rPr lang="en-US" sz="2400" dirty="0" err="1"/>
              <a:t>jj</a:t>
            </a:r>
            <a:r>
              <a:rPr lang="en-US" sz="2400" dirty="0"/>
              <a:t>=j; </a:t>
            </a:r>
            <a:r>
              <a:rPr lang="en-US" sz="2400" dirty="0" err="1"/>
              <a:t>jj</a:t>
            </a:r>
            <a:r>
              <a:rPr lang="en-US" sz="2400" dirty="0"/>
              <a:t> &lt; min(</a:t>
            </a:r>
            <a:r>
              <a:rPr lang="en-US" sz="2400" dirty="0" err="1"/>
              <a:t>j+t</a:t>
            </a:r>
            <a:r>
              <a:rPr lang="en-US" sz="2400" dirty="0"/>
              <a:t>, n); </a:t>
            </a:r>
            <a:r>
              <a:rPr lang="en-US" sz="2400" dirty="0" err="1"/>
              <a:t>jj</a:t>
            </a:r>
            <a:r>
              <a:rPr lang="en-US" sz="2400" dirty="0"/>
              <a:t>++)</a:t>
            </a:r>
          </a:p>
          <a:p>
            <a:pPr>
              <a:defRPr/>
            </a:pPr>
            <a:r>
              <a:rPr lang="en-US" sz="2400" dirty="0"/>
              <a:t>             for (k=0; j&lt;n; k+=t)</a:t>
            </a:r>
          </a:p>
          <a:p>
            <a:pPr>
              <a:defRPr/>
            </a:pPr>
            <a:r>
              <a:rPr lang="en-US" sz="2400" dirty="0"/>
              <a:t>                for (</a:t>
            </a:r>
            <a:r>
              <a:rPr lang="en-US" sz="2400" dirty="0" err="1"/>
              <a:t>kk</a:t>
            </a:r>
            <a:r>
              <a:rPr lang="en-US" sz="2400" dirty="0"/>
              <a:t> = k; </a:t>
            </a:r>
            <a:r>
              <a:rPr lang="en-US" sz="2400" dirty="0" err="1"/>
              <a:t>kk</a:t>
            </a:r>
            <a:r>
              <a:rPr lang="en-US" sz="2400" dirty="0"/>
              <a:t>&lt;min(</a:t>
            </a:r>
            <a:r>
              <a:rPr lang="en-US" sz="2400" dirty="0" err="1"/>
              <a:t>k+t</a:t>
            </a:r>
            <a:r>
              <a:rPr lang="en-US" sz="2400" dirty="0"/>
              <a:t>, n); </a:t>
            </a:r>
            <a:r>
              <a:rPr lang="en-US" sz="2400" dirty="0" err="1"/>
              <a:t>kk</a:t>
            </a:r>
            <a:r>
              <a:rPr lang="en-US" sz="2400" dirty="0"/>
              <a:t>++)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0415" y="3908630"/>
            <a:ext cx="57024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For (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+=t)</a:t>
            </a:r>
          </a:p>
          <a:p>
            <a:pPr>
              <a:defRPr/>
            </a:pPr>
            <a:r>
              <a:rPr lang="en-US" sz="2400" dirty="0"/>
              <a:t>    for (j=0; j&lt;n; j+=t)</a:t>
            </a:r>
          </a:p>
          <a:p>
            <a:pPr>
              <a:defRPr/>
            </a:pPr>
            <a:r>
              <a:rPr lang="en-US" sz="2400" dirty="0"/>
              <a:t>        for (k=0; k&lt;n; k+=t)</a:t>
            </a:r>
          </a:p>
          <a:p>
            <a:pPr>
              <a:defRPr/>
            </a:pPr>
            <a:r>
              <a:rPr lang="en-US" sz="2400" dirty="0"/>
              <a:t>           for (ii=I; ii&lt;min(</a:t>
            </a:r>
            <a:r>
              <a:rPr lang="en-US" sz="2400" dirty="0" err="1"/>
              <a:t>i+t</a:t>
            </a:r>
            <a:r>
              <a:rPr lang="en-US" sz="2400" dirty="0"/>
              <a:t>, n); ii++)</a:t>
            </a:r>
          </a:p>
          <a:p>
            <a:pPr>
              <a:defRPr/>
            </a:pPr>
            <a:r>
              <a:rPr lang="en-US" sz="2400" dirty="0"/>
              <a:t>              for (</a:t>
            </a:r>
            <a:r>
              <a:rPr lang="en-US" sz="2400" dirty="0" err="1"/>
              <a:t>jj</a:t>
            </a:r>
            <a:r>
              <a:rPr lang="en-US" sz="2400" dirty="0"/>
              <a:t>=j; </a:t>
            </a:r>
            <a:r>
              <a:rPr lang="en-US" sz="2400" dirty="0" err="1"/>
              <a:t>jj</a:t>
            </a:r>
            <a:r>
              <a:rPr lang="en-US" sz="2400" dirty="0"/>
              <a:t> &lt; min(</a:t>
            </a:r>
            <a:r>
              <a:rPr lang="en-US" sz="2400" dirty="0" err="1"/>
              <a:t>j+t</a:t>
            </a:r>
            <a:r>
              <a:rPr lang="en-US" sz="2400" dirty="0"/>
              <a:t>, n); </a:t>
            </a:r>
            <a:r>
              <a:rPr lang="en-US" sz="2400" dirty="0" err="1"/>
              <a:t>jj</a:t>
            </a:r>
            <a:r>
              <a:rPr lang="en-US" sz="2400" dirty="0"/>
              <a:t>++)</a:t>
            </a:r>
          </a:p>
          <a:p>
            <a:pPr>
              <a:defRPr/>
            </a:pPr>
            <a:r>
              <a:rPr lang="en-US" sz="2400" dirty="0"/>
              <a:t>                for (</a:t>
            </a:r>
            <a:r>
              <a:rPr lang="en-US" sz="2400" dirty="0" err="1"/>
              <a:t>kk</a:t>
            </a:r>
            <a:r>
              <a:rPr lang="en-US" sz="2400" dirty="0"/>
              <a:t> = k; </a:t>
            </a:r>
            <a:r>
              <a:rPr lang="en-US" sz="2400" dirty="0" err="1"/>
              <a:t>kk</a:t>
            </a:r>
            <a:r>
              <a:rPr lang="en-US" sz="2400" dirty="0"/>
              <a:t>&lt;min(</a:t>
            </a:r>
            <a:r>
              <a:rPr lang="en-US" sz="2400" dirty="0" err="1"/>
              <a:t>k+t</a:t>
            </a:r>
            <a:r>
              <a:rPr lang="en-US" sz="2400" dirty="0"/>
              <a:t>, n); </a:t>
            </a:r>
            <a:r>
              <a:rPr lang="en-US" sz="2400" dirty="0" err="1"/>
              <a:t>kk</a:t>
            </a:r>
            <a:r>
              <a:rPr lang="en-US" sz="2400" dirty="0"/>
              <a:t>++)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3600" y="5062792"/>
            <a:ext cx="4673600" cy="10701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9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85164" y="1566408"/>
            <a:ext cx="5292436" cy="422479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Reduce control overheads.</a:t>
            </a:r>
          </a:p>
          <a:p>
            <a:pPr>
              <a:buFontTx/>
              <a:buChar char="•"/>
            </a:pPr>
            <a:r>
              <a:rPr lang="en-US" altLang="en-US" dirty="0" smtClean="0"/>
              <a:t>Increase </a:t>
            </a:r>
            <a:r>
              <a:rPr lang="en-US" altLang="en-US" dirty="0"/>
              <a:t>chance for instruction scheduling.</a:t>
            </a:r>
          </a:p>
          <a:p>
            <a:pPr>
              <a:buFontTx/>
              <a:buChar char="•"/>
            </a:pPr>
            <a:r>
              <a:rPr lang="en-US" altLang="en-US" dirty="0" smtClean="0"/>
              <a:t>Large </a:t>
            </a:r>
            <a:r>
              <a:rPr lang="en-US" altLang="en-US" dirty="0"/>
              <a:t>body may require more resources (register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This can be very effective</a:t>
            </a:r>
            <a:r>
              <a:rPr lang="en-US" altLang="en-US" dirty="0" smtClean="0"/>
              <a:t>!!!!</a:t>
            </a:r>
            <a:endParaRPr lang="en-US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3774" y="1934585"/>
            <a:ext cx="417774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&lt;100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++) 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1.0;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3774" y="3004128"/>
            <a:ext cx="3175869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/>
              <a:t>for 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=0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&lt;100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+=</a:t>
            </a:r>
            <a:r>
              <a:rPr lang="en-US" altLang="en-US" sz="2400" dirty="0"/>
              <a:t>4) {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 1.0;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a(i+1</a:t>
            </a:r>
            <a:r>
              <a:rPr lang="en-US" altLang="en-US" sz="2400" dirty="0"/>
              <a:t>) = 1.0;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a(i+2</a:t>
            </a:r>
            <a:r>
              <a:rPr lang="en-US" altLang="en-US" sz="2400" dirty="0"/>
              <a:t>) = 1.0;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dirty="0" smtClean="0"/>
              <a:t>a(i+3</a:t>
            </a:r>
            <a:r>
              <a:rPr lang="en-US" altLang="en-US" sz="2400" dirty="0"/>
              <a:t>) = 1.0;</a:t>
            </a:r>
          </a:p>
          <a:p>
            <a:pPr eaLnBrk="1" hangingPunct="1"/>
            <a:r>
              <a:rPr lang="en-US" altLang="en-US" sz="2400" dirty="0"/>
              <a:t>}</a:t>
            </a:r>
          </a:p>
        </p:txBody>
      </p:sp>
      <p:sp>
        <p:nvSpPr>
          <p:cNvPr id="6" name="Down Arrow 5"/>
          <p:cNvSpPr/>
          <p:nvPr/>
        </p:nvSpPr>
        <p:spPr>
          <a:xfrm>
            <a:off x="2501708" y="2558473"/>
            <a:ext cx="315383" cy="341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1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optimization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7143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Optimizing matrix multiply</a:t>
            </a:r>
            <a:r>
              <a:rPr lang="en-US" dirty="0" smtClean="0"/>
              <a:t>:</a:t>
            </a:r>
            <a:endParaRPr lang="en-US" sz="2400" dirty="0"/>
          </a:p>
          <a:p>
            <a:pPr lvl="2">
              <a:spcBef>
                <a:spcPts val="600"/>
              </a:spcBef>
              <a:buNone/>
              <a:defRPr/>
            </a:pPr>
            <a:r>
              <a:rPr lang="en-US" sz="2200" dirty="0" smtClean="0"/>
              <a:t>for </a:t>
            </a:r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=1; </a:t>
            </a:r>
            <a:r>
              <a:rPr lang="en-US" sz="2200" dirty="0" err="1"/>
              <a:t>i</a:t>
            </a:r>
            <a:r>
              <a:rPr lang="en-US" sz="2200" dirty="0"/>
              <a:t>&lt;=N; </a:t>
            </a:r>
            <a:r>
              <a:rPr lang="en-US" sz="2200" dirty="0" err="1"/>
              <a:t>i</a:t>
            </a:r>
            <a:r>
              <a:rPr lang="en-US" sz="2200" dirty="0"/>
              <a:t>++)</a:t>
            </a:r>
          </a:p>
          <a:p>
            <a:pPr lvl="2">
              <a:spcBef>
                <a:spcPts val="600"/>
              </a:spcBef>
              <a:buNone/>
              <a:defRPr/>
            </a:pPr>
            <a:r>
              <a:rPr lang="en-US" sz="2200" dirty="0"/>
              <a:t>    for (j=1; j&lt;=N; </a:t>
            </a:r>
            <a:r>
              <a:rPr lang="en-US" sz="2200" dirty="0" err="1"/>
              <a:t>j++</a:t>
            </a:r>
            <a:r>
              <a:rPr lang="en-US" sz="2200" dirty="0"/>
              <a:t>)</a:t>
            </a:r>
          </a:p>
          <a:p>
            <a:pPr lvl="2">
              <a:spcBef>
                <a:spcPts val="600"/>
              </a:spcBef>
              <a:buNone/>
              <a:defRPr/>
            </a:pPr>
            <a:r>
              <a:rPr lang="en-US" sz="2200" dirty="0"/>
              <a:t>        for(k=1; k&lt;=N; k++)</a:t>
            </a:r>
          </a:p>
          <a:p>
            <a:pPr lvl="2">
              <a:spcBef>
                <a:spcPts val="600"/>
              </a:spcBef>
              <a:buNone/>
              <a:defRPr/>
            </a:pPr>
            <a:r>
              <a:rPr lang="en-US" sz="2200" dirty="0"/>
              <a:t>            </a:t>
            </a:r>
            <a:r>
              <a:rPr lang="en-US" sz="2200" dirty="0" smtClean="0"/>
              <a:t>c(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/>
              <a:t>j) = </a:t>
            </a:r>
            <a:r>
              <a:rPr lang="en-US" sz="2200" dirty="0" smtClean="0"/>
              <a:t>c(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/>
              <a:t>j) + </a:t>
            </a:r>
            <a:r>
              <a:rPr lang="en-US" sz="2200" dirty="0" smtClean="0"/>
              <a:t>A(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/>
              <a:t>k)*B(k, j</a:t>
            </a:r>
            <a:r>
              <a:rPr lang="en-US" sz="2200" dirty="0" smtClean="0"/>
              <a:t>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First look: memory references -- c(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/>
              <a:t>j), </a:t>
            </a:r>
            <a:r>
              <a:rPr lang="en-US" dirty="0" smtClean="0"/>
              <a:t>A(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/>
              <a:t>1..N), B(1..N, j)</a:t>
            </a:r>
          </a:p>
          <a:p>
            <a:pPr lvl="2">
              <a:defRPr/>
            </a:pPr>
            <a:r>
              <a:rPr lang="en-US" dirty="0"/>
              <a:t>Spatial locality: memory reference stride = 1 is the best</a:t>
            </a:r>
          </a:p>
          <a:p>
            <a:pPr lvl="2">
              <a:defRPr/>
            </a:pPr>
            <a:r>
              <a:rPr lang="en-US" dirty="0"/>
              <a:t>Temporal locality: hard to reuse cache data since the memory trace is too large.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24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optimization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26668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Initial improvement:  increase spatial locality in the inner loop, references to both A and B have a stride 1.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Transpose A before go into this operation  (</a:t>
            </a:r>
            <a:r>
              <a:rPr lang="en-US" dirty="0">
                <a:solidFill>
                  <a:srgbClr val="C00000"/>
                </a:solidFill>
              </a:rPr>
              <a:t>assuming column-major storage</a:t>
            </a:r>
            <a:r>
              <a:rPr lang="en-US" dirty="0"/>
              <a:t>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Demonstrate </a:t>
            </a:r>
            <a:r>
              <a:rPr lang="en-US" dirty="0" err="1"/>
              <a:t>my_mm.c</a:t>
            </a:r>
            <a:r>
              <a:rPr lang="en-US" dirty="0"/>
              <a:t> method 1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055" y="4133272"/>
            <a:ext cx="4849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/>
              <a:t>Transpose A  /* for all 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j, A</a:t>
            </a:r>
            <a:r>
              <a:rPr lang="en-US" altLang="en-US" sz="2000" dirty="0" smtClean="0"/>
              <a:t>’(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j) = A(j,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 */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For (</a:t>
            </a:r>
            <a:r>
              <a:rPr lang="en-US" altLang="en-US" dirty="0" err="1"/>
              <a:t>i</a:t>
            </a:r>
            <a:r>
              <a:rPr lang="en-US" altLang="en-US" dirty="0"/>
              <a:t>=1; </a:t>
            </a:r>
            <a:r>
              <a:rPr lang="en-US" altLang="en-US" dirty="0" err="1"/>
              <a:t>i</a:t>
            </a:r>
            <a:r>
              <a:rPr lang="en-US" altLang="en-US" dirty="0"/>
              <a:t>&lt;=N; </a:t>
            </a:r>
            <a:r>
              <a:rPr lang="en-US" altLang="en-US" dirty="0" err="1"/>
              <a:t>i</a:t>
            </a:r>
            <a:r>
              <a:rPr lang="en-US" altLang="en-US" dirty="0"/>
              <a:t>++)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for (j=1; j&lt;=N; </a:t>
            </a:r>
            <a:r>
              <a:rPr lang="en-US" altLang="en-US" dirty="0" err="1"/>
              <a:t>j++</a:t>
            </a:r>
            <a:r>
              <a:rPr lang="en-US" altLang="en-US" dirty="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for(k=1; k&lt;=N; k++)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  c(I, j) = c(I, j) + </a:t>
            </a:r>
            <a:r>
              <a:rPr lang="en-US" altLang="en-US" dirty="0">
                <a:solidFill>
                  <a:srgbClr val="FF0000"/>
                </a:solidFill>
              </a:rPr>
              <a:t>A’(k, I)*</a:t>
            </a:r>
            <a:r>
              <a:rPr lang="en-US" altLang="en-US" dirty="0"/>
              <a:t>B(k, j)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195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optimization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1361519"/>
          </a:xfrm>
        </p:spPr>
        <p:txBody>
          <a:bodyPr/>
          <a:lstStyle/>
          <a:p>
            <a:r>
              <a:rPr lang="en-US" altLang="en-US" dirty="0"/>
              <a:t>C(</a:t>
            </a:r>
            <a:r>
              <a:rPr lang="en-US" altLang="en-US" dirty="0" err="1"/>
              <a:t>i</a:t>
            </a:r>
            <a:r>
              <a:rPr lang="en-US" altLang="en-US" dirty="0"/>
              <a:t>, j) are repeatedly referenced in the inner loop: scalar replacement (method 2)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3237" y="3456709"/>
            <a:ext cx="38004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/>
              <a:t>Transpose 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for </a:t>
            </a: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=1; </a:t>
            </a:r>
            <a:r>
              <a:rPr lang="en-US" altLang="en-US" dirty="0" err="1"/>
              <a:t>i</a:t>
            </a:r>
            <a:r>
              <a:rPr lang="en-US" altLang="en-US" dirty="0"/>
              <a:t>&lt;=N; </a:t>
            </a:r>
            <a:r>
              <a:rPr lang="en-US" altLang="en-US" dirty="0" err="1"/>
              <a:t>i</a:t>
            </a:r>
            <a:r>
              <a:rPr lang="en-US" altLang="en-US" dirty="0"/>
              <a:t>++)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for (j=1; j&lt;=N; </a:t>
            </a:r>
            <a:r>
              <a:rPr lang="en-US" altLang="en-US" dirty="0" err="1"/>
              <a:t>j++</a:t>
            </a:r>
            <a:r>
              <a:rPr lang="en-US" altLang="en-US" dirty="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for(k=1; k&lt;=N; k++)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  </a:t>
            </a:r>
            <a:r>
              <a:rPr lang="en-US" altLang="en-US" dirty="0" smtClean="0"/>
              <a:t>c(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</a:t>
            </a:r>
            <a:r>
              <a:rPr lang="en-US" altLang="en-US" dirty="0"/>
              <a:t>j) = </a:t>
            </a:r>
            <a:r>
              <a:rPr lang="en-US" altLang="en-US" dirty="0" smtClean="0"/>
              <a:t>c(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</a:t>
            </a:r>
            <a:r>
              <a:rPr lang="en-US" altLang="en-US" dirty="0"/>
              <a:t>j) + </a:t>
            </a:r>
            <a:r>
              <a:rPr lang="en-US" altLang="en-US" dirty="0">
                <a:solidFill>
                  <a:srgbClr val="FF0000"/>
                </a:solidFill>
              </a:rPr>
              <a:t>A(k, </a:t>
            </a:r>
            <a:r>
              <a:rPr lang="en-US" altLang="en-US" dirty="0" err="1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)*</a:t>
            </a:r>
            <a:r>
              <a:rPr lang="en-US" altLang="en-US" dirty="0"/>
              <a:t>B(k, j)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5673" y="3371272"/>
            <a:ext cx="29670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/>
              <a:t>Transpose 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for </a:t>
            </a: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=1; </a:t>
            </a:r>
            <a:r>
              <a:rPr lang="en-US" altLang="en-US" dirty="0" err="1"/>
              <a:t>i</a:t>
            </a:r>
            <a:r>
              <a:rPr lang="en-US" altLang="en-US" dirty="0"/>
              <a:t>&lt;=N; </a:t>
            </a:r>
            <a:r>
              <a:rPr lang="en-US" altLang="en-US" dirty="0" err="1"/>
              <a:t>i</a:t>
            </a:r>
            <a:r>
              <a:rPr lang="en-US" altLang="en-US" dirty="0"/>
              <a:t>++)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for (j=1; j&lt;=N; </a:t>
            </a:r>
            <a:r>
              <a:rPr lang="en-US" altLang="en-US" dirty="0" err="1"/>
              <a:t>j++</a:t>
            </a:r>
            <a:r>
              <a:rPr lang="en-US" altLang="en-US" dirty="0"/>
              <a:t>) {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t = </a:t>
            </a:r>
            <a:r>
              <a:rPr lang="en-US" altLang="en-US" dirty="0" smtClean="0"/>
              <a:t>c(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</a:t>
            </a:r>
            <a:r>
              <a:rPr lang="en-US" altLang="en-US" dirty="0"/>
              <a:t>j);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for(k=1; k&lt;=N; k++)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   t = t + </a:t>
            </a:r>
            <a:r>
              <a:rPr lang="en-US" altLang="en-US" dirty="0">
                <a:solidFill>
                  <a:srgbClr val="FF0000"/>
                </a:solidFill>
              </a:rPr>
              <a:t>A(k, </a:t>
            </a:r>
            <a:r>
              <a:rPr lang="en-US" altLang="en-US" dirty="0" err="1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)*</a:t>
            </a:r>
            <a:r>
              <a:rPr lang="en-US" altLang="en-US" dirty="0"/>
              <a:t>B(k, j);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   </a:t>
            </a:r>
            <a:r>
              <a:rPr lang="en-US" altLang="en-US" dirty="0" smtClean="0"/>
              <a:t>c(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</a:t>
            </a:r>
            <a:r>
              <a:rPr lang="en-US" altLang="en-US" dirty="0"/>
              <a:t>j) = t;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}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204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optimization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4926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000" dirty="0"/>
              <a:t>Inner loops memory footprint is too large: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600" dirty="0"/>
              <a:t>A(1..N, </a:t>
            </a:r>
            <a:r>
              <a:rPr lang="en-US" sz="2600" dirty="0" err="1"/>
              <a:t>i</a:t>
            </a:r>
            <a:r>
              <a:rPr lang="en-US" sz="2600" dirty="0"/>
              <a:t>), B(1..N, </a:t>
            </a:r>
            <a:r>
              <a:rPr lang="en-US" sz="2600" dirty="0" err="1"/>
              <a:t>i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/>
              <a:t>Loop tiling + loop interchange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/>
              <a:t>Memory footprint in the inner loop A(1..t, </a:t>
            </a:r>
            <a:r>
              <a:rPr lang="en-US" sz="1800" dirty="0" err="1"/>
              <a:t>i</a:t>
            </a:r>
            <a:r>
              <a:rPr lang="en-US" sz="1800" dirty="0"/>
              <a:t>), B(1..t, </a:t>
            </a:r>
            <a:r>
              <a:rPr lang="en-US" sz="1800" dirty="0" err="1"/>
              <a:t>i</a:t>
            </a:r>
            <a:r>
              <a:rPr lang="en-US" sz="1800" dirty="0"/>
              <a:t>)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/>
              <a:t>Using blocking, one can tune the performance for the memory hierarchy:</a:t>
            </a:r>
          </a:p>
          <a:p>
            <a:pPr lvl="3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400" dirty="0"/>
              <a:t>Innermost loop fits in register; second innermost loop fits in L2 cache, …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600" dirty="0"/>
              <a:t>Method </a:t>
            </a:r>
            <a:r>
              <a:rPr lang="en-US" sz="2600" dirty="0" smtClean="0"/>
              <a:t>4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for (j=1; j&lt;=N; j+=t)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for(k=1; k&lt;=N; k+=t)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for(I=1; </a:t>
            </a:r>
            <a:r>
              <a:rPr lang="en-US" dirty="0" err="1"/>
              <a:t>i</a:t>
            </a:r>
            <a:r>
              <a:rPr lang="en-US" dirty="0"/>
              <a:t>&lt;=N; </a:t>
            </a:r>
            <a:r>
              <a:rPr lang="en-US" dirty="0" err="1"/>
              <a:t>i</a:t>
            </a:r>
            <a:r>
              <a:rPr lang="en-US" dirty="0"/>
              <a:t>+=t) 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for (ii=I; ii&lt;=min(I+t-1, N); ii++)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    for (</a:t>
            </a:r>
            <a:r>
              <a:rPr lang="en-US" dirty="0" err="1"/>
              <a:t>jj</a:t>
            </a:r>
            <a:r>
              <a:rPr lang="en-US" dirty="0"/>
              <a:t> = j; </a:t>
            </a:r>
            <a:r>
              <a:rPr lang="en-US" dirty="0" err="1"/>
              <a:t>jj</a:t>
            </a:r>
            <a:r>
              <a:rPr lang="en-US" dirty="0"/>
              <a:t>&lt;=min(j+t-1,N);</a:t>
            </a:r>
            <a:r>
              <a:rPr lang="en-US" dirty="0" err="1"/>
              <a:t>jj</a:t>
            </a:r>
            <a:r>
              <a:rPr lang="en-US" dirty="0"/>
              <a:t>++) {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         t = c(ii, </a:t>
            </a:r>
            <a:r>
              <a:rPr lang="en-US" dirty="0" err="1"/>
              <a:t>jj</a:t>
            </a:r>
            <a:r>
              <a:rPr lang="en-US" dirty="0"/>
              <a:t>);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         for(</a:t>
            </a:r>
            <a:r>
              <a:rPr lang="en-US" dirty="0" err="1"/>
              <a:t>kk</a:t>
            </a:r>
            <a:r>
              <a:rPr lang="en-US" dirty="0"/>
              <a:t>=k; </a:t>
            </a:r>
            <a:r>
              <a:rPr lang="en-US" dirty="0" err="1"/>
              <a:t>kk</a:t>
            </a:r>
            <a:r>
              <a:rPr lang="en-US" dirty="0"/>
              <a:t> &lt;=min(k+t-1, N); </a:t>
            </a:r>
            <a:r>
              <a:rPr lang="en-US" dirty="0" err="1"/>
              <a:t>kk</a:t>
            </a:r>
            <a:r>
              <a:rPr lang="en-US" dirty="0"/>
              <a:t>++)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              t = t + A(</a:t>
            </a:r>
            <a:r>
              <a:rPr lang="en-US" dirty="0" err="1"/>
              <a:t>kk</a:t>
            </a:r>
            <a:r>
              <a:rPr lang="en-US" dirty="0"/>
              <a:t>, ii)*B(</a:t>
            </a:r>
            <a:r>
              <a:rPr lang="en-US" dirty="0" err="1"/>
              <a:t>kk</a:t>
            </a:r>
            <a:r>
              <a:rPr lang="en-US" dirty="0"/>
              <a:t>, </a:t>
            </a:r>
            <a:r>
              <a:rPr lang="en-US" dirty="0" err="1"/>
              <a:t>jj</a:t>
            </a:r>
            <a:r>
              <a:rPr lang="en-US" dirty="0"/>
              <a:t>)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         c(ii, </a:t>
            </a:r>
            <a:r>
              <a:rPr lang="en-US" dirty="0" err="1"/>
              <a:t>jj</a:t>
            </a:r>
            <a:r>
              <a:rPr lang="en-US" dirty="0"/>
              <a:t>) = t</a:t>
            </a:r>
          </a:p>
          <a:p>
            <a:pPr lvl="3">
              <a:lnSpc>
                <a:spcPct val="90000"/>
              </a:lnSpc>
              <a:buNone/>
              <a:defRPr/>
            </a:pPr>
            <a:r>
              <a:rPr lang="en-US" dirty="0"/>
              <a:t>                     }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/>
          </a:p>
          <a:p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08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optimization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49267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600" dirty="0"/>
              <a:t>Loop unrolling (method 5)</a:t>
            </a: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for (j=1; j&lt;=N; j+=t)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for(k=1; k&lt;=N; k+=t)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for(I=1; </a:t>
            </a:r>
            <a:r>
              <a:rPr lang="en-US" dirty="0" err="1"/>
              <a:t>i</a:t>
            </a:r>
            <a:r>
              <a:rPr lang="en-US" dirty="0"/>
              <a:t>&lt;=N; </a:t>
            </a:r>
            <a:r>
              <a:rPr lang="en-US" dirty="0" err="1"/>
              <a:t>i</a:t>
            </a:r>
            <a:r>
              <a:rPr lang="en-US" dirty="0"/>
              <a:t>+=t)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for (ii=I; ii&lt;=min(I+t-1, N); ii++)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for (</a:t>
            </a:r>
            <a:r>
              <a:rPr lang="en-US" dirty="0" err="1"/>
              <a:t>jj</a:t>
            </a:r>
            <a:r>
              <a:rPr lang="en-US" dirty="0"/>
              <a:t> = j; </a:t>
            </a:r>
            <a:r>
              <a:rPr lang="en-US" dirty="0" err="1"/>
              <a:t>jj</a:t>
            </a:r>
            <a:r>
              <a:rPr lang="en-US" dirty="0"/>
              <a:t>&lt;=min(j+t-1,N);</a:t>
            </a:r>
            <a:r>
              <a:rPr lang="en-US" dirty="0" err="1"/>
              <a:t>jj</a:t>
            </a:r>
            <a:r>
              <a:rPr lang="en-US" dirty="0"/>
              <a:t>++) {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     t = c(ii, </a:t>
            </a:r>
            <a:r>
              <a:rPr lang="en-US" dirty="0" err="1"/>
              <a:t>jj</a:t>
            </a:r>
            <a:r>
              <a:rPr lang="en-US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     t = t + A(</a:t>
            </a:r>
            <a:r>
              <a:rPr lang="en-US" dirty="0" err="1"/>
              <a:t>kk</a:t>
            </a:r>
            <a:r>
              <a:rPr lang="en-US" dirty="0"/>
              <a:t>, ii) * B(</a:t>
            </a:r>
            <a:r>
              <a:rPr lang="en-US" dirty="0" err="1"/>
              <a:t>kk</a:t>
            </a:r>
            <a:r>
              <a:rPr lang="en-US" dirty="0"/>
              <a:t>, </a:t>
            </a:r>
            <a:r>
              <a:rPr lang="en-US" dirty="0" err="1"/>
              <a:t>jj</a:t>
            </a:r>
            <a:r>
              <a:rPr lang="en-US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     t = t + A(kk+1, ii) * B(kk+1, </a:t>
            </a:r>
            <a:r>
              <a:rPr lang="en-US" dirty="0" err="1"/>
              <a:t>jj</a:t>
            </a:r>
            <a:r>
              <a:rPr lang="en-US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     ……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     t = t + A(kk+15, ii) * B(</a:t>
            </a:r>
            <a:r>
              <a:rPr lang="en-US" dirty="0" err="1"/>
              <a:t>kk</a:t>
            </a:r>
            <a:r>
              <a:rPr lang="en-US" dirty="0"/>
              <a:t> + 15, </a:t>
            </a:r>
            <a:r>
              <a:rPr lang="en-US" dirty="0" err="1"/>
              <a:t>jj</a:t>
            </a:r>
            <a:r>
              <a:rPr lang="en-US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     c(ii, </a:t>
            </a:r>
            <a:r>
              <a:rPr lang="en-US" dirty="0" err="1"/>
              <a:t>jj</a:t>
            </a:r>
            <a:r>
              <a:rPr lang="en-US" dirty="0"/>
              <a:t>) = t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                     }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/>
          </a:p>
          <a:p>
            <a:endParaRPr lang="en-US" altLang="en-US" sz="2000" dirty="0"/>
          </a:p>
          <a:p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423564" y="3290804"/>
            <a:ext cx="220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This assumes the loop can be nicely unrolled, you need to take care of the boundary condition.</a:t>
            </a:r>
          </a:p>
        </p:txBody>
      </p:sp>
    </p:spTree>
    <p:extLst>
      <p:ext uri="{BB962C8B-B14F-4D97-AF65-F5344CB8AC3E}">
        <p14:creationId xmlns:p14="http://schemas.microsoft.com/office/powerpoint/2010/main" val="1437308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optimization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492675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Instruction </a:t>
            </a:r>
            <a:r>
              <a:rPr lang="en-US" dirty="0"/>
              <a:t>scheduling (method 6)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‘+’ would have to wait on the results of ‘*’ in a typical processor.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‘*’ is often deeply pipelined: feed the pipeline with many ‘*’ operation.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Effective for older machine, no longer effective on the current </a:t>
            </a:r>
            <a:r>
              <a:rPr lang="en-US" dirty="0" err="1" smtClean="0"/>
              <a:t>linprog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for (j=1; j&lt;=N; j+=t)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for(k=1; k&lt;=N; k+=t)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for(I=1; </a:t>
            </a:r>
            <a:r>
              <a:rPr lang="en-US" sz="2200" dirty="0" err="1"/>
              <a:t>i</a:t>
            </a:r>
            <a:r>
              <a:rPr lang="en-US" sz="2200" dirty="0"/>
              <a:t>&lt;=N; </a:t>
            </a:r>
            <a:r>
              <a:rPr lang="en-US" sz="2200" dirty="0" err="1"/>
              <a:t>i</a:t>
            </a:r>
            <a:r>
              <a:rPr lang="en-US" sz="2200" dirty="0"/>
              <a:t>+=t)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for (ii=I; ii&lt;=min(I+t-1, N); ii++)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for (</a:t>
            </a:r>
            <a:r>
              <a:rPr lang="en-US" sz="2200" dirty="0" err="1"/>
              <a:t>jj</a:t>
            </a:r>
            <a:r>
              <a:rPr lang="en-US" sz="2200" dirty="0"/>
              <a:t> = j; </a:t>
            </a:r>
            <a:r>
              <a:rPr lang="en-US" sz="2200" dirty="0" err="1"/>
              <a:t>jj</a:t>
            </a:r>
            <a:r>
              <a:rPr lang="en-US" sz="2200" dirty="0"/>
              <a:t>&lt;=min(j+t-1,N);</a:t>
            </a:r>
            <a:r>
              <a:rPr lang="en-US" sz="2200" dirty="0" err="1"/>
              <a:t>jj</a:t>
            </a:r>
            <a:r>
              <a:rPr lang="en-US" sz="2200" dirty="0"/>
              <a:t>++) {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     t0 = A(</a:t>
            </a:r>
            <a:r>
              <a:rPr lang="en-US" sz="2200" dirty="0" err="1"/>
              <a:t>kk</a:t>
            </a:r>
            <a:r>
              <a:rPr lang="en-US" sz="2200" dirty="0"/>
              <a:t>, ii) * B(</a:t>
            </a:r>
            <a:r>
              <a:rPr lang="en-US" sz="2200" dirty="0" err="1"/>
              <a:t>kk</a:t>
            </a:r>
            <a:r>
              <a:rPr lang="en-US" sz="2200" dirty="0"/>
              <a:t>, </a:t>
            </a:r>
            <a:r>
              <a:rPr lang="en-US" sz="2200" dirty="0" err="1"/>
              <a:t>jj</a:t>
            </a:r>
            <a:r>
              <a:rPr lang="en-US" sz="2200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     t1 = A(kk+1, ii) * B(kk+1, </a:t>
            </a:r>
            <a:r>
              <a:rPr lang="en-US" sz="2200" dirty="0" err="1"/>
              <a:t>jj</a:t>
            </a:r>
            <a:r>
              <a:rPr lang="en-US" sz="2200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     ……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     t15 = A(kk+15, ii) * B(</a:t>
            </a:r>
            <a:r>
              <a:rPr lang="en-US" sz="2200" dirty="0" err="1"/>
              <a:t>kk</a:t>
            </a:r>
            <a:r>
              <a:rPr lang="en-US" sz="2200" dirty="0"/>
              <a:t> + 15, </a:t>
            </a:r>
            <a:r>
              <a:rPr lang="en-US" sz="2200" dirty="0" err="1"/>
              <a:t>jj</a:t>
            </a:r>
            <a:r>
              <a:rPr lang="en-US" sz="2200" dirty="0"/>
              <a:t>);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     c(ii, </a:t>
            </a:r>
            <a:r>
              <a:rPr lang="en-US" sz="2200" dirty="0" err="1"/>
              <a:t>jj</a:t>
            </a:r>
            <a:r>
              <a:rPr lang="en-US" sz="2200" dirty="0"/>
              <a:t>) = c(ii, </a:t>
            </a:r>
            <a:r>
              <a:rPr lang="en-US" sz="2200" dirty="0" err="1"/>
              <a:t>jj</a:t>
            </a:r>
            <a:r>
              <a:rPr lang="en-US" sz="2200" dirty="0"/>
              <a:t>) + t0 + t1 + … + t15;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                     }</a:t>
            </a:r>
            <a:endParaRPr lang="en-US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/>
          </a:p>
          <a:p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8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features in modern CPU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94556" y="1753785"/>
            <a:ext cx="5530578" cy="4655488"/>
          </a:xfrm>
        </p:spPr>
        <p:txBody>
          <a:bodyPr>
            <a:normAutofit/>
          </a:bodyPr>
          <a:lstStyle/>
          <a:p>
            <a:r>
              <a:rPr lang="en-US" dirty="0" smtClean="0"/>
              <a:t> Superscalar architecture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Multiple issues: allowing more than one instruction to be issued at the same time.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More instruction level parallelism.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execution stage </a:t>
            </a:r>
            <a:r>
              <a:rPr lang="en-US" dirty="0" smtClean="0"/>
              <a:t>may use</a:t>
            </a:r>
            <a:r>
              <a:rPr lang="en-US" dirty="0" smtClean="0"/>
              <a:t> </a:t>
            </a:r>
            <a:r>
              <a:rPr lang="en-US" dirty="0" smtClean="0"/>
              <a:t>many execution units (ALU, Load, Store, </a:t>
            </a:r>
            <a:r>
              <a:rPr lang="en-US" dirty="0" err="1" smtClean="0"/>
              <a:t>etc</a:t>
            </a:r>
            <a:r>
              <a:rPr lang="en-US" dirty="0" smtClean="0"/>
              <a:t>), sometimes called ports.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different operations can be executed simultaneously.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3" y="2433474"/>
            <a:ext cx="3863126" cy="22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Loop optimization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5181600" cy="4525963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Further locality improve: block order storage of A, B, and C. (method 7)</a:t>
            </a:r>
          </a:p>
          <a:p>
            <a:pPr lvl="1"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for (j=1; j&lt;=N; j+=t)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for(k=1; k&lt;=N; k+=t)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for(I=1; </a:t>
            </a:r>
            <a:r>
              <a:rPr lang="en-US" sz="2200" dirty="0" err="1"/>
              <a:t>i</a:t>
            </a:r>
            <a:r>
              <a:rPr lang="en-US" sz="2200" dirty="0"/>
              <a:t>&lt;=N; </a:t>
            </a:r>
            <a:r>
              <a:rPr lang="en-US" sz="2200" dirty="0" err="1"/>
              <a:t>i</a:t>
            </a:r>
            <a:r>
              <a:rPr lang="en-US" sz="2200" dirty="0"/>
              <a:t>+=t)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for (ii=I; ii&lt;=min(I+t-1, N); ii++)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for (</a:t>
            </a:r>
            <a:r>
              <a:rPr lang="en-US" sz="2200" dirty="0" err="1"/>
              <a:t>jj</a:t>
            </a:r>
            <a:r>
              <a:rPr lang="en-US" sz="2200" dirty="0"/>
              <a:t> = j; </a:t>
            </a:r>
            <a:r>
              <a:rPr lang="en-US" sz="2200" dirty="0" err="1"/>
              <a:t>jj</a:t>
            </a:r>
            <a:r>
              <a:rPr lang="en-US" sz="2200" dirty="0"/>
              <a:t>&lt;=min(j+t-1,N);</a:t>
            </a:r>
            <a:r>
              <a:rPr lang="en-US" sz="2200" dirty="0" err="1"/>
              <a:t>jj</a:t>
            </a:r>
            <a:r>
              <a:rPr lang="en-US" sz="2200" dirty="0"/>
              <a:t>++) {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     t0 = A(</a:t>
            </a:r>
            <a:r>
              <a:rPr lang="en-US" sz="2200" dirty="0" err="1"/>
              <a:t>kk</a:t>
            </a:r>
            <a:r>
              <a:rPr lang="en-US" sz="2200" dirty="0"/>
              <a:t>, ii) * B(</a:t>
            </a:r>
            <a:r>
              <a:rPr lang="en-US" sz="2200" dirty="0" err="1"/>
              <a:t>kk</a:t>
            </a:r>
            <a:r>
              <a:rPr lang="en-US" sz="2200" dirty="0"/>
              <a:t>, </a:t>
            </a:r>
            <a:r>
              <a:rPr lang="en-US" sz="2200" dirty="0" err="1"/>
              <a:t>jj</a:t>
            </a:r>
            <a:r>
              <a:rPr lang="en-US" sz="2200" dirty="0"/>
              <a:t>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     t1 = A(kk+1, ii) * B(kk+1, </a:t>
            </a:r>
            <a:r>
              <a:rPr lang="en-US" sz="2200" dirty="0" err="1"/>
              <a:t>jj</a:t>
            </a:r>
            <a:r>
              <a:rPr lang="en-US" sz="2200" dirty="0"/>
              <a:t>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     ……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     t15 = A(kk+15, ii) * B(</a:t>
            </a:r>
            <a:r>
              <a:rPr lang="en-US" sz="2200" dirty="0" err="1"/>
              <a:t>kk</a:t>
            </a:r>
            <a:r>
              <a:rPr lang="en-US" sz="2200" dirty="0"/>
              <a:t> + 15, </a:t>
            </a:r>
            <a:r>
              <a:rPr lang="en-US" sz="2200" dirty="0" err="1"/>
              <a:t>jj</a:t>
            </a:r>
            <a:r>
              <a:rPr lang="en-US" sz="2200" dirty="0"/>
              <a:t>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     c(ii, </a:t>
            </a:r>
            <a:r>
              <a:rPr lang="en-US" sz="2200" dirty="0" err="1"/>
              <a:t>jj</a:t>
            </a:r>
            <a:r>
              <a:rPr lang="en-US" sz="2200" dirty="0"/>
              <a:t>) = c(ii, </a:t>
            </a:r>
            <a:r>
              <a:rPr lang="en-US" sz="2200" dirty="0" err="1"/>
              <a:t>jj</a:t>
            </a:r>
            <a:r>
              <a:rPr lang="en-US" sz="2200" dirty="0"/>
              <a:t>) + t0 + t1 + … + t15;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/>
              <a:t>                     }</a:t>
            </a:r>
            <a:endParaRPr lang="en-US" dirty="0" smtClean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96200" y="2667000"/>
            <a:ext cx="2362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696200" y="3124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96200" y="3657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96200" y="4267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  <a:endCxn id="4" idx="2"/>
          </p:cNvCxnSpPr>
          <p:nvPr/>
        </p:nvCxnSpPr>
        <p:spPr>
          <a:xfrm rot="16200000" flipH="1">
            <a:off x="7810500" y="3733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239000" y="3733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8382000" y="3733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581901" y="2933701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735094" y="2932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963694" y="2932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8268494" y="2932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8420894" y="2932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8573294" y="2932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9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features in modern CPU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7493" y="1753785"/>
            <a:ext cx="10377641" cy="4655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Branch prediction based on history.</a:t>
            </a:r>
          </a:p>
          <a:p>
            <a:r>
              <a:rPr lang="en-US" dirty="0"/>
              <a:t> </a:t>
            </a:r>
            <a:r>
              <a:rPr lang="en-US" dirty="0" smtClean="0"/>
              <a:t>Out of order execution</a:t>
            </a:r>
          </a:p>
          <a:p>
            <a:pPr lvl="1"/>
            <a:r>
              <a:rPr lang="en-US" dirty="0" smtClean="0"/>
              <a:t> Dual three wide out of order decoders in the Intel presentation: allowing 6 instructions per cycle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Instructions in the out of order window (256 entries in the Intel talk) can be executed out of order to exploit more parallelism.</a:t>
            </a:r>
          </a:p>
          <a:p>
            <a:r>
              <a:rPr lang="en-US" dirty="0"/>
              <a:t> </a:t>
            </a:r>
            <a:r>
              <a:rPr lang="en-US" dirty="0" smtClean="0"/>
              <a:t>Many execution ports (17 in the Intel talk)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4 integer ALUs, 2 jump ports, 2 Load ports, 2 Store ports, 2 FP/</a:t>
            </a:r>
            <a:r>
              <a:rPr lang="en-US" dirty="0" err="1" smtClean="0"/>
              <a:t>vec</a:t>
            </a:r>
            <a:r>
              <a:rPr lang="en-US" dirty="0" smtClean="0"/>
              <a:t> store ports, 2 FP/</a:t>
            </a:r>
            <a:r>
              <a:rPr lang="en-US" dirty="0" err="1" smtClean="0"/>
              <a:t>vec</a:t>
            </a:r>
            <a:r>
              <a:rPr lang="en-US" dirty="0" smtClean="0"/>
              <a:t> stacks, etc.</a:t>
            </a:r>
          </a:p>
        </p:txBody>
      </p:sp>
    </p:spTree>
    <p:extLst>
      <p:ext uri="{BB962C8B-B14F-4D97-AF65-F5344CB8AC3E}">
        <p14:creationId xmlns:p14="http://schemas.microsoft.com/office/powerpoint/2010/main" val="979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0" y="1726762"/>
            <a:ext cx="7899593" cy="4472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1239" y="1895707"/>
            <a:ext cx="282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the average memory access cycle: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 register access take 1 cycle, L1 cache - 4 cycles, L2 cache – 10 cycles, L3 cache – 40 cycles, Memory – 200 cycles.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40% data accesses in registers, 20% from L1, 20% from L2, 15% L3, 5% from memory. What is the average data access latency?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on the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46554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To exploit the parallelism in a CPU core, one should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Use a good mix of instructions (Load, store, different integer and floating point ALU operations).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Some operations may subject to the operation latency constraint. For example, floating point divide takes many cycles (40 sometimes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Minimize the number of branches and make them easy to predict.</a:t>
            </a:r>
          </a:p>
          <a:p>
            <a:pPr lvl="2"/>
            <a:r>
              <a:rPr lang="en-US" dirty="0"/>
              <a:t> Branches create control dependence. The whole pipeline needs to be drained before the next instruction can be executed (if not predicted correctly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CPU is faster than memory: exploit data locality and manage the ratio of memory operation to ALU operation.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Minimize the data dependence in the code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hardware features help to a degree, but the programmer should still be mindful.  </a:t>
            </a:r>
          </a:p>
        </p:txBody>
      </p:sp>
    </p:spTree>
    <p:extLst>
      <p:ext uri="{BB962C8B-B14F-4D97-AF65-F5344CB8AC3E}">
        <p14:creationId xmlns:p14="http://schemas.microsoft.com/office/powerpoint/2010/main" val="13843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</a:t>
            </a:r>
            <a:r>
              <a:rPr lang="en-US" altLang="zh-CN" dirty="0" smtClean="0"/>
              <a:t>it</a:t>
            </a:r>
            <a:r>
              <a:rPr lang="en-US" dirty="0" smtClean="0"/>
              <a:t> </a:t>
            </a:r>
            <a:r>
              <a:rPr lang="en-US" dirty="0"/>
              <a:t>data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4655488"/>
          </a:xfrm>
        </p:spPr>
        <p:txBody>
          <a:bodyPr>
            <a:normAutofit/>
          </a:bodyPr>
          <a:lstStyle/>
          <a:p>
            <a:r>
              <a:rPr lang="en-US" dirty="0" smtClean="0"/>
              <a:t>Data locality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Temporal locality: the same data is often used multiple times within a short time period.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Spatial locality: different data elements that are located nearby are often used within a short period of time.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Program that exhibits good locality will have less cache misses and higher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36425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10429</TotalTime>
  <Words>4388</Words>
  <Application>Microsoft Office PowerPoint</Application>
  <PresentationFormat>Widescreen</PresentationFormat>
  <Paragraphs>515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宋体</vt:lpstr>
      <vt:lpstr>Arial</vt:lpstr>
      <vt:lpstr>Calibri</vt:lpstr>
      <vt:lpstr>Cambria Math</vt:lpstr>
      <vt:lpstr>Courier New</vt:lpstr>
      <vt:lpstr>Tw Cen MT</vt:lpstr>
      <vt:lpstr>Wingdings</vt:lpstr>
      <vt:lpstr>Droplet</vt:lpstr>
      <vt:lpstr>Equation</vt:lpstr>
      <vt:lpstr>Review</vt:lpstr>
      <vt:lpstr>Single Thread Performance and Loop optimizations</vt:lpstr>
      <vt:lpstr>Hardware features in modern CPU core</vt:lpstr>
      <vt:lpstr>Hardware features in modern CPU core</vt:lpstr>
      <vt:lpstr>Hardware features in modern CPU core</vt:lpstr>
      <vt:lpstr>Hardware features in modern CPU core</vt:lpstr>
      <vt:lpstr>Memory hierarchy</vt:lpstr>
      <vt:lpstr>Implication on the software</vt:lpstr>
      <vt:lpstr>Exploit data locality</vt:lpstr>
      <vt:lpstr>Semantically equivalent programs can have very different locality, and thus performance</vt:lpstr>
      <vt:lpstr>Dependence</vt:lpstr>
      <vt:lpstr>Dependence</vt:lpstr>
      <vt:lpstr>Loop optimizations – making higher performance loops</vt:lpstr>
      <vt:lpstr>Affine expression and affine array accesses</vt:lpstr>
      <vt:lpstr>Affine loops</vt:lpstr>
      <vt:lpstr>Affine loops</vt:lpstr>
      <vt:lpstr>Iteration Number and Vector</vt:lpstr>
      <vt:lpstr>Iteration Number and Vector</vt:lpstr>
      <vt:lpstr>Dependence in the loop and loop parallelism</vt:lpstr>
      <vt:lpstr>Dependence in a loop</vt:lpstr>
      <vt:lpstr>Dependence in a loop</vt:lpstr>
      <vt:lpstr>Loop carried dependence</vt:lpstr>
      <vt:lpstr>Data dependence analysis</vt:lpstr>
      <vt:lpstr>Distance vector and direction vector</vt:lpstr>
      <vt:lpstr>Distance vector and direction vector</vt:lpstr>
      <vt:lpstr>Distance vector and direction vector example</vt:lpstr>
      <vt:lpstr>Distance vector and direction vector example</vt:lpstr>
      <vt:lpstr>Reordering transformation</vt:lpstr>
      <vt:lpstr>Scalar replacement of array elements</vt:lpstr>
      <vt:lpstr>Loop normalization</vt:lpstr>
      <vt:lpstr>Loop transformations</vt:lpstr>
      <vt:lpstr>Unimodular transformations</vt:lpstr>
      <vt:lpstr>Unimodular transformations: loop interchange</vt:lpstr>
      <vt:lpstr>Unimodular transformations: loop permutation</vt:lpstr>
      <vt:lpstr>Unimodular transformations: loop permutation</vt:lpstr>
      <vt:lpstr>PowerPoint Presentation</vt:lpstr>
      <vt:lpstr>Unimodular transformations: loop reversal</vt:lpstr>
      <vt:lpstr>Unimodular transformations: loop skewing</vt:lpstr>
      <vt:lpstr>Loop fusion</vt:lpstr>
      <vt:lpstr>Loop distribution</vt:lpstr>
      <vt:lpstr>Loop tiling</vt:lpstr>
      <vt:lpstr>Loop tiling</vt:lpstr>
      <vt:lpstr>Loop unrolling</vt:lpstr>
      <vt:lpstr>Loop optimization in action</vt:lpstr>
      <vt:lpstr>Loop optimization in action</vt:lpstr>
      <vt:lpstr>Loop optimization in action</vt:lpstr>
      <vt:lpstr>Loop optimization in action</vt:lpstr>
      <vt:lpstr>Loop optimization in action</vt:lpstr>
      <vt:lpstr>Loop optimization in action</vt:lpstr>
      <vt:lpstr>Loop optimization in action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199</cp:revision>
  <dcterms:created xsi:type="dcterms:W3CDTF">2021-08-12T15:51:09Z</dcterms:created>
  <dcterms:modified xsi:type="dcterms:W3CDTF">2022-01-14T01:27:04Z</dcterms:modified>
</cp:coreProperties>
</file>