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318" r:id="rId3"/>
    <p:sldId id="286" r:id="rId4"/>
    <p:sldId id="310" r:id="rId5"/>
    <p:sldId id="312" r:id="rId6"/>
    <p:sldId id="316" r:id="rId7"/>
    <p:sldId id="315" r:id="rId8"/>
    <p:sldId id="291" r:id="rId9"/>
    <p:sldId id="314" r:id="rId10"/>
    <p:sldId id="292" r:id="rId11"/>
    <p:sldId id="289" r:id="rId12"/>
    <p:sldId id="319" r:id="rId13"/>
    <p:sldId id="311" r:id="rId14"/>
    <p:sldId id="294" r:id="rId15"/>
    <p:sldId id="25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2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q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mmunications_of_the_ACM" TargetMode="External"/><Relationship Id="rId2" Type="http://schemas.openxmlformats.org/officeDocument/2006/relationships/hyperlink" Target="http://www.johngustafson.net/pubs/pub13/amdahl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-inst.eecs.berkeley.edu/~n252/paper/Amdahl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08383"/>
            <a:ext cx="10364451" cy="1122819"/>
          </a:xfrm>
        </p:spPr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3608"/>
            <a:ext cx="10363826" cy="42247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  <a:r>
              <a:rPr lang="en-US" dirty="0" smtClean="0"/>
              <a:t>Describe </a:t>
            </a:r>
            <a:r>
              <a:rPr lang="en-US" dirty="0"/>
              <a:t>c</a:t>
            </a:r>
            <a:r>
              <a:rPr lang="en-US" dirty="0" smtClean="0"/>
              <a:t>omputation graph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For a computation graph, how do we define Work(CG), span(CG), and parallelism?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/>
              <a:t>S</a:t>
            </a:r>
            <a:r>
              <a:rPr lang="en-US" altLang="en-US" dirty="0" smtClean="0"/>
              <a:t>cheduling computation graph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What is a greedy schedule?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How good is greedy schedule?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 of 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10418" y="1244347"/>
            <a:ext cx="5828997" cy="5141585"/>
          </a:xfrm>
        </p:spPr>
        <p:txBody>
          <a:bodyPr>
            <a:normAutofit/>
          </a:bodyPr>
          <a:lstStyle/>
          <a:p>
            <a:r>
              <a:rPr lang="en-US" dirty="0" smtClean="0"/>
              <a:t>For strong scaling, the speedup is bounded by the percentage of sequential portion of the program, not by the number of processors!</a:t>
            </a:r>
          </a:p>
          <a:p>
            <a:r>
              <a:rPr lang="en-US" dirty="0"/>
              <a:t> </a:t>
            </a:r>
            <a:r>
              <a:rPr lang="en-US" dirty="0" smtClean="0"/>
              <a:t>Strong scaling will be hard to achieve for many programs. </a:t>
            </a:r>
            <a:endParaRPr lang="en-US" dirty="0"/>
          </a:p>
          <a:p>
            <a:pPr>
              <a:defRPr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5870" y="1852729"/>
            <a:ext cx="4536910" cy="354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21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Gustafson’s Law (scaled speedup, weak scaling)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56377" y="1191654"/>
            <a:ext cx="10363826" cy="512737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/>
              <a:t>L</a:t>
            </a:r>
            <a:r>
              <a:rPr lang="en-US" dirty="0" smtClean="0"/>
              <a:t>arge scale parallel/distributed systems are expected to allow for solving problem faster or larger problems.</a:t>
            </a:r>
          </a:p>
          <a:p>
            <a:pPr lvl="1"/>
            <a:r>
              <a:rPr lang="en-US" dirty="0" smtClean="0"/>
              <a:t> Amdahl’s Law indicates that there is a limit on how faster it can go.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How about bigger problems? This is what Gustafson’s Law sheds lights on!</a:t>
            </a:r>
          </a:p>
          <a:p>
            <a:r>
              <a:rPr lang="en-US" dirty="0" smtClean="0"/>
              <a:t> In Amdahl’s law, as the number of processors increases, the amount of work in each node decreases </a:t>
            </a:r>
            <a:r>
              <a:rPr lang="en-US" dirty="0" smtClean="0"/>
              <a:t>(more processors sharing the </a:t>
            </a:r>
            <a:r>
              <a:rPr lang="en-US" dirty="0" smtClean="0"/>
              <a:t>parallel part).</a:t>
            </a:r>
          </a:p>
          <a:p>
            <a:r>
              <a:rPr lang="en-US" dirty="0"/>
              <a:t> </a:t>
            </a:r>
            <a:r>
              <a:rPr lang="en-US" dirty="0" smtClean="0"/>
              <a:t>In Gustafson’s law, as the number of processors increases, the amount of work in each node remains the same (doing more </a:t>
            </a:r>
            <a:r>
              <a:rPr lang="en-US" dirty="0" smtClean="0"/>
              <a:t>work collectively).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13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Gustafson’s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74048" y="1289090"/>
            <a:ext cx="10363826" cy="14391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9464" y="1544997"/>
            <a:ext cx="9471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Gustafson’s law: </a:t>
            </a:r>
            <a:r>
              <a:rPr lang="en-US" sz="2400" dirty="0" smtClean="0"/>
              <a:t>As P increases, the total work on each process remains the same. So the total work increases with P. </a:t>
            </a:r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17424" y="2938042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517424" y="3186696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517424" y="3432246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517424" y="367355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517424" y="393016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509990" y="416451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517424" y="442091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509990" y="4907983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517424" y="4651375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509990" y="513844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346439" y="5881964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P=1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811181" y="2932160"/>
            <a:ext cx="37170" cy="2436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3774" y="3930167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ime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684478" y="5881964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P=2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8380737" y="5881964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P=4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4684478" y="2942924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84478" y="3191578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4684478" y="3437128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4684478" y="367844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684478" y="393504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677044" y="4169394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684478" y="442579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677044" y="4912865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684478" y="465625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677044" y="5143323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5353551" y="344310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5353551" y="3684414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5353551" y="394102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346117" y="417536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353551" y="443177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346117" y="4918838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353551" y="4662230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346117" y="5149296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7357054" y="2942924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7357054" y="3191578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7357054" y="3437128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7357054" y="367844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7357054" y="393504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7349620" y="4169394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7357054" y="442579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349620" y="4912865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7357054" y="465625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349620" y="5143323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8075937" y="3432246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075937" y="367355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075937" y="393016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068503" y="416451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075937" y="442091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068503" y="4907983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8075937" y="4651375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8068503" y="513844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8802254" y="344310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8802254" y="3684414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8802254" y="394102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8794820" y="417536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8802254" y="443177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8794820" y="4918838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8802254" y="4662230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8794820" y="5149296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9516674" y="3453956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9516674" y="369526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516674" y="395187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9509240" y="418622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9516674" y="444262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9509240" y="4929693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9516674" y="4673085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9509240" y="516015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3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Gustafson’s Law (scaled speedup, weak scaling)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756377" y="1191654"/>
                <a:ext cx="10363826" cy="2570024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smtClean="0"/>
                  <a:t>The work on each processor is 1 (f is the fraction for sequential program, (1-f) is the fraction for parallel program.</a:t>
                </a:r>
              </a:p>
              <a:p>
                <a:r>
                  <a:rPr lang="en-US" dirty="0" smtClean="0"/>
                  <a:t> With P processor (with the same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 smtClean="0"/>
                  <a:t>), the total amount of useful work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 smtClean="0"/>
                  <a:t>. Thus,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 Thus, speedup(P)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756377" y="1191654"/>
                <a:ext cx="10363826" cy="2570024"/>
              </a:xfrm>
              <a:blipFill>
                <a:blip r:embed="rId2"/>
                <a:stretch>
                  <a:fillRect l="-882" t="-1185" r="-176" b="-35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343683"/>
              </p:ext>
            </p:extLst>
          </p:nvPr>
        </p:nvGraphicFramePr>
        <p:xfrm>
          <a:off x="1600818" y="3901481"/>
          <a:ext cx="8127999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338">
                  <a:extLst>
                    <a:ext uri="{9D8B030D-6E8A-4147-A177-3AD203B41FA5}">
                      <a16:colId xmlns:a16="http://schemas.microsoft.com/office/drawing/2014/main" val="422280916"/>
                    </a:ext>
                  </a:extLst>
                </a:gridCol>
                <a:gridCol w="3218985">
                  <a:extLst>
                    <a:ext uri="{9D8B030D-6E8A-4147-A177-3AD203B41FA5}">
                      <a16:colId xmlns:a16="http://schemas.microsoft.com/office/drawing/2014/main" val="1471526020"/>
                    </a:ext>
                  </a:extLst>
                </a:gridCol>
                <a:gridCol w="3253676">
                  <a:extLst>
                    <a:ext uri="{9D8B030D-6E8A-4147-A177-3AD203B41FA5}">
                      <a16:colId xmlns:a16="http://schemas.microsoft.com/office/drawing/2014/main" val="3125675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of PEs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Strong scaling speedup (</a:t>
                      </a:r>
                      <a:r>
                        <a:rPr lang="en-US" dirty="0" err="1" smtClean="0"/>
                        <a:t>Amdalh’s</a:t>
                      </a:r>
                      <a:r>
                        <a:rPr lang="en-US" dirty="0" smtClean="0"/>
                        <a:t> law, f = 10%)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Weak scaling speedup (Gustafson’s law, f = 10%)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677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448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109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732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919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90.1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620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36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 of Gustafson’s law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756377" y="1191653"/>
                <a:ext cx="10363826" cy="493408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 </a:t>
                </a:r>
                <a:r>
                  <a:rPr lang="en-US" dirty="0" smtClean="0"/>
                  <a:t>For weak scaling, </a:t>
                </a:r>
                <a:r>
                  <a:rPr lang="en-US" dirty="0"/>
                  <a:t>speedup(P)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/>
                  <a:t> </a:t>
                </a:r>
                <a:r>
                  <a:rPr lang="en-US" dirty="0" smtClean="0"/>
                  <a:t>Speedup is now proportional to P.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Scalability is much better when the problem size can increase.</a:t>
                </a:r>
              </a:p>
              <a:p>
                <a:pPr lvl="1"/>
                <a:r>
                  <a:rPr lang="en-US" dirty="0"/>
                  <a:t> </a:t>
                </a:r>
                <a:r>
                  <a:rPr lang="en-US" dirty="0" smtClean="0"/>
                  <a:t>Many application can use more computing power to solve larger problems</a:t>
                </a:r>
              </a:p>
              <a:p>
                <a:pPr lvl="2"/>
                <a:r>
                  <a:rPr lang="en-US" dirty="0"/>
                  <a:t> </a:t>
                </a:r>
                <a:r>
                  <a:rPr lang="en-US" dirty="0" smtClean="0"/>
                  <a:t>Weather prediction, large deep learning models.</a:t>
                </a:r>
              </a:p>
              <a:p>
                <a:r>
                  <a:rPr lang="en-US" i="1" dirty="0"/>
                  <a:t>Gustafson, John L. (May 1988). </a:t>
                </a:r>
                <a:r>
                  <a:rPr lang="en-US" i="1" dirty="0">
                    <a:hlinkClick r:id="rId2"/>
                  </a:rPr>
                  <a:t>"Reevaluating Amdahl's Law"</a:t>
                </a:r>
                <a:r>
                  <a:rPr lang="en-US" i="1" dirty="0"/>
                  <a:t>. </a:t>
                </a:r>
                <a:r>
                  <a:rPr lang="en-US" i="1" dirty="0">
                    <a:hlinkClick r:id="rId3" tooltip="Communications of the ACM"/>
                  </a:rPr>
                  <a:t>Communications of the ACM</a:t>
                </a:r>
                <a:r>
                  <a:rPr lang="en-US" i="1" dirty="0"/>
                  <a:t>. </a:t>
                </a:r>
                <a:r>
                  <a:rPr lang="en-US" b="1" i="1" dirty="0"/>
                  <a:t>31</a:t>
                </a:r>
                <a:r>
                  <a:rPr lang="en-US" i="1" dirty="0"/>
                  <a:t> (5): 532–3.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756377" y="1191653"/>
                <a:ext cx="10363826" cy="4934083"/>
              </a:xfrm>
              <a:blipFill>
                <a:blip r:embed="rId4"/>
                <a:stretch>
                  <a:fillRect l="-1000" t="-1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099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474518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 Speedup, Scalability, strong scaling, weak scaling</a:t>
            </a:r>
          </a:p>
          <a:p>
            <a:pPr>
              <a:lnSpc>
                <a:spcPct val="90000"/>
              </a:lnSpc>
            </a:pPr>
            <a:r>
              <a:rPr lang="en-US" altLang="en-US"/>
              <a:t> </a:t>
            </a:r>
            <a:r>
              <a:rPr lang="en-US" altLang="en-US" smtClean="0"/>
              <a:t>Amdahl’s </a:t>
            </a:r>
            <a:r>
              <a:rPr lang="en-US" altLang="en-US" dirty="0"/>
              <a:t>law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 Gustafson’s </a:t>
            </a:r>
            <a:r>
              <a:rPr lang="en-US" altLang="en-US" dirty="0" smtClean="0"/>
              <a:t>law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7319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08383"/>
            <a:ext cx="10364451" cy="1122819"/>
          </a:xfrm>
        </p:spPr>
        <p:txBody>
          <a:bodyPr/>
          <a:lstStyle/>
          <a:p>
            <a:r>
              <a:rPr lang="en-US" dirty="0" smtClean="0"/>
              <a:t>Speedup and 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3608"/>
            <a:ext cx="10363826" cy="42247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 Speedup, Scalability, strong scaling, weak scaling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Amdahl’s law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Gustafson’s law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328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expectation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1308" y="1753785"/>
            <a:ext cx="10363826" cy="465548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 When using 1 processor, the sequential program runs for 100 seconds. When we use 10 processors, should the program run for 10 times faster?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This works only for </a:t>
            </a:r>
            <a:r>
              <a:rPr lang="en-US" i="1" dirty="0" smtClean="0">
                <a:solidFill>
                  <a:srgbClr val="C00000"/>
                </a:solidFill>
              </a:rPr>
              <a:t>embarrassingly parallel computations</a:t>
            </a:r>
            <a:r>
              <a:rPr lang="en-US" dirty="0"/>
              <a:t> </a:t>
            </a:r>
            <a:r>
              <a:rPr lang="en-US" dirty="0" smtClean="0"/>
              <a:t>– parallel computations that can be divided into completely independent computations that can be executed simultaneously.  There may have no interaction between separate processes; sometime the results need to be collected.</a:t>
            </a:r>
          </a:p>
          <a:p>
            <a:pPr lvl="3"/>
            <a:r>
              <a:rPr lang="en-US" dirty="0"/>
              <a:t> </a:t>
            </a:r>
            <a:r>
              <a:rPr lang="en-US" dirty="0" smtClean="0"/>
              <a:t>Embarrassingly parallel applications are the kind that can scale up to a very large number of processors. Examples: Monte Carlo analysis, numerical integration, 3D graphics rendering, and many more.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In other types of applications, the computation components interact and have dependencies, which prevents the applications from using a large number of  processors. </a:t>
            </a:r>
          </a:p>
        </p:txBody>
      </p:sp>
    </p:spTree>
    <p:extLst>
      <p:ext uri="{BB962C8B-B14F-4D97-AF65-F5344CB8AC3E}">
        <p14:creationId xmlns:p14="http://schemas.microsoft.com/office/powerpoint/2010/main" val="368674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1308" y="1753785"/>
            <a:ext cx="10363826" cy="4655488"/>
          </a:xfrm>
        </p:spPr>
        <p:txBody>
          <a:bodyPr>
            <a:normAutofit/>
          </a:bodyPr>
          <a:lstStyle/>
          <a:p>
            <a:r>
              <a:rPr lang="en-US" dirty="0" smtClean="0"/>
              <a:t> Scalability of a program measures how many processors that the program can make effective use of.</a:t>
            </a:r>
          </a:p>
          <a:p>
            <a:pPr lvl="1"/>
            <a:r>
              <a:rPr lang="en-US" dirty="0" smtClean="0"/>
              <a:t> For a </a:t>
            </a:r>
            <a:r>
              <a:rPr lang="en-US" altLang="zh-CN" dirty="0" smtClean="0"/>
              <a:t>computation</a:t>
            </a:r>
            <a:r>
              <a:rPr lang="en-US" dirty="0" smtClean="0"/>
              <a:t> </a:t>
            </a:r>
            <a:r>
              <a:rPr lang="en-US" dirty="0" smtClean="0"/>
              <a:t>represented by </a:t>
            </a: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smtClean="0"/>
              <a:t>computation graph, parallelism is a good indicator of scalability. </a:t>
            </a:r>
          </a:p>
        </p:txBody>
      </p:sp>
    </p:spTree>
    <p:extLst>
      <p:ext uri="{BB962C8B-B14F-4D97-AF65-F5344CB8AC3E}">
        <p14:creationId xmlns:p14="http://schemas.microsoft.com/office/powerpoint/2010/main" val="105093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Speedup and Strong scaling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861308" y="1753785"/>
                <a:ext cx="10363826" cy="465548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be the execution time for a computation to run on 1 processor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 smtClean="0"/>
                  <a:t>be the execution time for the computation (with the same input – same problem) to run on P processors. </a:t>
                </a:r>
              </a:p>
              <a:p>
                <a:pPr marL="0" indent="0" algn="ctr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𝑠𝑝𝑒𝑒𝑑𝑢𝑝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 </a:t>
                </a:r>
              </a:p>
              <a:p>
                <a:pPr lvl="1"/>
                <a:r>
                  <a:rPr lang="en-US" dirty="0" smtClean="0"/>
                  <a:t>Factor by which the use of P processors speeds up execution time relative to 1 processor for the same problem. </a:t>
                </a:r>
              </a:p>
              <a:p>
                <a:pPr lvl="1"/>
                <a:r>
                  <a:rPr lang="en-US" dirty="0" smtClean="0"/>
                  <a:t>Since </a:t>
                </a:r>
                <a:r>
                  <a:rPr lang="en-US" dirty="0"/>
                  <a:t>t</a:t>
                </a:r>
                <a:r>
                  <a:rPr lang="en-US" dirty="0" smtClean="0"/>
                  <a:t>he problem size is fixed, this is referred to as “Strong scaling”. </a:t>
                </a:r>
              </a:p>
              <a:p>
                <a:pPr lvl="1"/>
                <a:r>
                  <a:rPr lang="en-US" dirty="0"/>
                  <a:t>Given a computation graph, what is the highest speedup that can be achieved</a:t>
                </a:r>
                <a:r>
                  <a:rPr lang="en-US" dirty="0" smtClean="0"/>
                  <a:t>?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861308" y="1753785"/>
                <a:ext cx="10363826" cy="4655488"/>
              </a:xfrm>
              <a:blipFill>
                <a:blip r:embed="rId2"/>
                <a:stretch>
                  <a:fillRect l="-1000" t="-917" r="-1882" b="-1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191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Speedup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861308" y="1753785"/>
                <a:ext cx="10363826" cy="4655488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𝑠𝑝𝑒𝑒𝑑𝑢𝑝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  </a:t>
                </a:r>
              </a:p>
              <a:p>
                <a:r>
                  <a:rPr lang="en-US" dirty="0" smtClean="0"/>
                  <a:t>Typically,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𝑠𝑝𝑒𝑒𝑑𝑢𝑝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r>
                  <a:rPr lang="en-US" b="0" dirty="0" smtClean="0">
                    <a:ea typeface="Cambria Math" panose="02040503050406030204" pitchFamily="18" charset="0"/>
                  </a:rPr>
                  <a:t>The speedup is ideal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𝑠𝑝𝑒𝑒𝑑𝑢𝑝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r>
                  <a:rPr lang="en-US" dirty="0" smtClean="0"/>
                  <a:t> Linear speedup: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𝑠𝑝𝑒𝑒𝑑𝑢𝑝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 for some constant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0&lt;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</m:t>
                    </m:r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861308" y="1753785"/>
                <a:ext cx="10363826" cy="4655488"/>
              </a:xfrm>
              <a:blipFill>
                <a:blip r:embed="rId2"/>
                <a:stretch>
                  <a:fillRect l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255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1308" y="1753785"/>
            <a:ext cx="10363826" cy="4655488"/>
          </a:xfrm>
        </p:spPr>
        <p:txBody>
          <a:bodyPr>
            <a:normAutofit/>
          </a:bodyPr>
          <a:lstStyle/>
          <a:p>
            <a:r>
              <a:rPr lang="en-US" dirty="0" smtClean="0"/>
              <a:t>The efficiency of an algorithm using P processors is </a:t>
            </a:r>
          </a:p>
          <a:p>
            <a:pPr marL="0" indent="0" algn="ctr">
              <a:buNone/>
            </a:pPr>
            <a:r>
              <a:rPr lang="en-US" dirty="0" smtClean="0"/>
              <a:t>Efficiency = speedup(P) / P</a:t>
            </a:r>
          </a:p>
          <a:p>
            <a:pPr lvl="1"/>
            <a:r>
              <a:rPr lang="en-US" dirty="0" smtClean="0"/>
              <a:t>Efficiency </a:t>
            </a:r>
            <a:r>
              <a:rPr lang="en-US" dirty="0"/>
              <a:t>estimates how well-utilized the processors </a:t>
            </a:r>
            <a:r>
              <a:rPr lang="en-US" dirty="0" smtClean="0"/>
              <a:t>are in running the parallel program.</a:t>
            </a:r>
          </a:p>
          <a:p>
            <a:pPr lvl="1"/>
            <a:r>
              <a:rPr lang="en-US" dirty="0" smtClean="0"/>
              <a:t>Ideal </a:t>
            </a:r>
            <a:r>
              <a:rPr lang="en-US" dirty="0"/>
              <a:t>speedup means </a:t>
            </a:r>
            <a:r>
              <a:rPr lang="en-US" dirty="0" smtClean="0"/>
              <a:t>Efficiency = 1 (100</a:t>
            </a:r>
            <a:r>
              <a:rPr lang="en-US" dirty="0"/>
              <a:t>% </a:t>
            </a:r>
            <a:r>
              <a:rPr lang="en-US" dirty="0" smtClean="0"/>
              <a:t>efficiency).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057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 (fixed size speedup, strong scaling)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88725" y="1334061"/>
                <a:ext cx="10207099" cy="4947793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Given a program, let </a:t>
                </a:r>
                <a:r>
                  <a:rPr lang="en-US" i="1" dirty="0" smtClean="0"/>
                  <a:t>f</a:t>
                </a:r>
                <a:r>
                  <a:rPr lang="en-US" dirty="0" smtClean="0"/>
                  <a:t> be the fraction that must be sequential and </a:t>
                </a:r>
                <a:r>
                  <a:rPr lang="en-US" i="1" dirty="0" smtClean="0"/>
                  <a:t>1-f</a:t>
                </a:r>
                <a:r>
                  <a:rPr lang="en-US" dirty="0" smtClean="0"/>
                  <a:t> be the fraction that can be parallelized</a:t>
                </a:r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𝑆𝑝𝑒𝑒𝑑𝑢𝑝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d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den>
                        </m:f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+(1−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/>
                  <a:t> </a:t>
                </a:r>
                <a:r>
                  <a:rPr lang="en-US" dirty="0" smtClean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→∞,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𝑆𝑝𝑒𝑒𝑑𝑢𝑝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Original paper: </a:t>
                </a:r>
                <a:r>
                  <a:rPr lang="en-US" i="1" dirty="0"/>
                  <a:t>Amdahl, Gene M. (1967). </a:t>
                </a:r>
                <a:r>
                  <a:rPr lang="en-US" i="1" dirty="0">
                    <a:hlinkClick r:id="rId2"/>
                  </a:rPr>
                  <a:t>"Validity of the Single Processor Approach to Achieving Large-Scale Computing Capabilities"</a:t>
                </a:r>
                <a:r>
                  <a:rPr lang="en-US" i="1" dirty="0"/>
                  <a:t> </a:t>
                </a:r>
                <a:r>
                  <a:rPr lang="en-US" i="1" dirty="0" smtClean="0"/>
                  <a:t>. </a:t>
                </a:r>
                <a:r>
                  <a:rPr lang="en-US" i="1" dirty="0"/>
                  <a:t>AFIPS Conference Proceedings (30): 483–485.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88725" y="1334061"/>
                <a:ext cx="10207099" cy="4947793"/>
              </a:xfrm>
              <a:blipFill>
                <a:blip r:embed="rId3"/>
                <a:stretch>
                  <a:fillRect l="-896" t="-986" r="-10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742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74048" y="1289090"/>
            <a:ext cx="10363826" cy="14391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9465" y="1544997"/>
            <a:ext cx="92926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Amdahl’s law: </a:t>
            </a:r>
            <a:r>
              <a:rPr lang="en-US" sz="2400" dirty="0" smtClean="0"/>
              <a:t>As P increases, the </a:t>
            </a:r>
            <a:r>
              <a:rPr lang="en-US" sz="2400" dirty="0" smtClean="0"/>
              <a:t>percentage of work in the parallel region reduces, performance is more and more dominated by the sequential </a:t>
            </a:r>
            <a:r>
              <a:rPr lang="en-US" sz="2400" dirty="0" smtClean="0"/>
              <a:t>region.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293806" y="2960345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93806" y="3208999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93806" y="345454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293806" y="369586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293806" y="3952470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286372" y="4186815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93806" y="4443220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286372" y="4930286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293806" y="4673678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286372" y="5160744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22821" y="5904267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P=1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245269" y="2954463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245269" y="3174535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245269" y="3426198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245269" y="367786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245269" y="3926320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245269" y="4172114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87563" y="2954463"/>
            <a:ext cx="37170" cy="2436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90156" y="395247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ime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460860" y="5904267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P=2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4914342" y="342052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914342" y="3672190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914342" y="392064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914342" y="4166443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486664" y="2957793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486664" y="3177865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486664" y="341921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486664" y="3670875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155737" y="341354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155737" y="3665204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769054" y="3404993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7769054" y="3656656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438127" y="339932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8438127" y="3650985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7427828" y="5899329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P=4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6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7222</TotalTime>
  <Words>650</Words>
  <Application>Microsoft Office PowerPoint</Application>
  <PresentationFormat>Widescreen</PresentationFormat>
  <Paragraphs>94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宋体</vt:lpstr>
      <vt:lpstr>Arial</vt:lpstr>
      <vt:lpstr>Calibri</vt:lpstr>
      <vt:lpstr>Cambria Math</vt:lpstr>
      <vt:lpstr>Courier New</vt:lpstr>
      <vt:lpstr>Tw Cen MT</vt:lpstr>
      <vt:lpstr>Wingdings</vt:lpstr>
      <vt:lpstr>Droplet</vt:lpstr>
      <vt:lpstr>Review</vt:lpstr>
      <vt:lpstr>Speedup and Scalability</vt:lpstr>
      <vt:lpstr>Performance expectation</vt:lpstr>
      <vt:lpstr>Scalability</vt:lpstr>
      <vt:lpstr>Speedup and Strong scaling</vt:lpstr>
      <vt:lpstr>Speedup</vt:lpstr>
      <vt:lpstr>Efficiency</vt:lpstr>
      <vt:lpstr>Amdahl’s Law (fixed size speedup, strong scaling)</vt:lpstr>
      <vt:lpstr>Amdahl’s law</vt:lpstr>
      <vt:lpstr>Implication of Amdahl’s Law</vt:lpstr>
      <vt:lpstr>Gustafson’s Law (scaled speedup, weak scaling)</vt:lpstr>
      <vt:lpstr>Gustafson’s law</vt:lpstr>
      <vt:lpstr>Gustafson’s Law (scaled speedup, weak scaling)</vt:lpstr>
      <vt:lpstr>Implication of Gustafson’s law</vt:lpstr>
      <vt:lpstr>Summary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Surfing</cp:lastModifiedBy>
  <cp:revision>132</cp:revision>
  <dcterms:created xsi:type="dcterms:W3CDTF">2021-08-12T15:51:09Z</dcterms:created>
  <dcterms:modified xsi:type="dcterms:W3CDTF">2022-01-12T03:50:49Z</dcterms:modified>
</cp:coreProperties>
</file>