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96" r:id="rId3"/>
    <p:sldId id="299" r:id="rId4"/>
    <p:sldId id="300" r:id="rId5"/>
    <p:sldId id="311" r:id="rId6"/>
    <p:sldId id="310" r:id="rId7"/>
    <p:sldId id="302" r:id="rId8"/>
    <p:sldId id="303" r:id="rId9"/>
    <p:sldId id="304" r:id="rId10"/>
    <p:sldId id="305" r:id="rId11"/>
    <p:sldId id="306" r:id="rId12"/>
    <p:sldId id="307" r:id="rId13"/>
    <p:sldId id="312" r:id="rId14"/>
    <p:sldId id="30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2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Computation Graph and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Review: 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Flynn’s Taxonomy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parallelism .vs. function parallelism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Give some common metrics to report CPU performance. What is the difference between peak </a:t>
            </a:r>
            <a:r>
              <a:rPr lang="en-US" altLang="en-US" dirty="0" smtClean="0"/>
              <a:t>performance and sustained </a:t>
            </a:r>
            <a:r>
              <a:rPr lang="en-US" altLang="en-US" dirty="0" smtClean="0"/>
              <a:t>performance?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schedule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 With P processors,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r>
                  <a:rPr lang="en-US" dirty="0" smtClean="0"/>
                  <a:t> be the execution of a schedule for CG.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For any </a:t>
                </a:r>
                <a:r>
                  <a:rPr lang="en-US" dirty="0" smtClean="0"/>
                  <a:t>valid</a:t>
                </a:r>
                <a:r>
                  <a:rPr lang="en-US" dirty="0" smtClean="0"/>
                  <a:t> </a:t>
                </a:r>
                <a:r>
                  <a:rPr lang="en-US" dirty="0" smtClean="0"/>
                  <a:t>schedule: </a:t>
                </a:r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𝑊𝑜𝑟𝑘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Hence,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max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𝑊𝑜𝑟𝑘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𝐶𝐺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059" t="-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45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schedule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For any greedy schedule: </a:t>
                </a:r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𝑊𝑜𝑟𝑘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𝐶𝐺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Sketch of the proof: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A step is complete when all P processors are used, incomplete otherwise</a:t>
                </a:r>
              </a:p>
              <a:p>
                <a:pPr lvl="1"/>
                <a:r>
                  <a:rPr lang="en-US" dirty="0" smtClean="0"/>
                  <a:t>Number of complete steps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𝑊𝑜𝑟𝑘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Number of incomplete steps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Total steps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𝑊𝑜𝑟𝑘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𝐶𝐺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𝐶𝐺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/>
                  <a:t> Graham, R. L. “Bounds on Multiprocessing Timing Anomalies.” </a:t>
                </a:r>
                <a:r>
                  <a:rPr lang="en-US" i="1" dirty="0"/>
                  <a:t>SIAM Journal on Applied Mathematics</a:t>
                </a:r>
                <a:r>
                  <a:rPr lang="en-US" dirty="0"/>
                  <a:t> 17, no. 2 (1969): 416–29.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824" t="-1154" b="-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9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schedule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Combine the results: 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max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𝑊𝑜𝑟𝑘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𝐶𝐺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𝑊𝑜𝑟𝑘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𝐶𝐺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𝑠𝑝𝑎𝑛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Any greedy scheduler achieves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r>
                  <a:rPr lang="en-US" dirty="0" smtClean="0"/>
                  <a:t> that is within a factor of 2 of the optimal.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059" t="-722" r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greedy schedule for the following CG with 2 and 3 processors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9318" y="2014654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: 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32518" y="2813825"/>
            <a:ext cx="66075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B: </a:t>
            </a:r>
            <a:r>
              <a:rPr lang="en-US" sz="24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0196" y="2813824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C: 4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39700" y="3757961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D: 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25336" y="3757961"/>
            <a:ext cx="6415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E: </a:t>
            </a:r>
            <a:r>
              <a:rPr lang="en-US" sz="24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77378" y="3740996"/>
            <a:ext cx="6415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F: 1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09061" y="3740995"/>
            <a:ext cx="7441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G: </a:t>
            </a:r>
            <a:r>
              <a:rPr lang="en-US" sz="24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39700" y="4471264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: 1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99318" y="5356303"/>
            <a:ext cx="5741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I: 2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2162897" y="2476319"/>
            <a:ext cx="892538" cy="33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0"/>
          </p:cNvCxnSpPr>
          <p:nvPr/>
        </p:nvCxnSpPr>
        <p:spPr>
          <a:xfrm>
            <a:off x="3473514" y="2476318"/>
            <a:ext cx="943091" cy="33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flipH="1">
            <a:off x="1486109" y="3275489"/>
            <a:ext cx="513677" cy="482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0"/>
          </p:cNvCxnSpPr>
          <p:nvPr/>
        </p:nvCxnSpPr>
        <p:spPr>
          <a:xfrm>
            <a:off x="2314816" y="3275489"/>
            <a:ext cx="531281" cy="482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9" idx="0"/>
          </p:cNvCxnSpPr>
          <p:nvPr/>
        </p:nvCxnSpPr>
        <p:spPr>
          <a:xfrm flipH="1">
            <a:off x="3698139" y="3275489"/>
            <a:ext cx="531281" cy="465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0" idx="0"/>
          </p:cNvCxnSpPr>
          <p:nvPr/>
        </p:nvCxnSpPr>
        <p:spPr>
          <a:xfrm>
            <a:off x="4615582" y="3275489"/>
            <a:ext cx="565536" cy="465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1" idx="0"/>
          </p:cNvCxnSpPr>
          <p:nvPr/>
        </p:nvCxnSpPr>
        <p:spPr>
          <a:xfrm>
            <a:off x="1486109" y="4219626"/>
            <a:ext cx="0" cy="25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1486109" y="4932929"/>
            <a:ext cx="1413209" cy="423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2"/>
          </p:cNvCxnSpPr>
          <p:nvPr/>
        </p:nvCxnSpPr>
        <p:spPr>
          <a:xfrm>
            <a:off x="2846097" y="4219626"/>
            <a:ext cx="209338" cy="1136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</p:cNvCxnSpPr>
          <p:nvPr/>
        </p:nvCxnSpPr>
        <p:spPr>
          <a:xfrm flipH="1">
            <a:off x="3315630" y="4202661"/>
            <a:ext cx="382509" cy="1153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2"/>
          </p:cNvCxnSpPr>
          <p:nvPr/>
        </p:nvCxnSpPr>
        <p:spPr>
          <a:xfrm flipH="1">
            <a:off x="3424868" y="4202660"/>
            <a:ext cx="1756250" cy="1153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400800" y="2103863"/>
            <a:ext cx="507061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step:         P0      P1                P0       P1     P2</a:t>
            </a:r>
          </a:p>
          <a:p>
            <a:r>
              <a:rPr lang="en-US" dirty="0" smtClean="0"/>
              <a:t>           1</a:t>
            </a:r>
          </a:p>
          <a:p>
            <a:r>
              <a:rPr lang="en-US" dirty="0"/>
              <a:t> </a:t>
            </a:r>
            <a:r>
              <a:rPr lang="en-US" dirty="0" smtClean="0"/>
              <a:t>          2</a:t>
            </a:r>
          </a:p>
          <a:p>
            <a:r>
              <a:rPr lang="en-US" dirty="0"/>
              <a:t> </a:t>
            </a:r>
            <a:r>
              <a:rPr lang="en-US" dirty="0" smtClean="0"/>
              <a:t>          3</a:t>
            </a:r>
          </a:p>
          <a:p>
            <a:r>
              <a:rPr lang="en-US" dirty="0"/>
              <a:t> </a:t>
            </a:r>
            <a:r>
              <a:rPr lang="en-US" dirty="0" smtClean="0"/>
              <a:t>          4</a:t>
            </a:r>
          </a:p>
          <a:p>
            <a:r>
              <a:rPr lang="en-US" dirty="0"/>
              <a:t> </a:t>
            </a:r>
            <a:r>
              <a:rPr lang="en-US" dirty="0" smtClean="0"/>
              <a:t>          5</a:t>
            </a:r>
          </a:p>
          <a:p>
            <a:r>
              <a:rPr lang="en-US" dirty="0"/>
              <a:t> </a:t>
            </a:r>
            <a:r>
              <a:rPr lang="en-US" dirty="0" smtClean="0"/>
              <a:t>          6</a:t>
            </a:r>
          </a:p>
          <a:p>
            <a:r>
              <a:rPr lang="en-US" dirty="0"/>
              <a:t> </a:t>
            </a:r>
            <a:r>
              <a:rPr lang="en-US" dirty="0" smtClean="0"/>
              <a:t>          7</a:t>
            </a:r>
          </a:p>
          <a:p>
            <a:r>
              <a:rPr lang="en-US" dirty="0"/>
              <a:t> </a:t>
            </a:r>
            <a:r>
              <a:rPr lang="en-US" dirty="0" smtClean="0"/>
              <a:t>          8</a:t>
            </a:r>
          </a:p>
          <a:p>
            <a:r>
              <a:rPr lang="en-US" dirty="0"/>
              <a:t> </a:t>
            </a:r>
            <a:r>
              <a:rPr lang="en-US" dirty="0" smtClean="0"/>
              <a:t>          9</a:t>
            </a:r>
          </a:p>
          <a:p>
            <a:r>
              <a:rPr lang="en-US" dirty="0"/>
              <a:t> </a:t>
            </a:r>
            <a:r>
              <a:rPr lang="en-US" dirty="0" smtClean="0"/>
              <a:t>        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99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Flynn’s taxonomy: SISD, SIMD, MISD, MIMD</a:t>
            </a:r>
          </a:p>
          <a:p>
            <a:r>
              <a:rPr lang="en-US" dirty="0"/>
              <a:t> </a:t>
            </a:r>
            <a:r>
              <a:rPr lang="en-US" dirty="0" smtClean="0"/>
              <a:t>Performance metrics MIPS, GFLOPS.</a:t>
            </a:r>
          </a:p>
          <a:p>
            <a:r>
              <a:rPr lang="en-US" dirty="0"/>
              <a:t> </a:t>
            </a:r>
            <a:r>
              <a:rPr lang="en-US" dirty="0" smtClean="0"/>
              <a:t>Peak performance and sustained performance.</a:t>
            </a:r>
          </a:p>
          <a:p>
            <a:r>
              <a:rPr lang="en-US" dirty="0" smtClean="0"/>
              <a:t> Computation graph: describe the dependencies between tasks in a parallel computation. </a:t>
            </a:r>
          </a:p>
          <a:p>
            <a:r>
              <a:rPr lang="en-US" dirty="0"/>
              <a:t> </a:t>
            </a:r>
            <a:r>
              <a:rPr lang="en-US" dirty="0" smtClean="0"/>
              <a:t>Parallelism = Work(G) / span(G), an approximation of the number of processors that can be used effectively in the computation.</a:t>
            </a:r>
          </a:p>
          <a:p>
            <a:r>
              <a:rPr lang="en-US" dirty="0"/>
              <a:t> </a:t>
            </a:r>
            <a:r>
              <a:rPr lang="en-US" dirty="0" smtClean="0"/>
              <a:t>Greedy scheduler assigns tasks to processors whenever a task is ready and a processor is available. The execution time with a greedy scheduler is at most 2 times that of the optimal scheduler.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Modeling the execution of a parallel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6853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The execution of a parallel program can be represented as a computation graph (CG) or parallel program dependence graph that allows for reasoning about the execution.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Nodes are sequential subtasks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Edges represent the dependency constraints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Both  control dependency and data dependency are captured.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 CG is a directed acyclic graph (DAG) since a node cannot depend on itself.</a:t>
            </a:r>
          </a:p>
          <a:p>
            <a:r>
              <a:rPr lang="en-US" dirty="0"/>
              <a:t> </a:t>
            </a:r>
            <a:r>
              <a:rPr lang="en-US" dirty="0" smtClean="0"/>
              <a:t>CG describes a set of computational tasks and the dependencies between them.</a:t>
            </a:r>
          </a:p>
        </p:txBody>
      </p:sp>
    </p:spTree>
    <p:extLst>
      <p:ext uri="{BB962C8B-B14F-4D97-AF65-F5344CB8AC3E}">
        <p14:creationId xmlns:p14="http://schemas.microsoft.com/office/powerpoint/2010/main" val="4524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24337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Computation graph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7446455" cy="44023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computation graph for lect2/sum_omp.cpp</a:t>
            </a:r>
          </a:p>
          <a:p>
            <a:endParaRPr lang="en-US" dirty="0" smtClean="0"/>
          </a:p>
          <a:p>
            <a:r>
              <a:rPr lang="en-US" dirty="0" smtClean="0"/>
              <a:t>Node A must be executed before Node B if there is a path from A to B in the graph</a:t>
            </a:r>
          </a:p>
          <a:p>
            <a:r>
              <a:rPr lang="en-US" dirty="0" smtClean="0"/>
              <a:t>CG </a:t>
            </a:r>
            <a:r>
              <a:rPr lang="en-US" dirty="0"/>
              <a:t>can be used as a visualization technique to help us understand the complexity of the algorithms.</a:t>
            </a:r>
          </a:p>
          <a:p>
            <a:r>
              <a:rPr lang="en-US" dirty="0"/>
              <a:t> </a:t>
            </a:r>
            <a:r>
              <a:rPr lang="en-US" dirty="0" smtClean="0"/>
              <a:t>CG </a:t>
            </a:r>
            <a:r>
              <a:rPr lang="en-US" dirty="0"/>
              <a:t>can also be used as a data structure for the compiler or </a:t>
            </a:r>
            <a:r>
              <a:rPr lang="en-US" dirty="0" smtClean="0"/>
              <a:t>the system </a:t>
            </a:r>
            <a:r>
              <a:rPr lang="en-US" dirty="0"/>
              <a:t>to schedule the execution of the sub-tasks.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657328" y="1566407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826857" y="3989734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76528" y="2666701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17807" y="2666701"/>
            <a:ext cx="3642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cxnSp>
        <p:nvCxnSpPr>
          <p:cNvPr id="9" name="Straight Arrow Connector 8"/>
          <p:cNvCxnSpPr>
            <a:endCxn id="7" idx="0"/>
          </p:cNvCxnSpPr>
          <p:nvPr/>
        </p:nvCxnSpPr>
        <p:spPr>
          <a:xfrm flipH="1">
            <a:off x="8899908" y="2089627"/>
            <a:ext cx="827759" cy="577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0"/>
          </p:cNvCxnSpPr>
          <p:nvPr/>
        </p:nvCxnSpPr>
        <p:spPr>
          <a:xfrm>
            <a:off x="10027393" y="2089627"/>
            <a:ext cx="1049671" cy="577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</p:cNvCxnSpPr>
          <p:nvPr/>
        </p:nvCxnSpPr>
        <p:spPr>
          <a:xfrm>
            <a:off x="8899908" y="3189921"/>
            <a:ext cx="957956" cy="7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</p:cNvCxnSpPr>
          <p:nvPr/>
        </p:nvCxnSpPr>
        <p:spPr>
          <a:xfrm flipH="1">
            <a:off x="10149698" y="3189921"/>
            <a:ext cx="927366" cy="7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with computation graph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332768" y="1326382"/>
                <a:ext cx="10363826" cy="4873451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 Let </a:t>
                </a:r>
                <a:r>
                  <a:rPr lang="en-US" i="1" dirty="0" smtClean="0"/>
                  <a:t>T(N)</a:t>
                </a:r>
                <a:r>
                  <a:rPr lang="en-US" dirty="0" smtClean="0"/>
                  <a:t> be the execution time of node N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Work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 is the total work to be executed in CG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execution time with a single processor</a:t>
                </a:r>
              </a:p>
              <a:p>
                <a:r>
                  <a:rPr lang="en-US" dirty="0"/>
                  <a:t> L</a:t>
                </a:r>
                <a:r>
                  <a:rPr lang="en-US" dirty="0" smtClean="0"/>
                  <a:t>et span(CG) be the longest path in CG when adding the execution time of all nodes in the path.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span(CG) is the smallest possible executable for the CG regardless of how many processors are used! 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Note that CG is a DAG.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CG’s degree of parallelism is defined as parallelism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𝑊𝑜𝑟𝑘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𝑠𝑝𝑎𝑛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. The parallelism of a computation provides a rough estimate of the maximum number of processors that can be used efficiently. </a:t>
                </a:r>
                <a:endParaRPr lang="en-US" dirty="0"/>
              </a:p>
              <a:p>
                <a:pPr lvl="1"/>
                <a:r>
                  <a:rPr lang="en-US" dirty="0" smtClean="0"/>
                  <a:t> Consider two situations: parallelism = 1 and parallelism = 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332768" y="1326382"/>
                <a:ext cx="10363826" cy="4873451"/>
              </a:xfrm>
              <a:blipFill>
                <a:blip r:embed="rId2"/>
                <a:stretch>
                  <a:fillRect l="-647" t="-1752" r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3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 the time for each node be 1, compute the work, span, and parallelism for the following two  computation graphs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91508" y="1939332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56751" y="2792120"/>
            <a:ext cx="3642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13374" y="2810542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1027" y="2810542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5170" y="2810542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3548" y="1939332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333681" y="3731288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13584" y="4836274"/>
            <a:ext cx="4619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94172" y="3731288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43858" y="2780705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693544" y="2787096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94172" y="2792120"/>
            <a:ext cx="3642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4671" y="4576692"/>
            <a:ext cx="4619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93544" y="3731288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cxnSp>
        <p:nvCxnSpPr>
          <p:cNvPr id="19" name="Straight Arrow Connector 18"/>
          <p:cNvCxnSpPr>
            <a:endCxn id="5" idx="0"/>
          </p:cNvCxnSpPr>
          <p:nvPr/>
        </p:nvCxnSpPr>
        <p:spPr>
          <a:xfrm flipH="1">
            <a:off x="1238852" y="2462552"/>
            <a:ext cx="1152656" cy="329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2"/>
            <a:endCxn id="6" idx="0"/>
          </p:cNvCxnSpPr>
          <p:nvPr/>
        </p:nvCxnSpPr>
        <p:spPr>
          <a:xfrm flipH="1">
            <a:off x="2113910" y="2462552"/>
            <a:ext cx="478134" cy="34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2"/>
            <a:endCxn id="7" idx="0"/>
          </p:cNvCxnSpPr>
          <p:nvPr/>
        </p:nvCxnSpPr>
        <p:spPr>
          <a:xfrm>
            <a:off x="2592044" y="2462552"/>
            <a:ext cx="419519" cy="34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8" idx="0"/>
          </p:cNvCxnSpPr>
          <p:nvPr/>
        </p:nvCxnSpPr>
        <p:spPr>
          <a:xfrm>
            <a:off x="2775570" y="2453341"/>
            <a:ext cx="1240480" cy="357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</p:cNvCxnSpPr>
          <p:nvPr/>
        </p:nvCxnSpPr>
        <p:spPr>
          <a:xfrm>
            <a:off x="1238852" y="3315340"/>
            <a:ext cx="1071148" cy="415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2"/>
            <a:endCxn id="10" idx="0"/>
          </p:cNvCxnSpPr>
          <p:nvPr/>
        </p:nvCxnSpPr>
        <p:spPr>
          <a:xfrm>
            <a:off x="2113910" y="3333762"/>
            <a:ext cx="390651" cy="397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10" idx="0"/>
          </p:cNvCxnSpPr>
          <p:nvPr/>
        </p:nvCxnSpPr>
        <p:spPr>
          <a:xfrm flipH="1">
            <a:off x="2504561" y="3333762"/>
            <a:ext cx="507002" cy="397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2"/>
          </p:cNvCxnSpPr>
          <p:nvPr/>
        </p:nvCxnSpPr>
        <p:spPr>
          <a:xfrm flipH="1">
            <a:off x="2699122" y="3333762"/>
            <a:ext cx="1316928" cy="357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0" idx="2"/>
            <a:endCxn id="11" idx="0"/>
          </p:cNvCxnSpPr>
          <p:nvPr/>
        </p:nvCxnSpPr>
        <p:spPr>
          <a:xfrm>
            <a:off x="2504561" y="4254508"/>
            <a:ext cx="40016" cy="581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5" idx="0"/>
          </p:cNvCxnSpPr>
          <p:nvPr/>
        </p:nvCxnSpPr>
        <p:spPr>
          <a:xfrm flipH="1">
            <a:off x="7976273" y="2453341"/>
            <a:ext cx="767585" cy="338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4" idx="0"/>
          </p:cNvCxnSpPr>
          <p:nvPr/>
        </p:nvCxnSpPr>
        <p:spPr>
          <a:xfrm>
            <a:off x="9104620" y="2462552"/>
            <a:ext cx="789460" cy="324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2"/>
            <a:endCxn id="13" idx="0"/>
          </p:cNvCxnSpPr>
          <p:nvPr/>
        </p:nvCxnSpPr>
        <p:spPr>
          <a:xfrm>
            <a:off x="8904084" y="2462552"/>
            <a:ext cx="40310" cy="318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5" idx="2"/>
            <a:endCxn id="12" idx="0"/>
          </p:cNvCxnSpPr>
          <p:nvPr/>
        </p:nvCxnSpPr>
        <p:spPr>
          <a:xfrm flipH="1">
            <a:off x="7965052" y="3315340"/>
            <a:ext cx="11221" cy="415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4" idx="2"/>
            <a:endCxn id="17" idx="0"/>
          </p:cNvCxnSpPr>
          <p:nvPr/>
        </p:nvCxnSpPr>
        <p:spPr>
          <a:xfrm flipH="1">
            <a:off x="9864424" y="3310316"/>
            <a:ext cx="29656" cy="420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2"/>
            <a:endCxn id="16" idx="0"/>
          </p:cNvCxnSpPr>
          <p:nvPr/>
        </p:nvCxnSpPr>
        <p:spPr>
          <a:xfrm>
            <a:off x="8944394" y="3303925"/>
            <a:ext cx="31270" cy="1272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2"/>
          </p:cNvCxnSpPr>
          <p:nvPr/>
        </p:nvCxnSpPr>
        <p:spPr>
          <a:xfrm>
            <a:off x="7965052" y="4254508"/>
            <a:ext cx="738496" cy="322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2"/>
          </p:cNvCxnSpPr>
          <p:nvPr/>
        </p:nvCxnSpPr>
        <p:spPr>
          <a:xfrm flipH="1">
            <a:off x="9175387" y="4254508"/>
            <a:ext cx="689037" cy="322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7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work, span and parallelism of the following CG?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70088" y="1880839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: 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03288" y="2680010"/>
            <a:ext cx="66075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B: </a:t>
            </a:r>
            <a:r>
              <a:rPr lang="en-US" sz="24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0966" y="2680009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C: 4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10470" y="3624146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D: 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696106" y="3624146"/>
            <a:ext cx="6415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E: </a:t>
            </a:r>
            <a:r>
              <a:rPr lang="en-US" sz="24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48148" y="3607181"/>
            <a:ext cx="6415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F: 1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979831" y="3607180"/>
            <a:ext cx="7441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G: </a:t>
            </a:r>
            <a:r>
              <a:rPr lang="en-US" sz="24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10470" y="4337449"/>
            <a:ext cx="692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: 1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0088" y="5222488"/>
            <a:ext cx="5741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I: 2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4333667" y="2342504"/>
            <a:ext cx="892538" cy="33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0"/>
          </p:cNvCxnSpPr>
          <p:nvPr/>
        </p:nvCxnSpPr>
        <p:spPr>
          <a:xfrm>
            <a:off x="5644284" y="2342503"/>
            <a:ext cx="943091" cy="33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flipH="1">
            <a:off x="3656879" y="3141674"/>
            <a:ext cx="513677" cy="482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0"/>
          </p:cNvCxnSpPr>
          <p:nvPr/>
        </p:nvCxnSpPr>
        <p:spPr>
          <a:xfrm>
            <a:off x="4485586" y="3141674"/>
            <a:ext cx="531281" cy="482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9" idx="0"/>
          </p:cNvCxnSpPr>
          <p:nvPr/>
        </p:nvCxnSpPr>
        <p:spPr>
          <a:xfrm flipH="1">
            <a:off x="5868909" y="3141674"/>
            <a:ext cx="531281" cy="465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0" idx="0"/>
          </p:cNvCxnSpPr>
          <p:nvPr/>
        </p:nvCxnSpPr>
        <p:spPr>
          <a:xfrm>
            <a:off x="6786352" y="3141674"/>
            <a:ext cx="565536" cy="465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1" idx="0"/>
          </p:cNvCxnSpPr>
          <p:nvPr/>
        </p:nvCxnSpPr>
        <p:spPr>
          <a:xfrm>
            <a:off x="3656879" y="4085811"/>
            <a:ext cx="0" cy="25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3656879" y="4799114"/>
            <a:ext cx="1413209" cy="423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2"/>
          </p:cNvCxnSpPr>
          <p:nvPr/>
        </p:nvCxnSpPr>
        <p:spPr>
          <a:xfrm>
            <a:off x="5016867" y="4085811"/>
            <a:ext cx="209338" cy="1136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</p:cNvCxnSpPr>
          <p:nvPr/>
        </p:nvCxnSpPr>
        <p:spPr>
          <a:xfrm flipH="1">
            <a:off x="5486400" y="4068846"/>
            <a:ext cx="382509" cy="1153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2"/>
          </p:cNvCxnSpPr>
          <p:nvPr/>
        </p:nvCxnSpPr>
        <p:spPr>
          <a:xfrm flipH="1">
            <a:off x="5595638" y="4068845"/>
            <a:ext cx="1756250" cy="1153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61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of a computation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067661" y="1224055"/>
            <a:ext cx="7611636" cy="1791527"/>
          </a:xfrm>
        </p:spPr>
        <p:txBody>
          <a:bodyPr/>
          <a:lstStyle/>
          <a:p>
            <a:r>
              <a:rPr lang="en-US" dirty="0" smtClean="0"/>
              <a:t>Assume each node takes 1 time steps.</a:t>
            </a:r>
          </a:p>
          <a:p>
            <a:r>
              <a:rPr lang="en-US" dirty="0" smtClean="0"/>
              <a:t> A task can be allocated only when all of its predecessors have been executed.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9009" y="1394875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93386" y="2321543"/>
            <a:ext cx="3642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8563" y="2374387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0309" y="3357935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6516" y="3357935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0217" y="3357935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53622" y="3357935"/>
            <a:ext cx="4619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85444" y="4394867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2550" y="4394867"/>
            <a:ext cx="26321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60827" y="5409902"/>
            <a:ext cx="32252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J</a:t>
            </a:r>
          </a:p>
        </p:txBody>
      </p:sp>
      <p:cxnSp>
        <p:nvCxnSpPr>
          <p:cNvPr id="16" name="Straight Arrow Connector 15"/>
          <p:cNvCxnSpPr>
            <a:endCxn id="5" idx="0"/>
          </p:cNvCxnSpPr>
          <p:nvPr/>
        </p:nvCxnSpPr>
        <p:spPr>
          <a:xfrm flipH="1">
            <a:off x="1575487" y="1918095"/>
            <a:ext cx="552789" cy="403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6" idx="0"/>
          </p:cNvCxnSpPr>
          <p:nvPr/>
        </p:nvCxnSpPr>
        <p:spPr>
          <a:xfrm>
            <a:off x="2530081" y="1918095"/>
            <a:ext cx="489018" cy="456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7" idx="0"/>
          </p:cNvCxnSpPr>
          <p:nvPr/>
        </p:nvCxnSpPr>
        <p:spPr>
          <a:xfrm flipH="1">
            <a:off x="1120845" y="2844763"/>
            <a:ext cx="454642" cy="513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8" idx="0"/>
          </p:cNvCxnSpPr>
          <p:nvPr/>
        </p:nvCxnSpPr>
        <p:spPr>
          <a:xfrm>
            <a:off x="1575487" y="2844763"/>
            <a:ext cx="381909" cy="513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9" idx="0"/>
          </p:cNvCxnSpPr>
          <p:nvPr/>
        </p:nvCxnSpPr>
        <p:spPr>
          <a:xfrm flipH="1">
            <a:off x="2551097" y="2897607"/>
            <a:ext cx="468002" cy="460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10" idx="0"/>
          </p:cNvCxnSpPr>
          <p:nvPr/>
        </p:nvCxnSpPr>
        <p:spPr>
          <a:xfrm>
            <a:off x="3019099" y="2897607"/>
            <a:ext cx="465516" cy="460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1" idx="0"/>
          </p:cNvCxnSpPr>
          <p:nvPr/>
        </p:nvCxnSpPr>
        <p:spPr>
          <a:xfrm>
            <a:off x="1120845" y="3881155"/>
            <a:ext cx="465135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2"/>
            <a:endCxn id="11" idx="0"/>
          </p:cNvCxnSpPr>
          <p:nvPr/>
        </p:nvCxnSpPr>
        <p:spPr>
          <a:xfrm flipH="1">
            <a:off x="1585980" y="3881155"/>
            <a:ext cx="371416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  <a:endCxn id="12" idx="0"/>
          </p:cNvCxnSpPr>
          <p:nvPr/>
        </p:nvCxnSpPr>
        <p:spPr>
          <a:xfrm>
            <a:off x="2551097" y="3881155"/>
            <a:ext cx="433060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2"/>
            <a:endCxn id="12" idx="0"/>
          </p:cNvCxnSpPr>
          <p:nvPr/>
        </p:nvCxnSpPr>
        <p:spPr>
          <a:xfrm flipH="1">
            <a:off x="2984157" y="3881155"/>
            <a:ext cx="500458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2"/>
            <a:endCxn id="13" idx="0"/>
          </p:cNvCxnSpPr>
          <p:nvPr/>
        </p:nvCxnSpPr>
        <p:spPr>
          <a:xfrm>
            <a:off x="1585980" y="4918087"/>
            <a:ext cx="736109" cy="491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  <a:endCxn id="13" idx="0"/>
          </p:cNvCxnSpPr>
          <p:nvPr/>
        </p:nvCxnSpPr>
        <p:spPr>
          <a:xfrm flipH="1">
            <a:off x="2322089" y="4918087"/>
            <a:ext cx="662068" cy="491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332641" y="294831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Task scheduling:</a:t>
            </a:r>
          </a:p>
          <a:p>
            <a:r>
              <a:rPr lang="en-US" sz="2400" dirty="0" smtClean="0"/>
              <a:t>Time </a:t>
            </a:r>
            <a:r>
              <a:rPr lang="en-US" sz="2400" dirty="0"/>
              <a:t>step        </a:t>
            </a:r>
            <a:r>
              <a:rPr lang="en-US" sz="2400" dirty="0" smtClean="0"/>
              <a:t>      P0        P1</a:t>
            </a:r>
            <a:endParaRPr lang="en-US" sz="2400" dirty="0"/>
          </a:p>
          <a:p>
            <a:r>
              <a:rPr lang="en-US" sz="2400" dirty="0"/>
              <a:t>        1                  </a:t>
            </a:r>
            <a:r>
              <a:rPr lang="en-US" sz="2400" dirty="0" smtClean="0"/>
              <a:t>A          -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2                  B          C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3                  D          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4                  H          F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5                  G          -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6                  I            -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7                  J            -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80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of a computation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14790" y="1269415"/>
            <a:ext cx="7611636" cy="5939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Another schedule: better than the previous one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9009" y="1394875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93386" y="2321543"/>
            <a:ext cx="3642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8563" y="2374387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0309" y="3357935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6516" y="3357935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0217" y="3357935"/>
            <a:ext cx="3417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53622" y="3357935"/>
            <a:ext cx="4619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85444" y="4394867"/>
            <a:ext cx="4010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2550" y="4394867"/>
            <a:ext cx="26321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60827" y="5409902"/>
            <a:ext cx="32252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J</a:t>
            </a:r>
          </a:p>
        </p:txBody>
      </p:sp>
      <p:cxnSp>
        <p:nvCxnSpPr>
          <p:cNvPr id="16" name="Straight Arrow Connector 15"/>
          <p:cNvCxnSpPr>
            <a:endCxn id="5" idx="0"/>
          </p:cNvCxnSpPr>
          <p:nvPr/>
        </p:nvCxnSpPr>
        <p:spPr>
          <a:xfrm flipH="1">
            <a:off x="1575487" y="1918095"/>
            <a:ext cx="552789" cy="403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6" idx="0"/>
          </p:cNvCxnSpPr>
          <p:nvPr/>
        </p:nvCxnSpPr>
        <p:spPr>
          <a:xfrm>
            <a:off x="2530081" y="1918095"/>
            <a:ext cx="489018" cy="456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7" idx="0"/>
          </p:cNvCxnSpPr>
          <p:nvPr/>
        </p:nvCxnSpPr>
        <p:spPr>
          <a:xfrm flipH="1">
            <a:off x="1120845" y="2844763"/>
            <a:ext cx="454642" cy="513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8" idx="0"/>
          </p:cNvCxnSpPr>
          <p:nvPr/>
        </p:nvCxnSpPr>
        <p:spPr>
          <a:xfrm>
            <a:off x="1575487" y="2844763"/>
            <a:ext cx="381909" cy="513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9" idx="0"/>
          </p:cNvCxnSpPr>
          <p:nvPr/>
        </p:nvCxnSpPr>
        <p:spPr>
          <a:xfrm flipH="1">
            <a:off x="2551097" y="2897607"/>
            <a:ext cx="468002" cy="460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10" idx="0"/>
          </p:cNvCxnSpPr>
          <p:nvPr/>
        </p:nvCxnSpPr>
        <p:spPr>
          <a:xfrm>
            <a:off x="3019099" y="2897607"/>
            <a:ext cx="465516" cy="460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1" idx="0"/>
          </p:cNvCxnSpPr>
          <p:nvPr/>
        </p:nvCxnSpPr>
        <p:spPr>
          <a:xfrm>
            <a:off x="1120845" y="3881155"/>
            <a:ext cx="465135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2"/>
            <a:endCxn id="11" idx="0"/>
          </p:cNvCxnSpPr>
          <p:nvPr/>
        </p:nvCxnSpPr>
        <p:spPr>
          <a:xfrm flipH="1">
            <a:off x="1585980" y="3881155"/>
            <a:ext cx="371416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  <a:endCxn id="12" idx="0"/>
          </p:cNvCxnSpPr>
          <p:nvPr/>
        </p:nvCxnSpPr>
        <p:spPr>
          <a:xfrm>
            <a:off x="2551097" y="3881155"/>
            <a:ext cx="433060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2"/>
            <a:endCxn id="12" idx="0"/>
          </p:cNvCxnSpPr>
          <p:nvPr/>
        </p:nvCxnSpPr>
        <p:spPr>
          <a:xfrm flipH="1">
            <a:off x="2984157" y="3881155"/>
            <a:ext cx="500458" cy="51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2"/>
            <a:endCxn id="13" idx="0"/>
          </p:cNvCxnSpPr>
          <p:nvPr/>
        </p:nvCxnSpPr>
        <p:spPr>
          <a:xfrm>
            <a:off x="1585980" y="4918087"/>
            <a:ext cx="736109" cy="491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  <a:endCxn id="13" idx="0"/>
          </p:cNvCxnSpPr>
          <p:nvPr/>
        </p:nvCxnSpPr>
        <p:spPr>
          <a:xfrm flipH="1">
            <a:off x="2322089" y="4918087"/>
            <a:ext cx="662068" cy="491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114789" y="1880361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Task scheduling (2 processors)</a:t>
            </a:r>
          </a:p>
          <a:p>
            <a:endParaRPr lang="en-US" sz="2400" dirty="0"/>
          </a:p>
          <a:p>
            <a:r>
              <a:rPr lang="en-US" sz="2400" dirty="0" smtClean="0"/>
              <a:t>Time </a:t>
            </a:r>
            <a:r>
              <a:rPr lang="en-US" sz="2400" dirty="0"/>
              <a:t>step        </a:t>
            </a:r>
            <a:r>
              <a:rPr lang="en-US" sz="2400" dirty="0" smtClean="0"/>
              <a:t>      P0        P1</a:t>
            </a:r>
            <a:endParaRPr lang="en-US" sz="2400" dirty="0"/>
          </a:p>
          <a:p>
            <a:r>
              <a:rPr lang="en-US" sz="2400" dirty="0"/>
              <a:t>        1                  </a:t>
            </a:r>
            <a:r>
              <a:rPr lang="en-US" sz="2400" dirty="0" smtClean="0"/>
              <a:t>A          -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2                  B          C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3                  D          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4                  F          G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5                  H          I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6                  J           -</a:t>
            </a:r>
          </a:p>
          <a:p>
            <a:endParaRPr lang="en-US" sz="2400" dirty="0"/>
          </a:p>
          <a:p>
            <a:r>
              <a:rPr lang="en-US" altLang="zh-CN" sz="2400" dirty="0" smtClean="0"/>
              <a:t>Scheduling makes a difference!  How to get an 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ffective scheduling scheme?</a:t>
            </a:r>
          </a:p>
        </p:txBody>
      </p:sp>
    </p:spTree>
    <p:extLst>
      <p:ext uri="{BB962C8B-B14F-4D97-AF65-F5344CB8AC3E}">
        <p14:creationId xmlns:p14="http://schemas.microsoft.com/office/powerpoint/2010/main" val="15911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schedule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72288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 A greedy schedule is one that never forces a processor to be idle when one or more nodes (tasks) are ready for execution.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A node is ready for execution if all its predecessors have been executed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This can be easily implemented. How well does it perform?</a:t>
                </a:r>
              </a:p>
              <a:p>
                <a:r>
                  <a:rPr lang="en-US" dirty="0" smtClean="0"/>
                  <a:t>With one processor, 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r>
                  <a:rPr lang="en-US" dirty="0" smtClean="0"/>
                  <a:t> be the time to execute CG.</a:t>
                </a:r>
              </a:p>
              <a:p>
                <a:pPr lvl="1"/>
                <a:r>
                  <a:rPr lang="en-US" dirty="0" smtClean="0"/>
                  <a:t> With any greedy schedule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𝑊𝑜𝑟𝑘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With an infinite number of process, </a:t>
                </a:r>
                <a:r>
                  <a:rPr lang="en-US" dirty="0"/>
                  <a:t>l</a:t>
                </a:r>
                <a:r>
                  <a:rPr lang="en-US" dirty="0" smtClean="0"/>
                  <a:t>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</m:oMath>
                </a14:m>
                <a:r>
                  <a:rPr lang="en-US" dirty="0" smtClean="0"/>
                  <a:t> be the time to execute CG with an infinite number of processors. </a:t>
                </a:r>
              </a:p>
              <a:p>
                <a:pPr lvl="1"/>
                <a:r>
                  <a:rPr lang="en-US" dirty="0" smtClean="0"/>
                  <a:t>With any greedy schedule,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𝑠𝑝𝑎𝑛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How about parallelism = Work(CG)/span(CG)?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722880"/>
              </a:xfrm>
              <a:blipFill>
                <a:blip r:embed="rId2"/>
                <a:stretch>
                  <a:fillRect l="-941" t="-645" r="-1706" b="-1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9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8882</TotalTime>
  <Words>693</Words>
  <Application>Microsoft Office PowerPoint</Application>
  <PresentationFormat>Widescreen</PresentationFormat>
  <Paragraphs>159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宋体</vt:lpstr>
      <vt:lpstr>Arial</vt:lpstr>
      <vt:lpstr>Calibri</vt:lpstr>
      <vt:lpstr>Cambria Math</vt:lpstr>
      <vt:lpstr>Courier New</vt:lpstr>
      <vt:lpstr>Tw Cen MT</vt:lpstr>
      <vt:lpstr>Wingdings</vt:lpstr>
      <vt:lpstr>Droplet</vt:lpstr>
      <vt:lpstr>Computation Graph and Scheduling</vt:lpstr>
      <vt:lpstr>Modeling the execution of a parallel program</vt:lpstr>
      <vt:lpstr>Computation graph example</vt:lpstr>
      <vt:lpstr>Complexity with computation graph</vt:lpstr>
      <vt:lpstr>Let the time for each node be 1, compute the work, span, and parallelism for the following two  computation graphs</vt:lpstr>
      <vt:lpstr>What are the work, span and parallelism of the following CG? </vt:lpstr>
      <vt:lpstr>Scheduling of a computation graph</vt:lpstr>
      <vt:lpstr>Scheduling of a computation graph</vt:lpstr>
      <vt:lpstr>Greedy schedule</vt:lpstr>
      <vt:lpstr>Greedy schedule</vt:lpstr>
      <vt:lpstr>Greedy schedule</vt:lpstr>
      <vt:lpstr>Greedy schedule</vt:lpstr>
      <vt:lpstr>Create a greedy schedule for the following CG with 2 and 3 processors  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119</cp:revision>
  <dcterms:created xsi:type="dcterms:W3CDTF">2021-08-12T15:51:09Z</dcterms:created>
  <dcterms:modified xsi:type="dcterms:W3CDTF">2022-01-10T03:36:48Z</dcterms:modified>
</cp:coreProperties>
</file>