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8" r:id="rId2"/>
    <p:sldId id="286" r:id="rId3"/>
    <p:sldId id="367" r:id="rId4"/>
    <p:sldId id="378" r:id="rId5"/>
    <p:sldId id="377" r:id="rId6"/>
    <p:sldId id="370" r:id="rId7"/>
    <p:sldId id="379" r:id="rId8"/>
    <p:sldId id="371" r:id="rId9"/>
    <p:sldId id="380" r:id="rId10"/>
    <p:sldId id="381" r:id="rId11"/>
    <p:sldId id="373" r:id="rId12"/>
    <p:sldId id="382" r:id="rId13"/>
    <p:sldId id="383" r:id="rId14"/>
    <p:sldId id="384" r:id="rId15"/>
    <p:sldId id="375" r:id="rId16"/>
    <p:sldId id="346" r:id="rId17"/>
    <p:sldId id="376" r:id="rId18"/>
    <p:sldId id="385" r:id="rId19"/>
    <p:sldId id="386" r:id="rId20"/>
    <p:sldId id="387" r:id="rId21"/>
    <p:sldId id="388" r:id="rId22"/>
    <p:sldId id="389" r:id="rId23"/>
    <p:sldId id="390" r:id="rId24"/>
    <p:sldId id="392" r:id="rId25"/>
    <p:sldId id="39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 smtClean="0"/>
              <a:t>CUDA programming </a:t>
            </a:r>
            <a:r>
              <a:rPr lang="en-US" dirty="0" smtClean="0"/>
              <a:t>III</a:t>
            </a:r>
            <a:r>
              <a:rPr lang="en-US" dirty="0" smtClean="0"/>
              <a:t> </a:t>
            </a:r>
            <a:r>
              <a:rPr lang="en-US" dirty="0" smtClean="0"/>
              <a:t>-  </a:t>
            </a:r>
            <a:r>
              <a:rPr lang="en-US" dirty="0" smtClean="0"/>
              <a:t>GPU implementation of Matrix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r>
              <a:rPr lang="en-US" dirty="0"/>
              <a:t>Implementing MM on GPU</a:t>
            </a:r>
          </a:p>
          <a:p>
            <a:pPr lvl="1"/>
            <a:r>
              <a:rPr lang="en-US" dirty="0"/>
              <a:t>Memory hierarchy</a:t>
            </a:r>
          </a:p>
          <a:p>
            <a:pPr lvl="1"/>
            <a:r>
              <a:rPr lang="en-US" dirty="0" smtClean="0"/>
              <a:t>Synchronization</a:t>
            </a:r>
          </a:p>
          <a:p>
            <a:r>
              <a:rPr lang="en-US" dirty="0" smtClean="0"/>
              <a:t>Hardware limit and occupancy.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760" y="457435"/>
            <a:ext cx="5086350" cy="171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762" y="2174242"/>
            <a:ext cx="1362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410" y="2698117"/>
            <a:ext cx="45339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162" y="4355467"/>
            <a:ext cx="1362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960" y="5091546"/>
            <a:ext cx="37909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095701" y="2251513"/>
            <a:ext cx="187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Blocking the </a:t>
            </a:r>
            <a:r>
              <a:rPr lang="en-US" dirty="0" err="1" smtClean="0"/>
              <a:t>i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37018" y="4617404"/>
            <a:ext cx="245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Interchange </a:t>
            </a:r>
            <a:r>
              <a:rPr lang="en-US" dirty="0" err="1" smtClean="0"/>
              <a:t>i</a:t>
            </a:r>
            <a:r>
              <a:rPr lang="en-US" dirty="0" smtClean="0"/>
              <a:t> and j loops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74168" y="5577840"/>
            <a:ext cx="2146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 threads in a block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37018" y="5752407"/>
            <a:ext cx="1358092" cy="41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746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multiple threads in each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900894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/>
              <a:t>__global__ void </a:t>
            </a:r>
            <a:r>
              <a:rPr lang="en-US" dirty="0" err="1"/>
              <a:t>mmkernel</a:t>
            </a:r>
            <a:r>
              <a:rPr lang="en-US" dirty="0"/>
              <a:t>(float *a, float *b, float  *c, </a:t>
            </a:r>
            <a:r>
              <a:rPr lang="en-US" dirty="0" err="1"/>
              <a:t>int</a:t>
            </a:r>
            <a:r>
              <a:rPr lang="en-US" dirty="0"/>
              <a:t> N, </a:t>
            </a:r>
            <a:r>
              <a:rPr lang="en-US" dirty="0" err="1"/>
              <a:t>int</a:t>
            </a:r>
            <a:r>
              <a:rPr lang="en-US" dirty="0"/>
              <a:t> M, </a:t>
            </a:r>
            <a:r>
              <a:rPr lang="en-US" dirty="0" err="1"/>
              <a:t>int</a:t>
            </a:r>
            <a:r>
              <a:rPr lang="en-US" dirty="0"/>
              <a:t> K)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blockIdx.x</a:t>
            </a:r>
            <a:r>
              <a:rPr lang="en-US" dirty="0"/>
              <a:t> * </a:t>
            </a:r>
            <a:r>
              <a:rPr lang="en-US" dirty="0" err="1" smtClean="0"/>
              <a:t>blockDim.x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threadIdx.x</a:t>
            </a:r>
            <a:r>
              <a:rPr lang="en-US" dirty="0"/>
              <a:t>,  j = </a:t>
            </a:r>
            <a:r>
              <a:rPr lang="en-US" dirty="0" err="1"/>
              <a:t>blockIdx.y</a:t>
            </a:r>
            <a:r>
              <a:rPr lang="en-US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float sum = 0.0f;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k = 0; k&lt; M; k++) sum += a[</a:t>
            </a:r>
            <a:r>
              <a:rPr lang="en-US" dirty="0" err="1"/>
              <a:t>i+N</a:t>
            </a:r>
            <a:r>
              <a:rPr lang="en-US" dirty="0"/>
              <a:t>*k] * b[</a:t>
            </a:r>
            <a:r>
              <a:rPr lang="en-US" dirty="0" err="1"/>
              <a:t>k+K</a:t>
            </a:r>
            <a:r>
              <a:rPr lang="en-US" dirty="0"/>
              <a:t>*j];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 c [</a:t>
            </a:r>
            <a:r>
              <a:rPr lang="en-US" dirty="0" err="1"/>
              <a:t>i+N</a:t>
            </a:r>
            <a:r>
              <a:rPr lang="en-US" dirty="0"/>
              <a:t>*j] = sum;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dim3 </a:t>
            </a:r>
            <a:r>
              <a:rPr lang="en-US" dirty="0" err="1"/>
              <a:t>dimBlock</a:t>
            </a:r>
            <a:r>
              <a:rPr lang="en-US" dirty="0"/>
              <a:t>(BLOCK_SIZE);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dim3 </a:t>
            </a:r>
            <a:r>
              <a:rPr lang="en-US" dirty="0" err="1"/>
              <a:t>dimGrid</a:t>
            </a:r>
            <a:r>
              <a:rPr lang="en-US" dirty="0"/>
              <a:t>(N/BLOCK_SIZE, K);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/>
              <a:t>mmkernel</a:t>
            </a:r>
            <a:r>
              <a:rPr lang="en-US" dirty="0"/>
              <a:t>&lt;&lt;&lt;</a:t>
            </a:r>
            <a:r>
              <a:rPr lang="en-US" dirty="0" err="1"/>
              <a:t>dimGrid</a:t>
            </a:r>
            <a:r>
              <a:rPr lang="en-US" dirty="0"/>
              <a:t>, </a:t>
            </a:r>
            <a:r>
              <a:rPr lang="en-US" dirty="0" err="1"/>
              <a:t>dimBlock</a:t>
            </a:r>
            <a:r>
              <a:rPr lang="en-US" dirty="0"/>
              <a:t>&gt;&gt;&gt; (</a:t>
            </a:r>
            <a:r>
              <a:rPr lang="en-US" dirty="0" err="1"/>
              <a:t>dev_A</a:t>
            </a:r>
            <a:r>
              <a:rPr lang="en-US" dirty="0"/>
              <a:t>, </a:t>
            </a:r>
            <a:r>
              <a:rPr lang="en-US" dirty="0" err="1"/>
              <a:t>dev_B</a:t>
            </a:r>
            <a:r>
              <a:rPr lang="en-US" dirty="0"/>
              <a:t>, </a:t>
            </a:r>
            <a:r>
              <a:rPr lang="en-US" dirty="0" err="1"/>
              <a:t>dev_C</a:t>
            </a:r>
            <a:r>
              <a:rPr lang="en-US" dirty="0"/>
              <a:t>, N, M, K);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Notice the relationship between index calculation and kernel invocation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Try mm1.cu with different </a:t>
            </a:r>
            <a:r>
              <a:rPr lang="en-US" dirty="0" smtClean="0"/>
              <a:t>BLOCK_SIZE’s. See the performance difference between mm1.cu and mm0.cu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77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5450" y="0"/>
            <a:ext cx="8229600" cy="1143000"/>
          </a:xfrm>
        </p:spPr>
        <p:txBody>
          <a:bodyPr/>
          <a:lstStyle/>
          <a:p>
            <a:r>
              <a:rPr lang="en-US" dirty="0" smtClean="0"/>
              <a:t>CUDA memory hierarchy</a:t>
            </a:r>
            <a:endParaRPr lang="en-US" dirty="0"/>
          </a:p>
        </p:txBody>
      </p:sp>
      <p:sp>
        <p:nvSpPr>
          <p:cNvPr id="7" name="Rectangle 163"/>
          <p:cNvSpPr>
            <a:spLocks noChangeArrowheads="1"/>
          </p:cNvSpPr>
          <p:nvPr/>
        </p:nvSpPr>
        <p:spPr bwMode="auto">
          <a:xfrm>
            <a:off x="1676400" y="4343400"/>
            <a:ext cx="8229600" cy="2413000"/>
          </a:xfrm>
          <a:prstGeom prst="rect">
            <a:avLst/>
          </a:prstGeom>
          <a:solidFill>
            <a:srgbClr val="FF9933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62"/>
          <p:cNvSpPr>
            <a:spLocks noChangeArrowheads="1"/>
          </p:cNvSpPr>
          <p:nvPr/>
        </p:nvSpPr>
        <p:spPr bwMode="auto">
          <a:xfrm>
            <a:off x="1828800" y="2530476"/>
            <a:ext cx="3429000" cy="166052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61"/>
          <p:cNvSpPr>
            <a:spLocks noChangeArrowheads="1"/>
          </p:cNvSpPr>
          <p:nvPr/>
        </p:nvSpPr>
        <p:spPr bwMode="auto">
          <a:xfrm>
            <a:off x="1828800" y="990600"/>
            <a:ext cx="3429000" cy="1447800"/>
          </a:xfrm>
          <a:prstGeom prst="rect">
            <a:avLst/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562600" y="1447801"/>
            <a:ext cx="4876800" cy="28336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</a:pPr>
            <a:r>
              <a:rPr lang="en-US" sz="1800" dirty="0"/>
              <a:t>Register: per-thread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/>
              <a:t>Private per thread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/>
              <a:t>Can spill into local memory (</a:t>
            </a:r>
            <a:r>
              <a:rPr lang="en-US" sz="1600" dirty="0" err="1"/>
              <a:t>perf</a:t>
            </a:r>
            <a:r>
              <a:rPr lang="en-US" sz="1600" dirty="0"/>
              <a:t>. hit)</a:t>
            </a:r>
          </a:p>
          <a:p>
            <a:pPr marL="457200" indent="-457200">
              <a:lnSpc>
                <a:spcPct val="90000"/>
              </a:lnSpc>
            </a:pPr>
            <a:r>
              <a:rPr lang="en-US" sz="1800" dirty="0"/>
              <a:t>Shared Memory:  per-block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/>
              <a:t>Shared by threads of the same block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/>
              <a:t>Used for: Inter-thread communication</a:t>
            </a:r>
          </a:p>
          <a:p>
            <a:pPr marL="457200" indent="-457200">
              <a:lnSpc>
                <a:spcPct val="90000"/>
              </a:lnSpc>
            </a:pPr>
            <a:r>
              <a:rPr lang="en-US" sz="1800" dirty="0"/>
              <a:t>Global Memory: per-application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/>
              <a:t>Available for use to all threads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/>
              <a:t>Used for: Inter-thread communication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/>
              <a:t>Also used for inter-grid communication</a:t>
            </a:r>
            <a:endParaRPr lang="en-US" sz="1600" dirty="0"/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1981200" y="1066800"/>
            <a:ext cx="946150" cy="1157288"/>
            <a:chOff x="343" y="681"/>
            <a:chExt cx="596" cy="729"/>
          </a:xfrm>
        </p:grpSpPr>
        <p:sp>
          <p:nvSpPr>
            <p:cNvPr id="12" name="Freeform 6"/>
            <p:cNvSpPr>
              <a:spLocks noChangeAspect="1"/>
            </p:cNvSpPr>
            <p:nvPr/>
          </p:nvSpPr>
          <p:spPr bwMode="auto">
            <a:xfrm>
              <a:off x="600" y="885"/>
              <a:ext cx="81" cy="525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00" y="192"/>
                </a:cxn>
                <a:cxn ang="0">
                  <a:pos x="8" y="336"/>
                </a:cxn>
                <a:cxn ang="0">
                  <a:pos x="152" y="528"/>
                </a:cxn>
                <a:cxn ang="0">
                  <a:pos x="8" y="720"/>
                </a:cxn>
                <a:cxn ang="0">
                  <a:pos x="152" y="816"/>
                </a:cxn>
                <a:cxn ang="0">
                  <a:pos x="56" y="960"/>
                </a:cxn>
                <a:cxn ang="0">
                  <a:pos x="152" y="1104"/>
                </a:cxn>
                <a:cxn ang="0">
                  <a:pos x="8" y="1248"/>
                </a:cxn>
                <a:cxn ang="0">
                  <a:pos x="104" y="1344"/>
                </a:cxn>
                <a:cxn ang="0">
                  <a:pos x="56" y="1536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343" y="681"/>
              <a:ext cx="596" cy="23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  <a:latin typeface="Arial" pitchFamily="34" charset="0"/>
                </a:rPr>
                <a:t>Thread</a:t>
              </a:r>
            </a:p>
          </p:txBody>
        </p:sp>
      </p:grp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073401" y="1619250"/>
            <a:ext cx="1935163" cy="420688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Register</a:t>
            </a: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2490789" y="1828800"/>
            <a:ext cx="5857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068514" y="4348163"/>
            <a:ext cx="911225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 0</a:t>
            </a:r>
          </a:p>
        </p:txBody>
      </p:sp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1933576" y="4656139"/>
            <a:ext cx="3927475" cy="835025"/>
            <a:chOff x="258" y="2682"/>
            <a:chExt cx="2474" cy="592"/>
          </a:xfrm>
        </p:grpSpPr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258" y="2682"/>
              <a:ext cx="2474" cy="592"/>
            </a:xfrm>
            <a:prstGeom prst="rect">
              <a:avLst/>
            </a:prstGeom>
            <a:noFill/>
            <a:ln w="285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872" y="2909"/>
              <a:ext cx="316" cy="26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</a:rPr>
                <a:t>. . .</a:t>
              </a:r>
            </a:p>
          </p:txBody>
        </p:sp>
        <p:grpSp>
          <p:nvGrpSpPr>
            <p:cNvPr id="20" name="Group 14"/>
            <p:cNvGrpSpPr>
              <a:grpSpLocks/>
            </p:cNvGrpSpPr>
            <p:nvPr/>
          </p:nvGrpSpPr>
          <p:grpSpPr bwMode="auto">
            <a:xfrm>
              <a:off x="313" y="2730"/>
              <a:ext cx="490" cy="497"/>
              <a:chOff x="967" y="1678"/>
              <a:chExt cx="688" cy="700"/>
            </a:xfrm>
          </p:grpSpPr>
          <p:sp>
            <p:nvSpPr>
              <p:cNvPr id="63" name="Text Box 15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64" name="Group 16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65" name="Freeform 17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Freeform 18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Freeform 19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Freeform 20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21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22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24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25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26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27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" name="Group 28"/>
            <p:cNvGrpSpPr>
              <a:grpSpLocks/>
            </p:cNvGrpSpPr>
            <p:nvPr/>
          </p:nvGrpSpPr>
          <p:grpSpPr bwMode="auto">
            <a:xfrm>
              <a:off x="847" y="2730"/>
              <a:ext cx="490" cy="497"/>
              <a:chOff x="967" y="1678"/>
              <a:chExt cx="688" cy="700"/>
            </a:xfrm>
          </p:grpSpPr>
          <p:sp>
            <p:nvSpPr>
              <p:cNvPr id="50" name="Text Box 29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51" name="Group 30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52" name="Freeform 31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32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33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34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5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6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37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38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39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Freeform 40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Freeform 41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" name="Group 42"/>
            <p:cNvGrpSpPr>
              <a:grpSpLocks/>
            </p:cNvGrpSpPr>
            <p:nvPr/>
          </p:nvGrpSpPr>
          <p:grpSpPr bwMode="auto">
            <a:xfrm>
              <a:off x="2187" y="2730"/>
              <a:ext cx="490" cy="497"/>
              <a:chOff x="967" y="1678"/>
              <a:chExt cx="688" cy="700"/>
            </a:xfrm>
          </p:grpSpPr>
          <p:sp>
            <p:nvSpPr>
              <p:cNvPr id="37" name="Text Box 43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38" name="Group 44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39" name="Freeform 45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46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47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48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49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50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51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52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53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54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55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" name="Group 56"/>
            <p:cNvGrpSpPr>
              <a:grpSpLocks/>
            </p:cNvGrpSpPr>
            <p:nvPr/>
          </p:nvGrpSpPr>
          <p:grpSpPr bwMode="auto">
            <a:xfrm>
              <a:off x="1383" y="2730"/>
              <a:ext cx="489" cy="497"/>
              <a:chOff x="967" y="1678"/>
              <a:chExt cx="688" cy="700"/>
            </a:xfrm>
          </p:grpSpPr>
          <p:sp>
            <p:nvSpPr>
              <p:cNvPr id="24" name="Text Box 57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25" name="Group 58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26" name="Freeform 59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60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61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62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63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64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Freeform 65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Freeform 66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Freeform 67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Freeform 68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Freeform 69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6" name="Rectangle 70"/>
          <p:cNvSpPr>
            <a:spLocks noChangeArrowheads="1"/>
          </p:cNvSpPr>
          <p:nvPr/>
        </p:nvSpPr>
        <p:spPr bwMode="auto">
          <a:xfrm>
            <a:off x="6473825" y="4627564"/>
            <a:ext cx="1676400" cy="2078037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Global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Device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Memory</a:t>
            </a:r>
          </a:p>
        </p:txBody>
      </p:sp>
      <p:grpSp>
        <p:nvGrpSpPr>
          <p:cNvPr id="77" name="Group 71"/>
          <p:cNvGrpSpPr>
            <a:grpSpLocks/>
          </p:cNvGrpSpPr>
          <p:nvPr/>
        </p:nvGrpSpPr>
        <p:grpSpPr bwMode="auto">
          <a:xfrm>
            <a:off x="1933576" y="5865814"/>
            <a:ext cx="3927475" cy="833437"/>
            <a:chOff x="258" y="2682"/>
            <a:chExt cx="2474" cy="592"/>
          </a:xfrm>
        </p:grpSpPr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258" y="2682"/>
              <a:ext cx="2474" cy="592"/>
            </a:xfrm>
            <a:prstGeom prst="rect">
              <a:avLst/>
            </a:prstGeom>
            <a:noFill/>
            <a:ln w="285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Text Box 73"/>
            <p:cNvSpPr txBox="1">
              <a:spLocks noChangeArrowheads="1"/>
            </p:cNvSpPr>
            <p:nvPr/>
          </p:nvSpPr>
          <p:spPr bwMode="auto">
            <a:xfrm>
              <a:off x="1872" y="2910"/>
              <a:ext cx="316" cy="26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</a:rPr>
                <a:t>. . .</a:t>
              </a:r>
            </a:p>
          </p:txBody>
        </p:sp>
        <p:grpSp>
          <p:nvGrpSpPr>
            <p:cNvPr id="80" name="Group 74"/>
            <p:cNvGrpSpPr>
              <a:grpSpLocks/>
            </p:cNvGrpSpPr>
            <p:nvPr/>
          </p:nvGrpSpPr>
          <p:grpSpPr bwMode="auto">
            <a:xfrm>
              <a:off x="313" y="2730"/>
              <a:ext cx="490" cy="497"/>
              <a:chOff x="967" y="1678"/>
              <a:chExt cx="688" cy="700"/>
            </a:xfrm>
          </p:grpSpPr>
          <p:sp>
            <p:nvSpPr>
              <p:cNvPr id="123" name="Text Box 75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24" name="Group 76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25" name="Freeform 77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Freeform 78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Freeform 79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Freeform 80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Freeform 81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Freeform 82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Freeform 83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Freeform 84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Freeform 85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" name="Freeform 86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Freeform 87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1" name="Group 88"/>
            <p:cNvGrpSpPr>
              <a:grpSpLocks/>
            </p:cNvGrpSpPr>
            <p:nvPr/>
          </p:nvGrpSpPr>
          <p:grpSpPr bwMode="auto">
            <a:xfrm>
              <a:off x="847" y="2730"/>
              <a:ext cx="490" cy="497"/>
              <a:chOff x="967" y="1678"/>
              <a:chExt cx="688" cy="700"/>
            </a:xfrm>
          </p:grpSpPr>
          <p:sp>
            <p:nvSpPr>
              <p:cNvPr id="110" name="Text Box 89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11" name="Group 90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12" name="Freeform 91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Freeform 92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Freeform 93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Freeform 94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Freeform 95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Freeform 96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" name="Freeform 97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Freeform 98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Freeform 99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" name="Freeform 100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Freeform 101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" name="Group 102"/>
            <p:cNvGrpSpPr>
              <a:grpSpLocks/>
            </p:cNvGrpSpPr>
            <p:nvPr/>
          </p:nvGrpSpPr>
          <p:grpSpPr bwMode="auto">
            <a:xfrm>
              <a:off x="2187" y="2730"/>
              <a:ext cx="490" cy="497"/>
              <a:chOff x="967" y="1678"/>
              <a:chExt cx="688" cy="700"/>
            </a:xfrm>
          </p:grpSpPr>
          <p:sp>
            <p:nvSpPr>
              <p:cNvPr id="97" name="Text Box 103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98" name="Group 104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99" name="Freeform 105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Freeform 106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Freeform 107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Freeform 108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Freeform 109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110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111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112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113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114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115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3" name="Group 116"/>
            <p:cNvGrpSpPr>
              <a:grpSpLocks/>
            </p:cNvGrpSpPr>
            <p:nvPr/>
          </p:nvGrpSpPr>
          <p:grpSpPr bwMode="auto">
            <a:xfrm>
              <a:off x="1383" y="2730"/>
              <a:ext cx="489" cy="497"/>
              <a:chOff x="967" y="1678"/>
              <a:chExt cx="688" cy="700"/>
            </a:xfrm>
          </p:grpSpPr>
          <p:sp>
            <p:nvSpPr>
              <p:cNvPr id="84" name="Text Box 117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85" name="Group 118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86" name="Freeform 119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120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121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Freeform 122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Freeform 123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124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Freeform 125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126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127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128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29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36" name="Text Box 130"/>
          <p:cNvSpPr txBox="1">
            <a:spLocks noChangeArrowheads="1"/>
          </p:cNvSpPr>
          <p:nvPr/>
        </p:nvSpPr>
        <p:spPr bwMode="auto">
          <a:xfrm>
            <a:off x="2068514" y="5570538"/>
            <a:ext cx="911225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 1</a:t>
            </a:r>
          </a:p>
        </p:txBody>
      </p:sp>
      <p:sp>
        <p:nvSpPr>
          <p:cNvPr id="137" name="Line 131"/>
          <p:cNvSpPr>
            <a:spLocks noChangeShapeType="1"/>
          </p:cNvSpPr>
          <p:nvPr/>
        </p:nvSpPr>
        <p:spPr bwMode="auto">
          <a:xfrm>
            <a:off x="5880100" y="5073650"/>
            <a:ext cx="5857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" name="Line 132"/>
          <p:cNvSpPr>
            <a:spLocks noChangeShapeType="1"/>
          </p:cNvSpPr>
          <p:nvPr/>
        </p:nvSpPr>
        <p:spPr bwMode="auto">
          <a:xfrm>
            <a:off x="5880100" y="6283325"/>
            <a:ext cx="5857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" name="Line 133"/>
          <p:cNvSpPr>
            <a:spLocks noChangeShapeType="1"/>
          </p:cNvSpPr>
          <p:nvPr/>
        </p:nvSpPr>
        <p:spPr bwMode="auto">
          <a:xfrm>
            <a:off x="8418513" y="4656138"/>
            <a:ext cx="0" cy="2038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0" name="Text Box 134"/>
          <p:cNvSpPr txBox="1">
            <a:spLocks noChangeArrowheads="1"/>
          </p:cNvSpPr>
          <p:nvPr/>
        </p:nvSpPr>
        <p:spPr bwMode="auto">
          <a:xfrm>
            <a:off x="8534400" y="5346700"/>
            <a:ext cx="1708150" cy="9159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Sequential</a:t>
            </a:r>
          </a:p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Grids</a:t>
            </a:r>
          </a:p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in Time</a:t>
            </a:r>
          </a:p>
        </p:txBody>
      </p:sp>
      <p:grpSp>
        <p:nvGrpSpPr>
          <p:cNvPr id="141" name="Group 136"/>
          <p:cNvGrpSpPr>
            <a:grpSpLocks/>
          </p:cNvGrpSpPr>
          <p:nvPr/>
        </p:nvGrpSpPr>
        <p:grpSpPr bwMode="auto">
          <a:xfrm>
            <a:off x="1978025" y="2595564"/>
            <a:ext cx="1092200" cy="1443037"/>
            <a:chOff x="286" y="1620"/>
            <a:chExt cx="688" cy="909"/>
          </a:xfrm>
        </p:grpSpPr>
        <p:grpSp>
          <p:nvGrpSpPr>
            <p:cNvPr id="142" name="Group 137"/>
            <p:cNvGrpSpPr>
              <a:grpSpLocks/>
            </p:cNvGrpSpPr>
            <p:nvPr/>
          </p:nvGrpSpPr>
          <p:grpSpPr bwMode="auto">
            <a:xfrm>
              <a:off x="286" y="1829"/>
              <a:ext cx="688" cy="700"/>
              <a:chOff x="967" y="1678"/>
              <a:chExt cx="688" cy="700"/>
            </a:xfrm>
          </p:grpSpPr>
          <p:sp>
            <p:nvSpPr>
              <p:cNvPr id="144" name="Text Box 138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28575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45" name="Group 139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46" name="Freeform 140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" name="Freeform 141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" name="Freeform 142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Freeform 143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" name="Freeform 144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Freeform 145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Freeform 146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Freeform 147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" name="Freeform 148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" name="Freeform 149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6" name="Freeform 150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" name="Text Box 151"/>
            <p:cNvSpPr txBox="1">
              <a:spLocks noChangeArrowheads="1"/>
            </p:cNvSpPr>
            <p:nvPr/>
          </p:nvSpPr>
          <p:spPr bwMode="auto">
            <a:xfrm>
              <a:off x="376" y="1620"/>
              <a:ext cx="508" cy="23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  <a:latin typeface="Arial" pitchFamily="34" charset="0"/>
                </a:rPr>
                <a:t>Block</a:t>
              </a:r>
            </a:p>
          </p:txBody>
        </p:sp>
      </p:grpSp>
      <p:sp>
        <p:nvSpPr>
          <p:cNvPr id="157" name="Rectangle 152"/>
          <p:cNvSpPr>
            <a:spLocks noChangeArrowheads="1"/>
          </p:cNvSpPr>
          <p:nvPr/>
        </p:nvSpPr>
        <p:spPr bwMode="auto">
          <a:xfrm>
            <a:off x="3675063" y="3101975"/>
            <a:ext cx="1465262" cy="762000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Shared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Memory</a:t>
            </a:r>
          </a:p>
        </p:txBody>
      </p:sp>
      <p:grpSp>
        <p:nvGrpSpPr>
          <p:cNvPr id="158" name="Group 153"/>
          <p:cNvGrpSpPr>
            <a:grpSpLocks/>
          </p:cNvGrpSpPr>
          <p:nvPr/>
        </p:nvGrpSpPr>
        <p:grpSpPr bwMode="auto">
          <a:xfrm>
            <a:off x="3074989" y="3181350"/>
            <a:ext cx="585787" cy="603250"/>
            <a:chOff x="977" y="1843"/>
            <a:chExt cx="369" cy="380"/>
          </a:xfrm>
        </p:grpSpPr>
        <p:sp>
          <p:nvSpPr>
            <p:cNvPr id="159" name="Line 154"/>
            <p:cNvSpPr>
              <a:spLocks noChangeShapeType="1"/>
            </p:cNvSpPr>
            <p:nvPr/>
          </p:nvSpPr>
          <p:spPr bwMode="auto">
            <a:xfrm>
              <a:off x="977" y="203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55"/>
            <p:cNvSpPr>
              <a:spLocks noChangeShapeType="1"/>
            </p:cNvSpPr>
            <p:nvPr/>
          </p:nvSpPr>
          <p:spPr bwMode="auto">
            <a:xfrm>
              <a:off x="977" y="1969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Line 156"/>
            <p:cNvSpPr>
              <a:spLocks noChangeShapeType="1"/>
            </p:cNvSpPr>
            <p:nvPr/>
          </p:nvSpPr>
          <p:spPr bwMode="auto">
            <a:xfrm>
              <a:off x="977" y="1906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Line 157"/>
            <p:cNvSpPr>
              <a:spLocks noChangeShapeType="1"/>
            </p:cNvSpPr>
            <p:nvPr/>
          </p:nvSpPr>
          <p:spPr bwMode="auto">
            <a:xfrm>
              <a:off x="977" y="2096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Line 158"/>
            <p:cNvSpPr>
              <a:spLocks noChangeShapeType="1"/>
            </p:cNvSpPr>
            <p:nvPr/>
          </p:nvSpPr>
          <p:spPr bwMode="auto">
            <a:xfrm>
              <a:off x="977" y="2159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Line 159"/>
            <p:cNvSpPr>
              <a:spLocks noChangeShapeType="1"/>
            </p:cNvSpPr>
            <p:nvPr/>
          </p:nvSpPr>
          <p:spPr bwMode="auto">
            <a:xfrm>
              <a:off x="977" y="184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160"/>
            <p:cNvSpPr>
              <a:spLocks noChangeShapeType="1"/>
            </p:cNvSpPr>
            <p:nvPr/>
          </p:nvSpPr>
          <p:spPr bwMode="auto">
            <a:xfrm>
              <a:off x="977" y="222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6" name="Text Box 164"/>
          <p:cNvSpPr txBox="1">
            <a:spLocks noChangeArrowheads="1"/>
          </p:cNvSpPr>
          <p:nvPr/>
        </p:nvSpPr>
        <p:spPr bwMode="auto">
          <a:xfrm>
            <a:off x="9906000" y="640080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fld id="{264AEFCE-4F48-4A5F-8FE1-7501CAF36368}" type="slidenum">
              <a:rPr lang="en-US">
                <a:latin typeface="Tahoma" pitchFamily="34" charset="0"/>
              </a:rPr>
              <a:pPr eaLnBrk="0" hangingPunct="0">
                <a:spcBef>
                  <a:spcPct val="50000"/>
                </a:spcBef>
              </a:pPr>
              <a:t>12</a:t>
            </a:fld>
            <a:endParaRPr 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043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memory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None/>
            </a:pPr>
            <a:r>
              <a:rPr lang="en-US" b="1" dirty="0"/>
              <a:t>Memory	Declaration	Scope Lifetime</a:t>
            </a:r>
            <a:endParaRPr lang="en-US" dirty="0"/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None/>
            </a:pPr>
            <a:r>
              <a:rPr lang="en-US" dirty="0"/>
              <a:t>Registers	Auto variables	Thread	Kernel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None/>
            </a:pPr>
            <a:r>
              <a:rPr lang="en-US" dirty="0"/>
              <a:t>                       other than arrays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None/>
            </a:pPr>
            <a:r>
              <a:rPr lang="en-US" dirty="0"/>
              <a:t>Local		Auto arrays 		Thread	Kernel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None/>
            </a:pPr>
            <a:r>
              <a:rPr lang="en-US" dirty="0"/>
              <a:t>Shared	</a:t>
            </a:r>
            <a:r>
              <a:rPr lang="en-US" dirty="0">
                <a:solidFill>
                  <a:srgbClr val="0000FF"/>
                </a:solidFill>
              </a:rPr>
              <a:t>__shared__</a:t>
            </a:r>
            <a:r>
              <a:rPr lang="en-US" dirty="0"/>
              <a:t>		Block		Kernel</a:t>
            </a:r>
            <a:endParaRPr lang="en-US" dirty="0">
              <a:solidFill>
                <a:srgbClr val="0000FF"/>
              </a:solidFill>
            </a:endParaRP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None/>
            </a:pPr>
            <a:r>
              <a:rPr lang="en-US" dirty="0"/>
              <a:t>Global	</a:t>
            </a:r>
            <a:r>
              <a:rPr lang="en-US" dirty="0">
                <a:solidFill>
                  <a:srgbClr val="0000FF"/>
                </a:solidFill>
              </a:rPr>
              <a:t>__device__</a:t>
            </a:r>
            <a:r>
              <a:rPr lang="en-US" dirty="0"/>
              <a:t>		Grid		Application</a:t>
            </a:r>
            <a:endParaRPr lang="en-US" dirty="0">
              <a:solidFill>
                <a:srgbClr val="0000FF"/>
              </a:solidFill>
            </a:endParaRP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None/>
            </a:pPr>
            <a:r>
              <a:rPr lang="en-US" dirty="0"/>
              <a:t>Constant	</a:t>
            </a:r>
            <a:r>
              <a:rPr lang="en-US" dirty="0">
                <a:solidFill>
                  <a:srgbClr val="0000FF"/>
                </a:solidFill>
              </a:rPr>
              <a:t>__constant__</a:t>
            </a:r>
            <a:r>
              <a:rPr lang="en-US" dirty="0"/>
              <a:t>	Grid		</a:t>
            </a:r>
            <a:r>
              <a:rPr lang="en-US" dirty="0" smtClean="0"/>
              <a:t>Application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18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942457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en-US" dirty="0"/>
              <a:t>__global__  float A[1000];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__global__ void </a:t>
            </a:r>
            <a:r>
              <a:rPr lang="en-US" dirty="0" err="1"/>
              <a:t>mmkernel</a:t>
            </a:r>
            <a:r>
              <a:rPr lang="en-US" dirty="0"/>
              <a:t>(float *a, float *b, float  *c, </a:t>
            </a:r>
            <a:r>
              <a:rPr lang="en-US" dirty="0" err="1"/>
              <a:t>int</a:t>
            </a:r>
            <a:r>
              <a:rPr lang="en-US" dirty="0"/>
              <a:t> N, </a:t>
            </a:r>
            <a:r>
              <a:rPr lang="en-US" dirty="0" err="1"/>
              <a:t>int</a:t>
            </a:r>
            <a:r>
              <a:rPr lang="en-US" dirty="0"/>
              <a:t> M, </a:t>
            </a:r>
            <a:r>
              <a:rPr lang="en-US" dirty="0" err="1"/>
              <a:t>int</a:t>
            </a:r>
            <a:r>
              <a:rPr lang="en-US" dirty="0"/>
              <a:t> K)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{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blockIdx.x</a:t>
            </a:r>
            <a:r>
              <a:rPr lang="en-US" dirty="0"/>
              <a:t> * BLOCK_SIZE +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j = </a:t>
            </a:r>
            <a:r>
              <a:rPr lang="en-US" dirty="0" err="1"/>
              <a:t>blockIdx.y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tx</a:t>
            </a:r>
            <a:r>
              <a:rPr lang="en-US" dirty="0"/>
              <a:t> =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__shared__ float </a:t>
            </a:r>
            <a:r>
              <a:rPr lang="en-US" dirty="0" err="1"/>
              <a:t>cb</a:t>
            </a:r>
            <a:r>
              <a:rPr lang="en-US" dirty="0"/>
              <a:t>[BLOCK_SIZE];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workb</a:t>
            </a:r>
            <a:r>
              <a:rPr lang="en-US" dirty="0"/>
              <a:t>[BLOCK_SIZE];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……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}</a:t>
            </a:r>
          </a:p>
          <a:p>
            <a:pPr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  <a:buNone/>
            </a:pPr>
            <a:r>
              <a:rPr lang="en-US" dirty="0"/>
              <a:t>Which type of variables are A, </a:t>
            </a:r>
            <a:r>
              <a:rPr lang="en-US" dirty="0" err="1"/>
              <a:t>i</a:t>
            </a:r>
            <a:r>
              <a:rPr lang="en-US" dirty="0"/>
              <a:t>, j, </a:t>
            </a:r>
            <a:r>
              <a:rPr lang="en-US" dirty="0" err="1"/>
              <a:t>cb</a:t>
            </a:r>
            <a:r>
              <a:rPr lang="en-US" dirty="0"/>
              <a:t>, </a:t>
            </a:r>
            <a:r>
              <a:rPr lang="en-US" dirty="0" err="1"/>
              <a:t>workb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40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90840"/>
            <a:ext cx="10364451" cy="1122819"/>
          </a:xfrm>
        </p:spPr>
        <p:txBody>
          <a:bodyPr/>
          <a:lstStyle/>
          <a:p>
            <a:r>
              <a:rPr lang="en-US" dirty="0" smtClean="0"/>
              <a:t>Memory usage in mm1.cu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13659"/>
            <a:ext cx="10363826" cy="535339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mm1.cu, threads use register variables and global </a:t>
            </a:r>
            <a:r>
              <a:rPr lang="en-US" dirty="0" smtClean="0"/>
              <a:t>arrays</a:t>
            </a:r>
            <a:endParaRPr lang="en-US" dirty="0"/>
          </a:p>
          <a:p>
            <a:r>
              <a:rPr lang="en-US" dirty="0"/>
              <a:t>A block of BLOCK_SIZE threads is used to compute: BLOCK_SIZE c items: c[0][0], c[1][0], c[2][0], …. C[BLOCK_SIZE][0]</a:t>
            </a:r>
          </a:p>
          <a:p>
            <a:pPr lvl="1"/>
            <a:r>
              <a:rPr lang="en-US" dirty="0"/>
              <a:t>The calculation:</a:t>
            </a:r>
          </a:p>
          <a:p>
            <a:pPr lvl="2"/>
            <a:r>
              <a:rPr lang="en-US" dirty="0"/>
              <a:t>C[0][0] = A[0][0] * </a:t>
            </a:r>
            <a:r>
              <a:rPr lang="en-US" dirty="0">
                <a:solidFill>
                  <a:srgbClr val="FF0000"/>
                </a:solidFill>
              </a:rPr>
              <a:t>B[0][0] </a:t>
            </a:r>
            <a:r>
              <a:rPr lang="en-US" dirty="0"/>
              <a:t>+ A[0][1]*</a:t>
            </a:r>
            <a:r>
              <a:rPr lang="en-US" dirty="0">
                <a:solidFill>
                  <a:srgbClr val="00B050"/>
                </a:solidFill>
              </a:rPr>
              <a:t>B[1][0] </a:t>
            </a:r>
            <a:r>
              <a:rPr lang="en-US" dirty="0"/>
              <a:t>+ A[0][2] * </a:t>
            </a:r>
            <a:r>
              <a:rPr lang="en-US" dirty="0">
                <a:solidFill>
                  <a:srgbClr val="FFC000"/>
                </a:solidFill>
              </a:rPr>
              <a:t>B[2][0] </a:t>
            </a:r>
            <a:r>
              <a:rPr lang="en-US" dirty="0"/>
              <a:t>…</a:t>
            </a:r>
          </a:p>
          <a:p>
            <a:pPr lvl="2"/>
            <a:r>
              <a:rPr lang="en-US" dirty="0"/>
              <a:t>C[1][0] = A[1][0] * </a:t>
            </a:r>
            <a:r>
              <a:rPr lang="en-US" dirty="0">
                <a:solidFill>
                  <a:srgbClr val="FF0000"/>
                </a:solidFill>
              </a:rPr>
              <a:t>B[0][0] </a:t>
            </a:r>
            <a:r>
              <a:rPr lang="en-US" dirty="0"/>
              <a:t>+ A[1][1]*</a:t>
            </a:r>
            <a:r>
              <a:rPr lang="en-US" dirty="0">
                <a:solidFill>
                  <a:srgbClr val="00B050"/>
                </a:solidFill>
              </a:rPr>
              <a:t>B[1][0] </a:t>
            </a:r>
            <a:r>
              <a:rPr lang="en-US" dirty="0"/>
              <a:t>+ A[1][2] * </a:t>
            </a:r>
            <a:r>
              <a:rPr lang="en-US" dirty="0">
                <a:solidFill>
                  <a:srgbClr val="FFC000"/>
                </a:solidFill>
              </a:rPr>
              <a:t>B[2][0] </a:t>
            </a:r>
            <a:r>
              <a:rPr lang="en-US" dirty="0"/>
              <a:t>…</a:t>
            </a:r>
          </a:p>
          <a:p>
            <a:pPr lvl="2"/>
            <a:r>
              <a:rPr lang="en-US" dirty="0"/>
              <a:t>C[2][0] = A[2][0] * </a:t>
            </a:r>
            <a:r>
              <a:rPr lang="en-US" dirty="0">
                <a:solidFill>
                  <a:srgbClr val="FF0000"/>
                </a:solidFill>
              </a:rPr>
              <a:t>B[0][0] </a:t>
            </a:r>
            <a:r>
              <a:rPr lang="en-US" dirty="0"/>
              <a:t>+ A[2][1]*</a:t>
            </a:r>
            <a:r>
              <a:rPr lang="en-US" dirty="0">
                <a:solidFill>
                  <a:srgbClr val="00B050"/>
                </a:solidFill>
              </a:rPr>
              <a:t>B[1][0] </a:t>
            </a:r>
            <a:r>
              <a:rPr lang="en-US" dirty="0"/>
              <a:t>+ A[2][2] * </a:t>
            </a:r>
            <a:r>
              <a:rPr lang="en-US" dirty="0">
                <a:solidFill>
                  <a:srgbClr val="FFC000"/>
                </a:solidFill>
              </a:rPr>
              <a:t>B[2][0] </a:t>
            </a:r>
            <a:r>
              <a:rPr lang="en-US" dirty="0"/>
              <a:t>… </a:t>
            </a:r>
          </a:p>
          <a:p>
            <a:pPr lvl="1"/>
            <a:r>
              <a:rPr lang="en-US" dirty="0" smtClean="0"/>
              <a:t>A and C matrices have </a:t>
            </a:r>
            <a:r>
              <a:rPr lang="en-US" dirty="0"/>
              <a:t>different values in different threads – </a:t>
            </a:r>
            <a:r>
              <a:rPr lang="en-US" dirty="0" smtClean="0"/>
              <a:t>no </a:t>
            </a:r>
            <a:r>
              <a:rPr lang="en-US" dirty="0"/>
              <a:t>shared memory</a:t>
            </a:r>
          </a:p>
          <a:p>
            <a:pPr lvl="1"/>
            <a:r>
              <a:rPr lang="en-US" dirty="0"/>
              <a:t>B matrix has the same items</a:t>
            </a:r>
          </a:p>
          <a:p>
            <a:pPr lvl="2"/>
            <a:r>
              <a:rPr lang="en-US" dirty="0"/>
              <a:t>Put B in shared memory may reduce the (global) memory traffic.</a:t>
            </a:r>
          </a:p>
          <a:p>
            <a:pPr lvl="2"/>
            <a:r>
              <a:rPr lang="en-US" dirty="0"/>
              <a:t>Shared memory in GPU is limited, can’t hold the whole column: need to reduce the memory footprint. How</a:t>
            </a:r>
            <a:r>
              <a:rPr lang="en-US" dirty="0" smtClean="0"/>
              <a:t>? </a:t>
            </a:r>
            <a:endParaRPr lang="en-US" dirty="0"/>
          </a:p>
          <a:p>
            <a:pPr lvl="3"/>
            <a:r>
              <a:rPr lang="en-US" dirty="0"/>
              <a:t> for(k=0; </a:t>
            </a:r>
            <a:r>
              <a:rPr lang="en-US" dirty="0" err="1"/>
              <a:t>i</a:t>
            </a:r>
            <a:r>
              <a:rPr lang="en-US" dirty="0"/>
              <a:t>&lt;M; k++)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][k]*B[k][j]</a:t>
            </a:r>
          </a:p>
          <a:p>
            <a:pPr marL="0" indent="0">
              <a:lnSpc>
                <a:spcPct val="100000"/>
              </a:lnSpc>
              <a:buNone/>
            </a:pP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87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for(k=0; </a:t>
            </a:r>
            <a:r>
              <a:rPr lang="en-US" dirty="0" err="1"/>
              <a:t>i</a:t>
            </a:r>
            <a:r>
              <a:rPr lang="en-US" dirty="0"/>
              <a:t>&lt;M; k++)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][k]*B[k][j]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ks</a:t>
            </a:r>
            <a:r>
              <a:rPr lang="en-US" dirty="0"/>
              <a:t>=0; </a:t>
            </a:r>
            <a:r>
              <a:rPr lang="en-US" dirty="0" err="1"/>
              <a:t>ks</a:t>
            </a:r>
            <a:r>
              <a:rPr lang="en-US" dirty="0"/>
              <a:t> &lt; M; </a:t>
            </a:r>
            <a:r>
              <a:rPr lang="en-US" dirty="0" err="1"/>
              <a:t>ks</a:t>
            </a:r>
            <a:r>
              <a:rPr lang="en-US" dirty="0"/>
              <a:t>+=TSIZE)</a:t>
            </a:r>
          </a:p>
          <a:p>
            <a:pPr>
              <a:buNone/>
            </a:pPr>
            <a:r>
              <a:rPr lang="en-US" dirty="0"/>
              <a:t>    for(k=</a:t>
            </a:r>
            <a:r>
              <a:rPr lang="en-US" dirty="0" err="1"/>
              <a:t>ks</a:t>
            </a:r>
            <a:r>
              <a:rPr lang="en-US" dirty="0"/>
              <a:t>; k&lt;</a:t>
            </a:r>
            <a:r>
              <a:rPr lang="en-US" dirty="0" err="1"/>
              <a:t>ks+TSIZE</a:t>
            </a:r>
            <a:r>
              <a:rPr lang="en-US" dirty="0"/>
              <a:t>; k++)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 * B[k][j];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For(</a:t>
            </a:r>
            <a:r>
              <a:rPr lang="en-US" dirty="0" err="1"/>
              <a:t>ks</a:t>
            </a:r>
            <a:r>
              <a:rPr lang="en-US" dirty="0"/>
              <a:t>=0; </a:t>
            </a:r>
            <a:r>
              <a:rPr lang="en-US" dirty="0" err="1"/>
              <a:t>ks</a:t>
            </a:r>
            <a:r>
              <a:rPr lang="en-US" dirty="0"/>
              <a:t>&lt;M; </a:t>
            </a:r>
            <a:r>
              <a:rPr lang="en-US" dirty="0" err="1"/>
              <a:t>ks</a:t>
            </a:r>
            <a:r>
              <a:rPr lang="en-US" dirty="0"/>
              <a:t>+=TSIZE)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Forall</a:t>
            </a:r>
            <a:r>
              <a:rPr lang="en-US" dirty="0"/>
              <a:t> (k=</a:t>
            </a:r>
            <a:r>
              <a:rPr lang="en-US" dirty="0" err="1"/>
              <a:t>ks</a:t>
            </a:r>
            <a:r>
              <a:rPr lang="en-US" dirty="0"/>
              <a:t>; k&lt;</a:t>
            </a:r>
            <a:r>
              <a:rPr lang="en-US" dirty="0" err="1"/>
              <a:t>ks+TSIZE</a:t>
            </a:r>
            <a:r>
              <a:rPr lang="en-US" dirty="0"/>
              <a:t>; k++) </a:t>
            </a:r>
            <a:r>
              <a:rPr lang="en-US" dirty="0" err="1"/>
              <a:t>workB</a:t>
            </a:r>
            <a:r>
              <a:rPr lang="en-US" dirty="0"/>
              <a:t>[k][j] = B[k][j];</a:t>
            </a:r>
          </a:p>
          <a:p>
            <a:pPr>
              <a:buNone/>
            </a:pPr>
            <a:r>
              <a:rPr lang="en-US" dirty="0"/>
              <a:t>    for (k=</a:t>
            </a:r>
            <a:r>
              <a:rPr lang="en-US" dirty="0" err="1"/>
              <a:t>ks</a:t>
            </a:r>
            <a:r>
              <a:rPr lang="en-US" dirty="0"/>
              <a:t>; k&lt;</a:t>
            </a:r>
            <a:r>
              <a:rPr lang="en-US" dirty="0" err="1"/>
              <a:t>ks+TSIZE;k</a:t>
            </a:r>
            <a:r>
              <a:rPr lang="en-US" dirty="0"/>
              <a:t>++) C[</a:t>
            </a:r>
            <a:r>
              <a:rPr lang="en-US" dirty="0" err="1"/>
              <a:t>i</a:t>
            </a:r>
            <a:r>
              <a:rPr lang="en-US" dirty="0"/>
              <a:t>][j] += A[</a:t>
            </a:r>
            <a:r>
              <a:rPr lang="en-US" dirty="0" err="1"/>
              <a:t>i</a:t>
            </a:r>
            <a:r>
              <a:rPr lang="en-US" dirty="0"/>
              <a:t>][k] * </a:t>
            </a:r>
            <a:r>
              <a:rPr lang="en-US" dirty="0" err="1"/>
              <a:t>workB</a:t>
            </a:r>
            <a:r>
              <a:rPr lang="en-US" dirty="0"/>
              <a:t>[k][j</a:t>
            </a:r>
            <a:r>
              <a:rPr lang="en-US" dirty="0" smtClean="0"/>
              <a:t>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6351550" cy="4224792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en-US" dirty="0"/>
              <a:t>__global__ void </a:t>
            </a:r>
            <a:r>
              <a:rPr lang="en-US" dirty="0" err="1"/>
              <a:t>mmkernel</a:t>
            </a:r>
            <a:r>
              <a:rPr lang="en-US" dirty="0"/>
              <a:t>(float *a, float *b, float  *c, </a:t>
            </a:r>
            <a:r>
              <a:rPr lang="en-US" dirty="0" err="1"/>
              <a:t>int</a:t>
            </a:r>
            <a:r>
              <a:rPr lang="en-US" dirty="0"/>
              <a:t> N, </a:t>
            </a:r>
            <a:r>
              <a:rPr lang="en-US" dirty="0" err="1"/>
              <a:t>int</a:t>
            </a:r>
            <a:r>
              <a:rPr lang="en-US" dirty="0"/>
              <a:t> M, </a:t>
            </a:r>
            <a:r>
              <a:rPr lang="en-US" dirty="0" err="1"/>
              <a:t>int</a:t>
            </a:r>
            <a:r>
              <a:rPr lang="en-US" dirty="0"/>
              <a:t> K)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{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blockIdx.x</a:t>
            </a:r>
            <a:r>
              <a:rPr lang="en-US" dirty="0"/>
              <a:t> * BLOCK_SIZE +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j = </a:t>
            </a:r>
            <a:r>
              <a:rPr lang="en-US" dirty="0" err="1"/>
              <a:t>blockIdx.y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tx</a:t>
            </a:r>
            <a:r>
              <a:rPr lang="en-US" dirty="0"/>
              <a:t> =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__shared__ float </a:t>
            </a:r>
            <a:r>
              <a:rPr lang="en-US" dirty="0" err="1"/>
              <a:t>cb</a:t>
            </a:r>
            <a:r>
              <a:rPr lang="en-US" dirty="0"/>
              <a:t>[BLOCK_SIZE];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float sum = 0.0f;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ks</a:t>
            </a:r>
            <a:r>
              <a:rPr lang="en-US" dirty="0"/>
              <a:t> = 0; </a:t>
            </a:r>
            <a:r>
              <a:rPr lang="en-US" dirty="0" err="1"/>
              <a:t>ks</a:t>
            </a:r>
            <a:r>
              <a:rPr lang="en-US" dirty="0"/>
              <a:t> &lt; M; </a:t>
            </a:r>
            <a:r>
              <a:rPr lang="en-US" dirty="0" err="1"/>
              <a:t>ks</a:t>
            </a:r>
            <a:r>
              <a:rPr lang="en-US" dirty="0"/>
              <a:t>+= BLOCK_SIZE) {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cb</a:t>
            </a:r>
            <a:r>
              <a:rPr lang="en-US" dirty="0"/>
              <a:t>[</a:t>
            </a:r>
            <a:r>
              <a:rPr lang="en-US" dirty="0" err="1"/>
              <a:t>tx</a:t>
            </a:r>
            <a:r>
              <a:rPr lang="en-US" dirty="0"/>
              <a:t>] = b[</a:t>
            </a:r>
            <a:r>
              <a:rPr lang="en-US" dirty="0" err="1"/>
              <a:t>ks+tx+M</a:t>
            </a:r>
            <a:r>
              <a:rPr lang="en-US" dirty="0"/>
              <a:t>*j]; // copy from global to shared, all threads parallel read 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  for (</a:t>
            </a:r>
            <a:r>
              <a:rPr lang="en-US" dirty="0" err="1"/>
              <a:t>int</a:t>
            </a:r>
            <a:r>
              <a:rPr lang="en-US" dirty="0"/>
              <a:t> k = </a:t>
            </a:r>
            <a:r>
              <a:rPr lang="en-US" dirty="0" err="1"/>
              <a:t>ks</a:t>
            </a:r>
            <a:r>
              <a:rPr lang="en-US" dirty="0"/>
              <a:t>; k&lt; </a:t>
            </a:r>
            <a:r>
              <a:rPr lang="en-US" dirty="0" err="1"/>
              <a:t>ks+BLOCKINGSIZE</a:t>
            </a:r>
            <a:r>
              <a:rPr lang="en-US" dirty="0"/>
              <a:t>; k++) sum += a[</a:t>
            </a:r>
            <a:r>
              <a:rPr lang="en-US" dirty="0" err="1"/>
              <a:t>i+N</a:t>
            </a:r>
            <a:r>
              <a:rPr lang="en-US" dirty="0"/>
              <a:t>*k] * </a:t>
            </a:r>
            <a:r>
              <a:rPr lang="en-US" dirty="0" err="1"/>
              <a:t>cb</a:t>
            </a:r>
            <a:r>
              <a:rPr lang="en-US" dirty="0"/>
              <a:t>[k-</a:t>
            </a:r>
            <a:r>
              <a:rPr lang="en-US" dirty="0" err="1"/>
              <a:t>ks</a:t>
            </a:r>
            <a:r>
              <a:rPr lang="en-US" dirty="0"/>
              <a:t>];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} 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c [</a:t>
            </a:r>
            <a:r>
              <a:rPr lang="en-US" dirty="0" err="1"/>
              <a:t>i+N</a:t>
            </a:r>
            <a:r>
              <a:rPr lang="en-US" dirty="0"/>
              <a:t>*j] = sum;</a:t>
            </a:r>
          </a:p>
          <a:p>
            <a:pPr>
              <a:spcBef>
                <a:spcPts val="60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62851" y="3050771"/>
            <a:ext cx="324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thread reads different data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>
            <a:off x="2942705" y="3235437"/>
            <a:ext cx="5320146" cy="862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29353" y="4322618"/>
            <a:ext cx="34170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thread uses the shared array?</a:t>
            </a:r>
          </a:p>
          <a:p>
            <a:endParaRPr lang="en-US" dirty="0"/>
          </a:p>
          <a:p>
            <a:r>
              <a:rPr lang="en-US" dirty="0" smtClean="0"/>
              <a:t>Any problem here? </a:t>
            </a:r>
          </a:p>
          <a:p>
            <a:r>
              <a:rPr lang="en-US" dirty="0" smtClean="0"/>
              <a:t>Can the dependence be honored</a:t>
            </a:r>
          </a:p>
          <a:p>
            <a:r>
              <a:rPr lang="en-US" dirty="0"/>
              <a:t>i</a:t>
            </a:r>
            <a:r>
              <a:rPr lang="en-US" dirty="0" smtClean="0"/>
              <a:t>n the concurrent thread execution?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517178" y="4513811"/>
            <a:ext cx="1745673" cy="257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366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 with shared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6900190" cy="5083774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en-US" dirty="0"/>
              <a:t>__global__ void </a:t>
            </a:r>
            <a:r>
              <a:rPr lang="en-US" dirty="0" err="1"/>
              <a:t>mmkernel</a:t>
            </a:r>
            <a:r>
              <a:rPr lang="en-US" dirty="0"/>
              <a:t>(float *a, float *b, float  *c, </a:t>
            </a:r>
            <a:r>
              <a:rPr lang="en-US" dirty="0" err="1"/>
              <a:t>int</a:t>
            </a:r>
            <a:r>
              <a:rPr lang="en-US" dirty="0"/>
              <a:t> N, </a:t>
            </a:r>
            <a:r>
              <a:rPr lang="en-US" dirty="0" err="1"/>
              <a:t>int</a:t>
            </a:r>
            <a:r>
              <a:rPr lang="en-US" dirty="0"/>
              <a:t> M, </a:t>
            </a:r>
            <a:r>
              <a:rPr lang="en-US" dirty="0" err="1"/>
              <a:t>int</a:t>
            </a:r>
            <a:r>
              <a:rPr lang="en-US" dirty="0"/>
              <a:t> K)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{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blockIdx.x</a:t>
            </a:r>
            <a:r>
              <a:rPr lang="en-US" dirty="0"/>
              <a:t> * BLOCK_SIZE +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j = </a:t>
            </a:r>
            <a:r>
              <a:rPr lang="en-US" dirty="0" err="1"/>
              <a:t>blockIdx.y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tx</a:t>
            </a:r>
            <a:r>
              <a:rPr lang="en-US" dirty="0"/>
              <a:t> =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__shared__ float </a:t>
            </a:r>
            <a:r>
              <a:rPr lang="en-US" dirty="0" err="1"/>
              <a:t>cb</a:t>
            </a:r>
            <a:r>
              <a:rPr lang="en-US" dirty="0"/>
              <a:t>[BLOCK_SIZE];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float sum = 0.0f;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ks</a:t>
            </a:r>
            <a:r>
              <a:rPr lang="en-US" dirty="0"/>
              <a:t> = 0; </a:t>
            </a:r>
            <a:r>
              <a:rPr lang="en-US" dirty="0" err="1"/>
              <a:t>ks</a:t>
            </a:r>
            <a:r>
              <a:rPr lang="en-US" dirty="0"/>
              <a:t> &lt; M; </a:t>
            </a:r>
            <a:r>
              <a:rPr lang="en-US" dirty="0" err="1"/>
              <a:t>ks</a:t>
            </a:r>
            <a:r>
              <a:rPr lang="en-US" dirty="0"/>
              <a:t>+= BLOCK_SIZE) {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cb</a:t>
            </a:r>
            <a:r>
              <a:rPr lang="en-US" dirty="0"/>
              <a:t>[</a:t>
            </a:r>
            <a:r>
              <a:rPr lang="en-US" dirty="0" err="1"/>
              <a:t>tx</a:t>
            </a:r>
            <a:r>
              <a:rPr lang="en-US" dirty="0"/>
              <a:t>] = b[</a:t>
            </a:r>
            <a:r>
              <a:rPr lang="en-US" dirty="0" err="1"/>
              <a:t>ks+tx+M</a:t>
            </a:r>
            <a:r>
              <a:rPr lang="en-US" dirty="0"/>
              <a:t>*j]; // all BLOCK_SIZE threads parallel read 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  __</a:t>
            </a:r>
            <a:r>
              <a:rPr lang="en-US" dirty="0" err="1"/>
              <a:t>syncthreads</a:t>
            </a:r>
            <a:r>
              <a:rPr lang="en-US" dirty="0"/>
              <a:t>();          // barrier among all threads in a block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  for (</a:t>
            </a:r>
            <a:r>
              <a:rPr lang="en-US" dirty="0" err="1"/>
              <a:t>int</a:t>
            </a:r>
            <a:r>
              <a:rPr lang="en-US" dirty="0"/>
              <a:t> k = </a:t>
            </a:r>
            <a:r>
              <a:rPr lang="en-US" dirty="0" err="1"/>
              <a:t>ks</a:t>
            </a:r>
            <a:r>
              <a:rPr lang="en-US" dirty="0"/>
              <a:t>; k&lt; </a:t>
            </a:r>
            <a:r>
              <a:rPr lang="en-US" dirty="0" err="1"/>
              <a:t>ks+BLOCKINGSIZE</a:t>
            </a:r>
            <a:r>
              <a:rPr lang="en-US" dirty="0"/>
              <a:t>; k++) sum += a[</a:t>
            </a:r>
            <a:r>
              <a:rPr lang="en-US" dirty="0" err="1"/>
              <a:t>i+N</a:t>
            </a:r>
            <a:r>
              <a:rPr lang="en-US" dirty="0"/>
              <a:t>*k] * </a:t>
            </a:r>
            <a:r>
              <a:rPr lang="en-US" dirty="0" err="1"/>
              <a:t>cb</a:t>
            </a:r>
            <a:r>
              <a:rPr lang="en-US" dirty="0"/>
              <a:t>[k-</a:t>
            </a:r>
            <a:r>
              <a:rPr lang="en-US" dirty="0" err="1"/>
              <a:t>ks</a:t>
            </a:r>
            <a:r>
              <a:rPr lang="en-US" dirty="0"/>
              <a:t>];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  __</a:t>
            </a:r>
            <a:r>
              <a:rPr lang="en-US" dirty="0" err="1"/>
              <a:t>syncthreads</a:t>
            </a:r>
            <a:r>
              <a:rPr lang="en-US" dirty="0"/>
              <a:t>();          // barrier among all threads in a block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} </a:t>
            </a:r>
          </a:p>
          <a:p>
            <a:pPr>
              <a:spcBef>
                <a:spcPts val="600"/>
              </a:spcBef>
              <a:buNone/>
            </a:pPr>
            <a:r>
              <a:rPr lang="en-US" dirty="0"/>
              <a:t>  c [</a:t>
            </a:r>
            <a:r>
              <a:rPr lang="en-US" dirty="0" err="1"/>
              <a:t>i+N</a:t>
            </a:r>
            <a:r>
              <a:rPr lang="en-US" dirty="0"/>
              <a:t>*j] = sum;</a:t>
            </a:r>
          </a:p>
          <a:p>
            <a:pPr>
              <a:spcBef>
                <a:spcPts val="60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28858" y="2427316"/>
            <a:ext cx="195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lect28/mm2.cu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076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information about </a:t>
            </a:r>
            <a:r>
              <a:rPr lang="en-US" dirty="0"/>
              <a:t>__</a:t>
            </a:r>
            <a:r>
              <a:rPr lang="en-US" dirty="0" err="1"/>
              <a:t>syncthreads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5794597" cy="4224792"/>
          </a:xfrm>
        </p:spPr>
        <p:txBody>
          <a:bodyPr/>
          <a:lstStyle/>
          <a:p>
            <a:r>
              <a:rPr lang="en-US" dirty="0"/>
              <a:t>All threads must reach the barrier before any thread can move on.</a:t>
            </a:r>
          </a:p>
          <a:p>
            <a:pPr lvl="1"/>
            <a:r>
              <a:rPr lang="en-US" dirty="0"/>
              <a:t>Threads arrives early must wait</a:t>
            </a:r>
          </a:p>
          <a:p>
            <a:r>
              <a:rPr lang="en-US" dirty="0"/>
              <a:t>__</a:t>
            </a:r>
            <a:r>
              <a:rPr lang="en-US" dirty="0" err="1"/>
              <a:t>syncthreads</a:t>
            </a:r>
            <a:r>
              <a:rPr lang="en-US" dirty="0"/>
              <a:t>() is in kernel only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Only synchronize within each block</a:t>
            </a:r>
          </a:p>
          <a:p>
            <a:r>
              <a:rPr lang="en-US" dirty="0" smtClean="0"/>
              <a:t>Barriers in different blocks are independent.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2731" y="1687484"/>
            <a:ext cx="310177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724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CUDA extension to declare kernel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16131" y="1247657"/>
            <a:ext cx="11205556" cy="5224175"/>
          </a:xfrm>
        </p:spPr>
        <p:txBody>
          <a:bodyPr>
            <a:normAutofit/>
          </a:bodyPr>
          <a:lstStyle/>
          <a:p>
            <a:pPr marL="2286000" indent="-228600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__global__</a:t>
            </a:r>
            <a:r>
              <a:rPr lang="en-US" dirty="0"/>
              <a:t>	indicates routine can only be called from host and only executed on device</a:t>
            </a:r>
          </a:p>
          <a:p>
            <a:pPr marL="2286000" indent="-2286000"/>
            <a:endParaRPr lang="en-US" dirty="0"/>
          </a:p>
          <a:p>
            <a:pPr marL="2286000" indent="-228600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__device__</a:t>
            </a:r>
            <a:r>
              <a:rPr lang="en-US" dirty="0"/>
              <a:t>	indicates routine can only be called from device and only executed on device</a:t>
            </a:r>
          </a:p>
          <a:p>
            <a:pPr marL="2286000" indent="-2286000"/>
            <a:endParaRPr lang="en-US" dirty="0"/>
          </a:p>
          <a:p>
            <a:pPr marL="2286000" indent="-228600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__host__</a:t>
            </a:r>
            <a:r>
              <a:rPr lang="en-US" dirty="0"/>
              <a:t>	indicates routine can only be called from host and only executed on host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hardware limits affect CUDA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NVIDIA define compute capability that gives resources limitations for its devices</a:t>
            </a:r>
          </a:p>
          <a:p>
            <a:r>
              <a:rPr lang="en-US" dirty="0"/>
              <a:t>Run devicequery.cu to see the GPU properties.</a:t>
            </a:r>
          </a:p>
          <a:p>
            <a:r>
              <a:rPr lang="en-US" dirty="0"/>
              <a:t>Resources limit the number of warp/threads that can be executed simultaneously on SMs.</a:t>
            </a:r>
          </a:p>
          <a:p>
            <a:r>
              <a:rPr lang="en-US" dirty="0" smtClean="0"/>
              <a:t>These limits can affect how we write efficient CUDA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080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842954"/>
            <a:ext cx="10363826" cy="2948246"/>
          </a:xfrm>
        </p:spPr>
        <p:txBody>
          <a:bodyPr/>
          <a:lstStyle/>
          <a:p>
            <a:r>
              <a:rPr lang="en-US" dirty="0"/>
              <a:t>Warps are stalled all the time (load/store to global memory).</a:t>
            </a:r>
          </a:p>
          <a:p>
            <a:pPr lvl="1"/>
            <a:r>
              <a:rPr lang="en-US" dirty="0"/>
              <a:t>If all warps are stalled, no instruction is issued.</a:t>
            </a:r>
          </a:p>
          <a:p>
            <a:pPr lvl="1"/>
            <a:r>
              <a:rPr lang="en-US" dirty="0"/>
              <a:t>Needs a lot of warps to keep SM busy.</a:t>
            </a:r>
          </a:p>
          <a:p>
            <a:pPr lvl="1"/>
            <a:r>
              <a:rPr lang="en-US" dirty="0"/>
              <a:t>Maximizing the number of warps in an SM is very important (also called maximize occupancy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906" y="1450751"/>
            <a:ext cx="64865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610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determines occupancy?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Each SM has limited registers and shared memory</a:t>
            </a:r>
          </a:p>
          <a:p>
            <a:pPr lvl="1"/>
            <a:r>
              <a:rPr lang="en-US" dirty="0"/>
              <a:t>Register and shared memory usage per thread will determine the occupancy.</a:t>
            </a:r>
          </a:p>
          <a:p>
            <a:pPr lvl="1"/>
            <a:r>
              <a:rPr lang="en-US" dirty="0"/>
              <a:t>Hard limit of the number of thread blocks in each </a:t>
            </a:r>
            <a:r>
              <a:rPr lang="en-US" dirty="0" smtClean="0"/>
              <a:t>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21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limits (1)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87105" y="4668198"/>
            <a:ext cx="10363826" cy="1737360"/>
          </a:xfrm>
        </p:spPr>
        <p:txBody>
          <a:bodyPr/>
          <a:lstStyle/>
          <a:p>
            <a:r>
              <a:rPr lang="en-US" dirty="0"/>
              <a:t>Pool of registers and shared memory per SM</a:t>
            </a:r>
          </a:p>
          <a:p>
            <a:pPr lvl="1"/>
            <a:r>
              <a:rPr lang="en-US" dirty="0"/>
              <a:t>Each thread block grabs some resources</a:t>
            </a:r>
          </a:p>
          <a:p>
            <a:pPr lvl="1"/>
            <a:r>
              <a:rPr lang="en-US" dirty="0"/>
              <a:t>If one or the other is fully utilized, no more thread blocks.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197" y="1366024"/>
            <a:ext cx="5905500" cy="3097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6373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find out the register and shared memory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/>
              <a:t>Use ‘</a:t>
            </a:r>
            <a:r>
              <a:rPr lang="en-US" dirty="0" err="1"/>
              <a:t>nvcc</a:t>
            </a:r>
            <a:r>
              <a:rPr lang="en-US" dirty="0"/>
              <a:t> –</a:t>
            </a:r>
            <a:r>
              <a:rPr lang="en-US" dirty="0" err="1"/>
              <a:t>Xptxas</a:t>
            </a:r>
            <a:r>
              <a:rPr lang="en-US" dirty="0"/>
              <a:t> –v a.cu’ to get register and shared memory usage.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You can plug the number to CUDA occupancy calculator to see the occupancy.</a:t>
            </a:r>
          </a:p>
          <a:p>
            <a:endParaRPr lang="en-US" dirty="0"/>
          </a:p>
          <a:p>
            <a:r>
              <a:rPr lang="en-US" dirty="0"/>
              <a:t>To change the register usage: use flag</a:t>
            </a:r>
          </a:p>
          <a:p>
            <a:pPr lvl="2"/>
            <a:r>
              <a:rPr lang="en-US" dirty="0"/>
              <a:t>-</a:t>
            </a:r>
            <a:r>
              <a:rPr lang="en-US" dirty="0" err="1"/>
              <a:t>maxrregcount</a:t>
            </a:r>
            <a:r>
              <a:rPr lang="en-US" dirty="0"/>
              <a:t>=X</a:t>
            </a:r>
          </a:p>
          <a:p>
            <a:pPr lvl="1"/>
            <a:r>
              <a:rPr lang="en-US" dirty="0"/>
              <a:t>This can significant affect the program performance as some register is now in memory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61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limits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Can only have </a:t>
            </a:r>
            <a:r>
              <a:rPr lang="en-US" dirty="0" smtClean="0"/>
              <a:t>a limited number of </a:t>
            </a:r>
            <a:r>
              <a:rPr lang="en-US" dirty="0"/>
              <a:t>thread blocks per SM</a:t>
            </a:r>
          </a:p>
          <a:p>
            <a:pPr lvl="1">
              <a:defRPr/>
            </a:pPr>
            <a:r>
              <a:rPr lang="en-US" dirty="0"/>
              <a:t>If thread blocks are too small, they cannot fully utilize the SM</a:t>
            </a:r>
          </a:p>
          <a:p>
            <a:pPr lvl="1">
              <a:defRPr/>
            </a:pPr>
            <a:r>
              <a:rPr lang="en-US" dirty="0"/>
              <a:t>Need at least 128/256 threads/block</a:t>
            </a:r>
          </a:p>
          <a:p>
            <a:pPr lvl="2">
              <a:defRPr/>
            </a:pPr>
            <a:r>
              <a:rPr lang="en-US" dirty="0"/>
              <a:t>The number of threads per block should always be a multiple of 32.</a:t>
            </a:r>
          </a:p>
          <a:p>
            <a:pPr lvl="1">
              <a:defRPr/>
            </a:pPr>
            <a:r>
              <a:rPr lang="en-US" dirty="0"/>
              <a:t>Higher </a:t>
            </a:r>
            <a:r>
              <a:rPr lang="en-US" dirty="0" smtClean="0"/>
              <a:t>occupancy </a:t>
            </a:r>
            <a:r>
              <a:rPr lang="en-US" dirty="0"/>
              <a:t>has diminishing return for hiding latency.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9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Routine for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__global__ routine must have a void return value.</a:t>
            </a:r>
          </a:p>
          <a:p>
            <a:r>
              <a:rPr lang="en-US" dirty="0"/>
              <a:t>Generally cannot call C library routines except CUDA built-in math routines such as sin, cos, etc.</a:t>
            </a:r>
          </a:p>
          <a:p>
            <a:pPr lvl="1"/>
            <a:r>
              <a:rPr lang="en-US" dirty="0"/>
              <a:t>Check NVIDIA CUDA programming guide for details.</a:t>
            </a:r>
          </a:p>
          <a:p>
            <a:r>
              <a:rPr lang="en-US" dirty="0"/>
              <a:t>CUDA also has device only routines.</a:t>
            </a:r>
          </a:p>
        </p:txBody>
      </p:sp>
    </p:spTree>
    <p:extLst>
      <p:ext uri="{BB962C8B-B14F-4D97-AF65-F5344CB8AC3E}">
        <p14:creationId xmlns:p14="http://schemas.microsoft.com/office/powerpoint/2010/main" val="4212781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2D grid/blocks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70859" y="1566949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Matrix multiply: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400" dirty="0" smtClean="0"/>
              <a:t>for (</a:t>
            </a:r>
            <a:r>
              <a:rPr lang="en-US" sz="2400" dirty="0" err="1" smtClean="0"/>
              <a:t>i</a:t>
            </a:r>
            <a:r>
              <a:rPr lang="en-US" sz="2400" dirty="0" smtClean="0"/>
              <a:t>=0; </a:t>
            </a:r>
            <a:r>
              <a:rPr lang="en-US" sz="2400" dirty="0" err="1" smtClean="0"/>
              <a:t>i</a:t>
            </a:r>
            <a:r>
              <a:rPr lang="en-US" sz="2400" dirty="0" smtClean="0"/>
              <a:t>&lt;N; </a:t>
            </a:r>
            <a:r>
              <a:rPr lang="en-US" sz="2400" dirty="0" err="1" smtClean="0"/>
              <a:t>i</a:t>
            </a:r>
            <a:r>
              <a:rPr lang="en-US" sz="2400" dirty="0" smtClean="0"/>
              <a:t>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    for(j=0; j&lt;K; </a:t>
            </a:r>
            <a:r>
              <a:rPr lang="en-US" sz="2400" dirty="0" err="1" smtClean="0"/>
              <a:t>j++</a:t>
            </a:r>
            <a:r>
              <a:rPr lang="en-US" sz="24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        for (k=0; k&lt;M; k++)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            c[</a:t>
            </a:r>
            <a:r>
              <a:rPr lang="en-US" sz="2400" dirty="0" err="1" smtClean="0"/>
              <a:t>i</a:t>
            </a:r>
            <a:r>
              <a:rPr lang="en-US" sz="2400" dirty="0" smtClean="0"/>
              <a:t>][j] += a[</a:t>
            </a:r>
            <a:r>
              <a:rPr lang="en-US" sz="2400" dirty="0" err="1" smtClean="0"/>
              <a:t>i</a:t>
            </a:r>
            <a:r>
              <a:rPr lang="en-US" sz="2400" dirty="0" smtClean="0"/>
              <a:t>][k] * b[k][j]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  <a:p>
            <a:r>
              <a:rPr lang="en-US" sz="2400" dirty="0" smtClean="0"/>
              <a:t>2D mesh must be stored in the linear (1D) array (column major order)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dirty="0" smtClean="0"/>
              <a:t>   c[</a:t>
            </a:r>
            <a:r>
              <a:rPr lang="en-US" dirty="0" err="1" smtClean="0"/>
              <a:t>i</a:t>
            </a:r>
            <a:r>
              <a:rPr lang="en-US" dirty="0" smtClean="0"/>
              <a:t>][j] = c[</a:t>
            </a:r>
            <a:r>
              <a:rPr lang="en-US" dirty="0" err="1" smtClean="0"/>
              <a:t>i+N</a:t>
            </a:r>
            <a:r>
              <a:rPr lang="en-US" dirty="0" smtClean="0"/>
              <a:t>*j] = *(</a:t>
            </a:r>
            <a:r>
              <a:rPr lang="en-US" dirty="0" err="1" smtClean="0"/>
              <a:t>c+i+N</a:t>
            </a:r>
            <a:r>
              <a:rPr lang="en-US" dirty="0" smtClean="0"/>
              <a:t>*j);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dirty="0" smtClean="0"/>
              <a:t>   a[</a:t>
            </a:r>
            <a:r>
              <a:rPr lang="en-US" dirty="0" err="1" smtClean="0"/>
              <a:t>i</a:t>
            </a:r>
            <a:r>
              <a:rPr lang="en-US" dirty="0" smtClean="0"/>
              <a:t>][k] = a[</a:t>
            </a:r>
            <a:r>
              <a:rPr lang="en-US" dirty="0" err="1" smtClean="0"/>
              <a:t>i+K</a:t>
            </a:r>
            <a:r>
              <a:rPr lang="en-US" dirty="0" smtClean="0"/>
              <a:t>*j] = *(</a:t>
            </a:r>
            <a:r>
              <a:rPr lang="en-US" dirty="0" err="1" smtClean="0"/>
              <a:t>a+i+K</a:t>
            </a:r>
            <a:r>
              <a:rPr lang="en-US" dirty="0" smtClean="0"/>
              <a:t>*k);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491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81776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Using one thread to compute one c[</a:t>
            </a:r>
            <a:r>
              <a:rPr lang="en-US" dirty="0" err="1"/>
              <a:t>i</a:t>
            </a:r>
            <a:r>
              <a:rPr lang="en-US" dirty="0"/>
              <a:t>][j], a total of N*K threads will be needed.</a:t>
            </a:r>
          </a:p>
          <a:p>
            <a:pPr lvl="1"/>
            <a:r>
              <a:rPr lang="en-US" dirty="0"/>
              <a:t>N*K blocks of threads and 1 thread each block</a:t>
            </a:r>
          </a:p>
          <a:p>
            <a:pPr lvl="1"/>
            <a:r>
              <a:rPr lang="en-US" dirty="0"/>
              <a:t>See </a:t>
            </a:r>
            <a:r>
              <a:rPr lang="en-US" dirty="0" smtClean="0"/>
              <a:t>lect28/mm0.cu</a:t>
            </a:r>
            <a:endParaRPr lang="en-US" dirty="0"/>
          </a:p>
          <a:p>
            <a:pPr marL="457200" lvl="1" indent="0">
              <a:buNone/>
            </a:pPr>
            <a:r>
              <a:rPr lang="en-US" sz="2600" dirty="0"/>
              <a:t>// kernel MM routine</a:t>
            </a:r>
          </a:p>
          <a:p>
            <a:pPr marL="457200" lvl="1" indent="0">
              <a:buNone/>
            </a:pPr>
            <a:r>
              <a:rPr lang="en-US" sz="2100" dirty="0"/>
              <a:t>__global__ void </a:t>
            </a:r>
            <a:r>
              <a:rPr lang="en-US" sz="2100" dirty="0" err="1"/>
              <a:t>mmkernel</a:t>
            </a:r>
            <a:r>
              <a:rPr lang="en-US" sz="2100" dirty="0"/>
              <a:t>(float *a, float *b, float  *c, </a:t>
            </a:r>
            <a:r>
              <a:rPr lang="en-US" sz="2100" dirty="0" err="1"/>
              <a:t>int</a:t>
            </a:r>
            <a:r>
              <a:rPr lang="en-US" sz="2100" dirty="0"/>
              <a:t> N, </a:t>
            </a:r>
            <a:r>
              <a:rPr lang="en-US" sz="2100" dirty="0" err="1"/>
              <a:t>int</a:t>
            </a:r>
            <a:r>
              <a:rPr lang="en-US" sz="2100" dirty="0"/>
              <a:t> M, </a:t>
            </a:r>
            <a:r>
              <a:rPr lang="en-US" sz="2100" dirty="0" err="1"/>
              <a:t>int</a:t>
            </a:r>
            <a:r>
              <a:rPr lang="en-US" sz="2100" dirty="0"/>
              <a:t> K)</a:t>
            </a:r>
          </a:p>
          <a:p>
            <a:pPr marL="457200" lvl="1" indent="0">
              <a:buNone/>
            </a:pPr>
            <a:r>
              <a:rPr lang="en-US" sz="2100" dirty="0"/>
              <a:t>{</a:t>
            </a:r>
          </a:p>
          <a:p>
            <a:pPr marL="457200" lvl="1" indent="0">
              <a:buNone/>
            </a:pPr>
            <a:r>
              <a:rPr lang="en-US" sz="2100" dirty="0"/>
              <a:t>  </a:t>
            </a: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= </a:t>
            </a:r>
            <a:r>
              <a:rPr lang="en-US" sz="2100" dirty="0" err="1"/>
              <a:t>blockIdx.x</a:t>
            </a:r>
            <a:r>
              <a:rPr lang="en-US" sz="2100" dirty="0"/>
              <a:t>, j = </a:t>
            </a:r>
            <a:r>
              <a:rPr lang="en-US" sz="2100" dirty="0" err="1"/>
              <a:t>blockIdx.y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/>
              <a:t>  float sum = 0.0f;</a:t>
            </a:r>
          </a:p>
          <a:p>
            <a:pPr marL="457200" lvl="1" indent="0">
              <a:buNone/>
            </a:pPr>
            <a:r>
              <a:rPr lang="en-US" sz="2100" dirty="0"/>
              <a:t>  for (</a:t>
            </a:r>
            <a:r>
              <a:rPr lang="en-US" sz="2100" dirty="0" err="1"/>
              <a:t>int</a:t>
            </a:r>
            <a:r>
              <a:rPr lang="en-US" sz="2100" dirty="0"/>
              <a:t> k = 0; k&lt; M; k++) sum += a[</a:t>
            </a:r>
            <a:r>
              <a:rPr lang="en-US" sz="2100" dirty="0" err="1"/>
              <a:t>i+N</a:t>
            </a:r>
            <a:r>
              <a:rPr lang="en-US" sz="2100" dirty="0"/>
              <a:t>*k] * b[</a:t>
            </a:r>
            <a:r>
              <a:rPr lang="en-US" sz="2100" dirty="0" err="1"/>
              <a:t>k+K</a:t>
            </a:r>
            <a:r>
              <a:rPr lang="en-US" sz="2100" dirty="0"/>
              <a:t>*j];</a:t>
            </a:r>
          </a:p>
          <a:p>
            <a:pPr marL="457200" lvl="1" indent="0">
              <a:buNone/>
            </a:pPr>
            <a:r>
              <a:rPr lang="en-US" sz="2100" dirty="0"/>
              <a:t>  c [</a:t>
            </a:r>
            <a:r>
              <a:rPr lang="en-US" sz="2100" dirty="0" err="1"/>
              <a:t>i+N</a:t>
            </a:r>
            <a:r>
              <a:rPr lang="en-US" sz="2100" dirty="0"/>
              <a:t>*j] = sum;</a:t>
            </a:r>
          </a:p>
          <a:p>
            <a:pPr marL="457200" lvl="1" indent="0">
              <a:buNone/>
            </a:pPr>
            <a:r>
              <a:rPr lang="en-US" sz="2100" dirty="0"/>
              <a:t>}</a:t>
            </a:r>
          </a:p>
          <a:p>
            <a:pPr marL="0" indent="0">
              <a:buNone/>
            </a:pPr>
            <a:r>
              <a:rPr lang="en-US" sz="2600" dirty="0"/>
              <a:t>dim3 </a:t>
            </a:r>
            <a:r>
              <a:rPr lang="en-US" sz="2600" dirty="0" err="1"/>
              <a:t>dimBlock</a:t>
            </a:r>
            <a:r>
              <a:rPr lang="en-US" sz="2600" dirty="0"/>
              <a:t>(1); dim3 </a:t>
            </a:r>
            <a:r>
              <a:rPr lang="en-US" sz="2600" dirty="0" err="1"/>
              <a:t>dimGrid</a:t>
            </a:r>
            <a:r>
              <a:rPr lang="en-US" sz="2600" dirty="0"/>
              <a:t>(N, N);</a:t>
            </a:r>
          </a:p>
          <a:p>
            <a:pPr marL="0" indent="0">
              <a:buNone/>
            </a:pPr>
            <a:r>
              <a:rPr lang="en-US" sz="2600" dirty="0" err="1"/>
              <a:t>mmkernel</a:t>
            </a:r>
            <a:r>
              <a:rPr lang="en-US" sz="2600" dirty="0"/>
              <a:t>&lt;&lt;&lt;</a:t>
            </a:r>
            <a:r>
              <a:rPr lang="en-US" sz="2600" dirty="0" err="1"/>
              <a:t>dimGrid</a:t>
            </a:r>
            <a:r>
              <a:rPr lang="en-US" sz="2600" dirty="0"/>
              <a:t>, </a:t>
            </a:r>
            <a:r>
              <a:rPr lang="en-US" sz="2600" dirty="0" err="1"/>
              <a:t>dimBlock</a:t>
            </a:r>
            <a:r>
              <a:rPr lang="en-US" sz="2600" dirty="0"/>
              <a:t>&gt;&gt;&gt; (</a:t>
            </a:r>
            <a:r>
              <a:rPr lang="en-US" sz="2600" dirty="0" err="1"/>
              <a:t>dev_A</a:t>
            </a:r>
            <a:r>
              <a:rPr lang="en-US" sz="2600" dirty="0"/>
              <a:t>, </a:t>
            </a:r>
            <a:r>
              <a:rPr lang="en-US" sz="2600" dirty="0" err="1"/>
              <a:t>dev_B</a:t>
            </a:r>
            <a:r>
              <a:rPr lang="en-US" sz="2600" dirty="0"/>
              <a:t>, </a:t>
            </a:r>
            <a:r>
              <a:rPr lang="en-US" sz="2600" dirty="0" err="1"/>
              <a:t>dev_C</a:t>
            </a:r>
            <a:r>
              <a:rPr lang="en-US" sz="2600" dirty="0"/>
              <a:t>, N, M, K);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8979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50754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Mm0.cu, each block has 1 thread. Each warp (32 threads) must be in the same block </a:t>
            </a:r>
            <a:r>
              <a:rPr lang="en-US" dirty="0" smtClean="0">
                <a:sym typeface="Wingdings" panose="05000000000000000000" pitchFamily="2" charset="2"/>
              </a:rPr>
              <a:t> each warp has one 1 thread in this program. We want to have more threads in each block!</a:t>
            </a:r>
            <a:endParaRPr lang="en-US" dirty="0" smtClean="0"/>
          </a:p>
          <a:p>
            <a:r>
              <a:rPr lang="en-US" dirty="0" smtClean="0"/>
              <a:t>How about using 1 block with N*K threads?</a:t>
            </a:r>
            <a:endParaRPr lang="en-US" dirty="0"/>
          </a:p>
          <a:p>
            <a:pPr marL="457200" lvl="1" indent="0">
              <a:buNone/>
            </a:pPr>
            <a:r>
              <a:rPr lang="en-US" sz="2600" dirty="0"/>
              <a:t>// kernel MM routine</a:t>
            </a:r>
          </a:p>
          <a:p>
            <a:pPr marL="457200" lvl="1" indent="0">
              <a:buNone/>
            </a:pPr>
            <a:r>
              <a:rPr lang="en-US" sz="2100" dirty="0"/>
              <a:t>__global__ void </a:t>
            </a:r>
            <a:r>
              <a:rPr lang="en-US" sz="2100" dirty="0" err="1"/>
              <a:t>mmkernel</a:t>
            </a:r>
            <a:r>
              <a:rPr lang="en-US" sz="2100" dirty="0"/>
              <a:t>(float *a, float *b, float  *c, </a:t>
            </a:r>
            <a:r>
              <a:rPr lang="en-US" sz="2100" dirty="0" err="1"/>
              <a:t>int</a:t>
            </a:r>
            <a:r>
              <a:rPr lang="en-US" sz="2100" dirty="0"/>
              <a:t> N, </a:t>
            </a:r>
            <a:r>
              <a:rPr lang="en-US" sz="2100" dirty="0" err="1"/>
              <a:t>int</a:t>
            </a:r>
            <a:r>
              <a:rPr lang="en-US" sz="2100" dirty="0"/>
              <a:t> M, </a:t>
            </a:r>
            <a:r>
              <a:rPr lang="en-US" sz="2100" dirty="0" err="1"/>
              <a:t>int</a:t>
            </a:r>
            <a:r>
              <a:rPr lang="en-US" sz="2100" dirty="0"/>
              <a:t> K)</a:t>
            </a:r>
          </a:p>
          <a:p>
            <a:pPr marL="457200" lvl="1" indent="0">
              <a:buNone/>
            </a:pPr>
            <a:r>
              <a:rPr lang="en-US" sz="2100" dirty="0"/>
              <a:t>{</a:t>
            </a:r>
          </a:p>
          <a:p>
            <a:pPr marL="457200" lvl="1" indent="0">
              <a:buNone/>
            </a:pPr>
            <a:r>
              <a:rPr lang="en-US" sz="2100" dirty="0"/>
              <a:t>  </a:t>
            </a: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= </a:t>
            </a:r>
            <a:r>
              <a:rPr lang="en-US" sz="2100" dirty="0" err="1"/>
              <a:t>threadIdx.x</a:t>
            </a:r>
            <a:r>
              <a:rPr lang="en-US" sz="2100" dirty="0"/>
              <a:t>, j = </a:t>
            </a:r>
            <a:r>
              <a:rPr lang="en-US" sz="2100" dirty="0" err="1"/>
              <a:t>threadIdx.y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/>
              <a:t>  float sum = 0.0f;</a:t>
            </a:r>
          </a:p>
          <a:p>
            <a:pPr marL="457200" lvl="1" indent="0">
              <a:buNone/>
            </a:pPr>
            <a:r>
              <a:rPr lang="en-US" sz="2100" dirty="0"/>
              <a:t>  for (</a:t>
            </a:r>
            <a:r>
              <a:rPr lang="en-US" sz="2100" dirty="0" err="1"/>
              <a:t>int</a:t>
            </a:r>
            <a:r>
              <a:rPr lang="en-US" sz="2100" dirty="0"/>
              <a:t> k = 0; k&lt; M; k++) sum += a[</a:t>
            </a:r>
            <a:r>
              <a:rPr lang="en-US" sz="2100" dirty="0" err="1"/>
              <a:t>i+N</a:t>
            </a:r>
            <a:r>
              <a:rPr lang="en-US" sz="2100" dirty="0"/>
              <a:t>*k] * b[</a:t>
            </a:r>
            <a:r>
              <a:rPr lang="en-US" sz="2100" dirty="0" err="1"/>
              <a:t>k+K</a:t>
            </a:r>
            <a:r>
              <a:rPr lang="en-US" sz="2100" dirty="0"/>
              <a:t>*j];</a:t>
            </a:r>
          </a:p>
          <a:p>
            <a:pPr marL="457200" lvl="1" indent="0">
              <a:buNone/>
            </a:pPr>
            <a:r>
              <a:rPr lang="en-US" sz="2100" dirty="0"/>
              <a:t>  c [</a:t>
            </a:r>
            <a:r>
              <a:rPr lang="en-US" sz="2100" dirty="0" err="1"/>
              <a:t>i+N</a:t>
            </a:r>
            <a:r>
              <a:rPr lang="en-US" sz="2100" dirty="0"/>
              <a:t>*j] = sum;</a:t>
            </a:r>
          </a:p>
          <a:p>
            <a:pPr marL="457200" lvl="1" indent="0">
              <a:buNone/>
            </a:pPr>
            <a:r>
              <a:rPr lang="en-US" sz="2100" dirty="0" smtClean="0"/>
              <a:t>}</a:t>
            </a:r>
            <a:endParaRPr lang="en-US" sz="2100" dirty="0"/>
          </a:p>
          <a:p>
            <a:pPr marL="0" indent="0">
              <a:buNone/>
            </a:pPr>
            <a:r>
              <a:rPr lang="en-US" sz="2600" dirty="0"/>
              <a:t>dim3 </a:t>
            </a:r>
            <a:r>
              <a:rPr lang="en-US" sz="2600" dirty="0" err="1"/>
              <a:t>dimBlock</a:t>
            </a:r>
            <a:r>
              <a:rPr lang="en-US" sz="2600" dirty="0"/>
              <a:t>(1); dim3 </a:t>
            </a:r>
            <a:r>
              <a:rPr lang="en-US" sz="2600" dirty="0" err="1"/>
              <a:t>dimGrid</a:t>
            </a:r>
            <a:r>
              <a:rPr lang="en-US" sz="2600" dirty="0"/>
              <a:t>(N, K);</a:t>
            </a:r>
          </a:p>
          <a:p>
            <a:pPr marL="0" indent="0">
              <a:buNone/>
            </a:pPr>
            <a:r>
              <a:rPr lang="en-US" sz="2600" dirty="0" err="1"/>
              <a:t>mmkernel</a:t>
            </a:r>
            <a:r>
              <a:rPr lang="en-US" sz="2600" dirty="0"/>
              <a:t>&lt;&lt;&lt;</a:t>
            </a:r>
            <a:r>
              <a:rPr lang="en-US" sz="2600" dirty="0" err="1"/>
              <a:t>dimBlock</a:t>
            </a:r>
            <a:r>
              <a:rPr lang="en-US" sz="2600" dirty="0"/>
              <a:t>, </a:t>
            </a:r>
            <a:r>
              <a:rPr lang="en-US" sz="2600" dirty="0" err="1"/>
              <a:t>dimGrid</a:t>
            </a:r>
            <a:r>
              <a:rPr lang="en-US" sz="2600" dirty="0"/>
              <a:t>&gt;&gt;&gt; (</a:t>
            </a:r>
            <a:r>
              <a:rPr lang="en-US" sz="2600" dirty="0" err="1"/>
              <a:t>dev_A</a:t>
            </a:r>
            <a:r>
              <a:rPr lang="en-US" sz="2600" dirty="0"/>
              <a:t>, </a:t>
            </a:r>
            <a:r>
              <a:rPr lang="en-US" sz="2600" dirty="0" err="1"/>
              <a:t>dev_B</a:t>
            </a:r>
            <a:r>
              <a:rPr lang="en-US" sz="2600" dirty="0"/>
              <a:t>, </a:t>
            </a:r>
            <a:r>
              <a:rPr lang="en-US" sz="2600" dirty="0" err="1"/>
              <a:t>dev_C</a:t>
            </a:r>
            <a:r>
              <a:rPr lang="en-US" sz="2600" dirty="0"/>
              <a:t>, N, M, K</a:t>
            </a:r>
            <a:r>
              <a:rPr lang="en-US" sz="2600" dirty="0" smtClean="0"/>
              <a:t>);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5447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909207"/>
          </a:xfrm>
        </p:spPr>
        <p:txBody>
          <a:bodyPr>
            <a:normAutofit/>
          </a:bodyPr>
          <a:lstStyle/>
          <a:p>
            <a:r>
              <a:rPr lang="en-US" dirty="0" smtClean="0"/>
              <a:t>How about using 1 block with N*K threads</a:t>
            </a:r>
          </a:p>
          <a:p>
            <a:r>
              <a:rPr lang="en-US" dirty="0" smtClean="0"/>
              <a:t>The idea is good: filling up warps by having more threads in each block</a:t>
            </a:r>
          </a:p>
          <a:p>
            <a:r>
              <a:rPr lang="en-US" dirty="0"/>
              <a:t>There is a limit on the number of threads per block (1024 threads per block in aurora</a:t>
            </a:r>
            <a:r>
              <a:rPr lang="en-US" dirty="0" smtClean="0"/>
              <a:t>)!</a:t>
            </a:r>
          </a:p>
          <a:p>
            <a:pPr lvl="1"/>
            <a:r>
              <a:rPr lang="en-US" sz="2200" dirty="0" smtClean="0"/>
              <a:t>This is not a correct program! </a:t>
            </a:r>
          </a:p>
          <a:p>
            <a:pPr lvl="1"/>
            <a:r>
              <a:rPr lang="en-US" sz="2200" dirty="0" smtClean="0"/>
              <a:t>CUDA won’t produce an error. It will just give wrong results!</a:t>
            </a:r>
          </a:p>
          <a:p>
            <a:pPr lvl="1"/>
            <a:r>
              <a:rPr lang="en-US" sz="2200" dirty="0" smtClean="0"/>
              <a:t>We need a better way to fill up warps (have more threads in each block)!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58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884268"/>
          </a:xfrm>
        </p:spPr>
        <p:txBody>
          <a:bodyPr>
            <a:normAutofit/>
          </a:bodyPr>
          <a:lstStyle/>
          <a:p>
            <a:r>
              <a:rPr lang="en-US" dirty="0"/>
              <a:t>Add threads to blocks to exploit the SIMT (SIMD) support</a:t>
            </a:r>
          </a:p>
          <a:p>
            <a:pPr lvl="1"/>
            <a:r>
              <a:rPr lang="en-US" dirty="0"/>
              <a:t>need to have at least 32 threads per block to have one 32 thread warp.</a:t>
            </a:r>
          </a:p>
          <a:p>
            <a:pPr lvl="1"/>
            <a:r>
              <a:rPr lang="en-US" dirty="0"/>
              <a:t>More is the better (GPU will have more options).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39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more threads in a </a:t>
            </a:r>
            <a:r>
              <a:rPr lang="en-US" dirty="0" smtClean="0"/>
              <a:t>block for 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685904" y="1566408"/>
            <a:ext cx="5591695" cy="4224792"/>
          </a:xfrm>
        </p:spPr>
        <p:txBody>
          <a:bodyPr/>
          <a:lstStyle/>
          <a:p>
            <a:r>
              <a:rPr lang="en-US" dirty="0" smtClean="0"/>
              <a:t>We still want one thread to compute each a[</a:t>
            </a:r>
            <a:r>
              <a:rPr lang="en-US" dirty="0" err="1" smtClean="0"/>
              <a:t>i</a:t>
            </a:r>
            <a:r>
              <a:rPr lang="en-US" dirty="0" smtClean="0"/>
              <a:t>][j].</a:t>
            </a:r>
          </a:p>
          <a:p>
            <a:r>
              <a:rPr lang="en-US" dirty="0" smtClean="0"/>
              <a:t>We can use blocking and loop interchange to create more threads in each block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28" y="2106126"/>
            <a:ext cx="5086350" cy="171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165016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34617</TotalTime>
  <Words>1907</Words>
  <Application>Microsoft Office PowerPoint</Application>
  <PresentationFormat>Widescreen</PresentationFormat>
  <Paragraphs>227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 New</vt:lpstr>
      <vt:lpstr>Tahoma</vt:lpstr>
      <vt:lpstr>Tw Cen MT</vt:lpstr>
      <vt:lpstr>Wingdings</vt:lpstr>
      <vt:lpstr>Droplet</vt:lpstr>
      <vt:lpstr>CUDA programming III -  GPU implementation of Matrix Multiplication</vt:lpstr>
      <vt:lpstr>CUDA extension to declare kernel routines</vt:lpstr>
      <vt:lpstr>Routine for device</vt:lpstr>
      <vt:lpstr>Example for 2D grid/blocks</vt:lpstr>
      <vt:lpstr>First try</vt:lpstr>
      <vt:lpstr>Another try</vt:lpstr>
      <vt:lpstr>Another try</vt:lpstr>
      <vt:lpstr>Second Try</vt:lpstr>
      <vt:lpstr>Making more threads in a block for MM</vt:lpstr>
      <vt:lpstr>PowerPoint Presentation</vt:lpstr>
      <vt:lpstr>MM with multiple threads in each block</vt:lpstr>
      <vt:lpstr>CUDA memory hierarchy</vt:lpstr>
      <vt:lpstr>CUDA memory allocation</vt:lpstr>
      <vt:lpstr>Example</vt:lpstr>
      <vt:lpstr>Memory usage in mm1.cu</vt:lpstr>
      <vt:lpstr>MM with shared memory</vt:lpstr>
      <vt:lpstr>MM with shared memory</vt:lpstr>
      <vt:lpstr>MM with shared memory</vt:lpstr>
      <vt:lpstr>Some information about __syncthreads()</vt:lpstr>
      <vt:lpstr>How hardware limits affect CUDA programming</vt:lpstr>
      <vt:lpstr>Occupancy</vt:lpstr>
      <vt:lpstr>What determines occupancy?</vt:lpstr>
      <vt:lpstr>Resource limits (1) </vt:lpstr>
      <vt:lpstr>How do you find out the register and shared memory usage</vt:lpstr>
      <vt:lpstr>Resource limits (2)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209</cp:revision>
  <dcterms:created xsi:type="dcterms:W3CDTF">2021-08-12T15:51:09Z</dcterms:created>
  <dcterms:modified xsi:type="dcterms:W3CDTF">2022-04-08T11:41:06Z</dcterms:modified>
</cp:coreProperties>
</file>