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8" r:id="rId2"/>
    <p:sldId id="345" r:id="rId3"/>
    <p:sldId id="286" r:id="rId4"/>
    <p:sldId id="346" r:id="rId5"/>
    <p:sldId id="347" r:id="rId6"/>
    <p:sldId id="348" r:id="rId7"/>
    <p:sldId id="292" r:id="rId8"/>
    <p:sldId id="354" r:id="rId9"/>
    <p:sldId id="366" r:id="rId10"/>
    <p:sldId id="355" r:id="rId11"/>
    <p:sldId id="289" r:id="rId12"/>
    <p:sldId id="325" r:id="rId13"/>
    <p:sldId id="358" r:id="rId14"/>
    <p:sldId id="32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1" y="6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FC3-D779-4913-B22F-B27412D00EAB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28E64-E87F-44C3-A97C-A44D160C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94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3" y="392927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292513"/>
            <a:ext cx="10364451" cy="1122819"/>
          </a:xfrm>
        </p:spPr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1566408"/>
            <a:ext cx="10363826" cy="422479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280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2400" cap="none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q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Aaaa</a:t>
            </a:r>
            <a:endParaRPr lang="en-US" dirty="0"/>
          </a:p>
          <a:p>
            <a:pPr lvl="1"/>
            <a:r>
              <a:rPr lang="en-US" dirty="0" err="1"/>
              <a:t>Saaaa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GPU programming: </a:t>
            </a:r>
            <a:r>
              <a:rPr lang="en-US" dirty="0" smtClean="0"/>
              <a:t>CUDA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9342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CUDA kernel invocation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56079" y="1340232"/>
            <a:ext cx="10363826" cy="496912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 smtClean="0"/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&lt;&lt;&lt;…&gt;&gt;&gt;</a:t>
            </a:r>
            <a:r>
              <a:rPr lang="en-US" dirty="0"/>
              <a:t> syntax (addition to C) for kernel calls:</a:t>
            </a:r>
          </a:p>
          <a:p>
            <a:pPr marL="0" indent="0" algn="ctr">
              <a:lnSpc>
                <a:spcPct val="100000"/>
              </a:lnSpc>
              <a:buNone/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myKernel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&lt;&lt;&lt; n, m &gt;&gt;&gt;(arg1, … );</a:t>
            </a:r>
            <a:endParaRPr lang="en-US" dirty="0"/>
          </a:p>
          <a:p>
            <a:pPr>
              <a:lnSpc>
                <a:spcPct val="100000"/>
              </a:lnSpc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&lt;&lt;&lt; … &gt;&gt;&gt; </a:t>
            </a:r>
            <a:r>
              <a:rPr lang="en-US" dirty="0"/>
              <a:t>contains thread organization for this particular kernel call in two parameters,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n-US" dirty="0"/>
              <a:t>:</a:t>
            </a:r>
          </a:p>
          <a:p>
            <a:pPr lvl="1"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vecAdd&lt;&lt;&lt;1, N&gt;&gt;&gt;(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devA,devB,devC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): 1 dimension block with N </a:t>
            </a:r>
            <a:r>
              <a:rPr lang="pt-BR" b="1" dirty="0" smtClean="0">
                <a:solidFill>
                  <a:schemeClr val="accent2">
                    <a:lumMod val="50000"/>
                  </a:schemeClr>
                </a:solidFill>
              </a:rPr>
              <a:t>threads in the block.</a:t>
            </a:r>
            <a:endParaRPr lang="pt-BR" b="1" dirty="0">
              <a:solidFill>
                <a:schemeClr val="accent2">
                  <a:lumMod val="50000"/>
                </a:schemeClr>
              </a:solidFill>
            </a:endParaRPr>
          </a:p>
          <a:p>
            <a:pPr lvl="2"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Threads execute very efficiently on </a:t>
            </a:r>
            <a:r>
              <a:rPr lang="pt-BR" b="1" dirty="0" smtClean="0">
                <a:solidFill>
                  <a:schemeClr val="accent2">
                    <a:lumMod val="50000"/>
                  </a:schemeClr>
                </a:solidFill>
              </a:rPr>
              <a:t>GPU (much more efficiently than pthread or OpenMP threads): 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we can have fine-grain threads (a few statements)</a:t>
            </a:r>
          </a:p>
          <a:p>
            <a:pPr lvl="1"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More thread organization later</a:t>
            </a:r>
            <a:endParaRPr lang="en-US" dirty="0"/>
          </a:p>
          <a:p>
            <a:pPr>
              <a:lnSpc>
                <a:spcPct val="100000"/>
              </a:lnSpc>
              <a:defRPr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arg1</a:t>
            </a:r>
            <a:r>
              <a:rPr lang="en-US" dirty="0"/>
              <a:t>, … , -- arguments to routine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myKernel</a:t>
            </a:r>
            <a:r>
              <a:rPr lang="en-US" dirty="0"/>
              <a:t> typically pointers to device memory obtained previously from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cudaMallac</a:t>
            </a:r>
            <a:r>
              <a:rPr lang="en-US" dirty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08185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Transferring </a:t>
            </a:r>
            <a:r>
              <a:rPr lang="en-US" dirty="0"/>
              <a:t>data from device (GPU) to host (CPU)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1"/>
            <a:ext cx="10363826" cy="43786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 smtClean="0"/>
              <a:t>Once the kernel returns, the results are in the GPU memory (</a:t>
            </a:r>
            <a:r>
              <a:rPr lang="en-US" dirty="0" err="1" smtClean="0"/>
              <a:t>dec_C</a:t>
            </a:r>
            <a:r>
              <a:rPr lang="en-US" dirty="0" smtClean="0"/>
              <a:t> in the example).</a:t>
            </a:r>
          </a:p>
          <a:p>
            <a:pPr>
              <a:lnSpc>
                <a:spcPct val="100000"/>
              </a:lnSpc>
              <a:defRPr/>
            </a:pPr>
            <a:endParaRPr lang="en-US" dirty="0" smtClean="0"/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CUDA </a:t>
            </a:r>
            <a:r>
              <a:rPr lang="en-US" dirty="0"/>
              <a:t>routine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</a:rPr>
              <a:t>cudaMemcpy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  <a:defRPr/>
            </a:pPr>
            <a:endParaRPr lang="en-US" dirty="0"/>
          </a:p>
          <a:p>
            <a:pPr marL="457200" lvl="1" indent="0">
              <a:buNone/>
              <a:defRPr/>
            </a:pP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</a:rPr>
              <a:t>cudaMemcpy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( &amp;C,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</a:rPr>
              <a:t>dev_C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, size,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</a:rPr>
              <a:t>cudaMemcpyDeviceToHost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);</a:t>
            </a:r>
          </a:p>
          <a:p>
            <a:pPr>
              <a:lnSpc>
                <a:spcPct val="100000"/>
              </a:lnSpc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dev_C</a:t>
            </a:r>
            <a:r>
              <a:rPr lang="en-US" dirty="0"/>
              <a:t> is a pointer in device memory and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dirty="0"/>
              <a:t> is a pointer in host memory.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3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92514"/>
            <a:ext cx="10364451" cy="955842"/>
          </a:xfrm>
        </p:spPr>
        <p:txBody>
          <a:bodyPr>
            <a:normAutofit/>
          </a:bodyPr>
          <a:lstStyle/>
          <a:p>
            <a:r>
              <a:rPr lang="en-US" dirty="0" smtClean="0"/>
              <a:t>6</a:t>
            </a:r>
            <a:r>
              <a:rPr lang="en-US" dirty="0"/>
              <a:t>. Free memory space </a:t>
            </a:r>
            <a:r>
              <a:rPr lang="en-US" dirty="0" smtClean="0"/>
              <a:t>receiver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14382" y="1321724"/>
            <a:ext cx="10363826" cy="53971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231775" algn="l"/>
              </a:tabLst>
              <a:defRPr/>
            </a:pPr>
            <a:r>
              <a:rPr lang="en-US" dirty="0"/>
              <a:t>In “device” (GPU) -- Use CUDA </a:t>
            </a:r>
            <a:r>
              <a:rPr lang="en-US" dirty="0" err="1"/>
              <a:t>cudaFree</a:t>
            </a:r>
            <a:r>
              <a:rPr lang="en-US" dirty="0"/>
              <a:t> routine</a:t>
            </a:r>
            <a:r>
              <a:rPr lang="en-US" dirty="0" smtClean="0"/>
              <a:t>: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  <a:tabLst>
                <a:tab pos="231775" algn="l"/>
              </a:tabLst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cudaFree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dev_a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);</a:t>
            </a:r>
          </a:p>
          <a:p>
            <a:pPr marL="457200" lvl="1" indent="0">
              <a:buNone/>
              <a:tabLst>
                <a:tab pos="231775" algn="l"/>
              </a:tabLst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cudaFree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dev_b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);</a:t>
            </a:r>
          </a:p>
          <a:p>
            <a:pPr marL="457200" lvl="1" indent="0">
              <a:buNone/>
              <a:tabLst>
                <a:tab pos="231775" algn="l"/>
              </a:tabLst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cudaFree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dev_c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);</a:t>
            </a:r>
            <a:endParaRPr lang="en-US" dirty="0"/>
          </a:p>
          <a:p>
            <a:pPr>
              <a:lnSpc>
                <a:spcPct val="100000"/>
              </a:lnSpc>
              <a:defRPr/>
            </a:pPr>
            <a:r>
              <a:rPr lang="en-US" dirty="0"/>
              <a:t>In (CPU) host (if CPU memory allocated with </a:t>
            </a:r>
            <a:r>
              <a:rPr lang="en-US" dirty="0" err="1"/>
              <a:t>malloc</a:t>
            </a:r>
            <a:r>
              <a:rPr lang="en-US" dirty="0"/>
              <a:t>) -- Use regular C free routine</a:t>
            </a:r>
            <a:r>
              <a:rPr lang="en-US" dirty="0" smtClean="0"/>
              <a:t>: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  <a:defRPr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free( a );</a:t>
            </a:r>
          </a:p>
          <a:p>
            <a:pPr marL="457200" lvl="1" indent="0">
              <a:buNone/>
              <a:defRPr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free( b );</a:t>
            </a:r>
          </a:p>
          <a:p>
            <a:pPr marL="457200" lvl="1" indent="0">
              <a:buNone/>
              <a:defRPr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free( c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722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92514"/>
            <a:ext cx="10364451" cy="955842"/>
          </a:xfrm>
        </p:spPr>
        <p:txBody>
          <a:bodyPr>
            <a:normAutofit/>
          </a:bodyPr>
          <a:lstStyle/>
          <a:p>
            <a:r>
              <a:rPr lang="en-US" dirty="0"/>
              <a:t>Complete CUDA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14382" y="1321724"/>
            <a:ext cx="10363826" cy="5397127"/>
          </a:xfrm>
        </p:spPr>
        <p:txBody>
          <a:bodyPr>
            <a:normAutofit/>
          </a:bodyPr>
          <a:lstStyle/>
          <a:p>
            <a:r>
              <a:rPr lang="en-US" dirty="0"/>
              <a:t>See </a:t>
            </a:r>
            <a:r>
              <a:rPr lang="en-US" dirty="0" smtClean="0"/>
              <a:t>lect26/vecadd.cu</a:t>
            </a:r>
            <a:endParaRPr lang="en-US" dirty="0"/>
          </a:p>
          <a:p>
            <a:r>
              <a:rPr lang="en-US" dirty="0"/>
              <a:t>Compiling CUDA programs</a:t>
            </a:r>
          </a:p>
          <a:p>
            <a:pPr lvl="1"/>
            <a:r>
              <a:rPr lang="en-US" dirty="0"/>
              <a:t>Use the </a:t>
            </a:r>
            <a:r>
              <a:rPr lang="en-US" dirty="0" smtClean="0"/>
              <a:t>aurora1.cs.fsu.edu and aurora2.cs.fsu.edu</a:t>
            </a:r>
            <a:endParaRPr lang="en-US" dirty="0"/>
          </a:p>
          <a:p>
            <a:pPr lvl="1"/>
            <a:r>
              <a:rPr lang="en-US" dirty="0"/>
              <a:t>Naming </a:t>
            </a:r>
            <a:r>
              <a:rPr lang="en-US" dirty="0" smtClean="0"/>
              <a:t>convention: </a:t>
            </a:r>
            <a:r>
              <a:rPr lang="en-US" dirty="0"/>
              <a:t>.cu programs are CUDA programs</a:t>
            </a:r>
          </a:p>
          <a:p>
            <a:pPr lvl="1"/>
            <a:r>
              <a:rPr lang="en-US" dirty="0"/>
              <a:t>NVIDIA CUDA compiler driver: </a:t>
            </a:r>
            <a:r>
              <a:rPr lang="en-US" dirty="0" err="1"/>
              <a:t>nvcc</a:t>
            </a:r>
            <a:endParaRPr lang="en-US" dirty="0"/>
          </a:p>
          <a:p>
            <a:pPr lvl="1"/>
            <a:r>
              <a:rPr lang="en-US" dirty="0"/>
              <a:t>To compile vecadd.cu: </a:t>
            </a:r>
            <a:r>
              <a:rPr lang="en-US" dirty="0" err="1"/>
              <a:t>nvcc</a:t>
            </a:r>
            <a:r>
              <a:rPr lang="en-US" dirty="0"/>
              <a:t> –O3 vecadd.cu</a:t>
            </a:r>
          </a:p>
        </p:txBody>
      </p:sp>
    </p:spTree>
    <p:extLst>
      <p:ext uri="{BB962C8B-B14F-4D97-AF65-F5344CB8AC3E}">
        <p14:creationId xmlns:p14="http://schemas.microsoft.com/office/powerpoint/2010/main" val="233624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5327699" cy="46598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dirty="0" err="1"/>
              <a:t>nvcc</a:t>
            </a:r>
            <a:r>
              <a:rPr lang="en-US" dirty="0"/>
              <a:t> “wrapper” divides code into host and device parts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dirty="0"/>
              <a:t> Host part  compiled by regular C </a:t>
            </a:r>
            <a:r>
              <a:rPr lang="en-US" dirty="0" smtClean="0"/>
              <a:t>compiler</a:t>
            </a:r>
            <a:endParaRPr lang="en-US" dirty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dirty="0"/>
              <a:t> Device part compiled by </a:t>
            </a:r>
            <a:r>
              <a:rPr lang="en-US" dirty="0" smtClean="0"/>
              <a:t>NVCC’s  runtime component</a:t>
            </a:r>
            <a:endParaRPr lang="en-US" dirty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dirty="0"/>
              <a:t> Two compiled parts combined into one executable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584" y="1679171"/>
            <a:ext cx="5516498" cy="353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51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Unified Device </a:t>
            </a:r>
            <a:r>
              <a:rPr lang="en-US" dirty="0" smtClean="0"/>
              <a:t>Architecture(CUDA)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2"/>
            <a:ext cx="10363826" cy="4835566"/>
          </a:xfrm>
        </p:spPr>
        <p:txBody>
          <a:bodyPr>
            <a:normAutofit/>
          </a:bodyPr>
          <a:lstStyle/>
          <a:p>
            <a:r>
              <a:rPr lang="en-US" dirty="0">
                <a:sym typeface="Wingdings" pitchFamily="2" charset="2"/>
              </a:rPr>
              <a:t>CUDA is </a:t>
            </a:r>
            <a:r>
              <a:rPr lang="en-US" dirty="0" err="1">
                <a:sym typeface="Wingdings" pitchFamily="2" charset="2"/>
              </a:rPr>
              <a:t>Nvidia’s</a:t>
            </a:r>
            <a:r>
              <a:rPr lang="en-US" dirty="0">
                <a:sym typeface="Wingdings" pitchFamily="2" charset="2"/>
              </a:rPr>
              <a:t> scalable parallel programming model and a software environment for parallel </a:t>
            </a:r>
            <a:r>
              <a:rPr lang="en-US" dirty="0" smtClean="0">
                <a:sym typeface="Wingdings" pitchFamily="2" charset="2"/>
              </a:rPr>
              <a:t>computing that allows the use of GPU for general purpose processing.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smtClean="0"/>
              <a:t>Language</a:t>
            </a:r>
            <a:r>
              <a:rPr lang="en-US" dirty="0"/>
              <a:t>: CUDA C, minor extension to C/C++</a:t>
            </a:r>
          </a:p>
          <a:p>
            <a:pPr lvl="2"/>
            <a:r>
              <a:rPr lang="en-US" dirty="0"/>
              <a:t>Let the programmer focus on parallel algorithms not parallel programming mechanisms.</a:t>
            </a:r>
          </a:p>
          <a:p>
            <a:pPr lvl="1"/>
            <a:r>
              <a:rPr lang="en-US" dirty="0"/>
              <a:t>A heterogeneous serial-parallel programming model</a:t>
            </a:r>
          </a:p>
          <a:p>
            <a:pPr lvl="2"/>
            <a:r>
              <a:rPr lang="en-US" dirty="0" smtClean="0"/>
              <a:t> Designed </a:t>
            </a:r>
            <a:r>
              <a:rPr lang="en-US" dirty="0"/>
              <a:t>to program heterogeneous CPU+GPU systems</a:t>
            </a:r>
          </a:p>
          <a:p>
            <a:pPr lvl="3"/>
            <a:r>
              <a:rPr lang="en-US" dirty="0" smtClean="0"/>
              <a:t> CPU </a:t>
            </a:r>
            <a:r>
              <a:rPr lang="en-US" dirty="0"/>
              <a:t>and GPU are separate devices with separate memory</a:t>
            </a:r>
          </a:p>
        </p:txBody>
      </p:sp>
    </p:spTree>
    <p:extLst>
      <p:ext uri="{BB962C8B-B14F-4D97-AF65-F5344CB8AC3E}">
        <p14:creationId xmlns:p14="http://schemas.microsoft.com/office/powerpoint/2010/main" val="1006370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Heterogeneous </a:t>
            </a:r>
            <a:r>
              <a:rPr lang="en-US" dirty="0"/>
              <a:t>programming with CUDA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34814"/>
            <a:ext cx="10521222" cy="2289199"/>
          </a:xfrm>
        </p:spPr>
        <p:txBody>
          <a:bodyPr>
            <a:normAutofit/>
          </a:bodyPr>
          <a:lstStyle/>
          <a:p>
            <a:r>
              <a:rPr lang="en-US" dirty="0"/>
              <a:t>Fork-join model: CUDA program = serial code + parallel </a:t>
            </a:r>
            <a:r>
              <a:rPr lang="en-US" dirty="0">
                <a:solidFill>
                  <a:srgbClr val="FF0000"/>
                </a:solidFill>
              </a:rPr>
              <a:t>kernels</a:t>
            </a:r>
            <a:r>
              <a:rPr lang="en-US" dirty="0"/>
              <a:t> (all in CUDA C)</a:t>
            </a:r>
          </a:p>
          <a:p>
            <a:pPr lvl="2"/>
            <a:r>
              <a:rPr lang="en-US" dirty="0"/>
              <a:t>Serial C code executes in a </a:t>
            </a:r>
            <a:r>
              <a:rPr lang="en-US" dirty="0">
                <a:solidFill>
                  <a:srgbClr val="FF0000"/>
                </a:solidFill>
              </a:rPr>
              <a:t>host</a:t>
            </a:r>
            <a:r>
              <a:rPr lang="en-US" dirty="0"/>
              <a:t> thread (</a:t>
            </a:r>
            <a:r>
              <a:rPr lang="en-US" dirty="0">
                <a:solidFill>
                  <a:srgbClr val="FF0000"/>
                </a:solidFill>
              </a:rPr>
              <a:t>CPU</a:t>
            </a:r>
            <a:r>
              <a:rPr lang="en-US" dirty="0"/>
              <a:t> thread)</a:t>
            </a:r>
          </a:p>
          <a:p>
            <a:pPr lvl="2"/>
            <a:r>
              <a:rPr lang="en-US" dirty="0"/>
              <a:t>Parallel kernel code executes in many </a:t>
            </a:r>
            <a:r>
              <a:rPr lang="en-US" dirty="0">
                <a:solidFill>
                  <a:srgbClr val="FF0000"/>
                </a:solidFill>
              </a:rPr>
              <a:t>device</a:t>
            </a:r>
            <a:r>
              <a:rPr lang="en-US" dirty="0"/>
              <a:t> threads (</a:t>
            </a:r>
            <a:r>
              <a:rPr lang="en-US" dirty="0">
                <a:solidFill>
                  <a:srgbClr val="FF0000"/>
                </a:solidFill>
              </a:rPr>
              <a:t>GPU</a:t>
            </a:r>
            <a:r>
              <a:rPr lang="en-US" dirty="0"/>
              <a:t> threads)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326" y="3515117"/>
            <a:ext cx="6362961" cy="309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6747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CUDA kernel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Kernel code is regular C code except that it will use </a:t>
            </a:r>
            <a:r>
              <a:rPr lang="en-US" dirty="0">
                <a:solidFill>
                  <a:srgbClr val="FF0000"/>
                </a:solidFill>
              </a:rPr>
              <a:t>thread ID</a:t>
            </a:r>
            <a:r>
              <a:rPr lang="en-US" dirty="0"/>
              <a:t> (CUDA built-in </a:t>
            </a:r>
            <a:r>
              <a:rPr lang="en-US" dirty="0" smtClean="0"/>
              <a:t>variable) </a:t>
            </a:r>
            <a:r>
              <a:rPr lang="en-US" dirty="0"/>
              <a:t>to make different threads operate on different data</a:t>
            </a:r>
          </a:p>
          <a:p>
            <a:pPr lvl="1"/>
            <a:r>
              <a:rPr lang="en-US" dirty="0"/>
              <a:t>Also </a:t>
            </a:r>
            <a:r>
              <a:rPr lang="en-US" dirty="0" smtClean="0"/>
              <a:t>have variables </a:t>
            </a:r>
            <a:r>
              <a:rPr lang="en-US" dirty="0"/>
              <a:t>for the total number of threads</a:t>
            </a:r>
          </a:p>
          <a:p>
            <a:r>
              <a:rPr lang="en-US" dirty="0"/>
              <a:t>When a kernel is reached in the code for the first time, it is launched onto GPU.</a:t>
            </a:r>
          </a:p>
        </p:txBody>
      </p:sp>
    </p:spTree>
    <p:extLst>
      <p:ext uri="{BB962C8B-B14F-4D97-AF65-F5344CB8AC3E}">
        <p14:creationId xmlns:p14="http://schemas.microsoft.com/office/powerpoint/2010/main" val="1676405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 </a:t>
            </a:r>
            <a:r>
              <a:rPr lang="en-US" dirty="0"/>
              <a:t>and GPU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72953" y="1415332"/>
            <a:ext cx="5969163" cy="4224792"/>
          </a:xfrm>
        </p:spPr>
        <p:txBody>
          <a:bodyPr>
            <a:normAutofit/>
          </a:bodyPr>
          <a:lstStyle/>
          <a:p>
            <a:pPr marL="287338" indent="-287338">
              <a:buSzPct val="100000"/>
              <a:buFont typeface="Arial" charset="0"/>
              <a:buChar char="•"/>
              <a:defRPr/>
            </a:pPr>
            <a:r>
              <a:rPr lang="en-US" dirty="0"/>
              <a:t>CPU and GPU have different memories: </a:t>
            </a:r>
          </a:p>
          <a:p>
            <a:pPr marL="687388" lvl="1" indent="-287338">
              <a:buSzPct val="100000"/>
              <a:buFont typeface="Arial" charset="0"/>
              <a:buChar char="•"/>
              <a:defRPr/>
            </a:pPr>
            <a:r>
              <a:rPr lang="en-US" dirty="0"/>
              <a:t>CPU memory is called host memory</a:t>
            </a:r>
          </a:p>
          <a:p>
            <a:pPr marL="687388" lvl="1" indent="-287338">
              <a:buSzPct val="100000"/>
              <a:buFont typeface="Arial" charset="0"/>
              <a:buChar char="•"/>
              <a:defRPr/>
            </a:pPr>
            <a:r>
              <a:rPr lang="en-US" dirty="0"/>
              <a:t>GPU memory is called device </a:t>
            </a:r>
            <a:r>
              <a:rPr lang="en-US" dirty="0" smtClean="0"/>
              <a:t>memory</a:t>
            </a:r>
            <a:endParaRPr lang="en-US" sz="1100" dirty="0"/>
          </a:p>
          <a:p>
            <a:pPr marL="687388" lvl="1" indent="-287338">
              <a:buSzPct val="100000"/>
              <a:defRPr/>
            </a:pPr>
            <a:r>
              <a:rPr lang="en-US" dirty="0"/>
              <a:t>Implication: </a:t>
            </a:r>
            <a:endParaRPr lang="en-US" sz="1100" dirty="0"/>
          </a:p>
          <a:p>
            <a:pPr marL="1087438" lvl="2" indent="-287338">
              <a:buSzPct val="100000"/>
              <a:buFont typeface="Arial" charset="0"/>
              <a:buChar char="•"/>
              <a:defRPr/>
            </a:pPr>
            <a:r>
              <a:rPr lang="en-US" dirty="0"/>
              <a:t>Explicitly transfer data from CPU to GPU for GPU computation, </a:t>
            </a:r>
            <a:r>
              <a:rPr lang="en-US" dirty="0" smtClean="0"/>
              <a:t>and</a:t>
            </a:r>
            <a:endParaRPr lang="en-US" dirty="0"/>
          </a:p>
          <a:p>
            <a:pPr marL="1087438" lvl="2" indent="-287338">
              <a:buSzPct val="100000"/>
              <a:buFont typeface="Arial" charset="0"/>
              <a:buChar char="•"/>
              <a:defRPr/>
            </a:pPr>
            <a:r>
              <a:rPr lang="en-US" dirty="0"/>
              <a:t>Explicitly transfer results in GPU memory copied back to CPU memory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92440" y="1525324"/>
            <a:ext cx="2895600" cy="1524000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8092440" y="4116124"/>
            <a:ext cx="2971800" cy="1524000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8397240" y="2515924"/>
            <a:ext cx="24384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8397240" y="4344724"/>
            <a:ext cx="2438400" cy="381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Arrow Connector 9"/>
          <p:cNvCxnSpPr>
            <a:cxnSpLocks noChangeShapeType="1"/>
          </p:cNvCxnSpPr>
          <p:nvPr/>
        </p:nvCxnSpPr>
        <p:spPr bwMode="auto">
          <a:xfrm rot="5400000">
            <a:off x="8435340" y="3620824"/>
            <a:ext cx="1447800" cy="0"/>
          </a:xfrm>
          <a:prstGeom prst="straightConnector1">
            <a:avLst/>
          </a:prstGeom>
          <a:noFill/>
          <a:ln w="2222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10"/>
          <p:cNvCxnSpPr>
            <a:cxnSpLocks noChangeShapeType="1"/>
          </p:cNvCxnSpPr>
          <p:nvPr/>
        </p:nvCxnSpPr>
        <p:spPr bwMode="auto">
          <a:xfrm rot="5400000" flipH="1" flipV="1">
            <a:off x="9121140" y="3620824"/>
            <a:ext cx="1447800" cy="0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19"/>
          <p:cNvSpPr txBox="1">
            <a:spLocks noChangeArrowheads="1"/>
          </p:cNvSpPr>
          <p:nvPr/>
        </p:nvSpPr>
        <p:spPr bwMode="auto">
          <a:xfrm>
            <a:off x="7863840" y="3201724"/>
            <a:ext cx="13716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eaLnBrk="1"/>
            <a:r>
              <a:rPr lang="en-US" b="1">
                <a:solidFill>
                  <a:srgbClr val="FF0000"/>
                </a:solidFill>
              </a:rPr>
              <a:t>Copy from CPU to GPU</a:t>
            </a:r>
          </a:p>
        </p:txBody>
      </p:sp>
      <p:sp>
        <p:nvSpPr>
          <p:cNvPr id="11" name="TextBox 20"/>
          <p:cNvSpPr txBox="1">
            <a:spLocks noChangeArrowheads="1"/>
          </p:cNvSpPr>
          <p:nvPr/>
        </p:nvSpPr>
        <p:spPr bwMode="auto">
          <a:xfrm>
            <a:off x="9845040" y="3201724"/>
            <a:ext cx="13716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eaLnBrk="1"/>
            <a:r>
              <a:rPr lang="en-US" b="1">
                <a:solidFill>
                  <a:srgbClr val="FF0000"/>
                </a:solidFill>
              </a:rPr>
              <a:t>Copy from GPU to CPU</a:t>
            </a: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8854440" y="4801924"/>
            <a:ext cx="1295400" cy="457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8854440" y="1830124"/>
            <a:ext cx="1295400" cy="457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9159240" y="4878124"/>
            <a:ext cx="684212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eaLnBrk="1"/>
            <a:r>
              <a:rPr lang="en-US">
                <a:solidFill>
                  <a:schemeClr val="tx1"/>
                </a:solidFill>
              </a:rPr>
              <a:t>GPU</a:t>
            </a:r>
          </a:p>
        </p:txBody>
      </p:sp>
      <p:sp>
        <p:nvSpPr>
          <p:cNvPr id="15" name="TextBox 25"/>
          <p:cNvSpPr txBox="1">
            <a:spLocks noChangeArrowheads="1"/>
          </p:cNvSpPr>
          <p:nvPr/>
        </p:nvSpPr>
        <p:spPr bwMode="auto">
          <a:xfrm>
            <a:off x="9159240" y="1906324"/>
            <a:ext cx="671512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eaLnBrk="1"/>
            <a:r>
              <a:rPr lang="en-US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auto">
          <a:xfrm>
            <a:off x="8549640" y="2557199"/>
            <a:ext cx="21336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CPU main memory</a:t>
            </a:r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8479790" y="4385999"/>
            <a:ext cx="22621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GPU global memory</a:t>
            </a:r>
          </a:p>
        </p:txBody>
      </p:sp>
    </p:spTree>
    <p:extLst>
      <p:ext uri="{BB962C8B-B14F-4D97-AF65-F5344CB8AC3E}">
        <p14:creationId xmlns:p14="http://schemas.microsoft.com/office/powerpoint/2010/main" val="219126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CUDA program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80160"/>
            <a:ext cx="10363826" cy="522039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 sz="2000" b="1" dirty="0" err="1"/>
              <a:t>int</a:t>
            </a:r>
            <a:r>
              <a:rPr lang="en-US" sz="2000" b="1" dirty="0"/>
              <a:t> main (</a:t>
            </a:r>
            <a:r>
              <a:rPr lang="en-US" sz="2000" b="1" dirty="0" err="1"/>
              <a:t>int</a:t>
            </a:r>
            <a:r>
              <a:rPr lang="en-US" sz="2000" b="1" dirty="0"/>
              <a:t> </a:t>
            </a:r>
            <a:r>
              <a:rPr lang="en-US" sz="2000" b="1" dirty="0" err="1"/>
              <a:t>argc</a:t>
            </a:r>
            <a:r>
              <a:rPr lang="en-US" sz="2000" b="1" dirty="0"/>
              <a:t>, char **</a:t>
            </a:r>
            <a:r>
              <a:rPr lang="en-US" sz="2000" b="1" dirty="0" err="1"/>
              <a:t>argv</a:t>
            </a:r>
            <a:r>
              <a:rPr lang="en-US" sz="2000" b="1" dirty="0"/>
              <a:t> ) </a:t>
            </a:r>
            <a:r>
              <a:rPr lang="en-US" sz="2000" b="1" dirty="0" smtClean="0"/>
              <a:t>{</a:t>
            </a:r>
            <a:endParaRPr 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1. Allocate memory space in device (GPU) for data</a:t>
            </a:r>
          </a:p>
          <a:p>
            <a:pPr marL="0" indent="0">
              <a:buNone/>
              <a:defRPr/>
            </a:pPr>
            <a:r>
              <a:rPr lang="en-US" sz="2000" b="1" dirty="0"/>
              <a:t>	2. Allocate memory space in host (CPU) for data</a:t>
            </a:r>
          </a:p>
          <a:p>
            <a:pPr marL="0" indent="0">
              <a:buNone/>
              <a:defRPr/>
            </a:pPr>
            <a:endParaRPr 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3. Copy data to GPU</a:t>
            </a:r>
          </a:p>
          <a:p>
            <a:pPr marL="0" indent="0">
              <a:buNone/>
              <a:defRPr/>
            </a:pPr>
            <a:endParaRPr 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4. Call “kernel” routine to execute on GPU</a:t>
            </a:r>
          </a:p>
          <a:p>
            <a:pPr marL="0" indent="0">
              <a:buNone/>
              <a:defRPr/>
            </a:pPr>
            <a:r>
              <a:rPr lang="en-US" sz="2000" b="1" dirty="0"/>
              <a:t>	(with CUDA syntax that defines no of threads and their physical structure)</a:t>
            </a:r>
          </a:p>
          <a:p>
            <a:pPr marL="0" indent="0">
              <a:buNone/>
              <a:defRPr/>
            </a:pPr>
            <a:endParaRPr 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5. Transfer results from GPU to </a:t>
            </a:r>
            <a:r>
              <a:rPr lang="en-US" sz="2000" b="1" dirty="0" smtClean="0"/>
              <a:t>CPU</a:t>
            </a:r>
          </a:p>
          <a:p>
            <a:pPr marL="0" indent="0">
              <a:buNone/>
              <a:defRPr/>
            </a:pPr>
            <a:endParaRPr 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6. Free memory space in device (GPU)</a:t>
            </a:r>
          </a:p>
          <a:p>
            <a:pPr marL="0" indent="0">
              <a:buNone/>
              <a:defRPr/>
            </a:pPr>
            <a:r>
              <a:rPr lang="en-US" sz="2000" b="1" dirty="0"/>
              <a:t>	7. Free memory space in host (CPU</a:t>
            </a:r>
            <a:r>
              <a:rPr lang="en-US" sz="2000" b="1" dirty="0" smtClean="0"/>
              <a:t>)</a:t>
            </a:r>
            <a:endParaRPr lang="en-US" sz="2000" b="1" dirty="0"/>
          </a:p>
          <a:p>
            <a:pPr marL="0" indent="0">
              <a:buNone/>
              <a:defRPr/>
            </a:pPr>
            <a:r>
              <a:rPr lang="en-US" sz="2000" b="1" dirty="0"/>
              <a:t>	return;</a:t>
            </a:r>
          </a:p>
          <a:p>
            <a:pPr marL="0" indent="0">
              <a:buNone/>
              <a:defRPr/>
            </a:pPr>
            <a:r>
              <a:rPr lang="en-US" sz="2000" b="1" dirty="0" smtClean="0"/>
              <a:t>}</a:t>
            </a:r>
            <a:r>
              <a:rPr lang="en-US" altLang="en-US" sz="2000" dirty="0" smtClean="0"/>
              <a:t>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674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memory in GPU (device)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469036"/>
            <a:ext cx="10363825" cy="4939259"/>
          </a:xfrm>
        </p:spPr>
        <p:txBody>
          <a:bodyPr>
            <a:normAutofit fontScale="92500"/>
          </a:bodyPr>
          <a:lstStyle/>
          <a:p>
            <a:r>
              <a:rPr lang="en-US" dirty="0"/>
              <a:t>The </a:t>
            </a:r>
            <a:r>
              <a:rPr lang="en-US" dirty="0" err="1"/>
              <a:t>cudaMalloc</a:t>
            </a:r>
            <a:r>
              <a:rPr lang="en-US" dirty="0"/>
              <a:t> routine</a:t>
            </a:r>
            <a:r>
              <a:rPr lang="en-US" dirty="0" smtClean="0"/>
              <a:t>: allocates object in the device global memory</a:t>
            </a:r>
          </a:p>
          <a:p>
            <a:pPr lvl="1"/>
            <a:r>
              <a:rPr lang="en-US" dirty="0" smtClean="0"/>
              <a:t>Two </a:t>
            </a:r>
            <a:r>
              <a:rPr lang="en-US" dirty="0" smtClean="0"/>
              <a:t>parameters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address of a pointer to the allocated object</a:t>
            </a:r>
          </a:p>
          <a:p>
            <a:pPr lvl="2"/>
            <a:r>
              <a:rPr lang="en-US" dirty="0" smtClean="0"/>
              <a:t>size of the allocated object in terms of bytes. </a:t>
            </a:r>
            <a:endParaRPr lang="en-US" dirty="0"/>
          </a:p>
          <a:p>
            <a:pPr marL="800100" lvl="2" indent="0">
              <a:buNone/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size = N *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sizeof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);       // space for N integers</a:t>
            </a:r>
          </a:p>
          <a:p>
            <a:pPr marL="800100" lvl="2" indent="0">
              <a:buNone/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*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, *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, *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;     //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ptrs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marL="800100" lvl="2" indent="0">
              <a:buNone/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cudaMalloc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 (void**)&amp;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, size) );</a:t>
            </a:r>
          </a:p>
          <a:p>
            <a:pPr marL="800100" lvl="2" indent="0">
              <a:buNone/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cudaMalloc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 (void**)&amp;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, size );</a:t>
            </a:r>
          </a:p>
          <a:p>
            <a:pPr marL="800100" lvl="2" indent="0">
              <a:buNone/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cudaMalloc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 (void**)&amp;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devC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, size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);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>
              <a:defRPr/>
            </a:pPr>
            <a:r>
              <a:rPr lang="en-US" sz="2400" b="1" dirty="0"/>
              <a:t>2. Allocating memory in host (CPU)?</a:t>
            </a:r>
          </a:p>
          <a:p>
            <a:pPr lvl="1">
              <a:defRPr/>
            </a:pPr>
            <a:r>
              <a:rPr lang="en-US" sz="2000" b="1" dirty="0"/>
              <a:t>The regular </a:t>
            </a:r>
            <a:r>
              <a:rPr lang="en-US" sz="2000" b="1" dirty="0" err="1"/>
              <a:t>malloc</a:t>
            </a:r>
            <a:r>
              <a:rPr lang="en-US" sz="2000" b="1" dirty="0"/>
              <a:t> routine</a:t>
            </a:r>
          </a:p>
        </p:txBody>
      </p:sp>
    </p:spTree>
    <p:extLst>
      <p:ext uri="{BB962C8B-B14F-4D97-AF65-F5344CB8AC3E}">
        <p14:creationId xmlns:p14="http://schemas.microsoft.com/office/powerpoint/2010/main" val="2435211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Transferring data from/to host (CPU) to/from device (GPU)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674168" cy="476789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defRPr/>
            </a:pPr>
            <a:r>
              <a:rPr lang="en-US" sz="3600" dirty="0"/>
              <a:t>CUDA routine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cudaMemcpy</a:t>
            </a:r>
            <a:r>
              <a:rPr lang="en-US" sz="3600" dirty="0" smtClean="0"/>
              <a:t>: memory data transfer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3200" dirty="0"/>
              <a:t> </a:t>
            </a:r>
            <a:r>
              <a:rPr lang="en-US" sz="3200" dirty="0" smtClean="0"/>
              <a:t>four parameters</a:t>
            </a:r>
          </a:p>
          <a:p>
            <a:pPr lvl="2">
              <a:lnSpc>
                <a:spcPct val="100000"/>
              </a:lnSpc>
              <a:defRPr/>
            </a:pPr>
            <a:r>
              <a:rPr lang="en-US" sz="2800" dirty="0"/>
              <a:t> </a:t>
            </a:r>
            <a:r>
              <a:rPr lang="en-US" sz="2800" dirty="0" smtClean="0"/>
              <a:t>pointer to destination</a:t>
            </a:r>
          </a:p>
          <a:p>
            <a:pPr lvl="2">
              <a:lnSpc>
                <a:spcPct val="100000"/>
              </a:lnSpc>
              <a:defRPr/>
            </a:pPr>
            <a:r>
              <a:rPr lang="en-US" sz="2800" dirty="0"/>
              <a:t> </a:t>
            </a:r>
            <a:r>
              <a:rPr lang="en-US" sz="2800" dirty="0" smtClean="0"/>
              <a:t>pointer to source</a:t>
            </a:r>
          </a:p>
          <a:p>
            <a:pPr lvl="2">
              <a:lnSpc>
                <a:spcPct val="100000"/>
              </a:lnSpc>
              <a:defRPr/>
            </a:pPr>
            <a:r>
              <a:rPr lang="en-US" sz="2800" dirty="0"/>
              <a:t> </a:t>
            </a:r>
            <a:r>
              <a:rPr lang="en-US" sz="2800" dirty="0" smtClean="0"/>
              <a:t>number of bytes copied</a:t>
            </a:r>
          </a:p>
          <a:p>
            <a:pPr lvl="2">
              <a:lnSpc>
                <a:spcPct val="100000"/>
              </a:lnSpc>
              <a:defRPr/>
            </a:pPr>
            <a:r>
              <a:rPr lang="en-US" sz="2800" dirty="0"/>
              <a:t> </a:t>
            </a:r>
            <a:r>
              <a:rPr lang="en-US" sz="2800" dirty="0" smtClean="0"/>
              <a:t>Type/direction of transfer</a:t>
            </a:r>
            <a:endParaRPr lang="en-US" sz="2800" dirty="0"/>
          </a:p>
          <a:p>
            <a:pPr>
              <a:lnSpc>
                <a:spcPct val="100000"/>
              </a:lnSpc>
              <a:defRPr/>
            </a:pPr>
            <a:endParaRPr lang="en-US" sz="3600" dirty="0"/>
          </a:p>
          <a:p>
            <a:pPr marL="457200" lvl="1" indent="0">
              <a:buNone/>
              <a:defRPr/>
            </a:pPr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</a:rPr>
              <a:t>cudaMemcpy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( </a:t>
            </a:r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</a:rPr>
              <a:t>devA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, &amp;A, size, </a:t>
            </a:r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</a:rPr>
              <a:t>cudaMemcpyHostToDevice</a:t>
            </a:r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</a:rPr>
              <a:t>);</a:t>
            </a:r>
            <a:endParaRPr lang="en-US" sz="2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  <a:defRPr/>
            </a:pPr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</a:rPr>
              <a:t>cudaMemcpy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( </a:t>
            </a:r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</a:rPr>
              <a:t>devB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, &amp;B, size, </a:t>
            </a:r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</a:rPr>
              <a:t>cudaMemcpyHostToDevice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);</a:t>
            </a:r>
          </a:p>
          <a:p>
            <a:pPr marL="0" indent="0">
              <a:lnSpc>
                <a:spcPct val="100000"/>
              </a:lnSpc>
              <a:buNone/>
              <a:defRPr/>
            </a:pP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  <a:p>
            <a:pPr marL="400050" lvl="1" indent="0">
              <a:buNone/>
              <a:defRPr/>
            </a:pP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</a:rPr>
              <a:t>DevA</a:t>
            </a:r>
            <a:r>
              <a:rPr lang="en-US" sz="2600" dirty="0"/>
              <a:t> and </a:t>
            </a:r>
            <a:r>
              <a:rPr lang="en-US" sz="2600" dirty="0" err="1">
                <a:solidFill>
                  <a:schemeClr val="accent2">
                    <a:lumMod val="50000"/>
                  </a:schemeClr>
                </a:solidFill>
              </a:rPr>
              <a:t>devB</a:t>
            </a:r>
            <a:r>
              <a:rPr lang="en-US" sz="2600" dirty="0"/>
              <a:t> are pointers to destination in device (return from </a:t>
            </a:r>
            <a:r>
              <a:rPr lang="en-US" sz="2600" i="1" dirty="0" err="1"/>
              <a:t>cudaMalloc</a:t>
            </a:r>
            <a:r>
              <a:rPr lang="en-US" sz="2600" dirty="0"/>
              <a:t> and 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600" dirty="0"/>
              <a:t> and 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B</a:t>
            </a:r>
            <a:r>
              <a:rPr lang="en-US" sz="2600" dirty="0"/>
              <a:t> are pointers to host data</a:t>
            </a:r>
          </a:p>
        </p:txBody>
      </p:sp>
    </p:spTree>
    <p:extLst>
      <p:ext uri="{BB962C8B-B14F-4D97-AF65-F5344CB8AC3E}">
        <p14:creationId xmlns:p14="http://schemas.microsoft.com/office/powerpoint/2010/main" val="2120157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74" y="292513"/>
            <a:ext cx="10751451" cy="1122819"/>
          </a:xfrm>
        </p:spPr>
        <p:txBody>
          <a:bodyPr>
            <a:normAutofit/>
          </a:bodyPr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US" sz="3200" dirty="0" smtClean="0"/>
              <a:t>Defining and invoking kernel routine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48122" y="1629397"/>
            <a:ext cx="851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Define: CUDA specifier </a:t>
            </a:r>
            <a:r>
              <a:rPr lang="en-US" sz="2800" dirty="0">
                <a:solidFill>
                  <a:srgbClr val="FF0000"/>
                </a:solidFill>
              </a:rPr>
              <a:t>__global__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37584" y="2366682"/>
            <a:ext cx="657385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#define N 256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rgbClr val="FF0000"/>
                </a:solidFill>
              </a:rPr>
              <a:t>__global__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void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vecAdd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*A,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*B,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*C) {  // Kernel definition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i = </a:t>
            </a:r>
            <a:r>
              <a:rPr lang="en-US" b="1" dirty="0" err="1">
                <a:solidFill>
                  <a:srgbClr val="FF0000"/>
                </a:solidFill>
              </a:rPr>
              <a:t>threadIdx.x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	C[i] = A[i] + B[i]; 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}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int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main() { 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// allocate device memory &amp; 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// copy data to device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// device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mem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ptrs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devA,devB,devC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pt-BR" b="1" dirty="0">
                <a:solidFill>
                  <a:srgbClr val="FF0000"/>
                </a:solidFill>
              </a:rPr>
              <a:t>vecAdd&lt;&lt;&lt;1, N&gt;&gt;&gt;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devA,devB,devC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); 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	…</a:t>
            </a:r>
          </a:p>
          <a:p>
            <a:pPr>
              <a:lnSpc>
                <a:spcPct val="100000"/>
              </a:lnSpc>
              <a:tabLst>
                <a:tab pos="166688" algn="l"/>
              </a:tabLs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} </a:t>
            </a:r>
            <a:endParaRPr lang="en-US" dirty="0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6675121" y="4050711"/>
            <a:ext cx="357028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Each thread performs one pair-wise addition:</a:t>
            </a:r>
          </a:p>
          <a:p>
            <a:r>
              <a:rPr lang="en-US" sz="1400" dirty="0">
                <a:solidFill>
                  <a:schemeClr val="tx1"/>
                </a:solidFill>
              </a:rPr>
              <a:t> </a:t>
            </a:r>
          </a:p>
          <a:p>
            <a:r>
              <a:rPr lang="en-US" sz="1400" b="1" dirty="0"/>
              <a:t>Thread 0:    </a:t>
            </a:r>
            <a:r>
              <a:rPr lang="en-US" sz="1400" b="1" dirty="0" err="1"/>
              <a:t>devC</a:t>
            </a:r>
            <a:r>
              <a:rPr lang="en-US" sz="1400" b="1" dirty="0"/>
              <a:t>[0] = </a:t>
            </a:r>
            <a:r>
              <a:rPr lang="en-US" sz="1400" b="1" dirty="0" err="1"/>
              <a:t>devA</a:t>
            </a:r>
            <a:r>
              <a:rPr lang="en-US" sz="1400" b="1" dirty="0"/>
              <a:t>[0] + </a:t>
            </a:r>
            <a:r>
              <a:rPr lang="en-US" sz="1400" b="1" dirty="0" err="1"/>
              <a:t>devB</a:t>
            </a:r>
            <a:r>
              <a:rPr lang="en-US" sz="1400" b="1" dirty="0"/>
              <a:t>[0];</a:t>
            </a:r>
          </a:p>
          <a:p>
            <a:r>
              <a:rPr lang="en-US" sz="1400" b="1" dirty="0"/>
              <a:t>Thread 1:    </a:t>
            </a:r>
            <a:r>
              <a:rPr lang="en-US" sz="1400" b="1" dirty="0" err="1"/>
              <a:t>devC</a:t>
            </a:r>
            <a:r>
              <a:rPr lang="en-US" sz="1400" b="1" dirty="0"/>
              <a:t>[1] = </a:t>
            </a:r>
            <a:r>
              <a:rPr lang="en-US" sz="1400" b="1" dirty="0" err="1"/>
              <a:t>devA</a:t>
            </a:r>
            <a:r>
              <a:rPr lang="en-US" sz="1400" b="1" dirty="0"/>
              <a:t>[1] + </a:t>
            </a:r>
            <a:r>
              <a:rPr lang="en-US" sz="1400" b="1" dirty="0" err="1"/>
              <a:t>devB</a:t>
            </a:r>
            <a:r>
              <a:rPr lang="en-US" sz="1400" b="1" dirty="0"/>
              <a:t>[1];</a:t>
            </a:r>
          </a:p>
          <a:p>
            <a:r>
              <a:rPr lang="en-US" sz="1400" b="1" dirty="0"/>
              <a:t>Thread 2:    </a:t>
            </a:r>
            <a:r>
              <a:rPr lang="en-US" sz="1400" b="1" dirty="0" err="1"/>
              <a:t>devC</a:t>
            </a:r>
            <a:r>
              <a:rPr lang="en-US" sz="1400" b="1" dirty="0"/>
              <a:t>[2] = </a:t>
            </a:r>
            <a:r>
              <a:rPr lang="en-US" sz="1400" b="1" dirty="0" err="1"/>
              <a:t>devA</a:t>
            </a:r>
            <a:r>
              <a:rPr lang="en-US" sz="1400" b="1" dirty="0"/>
              <a:t>[2] + </a:t>
            </a:r>
            <a:r>
              <a:rPr lang="en-US" sz="1400" b="1" dirty="0" err="1" smtClean="0"/>
              <a:t>devB</a:t>
            </a:r>
            <a:r>
              <a:rPr lang="en-US" sz="1400" b="1" dirty="0" smtClean="0"/>
              <a:t>[2];</a:t>
            </a:r>
            <a:endParaRPr lang="en-US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675121" y="3408093"/>
            <a:ext cx="2991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threadIdx</a:t>
            </a:r>
            <a:r>
              <a:rPr lang="en-US" dirty="0" smtClean="0"/>
              <a:t> is a built-in variable</a:t>
            </a:r>
            <a:endParaRPr lang="en-US" dirty="0"/>
          </a:p>
        </p:txBody>
      </p:sp>
      <p:sp>
        <p:nvSpPr>
          <p:cNvPr id="7" name="TextBox 44"/>
          <p:cNvSpPr txBox="1">
            <a:spLocks noChangeArrowheads="1"/>
          </p:cNvSpPr>
          <p:nvPr/>
        </p:nvSpPr>
        <p:spPr bwMode="auto">
          <a:xfrm>
            <a:off x="7124470" y="5734979"/>
            <a:ext cx="356860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>
                <a:solidFill>
                  <a:schemeClr val="bg1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eaLnBrk="1"/>
            <a:r>
              <a:rPr lang="en-US" sz="1400" b="1" dirty="0" smtClean="0">
                <a:solidFill>
                  <a:schemeClr val="tx1"/>
                </a:solidFill>
              </a:rPr>
              <a:t>This is the fork-join statement in </a:t>
            </a:r>
            <a:r>
              <a:rPr lang="en-US" sz="1400" b="1" dirty="0" err="1" smtClean="0">
                <a:solidFill>
                  <a:schemeClr val="tx1"/>
                </a:solidFill>
              </a:rPr>
              <a:t>Cuda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eaLnBrk="1"/>
            <a:r>
              <a:rPr lang="en-US" sz="1400" b="1" dirty="0" smtClean="0">
                <a:solidFill>
                  <a:schemeClr val="tx1"/>
                </a:solidFill>
              </a:rPr>
              <a:t>Notice the </a:t>
            </a:r>
            <a:r>
              <a:rPr lang="en-US" sz="1400" b="1" dirty="0" err="1" smtClean="0">
                <a:solidFill>
                  <a:schemeClr val="tx1"/>
                </a:solidFill>
              </a:rPr>
              <a:t>devA</a:t>
            </a:r>
            <a:r>
              <a:rPr lang="en-US" sz="1400" b="1" dirty="0" smtClean="0">
                <a:solidFill>
                  <a:schemeClr val="tx1"/>
                </a:solidFill>
              </a:rPr>
              <a:t>/B/C are device memory</a:t>
            </a:r>
          </a:p>
          <a:p>
            <a:pPr eaLnBrk="1"/>
            <a:r>
              <a:rPr lang="en-US" sz="1400" b="1" dirty="0" smtClean="0">
                <a:solidFill>
                  <a:schemeClr val="tx1"/>
                </a:solidFill>
              </a:rPr>
              <a:t>pointer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256117" y="3408093"/>
            <a:ext cx="2327563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256117" y="3592759"/>
            <a:ext cx="2327563" cy="107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6151418" y="5675519"/>
            <a:ext cx="756459" cy="428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1434" y="2651825"/>
            <a:ext cx="14814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kernel that</a:t>
            </a:r>
          </a:p>
          <a:p>
            <a:r>
              <a:rPr lang="en-US" dirty="0"/>
              <a:t>c</a:t>
            </a:r>
            <a:r>
              <a:rPr lang="en-US" dirty="0" smtClean="0"/>
              <a:t>an be called</a:t>
            </a:r>
          </a:p>
          <a:p>
            <a:r>
              <a:rPr lang="en-US" dirty="0"/>
              <a:t>f</a:t>
            </a:r>
            <a:r>
              <a:rPr lang="en-US" dirty="0" smtClean="0"/>
              <a:t>rom the host.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679171" y="3117273"/>
            <a:ext cx="565265" cy="24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37988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33229</TotalTime>
  <Words>872</Words>
  <Application>Microsoft Office PowerPoint</Application>
  <PresentationFormat>Widescreen</PresentationFormat>
  <Paragraphs>134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msmincho</vt:lpstr>
      <vt:lpstr>Arial</vt:lpstr>
      <vt:lpstr>Calibri</vt:lpstr>
      <vt:lpstr>Courier New</vt:lpstr>
      <vt:lpstr>Tw Cen MT</vt:lpstr>
      <vt:lpstr>Wingdings</vt:lpstr>
      <vt:lpstr>Droplet</vt:lpstr>
      <vt:lpstr>GPU programming: CUDA programming</vt:lpstr>
      <vt:lpstr>Compute Unified Device Architecture(CUDA)</vt:lpstr>
      <vt:lpstr>Heterogeneous programming with CUDA</vt:lpstr>
      <vt:lpstr>CUDA kernel</vt:lpstr>
      <vt:lpstr>CPU and GPU memory</vt:lpstr>
      <vt:lpstr>Basic CUDA program structure</vt:lpstr>
      <vt:lpstr>Allocating memory in GPU (device)</vt:lpstr>
      <vt:lpstr>Transferring data from/to host (CPU) to/from device (GPU) </vt:lpstr>
      <vt:lpstr>Defining and invoking kernel routine</vt:lpstr>
      <vt:lpstr>CUDA kernel invocation</vt:lpstr>
      <vt:lpstr>5. Transferring data from device (GPU) to host (CPU)</vt:lpstr>
      <vt:lpstr>6. Free memory space receiver</vt:lpstr>
      <vt:lpstr>Complete CUDA examples</vt:lpstr>
      <vt:lpstr>Compilation process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Surfing</dc:creator>
  <cp:lastModifiedBy>Surfing</cp:lastModifiedBy>
  <cp:revision>184</cp:revision>
  <dcterms:created xsi:type="dcterms:W3CDTF">2021-08-12T15:51:09Z</dcterms:created>
  <dcterms:modified xsi:type="dcterms:W3CDTF">2022-04-05T18:32:42Z</dcterms:modified>
</cp:coreProperties>
</file>