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8" r:id="rId2"/>
    <p:sldId id="286" r:id="rId3"/>
    <p:sldId id="371" r:id="rId4"/>
    <p:sldId id="388" r:id="rId5"/>
    <p:sldId id="389" r:id="rId6"/>
    <p:sldId id="387" r:id="rId7"/>
    <p:sldId id="395" r:id="rId8"/>
    <p:sldId id="346" r:id="rId9"/>
    <p:sldId id="390" r:id="rId10"/>
    <p:sldId id="393" r:id="rId11"/>
    <p:sldId id="394" r:id="rId12"/>
    <p:sldId id="406" r:id="rId13"/>
    <p:sldId id="372" r:id="rId14"/>
    <p:sldId id="392" r:id="rId15"/>
    <p:sldId id="374" r:id="rId16"/>
    <p:sldId id="347" r:id="rId17"/>
    <p:sldId id="404" r:id="rId18"/>
    <p:sldId id="396" r:id="rId19"/>
    <p:sldId id="398" r:id="rId20"/>
    <p:sldId id="348" r:id="rId21"/>
    <p:sldId id="405" r:id="rId22"/>
    <p:sldId id="400" r:id="rId23"/>
    <p:sldId id="401" r:id="rId24"/>
    <p:sldId id="402" r:id="rId25"/>
    <p:sldId id="403" r:id="rId26"/>
    <p:sldId id="29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1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FC3-D779-4913-B22F-B27412D00EAB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8E64-E87F-44C3-A97C-A44D160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400" cap="none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08383"/>
            <a:ext cx="10364451" cy="1122819"/>
          </a:xfrm>
        </p:spPr>
        <p:txBody>
          <a:bodyPr/>
          <a:lstStyle/>
          <a:p>
            <a:r>
              <a:rPr lang="en-US" dirty="0"/>
              <a:t>Graphics Processing Unit </a:t>
            </a:r>
            <a:r>
              <a:rPr lang="en-US" dirty="0" smtClean="0"/>
              <a:t>(GPU)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23608"/>
            <a:ext cx="10363826" cy="4224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934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thread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GPU supports efficient execution of a massive number of threads (each thread id often maps to one array index).</a:t>
            </a:r>
          </a:p>
          <a:p>
            <a:pPr lvl="1"/>
            <a:r>
              <a:rPr lang="en-US" dirty="0" smtClean="0"/>
              <a:t>The threads to be executed are organized into kernels</a:t>
            </a:r>
          </a:p>
          <a:p>
            <a:pPr lvl="1"/>
            <a:r>
              <a:rPr lang="en-US" dirty="0" smtClean="0"/>
              <a:t>Each kernel corresponds to one “grid” (of threads) – multiple kernels can be launched at the same time. </a:t>
            </a:r>
          </a:p>
          <a:p>
            <a:pPr lvl="1"/>
            <a:r>
              <a:rPr lang="en-US" dirty="0" smtClean="0"/>
              <a:t>Each grid has many “blocks” of threads (usually 512-1024).  Example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d</a:t>
            </a:r>
            <a:r>
              <a:rPr lang="en-US" dirty="0" smtClean="0"/>
              <a:t>im3 </a:t>
            </a:r>
            <a:r>
              <a:rPr lang="en-US" dirty="0" err="1" smtClean="0"/>
              <a:t>dimBlock</a:t>
            </a:r>
            <a:r>
              <a:rPr lang="en-US" dirty="0" smtClean="0"/>
              <a:t>(4, 4, 4);</a:t>
            </a:r>
          </a:p>
          <a:p>
            <a:pPr marL="457200" lvl="1" indent="0">
              <a:buNone/>
            </a:pPr>
            <a:r>
              <a:rPr lang="en-US" dirty="0"/>
              <a:t>d</a:t>
            </a:r>
            <a:r>
              <a:rPr lang="en-US" dirty="0" smtClean="0"/>
              <a:t>im3 </a:t>
            </a:r>
            <a:r>
              <a:rPr lang="en-US" dirty="0" err="1" smtClean="0"/>
              <a:t>dimGrid</a:t>
            </a:r>
            <a:r>
              <a:rPr lang="en-US" dirty="0" smtClean="0"/>
              <a:t>(100, 100, 1);</a:t>
            </a:r>
          </a:p>
          <a:p>
            <a:pPr marL="457200" lvl="1" indent="0">
              <a:buNone/>
            </a:pPr>
            <a:r>
              <a:rPr lang="en-US" dirty="0"/>
              <a:t>k</a:t>
            </a:r>
            <a:r>
              <a:rPr lang="en-US" dirty="0" smtClean="0"/>
              <a:t>ernel &lt;&lt;&lt;</a:t>
            </a:r>
            <a:r>
              <a:rPr lang="en-US" dirty="0" err="1" smtClean="0"/>
              <a:t>dimGrid</a:t>
            </a:r>
            <a:r>
              <a:rPr lang="en-US" dirty="0" smtClean="0"/>
              <a:t>, </a:t>
            </a:r>
            <a:r>
              <a:rPr lang="en-US" dirty="0" err="1" smtClean="0"/>
              <a:t>dimBlock</a:t>
            </a:r>
            <a:r>
              <a:rPr lang="en-US" dirty="0" smtClean="0"/>
              <a:t>&gt;&gt;&gt; (….)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There is a maximum number of threads per block (e.g. 1024 depending on GPU)</a:t>
            </a:r>
          </a:p>
          <a:p>
            <a:pPr lvl="1"/>
            <a:r>
              <a:rPr lang="en-US" dirty="0" smtClean="0"/>
              <a:t>There is a maximum value of blocks per grid (65535 often)</a:t>
            </a:r>
          </a:p>
          <a:p>
            <a:pPr lvl="1"/>
            <a:r>
              <a:rPr lang="en-US" dirty="0" smtClean="0"/>
              <a:t>You cannot go over the limits.</a:t>
            </a:r>
          </a:p>
          <a:p>
            <a:pPr lvl="1"/>
            <a:r>
              <a:rPr lang="en-US" dirty="0" smtClean="0"/>
              <a:t>Much of the GPU programming is dealing with the hardware limitations. </a:t>
            </a:r>
          </a:p>
        </p:txBody>
      </p:sp>
    </p:spTree>
    <p:extLst>
      <p:ext uri="{BB962C8B-B14F-4D97-AF65-F5344CB8AC3E}">
        <p14:creationId xmlns:p14="http://schemas.microsoft.com/office/powerpoint/2010/main" val="61924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thread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GPU has multiple streaming multiprocessors (SMs)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Threads are executed in a group of 32 (called a warp) in an SIMD manner (with one instruction – at a given time, one instruction for the whole warp is executed). </a:t>
            </a:r>
          </a:p>
          <a:p>
            <a:pPr lvl="1"/>
            <a:r>
              <a:rPr lang="en-US" dirty="0" smtClean="0"/>
              <a:t> Each SM has many processors or CUDA cores (32 in Fermi and 128 in Ampere) and a small number (1-4) instruction units.</a:t>
            </a:r>
          </a:p>
          <a:p>
            <a:pPr lvl="1"/>
            <a:r>
              <a:rPr lang="en-US" dirty="0" smtClean="0"/>
              <a:t>Each SM also has limited resources – there is a limit how many threads it can support, which affects how efficient CUDA programs are written. </a:t>
            </a:r>
          </a:p>
        </p:txBody>
      </p:sp>
    </p:spTree>
    <p:extLst>
      <p:ext uri="{BB962C8B-B14F-4D97-AF65-F5344CB8AC3E}">
        <p14:creationId xmlns:p14="http://schemas.microsoft.com/office/powerpoint/2010/main" val="426562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09386"/>
            <a:ext cx="10364451" cy="1122819"/>
          </a:xfrm>
        </p:spPr>
        <p:txBody>
          <a:bodyPr/>
          <a:lstStyle/>
          <a:p>
            <a:r>
              <a:rPr lang="en-US" dirty="0" smtClean="0"/>
              <a:t>Streaming Multiprocessors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353" y="1332205"/>
            <a:ext cx="2831597" cy="3858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01" y="1016947"/>
            <a:ext cx="3153099" cy="5344844"/>
          </a:xfrm>
          <a:prstGeom prst="rect">
            <a:avLst/>
          </a:prstGeom>
        </p:spPr>
      </p:pic>
      <p:pic>
        <p:nvPicPr>
          <p:cNvPr id="6" name="Picture 3" descr="C:\Users\Kevin\Downloads\cuda_h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20" y="1417573"/>
            <a:ext cx="3628508" cy="4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3573" y="6431691"/>
            <a:ext cx="171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generation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8614" y="5506851"/>
            <a:ext cx="176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Latest generation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26163" y="6110001"/>
            <a:ext cx="15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4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SIMT and warp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0901" y="1415333"/>
            <a:ext cx="10363826" cy="4991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CUDA exploits data parallelism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SIMD is an effective way to exploit data parallelism with reduced control logic</a:t>
            </a:r>
          </a:p>
          <a:p>
            <a:r>
              <a:rPr lang="en-US" dirty="0" smtClean="0"/>
              <a:t> CUDA uses a more </a:t>
            </a:r>
            <a:r>
              <a:rPr lang="en-US" altLang="zh-CN" dirty="0" smtClean="0"/>
              <a:t>flexible form (or an extension) of SIMD called SIMT (</a:t>
            </a:r>
            <a:r>
              <a:rPr lang="en-US" dirty="0"/>
              <a:t>Single instruction, </a:t>
            </a:r>
            <a:r>
              <a:rPr lang="en-US" dirty="0" smtClean="0"/>
              <a:t>multi-thread) to execute threads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32 threads are scheduled together called warp.</a:t>
            </a:r>
          </a:p>
          <a:p>
            <a:pPr lvl="1"/>
            <a:r>
              <a:rPr lang="en-US" dirty="0"/>
              <a:t> All threads in a warp </a:t>
            </a:r>
            <a:r>
              <a:rPr lang="en-US" dirty="0" smtClean="0"/>
              <a:t>start </a:t>
            </a:r>
            <a:r>
              <a:rPr lang="en-US" dirty="0"/>
              <a:t>at the same </a:t>
            </a:r>
            <a:r>
              <a:rPr lang="en-US" dirty="0" smtClean="0"/>
              <a:t>PC, </a:t>
            </a:r>
            <a:r>
              <a:rPr lang="en-US" dirty="0"/>
              <a:t>but free to branch and execute independently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A warp executes one common instruction at a </a:t>
            </a:r>
            <a:r>
              <a:rPr lang="en-US" dirty="0" smtClean="0"/>
              <a:t>time.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It performs the best when all threads share one instruction.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If different threads in a warp run different instructions (SIMT allows this, SIMD does not), it would take multiple cycles for the warp to complete one instruction – </a:t>
            </a:r>
            <a:r>
              <a:rPr lang="en-US" b="1" dirty="0" smtClean="0">
                <a:solidFill>
                  <a:srgbClr val="FF0000"/>
                </a:solidFill>
              </a:rPr>
              <a:t>warp divergence</a:t>
            </a:r>
            <a:r>
              <a:rPr lang="en-US" dirty="0" smtClean="0"/>
              <a:t>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45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scheduling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19" y="1231405"/>
            <a:ext cx="6604390" cy="52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4152" y="1305098"/>
            <a:ext cx="10363826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Run the massive number of threads effectively with minimum power.</a:t>
            </a:r>
          </a:p>
          <a:p>
            <a:r>
              <a:rPr lang="en-US" dirty="0" smtClean="0"/>
              <a:t>NVIDIA GPU architecture evolves overtime, raw computing power keeps increasing, new features continue to be added. </a:t>
            </a:r>
          </a:p>
          <a:p>
            <a:pPr lvl="1"/>
            <a:r>
              <a:rPr lang="en-US" dirty="0" smtClean="0"/>
              <a:t>Fermi (2010)</a:t>
            </a:r>
          </a:p>
          <a:p>
            <a:pPr lvl="1"/>
            <a:r>
              <a:rPr lang="en-US" dirty="0" smtClean="0"/>
              <a:t>Kepler (2012)</a:t>
            </a:r>
          </a:p>
          <a:p>
            <a:pPr lvl="1"/>
            <a:r>
              <a:rPr lang="en-US" dirty="0" smtClean="0"/>
              <a:t>Maxwell (2014)</a:t>
            </a:r>
          </a:p>
          <a:p>
            <a:pPr lvl="1"/>
            <a:r>
              <a:rPr lang="en-US" dirty="0" smtClean="0"/>
              <a:t>Pascal (2016)</a:t>
            </a:r>
          </a:p>
          <a:p>
            <a:pPr lvl="1"/>
            <a:r>
              <a:rPr lang="en-US" dirty="0" smtClean="0"/>
              <a:t>Turing (2018)</a:t>
            </a:r>
          </a:p>
          <a:p>
            <a:pPr lvl="1"/>
            <a:r>
              <a:rPr lang="en-US" dirty="0" smtClean="0"/>
              <a:t>Ampere (2020)</a:t>
            </a:r>
          </a:p>
          <a:p>
            <a:r>
              <a:rPr lang="en-US" dirty="0" smtClean="0"/>
              <a:t>There is a white paper for each of these architectures from NVIDIA. We will discuss key features in some of the generations. </a:t>
            </a:r>
          </a:p>
        </p:txBody>
      </p:sp>
    </p:spTree>
    <p:extLst>
      <p:ext uri="{BB962C8B-B14F-4D97-AF65-F5344CB8AC3E}">
        <p14:creationId xmlns:p14="http://schemas.microsoft.com/office/powerpoint/2010/main" val="273605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48177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16 streaming multiprocessors </a:t>
            </a:r>
            <a:r>
              <a:rPr lang="en-US" dirty="0"/>
              <a:t>(</a:t>
            </a:r>
            <a:r>
              <a:rPr lang="en-US" dirty="0" smtClean="0"/>
              <a:t>SMs), each SM having 32 </a:t>
            </a:r>
            <a:r>
              <a:rPr lang="en-US" dirty="0"/>
              <a:t>processing units </a:t>
            </a:r>
            <a:r>
              <a:rPr lang="en-US" dirty="0" smtClean="0"/>
              <a:t>(CUDA cores), total 512 CUDA cores</a:t>
            </a:r>
            <a:endParaRPr lang="en-US" dirty="0"/>
          </a:p>
          <a:p>
            <a:r>
              <a:rPr lang="en-US" dirty="0"/>
              <a:t>Each core execute one floating point or integer instruction per clock for a </a:t>
            </a:r>
            <a:r>
              <a:rPr lang="en-US" dirty="0" smtClean="0"/>
              <a:t>thread</a:t>
            </a:r>
          </a:p>
          <a:p>
            <a:r>
              <a:rPr lang="en-US" dirty="0" smtClean="0"/>
              <a:t>Each SM: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32 </a:t>
            </a:r>
            <a:r>
              <a:rPr lang="en-US" dirty="0" err="1" smtClean="0"/>
              <a:t>Cuda</a:t>
            </a:r>
            <a:r>
              <a:rPr lang="en-US" dirty="0" smtClean="0"/>
              <a:t> cores</a:t>
            </a:r>
          </a:p>
          <a:p>
            <a:pPr lvl="1"/>
            <a:r>
              <a:rPr lang="en-US" dirty="0" smtClean="0"/>
              <a:t>64KB shared memory/L1 cache</a:t>
            </a:r>
          </a:p>
          <a:p>
            <a:pPr lvl="1"/>
            <a:r>
              <a:rPr lang="en-US" dirty="0" smtClean="0"/>
              <a:t>32K 32-bit register file per SM.</a:t>
            </a:r>
          </a:p>
          <a:p>
            <a:pPr lvl="1"/>
            <a:r>
              <a:rPr lang="en-US" dirty="0" smtClean="0"/>
              <a:t>Two warp schedulers, each with one instruction dispatch unit.</a:t>
            </a:r>
          </a:p>
          <a:p>
            <a:pPr lvl="1"/>
            <a:r>
              <a:rPr lang="en-US" dirty="0" smtClean="0"/>
              <a:t>16 load/store units</a:t>
            </a:r>
          </a:p>
          <a:p>
            <a:pPr lvl="1"/>
            <a:r>
              <a:rPr lang="en-US" dirty="0" smtClean="0"/>
              <a:t>Support double precision operations</a:t>
            </a:r>
          </a:p>
          <a:p>
            <a:r>
              <a:rPr lang="en-US" dirty="0" smtClean="0"/>
              <a:t>Connecting to CPU: 1 work queue between CPU and GPU (At one time, one kernel is active)</a:t>
            </a:r>
          </a:p>
          <a:p>
            <a:r>
              <a:rPr lang="en-US" dirty="0" smtClean="0"/>
              <a:t>No special support for multi-GPU systems. Communication from one GPU to another GPU: </a:t>
            </a:r>
          </a:p>
          <a:p>
            <a:pPr marL="0" indent="0" algn="ctr">
              <a:buNone/>
            </a:pPr>
            <a:r>
              <a:rPr lang="en-US" dirty="0" smtClean="0"/>
              <a:t>GPU memory-&gt;CPU memory-&gt; GPU memory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compute capability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Fermi </a:t>
                </a:r>
                <a:r>
                  <a:rPr lang="en-US" dirty="0" err="1" smtClean="0"/>
                  <a:t>Cuda</a:t>
                </a:r>
                <a:r>
                  <a:rPr lang="en-US" dirty="0" smtClean="0"/>
                  <a:t> 2.1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max threads/thread block:  1024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max warps / multiprocessor: 48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max threads / multiprocessor: 1536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max thread blocks / multiprocessor: 8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32-bit registers / multiprocessor: 32768</a:t>
                </a:r>
              </a:p>
              <a:p>
                <a:pPr lvl="1"/>
                <a:r>
                  <a:rPr lang="en-US" dirty="0" smtClean="0"/>
                  <a:t>Max registers/thread block: 32768</a:t>
                </a:r>
              </a:p>
              <a:p>
                <a:pPr lvl="1"/>
                <a:r>
                  <a:rPr lang="en-US" dirty="0" smtClean="0"/>
                  <a:t>Max registers / thread: 63</a:t>
                </a:r>
              </a:p>
              <a:p>
                <a:pPr lvl="1"/>
                <a:r>
                  <a:rPr lang="en-US" dirty="0" smtClean="0"/>
                  <a:t>Max shared memory / multiprocessor: 48KB</a:t>
                </a:r>
              </a:p>
              <a:p>
                <a:pPr lvl="1"/>
                <a:r>
                  <a:rPr lang="en-US" dirty="0" smtClean="0"/>
                  <a:t>Max shared memory / thread block: 48KB</a:t>
                </a:r>
              </a:p>
              <a:p>
                <a:pPr lvl="1"/>
                <a:r>
                  <a:rPr lang="en-US" dirty="0" smtClean="0"/>
                  <a:t>Max grid </a:t>
                </a:r>
                <a:r>
                  <a:rPr lang="en-US" dirty="0" err="1" smtClean="0"/>
                  <a:t>dimention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24" t="-1154" b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86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warp scheduling in an 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7" y="1348830"/>
            <a:ext cx="7725367" cy="50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7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Keplar</a:t>
            </a:r>
            <a:r>
              <a:rPr lang="en-US" dirty="0" smtClean="0"/>
              <a:t> (GK120)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15 streaming multiprocessors </a:t>
            </a:r>
            <a:r>
              <a:rPr lang="en-US" dirty="0"/>
              <a:t>(</a:t>
            </a:r>
            <a:r>
              <a:rPr lang="en-US" dirty="0" smtClean="0"/>
              <a:t>SMs) with 192 </a:t>
            </a:r>
            <a:r>
              <a:rPr lang="en-US" dirty="0"/>
              <a:t>processing units </a:t>
            </a:r>
            <a:r>
              <a:rPr lang="en-US" dirty="0" smtClean="0"/>
              <a:t>(</a:t>
            </a:r>
            <a:r>
              <a:rPr lang="en-US" dirty="0" smtClean="0"/>
              <a:t>CUDA </a:t>
            </a:r>
            <a:r>
              <a:rPr lang="en-US" dirty="0" smtClean="0"/>
              <a:t>cores) each, total 2880 CUDA cores</a:t>
            </a:r>
          </a:p>
          <a:p>
            <a:r>
              <a:rPr lang="en-US" dirty="0" smtClean="0"/>
              <a:t>Each SM: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192 </a:t>
            </a:r>
            <a:r>
              <a:rPr lang="en-US" dirty="0" err="1" smtClean="0"/>
              <a:t>Cuda</a:t>
            </a:r>
            <a:r>
              <a:rPr lang="en-US" dirty="0" smtClean="0"/>
              <a:t> cores</a:t>
            </a:r>
          </a:p>
          <a:p>
            <a:pPr lvl="1"/>
            <a:r>
              <a:rPr lang="en-US" dirty="0" smtClean="0"/>
              <a:t>128KB shared memory/L1 cache (twice as Fermi)</a:t>
            </a:r>
          </a:p>
          <a:p>
            <a:pPr lvl="1"/>
            <a:r>
              <a:rPr lang="en-US" dirty="0" smtClean="0"/>
              <a:t>128K 32-bit register file per SM. (4 times Fermi)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warp schedulers, each with two instruction dispatch units.</a:t>
            </a:r>
          </a:p>
          <a:p>
            <a:pPr lvl="1"/>
            <a:r>
              <a:rPr lang="en-US" dirty="0" smtClean="0"/>
              <a:t>32 load/store units</a:t>
            </a:r>
          </a:p>
          <a:p>
            <a:r>
              <a:rPr lang="en-US" dirty="0" smtClean="0"/>
              <a:t>Hyper-Q: 32 Connecting to CPU: 32 kernels</a:t>
            </a:r>
          </a:p>
          <a:p>
            <a:r>
              <a:rPr lang="en-US" dirty="0" smtClean="0"/>
              <a:t>NVIDIA </a:t>
            </a:r>
            <a:r>
              <a:rPr lang="en-US" dirty="0" err="1" smtClean="0"/>
              <a:t>GPUDirect</a:t>
            </a:r>
            <a:r>
              <a:rPr lang="en-US" dirty="0" smtClean="0"/>
              <a:t>: Support multiple GPU in one server -- moving data between GPU memory without going through CPU memory. </a:t>
            </a:r>
          </a:p>
          <a:p>
            <a:r>
              <a:rPr lang="en-US" dirty="0" smtClean="0"/>
              <a:t>Dynamic parallelism: new threads can be launched from the kernel.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Processing Unit </a:t>
            </a:r>
            <a:r>
              <a:rPr lang="en-US" dirty="0" smtClean="0"/>
              <a:t>(GPU)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15332"/>
            <a:ext cx="10521222" cy="4752712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000" dirty="0"/>
              <a:t>GPU is the </a:t>
            </a:r>
            <a:r>
              <a:rPr lang="en-US" sz="3000" dirty="0">
                <a:sym typeface="Wingdings" pitchFamily="2" charset="2"/>
              </a:rPr>
              <a:t>chip in computer video cards, PS3, Xbox, </a:t>
            </a:r>
            <a:r>
              <a:rPr lang="en-US" sz="3000" dirty="0" err="1">
                <a:sym typeface="Wingdings" pitchFamily="2" charset="2"/>
              </a:rPr>
              <a:t>etc</a:t>
            </a:r>
            <a:endParaRPr lang="en-US" sz="3000" dirty="0"/>
          </a:p>
          <a:p>
            <a:pPr lvl="1"/>
            <a:r>
              <a:rPr lang="en-US" dirty="0"/>
              <a:t>Designed to realize the 3D graphics pipeline</a:t>
            </a:r>
          </a:p>
          <a:p>
            <a:pPr lvl="2"/>
            <a:r>
              <a:rPr lang="en-US" dirty="0"/>
              <a:t>Application </a:t>
            </a:r>
            <a:r>
              <a:rPr lang="en-US" dirty="0">
                <a:sym typeface="Wingdings" pitchFamily="2" charset="2"/>
              </a:rPr>
              <a:t> Geometry  Rasterizer image</a:t>
            </a:r>
          </a:p>
          <a:p>
            <a:r>
              <a:rPr lang="en-US" dirty="0"/>
              <a:t>GPU development:</a:t>
            </a:r>
          </a:p>
          <a:p>
            <a:pPr lvl="1"/>
            <a:r>
              <a:rPr lang="en-US" dirty="0"/>
              <a:t>Fixed graphics hardware</a:t>
            </a:r>
          </a:p>
          <a:p>
            <a:pPr lvl="1"/>
            <a:r>
              <a:rPr lang="en-US" dirty="0"/>
              <a:t>Programmable vertex/pixel </a:t>
            </a:r>
            <a:r>
              <a:rPr lang="en-US" dirty="0" err="1"/>
              <a:t>shaders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GPGPU</a:t>
            </a:r>
          </a:p>
          <a:p>
            <a:pPr lvl="2"/>
            <a:r>
              <a:rPr lang="en-US" dirty="0" smtClean="0"/>
              <a:t>General </a:t>
            </a:r>
            <a:r>
              <a:rPr lang="en-US" dirty="0"/>
              <a:t>purpose computation (beyond graphics) using GPU in applications other than 3D graphics</a:t>
            </a:r>
          </a:p>
          <a:p>
            <a:pPr lvl="2"/>
            <a:r>
              <a:rPr lang="en-US" dirty="0"/>
              <a:t>GPGPU can be treated as a co-processor for compute intensive tasks</a:t>
            </a:r>
          </a:p>
          <a:p>
            <a:pPr lvl="3"/>
            <a:r>
              <a:rPr lang="en-US" dirty="0"/>
              <a:t>With sufficient large bandwidth between CPU and GPU.</a:t>
            </a:r>
          </a:p>
          <a:p>
            <a:pPr>
              <a:lnSpc>
                <a:spcPct val="110000"/>
              </a:lnSpc>
            </a:pPr>
            <a:endParaRPr lang="en-US" altLang="en-US" sz="2400" dirty="0"/>
          </a:p>
          <a:p>
            <a:pPr>
              <a:lnSpc>
                <a:spcPct val="110000"/>
              </a:lnSpc>
              <a:buNone/>
            </a:pPr>
            <a:endParaRPr lang="en-US" altLang="en-US" sz="20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6747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 err="1" smtClean="0"/>
              <a:t>paralelism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80160"/>
            <a:ext cx="10363826" cy="78970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 GPU can launch new threads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29" y="2069869"/>
            <a:ext cx="7982515" cy="44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 (GK120) compute capability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err="1" smtClean="0"/>
                  <a:t>Cuda</a:t>
                </a:r>
                <a:r>
                  <a:rPr lang="en-US" dirty="0" smtClean="0"/>
                  <a:t> 3.7 (Fermi </a:t>
                </a:r>
                <a:r>
                  <a:rPr lang="en-US" dirty="0" err="1" smtClean="0"/>
                  <a:t>Cuda</a:t>
                </a:r>
                <a:r>
                  <a:rPr lang="en-US" dirty="0" smtClean="0"/>
                  <a:t> 2.1)</a:t>
                </a:r>
              </a:p>
              <a:p>
                <a:pPr lvl="1"/>
                <a:r>
                  <a:rPr lang="en-US" dirty="0" smtClean="0"/>
                  <a:t>Threads / Warp: 32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max threads/thread block:  1024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max warps / multiprocessor: 64 (Fermi 48)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max threads / multiprocessor: 2048 (Fermi 1536)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max thread blocks / multiprocessor: 16 </a:t>
                </a:r>
                <a:r>
                  <a:rPr lang="en-US" dirty="0"/>
                  <a:t>(</a:t>
                </a:r>
                <a:r>
                  <a:rPr lang="en-US" dirty="0" smtClean="0"/>
                  <a:t>Fermi 8)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32-registers / multiprocessor: 131K (Fermi 32768)</a:t>
                </a:r>
              </a:p>
              <a:p>
                <a:pPr lvl="1"/>
                <a:r>
                  <a:rPr lang="en-US" dirty="0" smtClean="0"/>
                  <a:t>Max registers/thread block: 65536 (Fermi 32768)</a:t>
                </a:r>
              </a:p>
              <a:p>
                <a:pPr lvl="1"/>
                <a:r>
                  <a:rPr lang="en-US" dirty="0" smtClean="0"/>
                  <a:t>Max registers / thread: 255 (Fermi 63)</a:t>
                </a:r>
              </a:p>
              <a:p>
                <a:pPr lvl="1"/>
                <a:r>
                  <a:rPr lang="en-US" dirty="0" smtClean="0"/>
                  <a:t>Max shared memory / multiprocessor: 112KB (Fermi 48KB)</a:t>
                </a:r>
              </a:p>
              <a:p>
                <a:pPr lvl="1"/>
                <a:r>
                  <a:rPr lang="en-US" dirty="0" smtClean="0"/>
                  <a:t>Max shared memory / thread block: 48KB</a:t>
                </a:r>
              </a:p>
              <a:p>
                <a:pPr lvl="1"/>
                <a:r>
                  <a:rPr lang="en-US" dirty="0" smtClean="0"/>
                  <a:t>Max grid dimension: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(Fermi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29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635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performance per watt over Kepler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57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 (GP100)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56 streaming multiprocessors </a:t>
            </a:r>
            <a:r>
              <a:rPr lang="en-US" dirty="0"/>
              <a:t>(</a:t>
            </a:r>
            <a:r>
              <a:rPr lang="en-US" dirty="0" smtClean="0"/>
              <a:t>SMs) with 64 </a:t>
            </a:r>
            <a:r>
              <a:rPr lang="en-US" dirty="0"/>
              <a:t>processing units </a:t>
            </a:r>
            <a:r>
              <a:rPr lang="en-US" dirty="0" smtClean="0"/>
              <a:t>(CUDE cores) each, total 3584 FP32 CUDA cores (1792 FP64 cores)</a:t>
            </a:r>
          </a:p>
          <a:p>
            <a:r>
              <a:rPr lang="en-US" dirty="0" err="1" smtClean="0"/>
              <a:t>NVLink</a:t>
            </a:r>
            <a:r>
              <a:rPr lang="en-US" dirty="0" smtClean="0"/>
              <a:t>: more multi-GPU support.</a:t>
            </a:r>
          </a:p>
          <a:p>
            <a:r>
              <a:rPr lang="en-US" dirty="0" smtClean="0"/>
              <a:t>HBM2: high capacity stack memory architecture, 3X memory bandwidth than earlier GPUs</a:t>
            </a:r>
          </a:p>
          <a:p>
            <a:r>
              <a:rPr lang="en-US" dirty="0" smtClean="0"/>
              <a:t>Unified memory: a hardware-software solution to provide a unified virtual address space for CPU and GPU memory</a:t>
            </a:r>
          </a:p>
        </p:txBody>
      </p:sp>
    </p:spTree>
    <p:extLst>
      <p:ext uri="{BB962C8B-B14F-4D97-AF65-F5344CB8AC3E}">
        <p14:creationId xmlns:p14="http://schemas.microsoft.com/office/powerpoint/2010/main" val="3888344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NVLink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1243294"/>
          </a:xfrm>
        </p:spPr>
        <p:txBody>
          <a:bodyPr/>
          <a:lstStyle/>
          <a:p>
            <a:r>
              <a:rPr lang="en-US" dirty="0" smtClean="0"/>
              <a:t> Further support multi-GPU system, 160GB/s speed, 5x </a:t>
            </a:r>
            <a:r>
              <a:rPr lang="en-US" dirty="0" err="1" smtClean="0"/>
              <a:t>PCIe</a:t>
            </a:r>
            <a:r>
              <a:rPr lang="en-US" dirty="0"/>
              <a:t> </a:t>
            </a:r>
            <a:r>
              <a:rPr lang="en-US" dirty="0" smtClean="0"/>
              <a:t>Gen 3 speed.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20" y="2809702"/>
            <a:ext cx="5692685" cy="3744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1904" y="2811149"/>
            <a:ext cx="19704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r>
              <a:rPr lang="en-US" dirty="0" smtClean="0"/>
              <a:t> 1.0     8GB/s</a:t>
            </a:r>
          </a:p>
          <a:p>
            <a:r>
              <a:rPr lang="en-US" dirty="0" err="1" smtClean="0"/>
              <a:t>PCIe</a:t>
            </a:r>
            <a:r>
              <a:rPr lang="en-US" dirty="0" smtClean="0"/>
              <a:t> 2.0    16GB/s</a:t>
            </a:r>
          </a:p>
          <a:p>
            <a:r>
              <a:rPr lang="en-US" dirty="0" err="1" smtClean="0"/>
              <a:t>PCIe</a:t>
            </a:r>
            <a:r>
              <a:rPr lang="en-US" dirty="0" smtClean="0"/>
              <a:t> 3.0    32GB/s</a:t>
            </a:r>
          </a:p>
          <a:p>
            <a:r>
              <a:rPr lang="en-US" dirty="0" err="1" smtClean="0"/>
              <a:t>PCIe</a:t>
            </a:r>
            <a:r>
              <a:rPr lang="en-US" dirty="0" smtClean="0"/>
              <a:t> 4.0    64GB/s</a:t>
            </a:r>
          </a:p>
          <a:p>
            <a:r>
              <a:rPr lang="en-US" dirty="0" err="1" smtClean="0"/>
              <a:t>PCIe</a:t>
            </a:r>
            <a:r>
              <a:rPr lang="en-US" dirty="0" smtClean="0"/>
              <a:t> 5.0  128GB/s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42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 (GP100) compute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Cuda</a:t>
            </a:r>
            <a:r>
              <a:rPr lang="en-US" dirty="0" smtClean="0"/>
              <a:t> 6.0 (Kepler GK110 </a:t>
            </a:r>
            <a:r>
              <a:rPr lang="en-US" dirty="0" err="1" smtClean="0"/>
              <a:t>Cuda</a:t>
            </a:r>
            <a:r>
              <a:rPr lang="en-US" dirty="0" smtClean="0"/>
              <a:t> 3.7)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Threads/Warp 32 (32)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max warps / multiprocessor: 64 (64)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max threads / multiprocessor: 2048 (2048)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max thread blocks / multiprocessor: 32 (16)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32-registers / multiprocessor: 64K (64K)</a:t>
            </a:r>
          </a:p>
          <a:p>
            <a:pPr lvl="1"/>
            <a:r>
              <a:rPr lang="en-US" dirty="0" smtClean="0"/>
              <a:t>Max registers/thread block: 64K (64K)</a:t>
            </a:r>
          </a:p>
          <a:p>
            <a:pPr lvl="1"/>
            <a:r>
              <a:rPr lang="en-US" dirty="0" smtClean="0"/>
              <a:t>Max registers / thread: 255(255)</a:t>
            </a:r>
          </a:p>
          <a:p>
            <a:pPr lvl="1"/>
            <a:r>
              <a:rPr lang="en-US" dirty="0" smtClean="0"/>
              <a:t>Max shared memory / multiprocessor: 64KB (16KB-48KB)</a:t>
            </a:r>
          </a:p>
          <a:p>
            <a:pPr lvl="1"/>
            <a:r>
              <a:rPr lang="en-US" dirty="0" smtClean="0"/>
              <a:t>Max shared memory / thread block: 48KB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9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(TU102)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69036"/>
            <a:ext cx="10363825" cy="4657444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r>
              <a:rPr lang="en-US" altLang="en-US" dirty="0" smtClean="0"/>
              <a:t>72 SM units with 64 CUDA cores each (4608 total), 10 tensor cores</a:t>
            </a:r>
          </a:p>
          <a:p>
            <a:r>
              <a:rPr lang="en-US" altLang="en-US" dirty="0" smtClean="0"/>
              <a:t>Turing tensor cores</a:t>
            </a:r>
          </a:p>
          <a:p>
            <a:r>
              <a:rPr lang="en-US" altLang="en-US" dirty="0" smtClean="0"/>
              <a:t>Memory compression</a:t>
            </a:r>
          </a:p>
          <a:p>
            <a:endParaRPr lang="en-US" altLang="en-US" dirty="0"/>
          </a:p>
          <a:p>
            <a:r>
              <a:rPr lang="en-US" altLang="en-US" dirty="0" smtClean="0"/>
              <a:t>The latest one: Ampere. </a:t>
            </a:r>
            <a:endParaRPr lang="en-US" altLang="en-US" dirty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521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and 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15331"/>
            <a:ext cx="10521222" cy="48025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CPU is designed for efficient general purpose computing. Large chip area is dedicated for optimizing control in general computing</a:t>
            </a:r>
          </a:p>
          <a:p>
            <a:pPr lvl="1"/>
            <a:r>
              <a:rPr lang="en-US" dirty="0" smtClean="0"/>
              <a:t>Out of order execution, multiple issues, </a:t>
            </a:r>
            <a:r>
              <a:rPr lang="en-US" dirty="0" err="1" smtClean="0"/>
              <a:t>etc</a:t>
            </a:r>
            <a:r>
              <a:rPr lang="en-US" dirty="0"/>
              <a:t> </a:t>
            </a:r>
            <a:r>
              <a:rPr lang="en-US" dirty="0" smtClean="0"/>
              <a:t>to improve single thread performance.</a:t>
            </a:r>
          </a:p>
          <a:p>
            <a:r>
              <a:rPr lang="en-US" dirty="0" smtClean="0"/>
              <a:t>GPU </a:t>
            </a:r>
            <a:r>
              <a:rPr lang="en-US" dirty="0"/>
              <a:t>is specialized for compute intensive, highly data parallel computation</a:t>
            </a:r>
          </a:p>
          <a:p>
            <a:pPr lvl="1"/>
            <a:r>
              <a:rPr lang="en-US" dirty="0"/>
              <a:t>More </a:t>
            </a:r>
            <a:r>
              <a:rPr lang="en-US" dirty="0" smtClean="0"/>
              <a:t>chip area </a:t>
            </a:r>
            <a:r>
              <a:rPr lang="en-US" dirty="0"/>
              <a:t>is dedicated to processing</a:t>
            </a:r>
          </a:p>
          <a:p>
            <a:pPr lvl="1"/>
            <a:r>
              <a:rPr lang="en-US" dirty="0"/>
              <a:t>Good for high arithmetic intensity programs with a high ratio between arithmetic operations and memory operations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Heterogeneous system and computing: CPU+GPU with CPU for general purpose processing and GPU for accelerating compute-intensive, data parallel regions.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altLang="en-US" sz="2400" dirty="0"/>
          </a:p>
          <a:p>
            <a:pPr>
              <a:lnSpc>
                <a:spcPct val="110000"/>
              </a:lnSpc>
              <a:buNone/>
            </a:pPr>
            <a:endParaRPr lang="en-US" altLang="en-US" sz="20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7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versus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9"/>
            <a:ext cx="10363826" cy="18833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CPU: The multicore trajectory seeks to maintain the execution speed of sequential programs while moving into multiple cores.</a:t>
            </a:r>
          </a:p>
          <a:p>
            <a:r>
              <a:rPr lang="en-US" dirty="0" smtClean="0"/>
              <a:t> GPU: the many-thread trajectory focuses on the execution throughput of parallel applications!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61808" y="3836469"/>
            <a:ext cx="2679700" cy="1946275"/>
            <a:chOff x="991" y="1935"/>
            <a:chExt cx="1688" cy="122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92" y="2425"/>
              <a:ext cx="1687" cy="4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Cache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85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92" y="1935"/>
              <a:ext cx="836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Control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85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70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70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91" y="2950"/>
              <a:ext cx="1687" cy="21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DRAM</a:t>
              </a:r>
            </a:p>
          </p:txBody>
        </p:sp>
      </p:grpSp>
      <p:sp>
        <p:nvSpPr>
          <p:cNvPr id="12" name="Text Box 175"/>
          <p:cNvSpPr txBox="1">
            <a:spLocks noChangeArrowheads="1"/>
          </p:cNvSpPr>
          <p:nvPr/>
        </p:nvSpPr>
        <p:spPr bwMode="auto">
          <a:xfrm>
            <a:off x="2835901" y="5850178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CPU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146784" y="3836469"/>
            <a:ext cx="2678113" cy="1943100"/>
            <a:chOff x="3044" y="1052"/>
            <a:chExt cx="1987" cy="1441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44" y="2245"/>
              <a:ext cx="1987" cy="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DRAM</a:t>
              </a: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3046" y="1052"/>
              <a:ext cx="1984" cy="1086"/>
              <a:chOff x="1888" y="2761"/>
              <a:chExt cx="1984" cy="1086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1888" y="2761"/>
                <a:ext cx="1984" cy="118"/>
                <a:chOff x="-141" y="2876"/>
                <a:chExt cx="1984" cy="118"/>
              </a:xfrm>
            </p:grpSpPr>
            <p:grpSp>
              <p:nvGrpSpPr>
                <p:cNvPr id="157" name="Group 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74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7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58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59" name="Line 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0" name="Line 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1" name="Line 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2" name="Line 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3" name="Line 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4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5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1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7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888" y="2899"/>
                <a:ext cx="1984" cy="118"/>
                <a:chOff x="-141" y="2876"/>
                <a:chExt cx="1984" cy="118"/>
              </a:xfrm>
            </p:grpSpPr>
            <p:grpSp>
              <p:nvGrpSpPr>
                <p:cNvPr id="138" name="Group 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5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5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3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40" name="Line 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1" name="Line 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2" name="Line 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3" name="Line 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4" name="Line 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1888" y="3037"/>
                <a:ext cx="1984" cy="118"/>
                <a:chOff x="-141" y="2876"/>
                <a:chExt cx="1984" cy="118"/>
              </a:xfrm>
            </p:grpSpPr>
            <p:grpSp>
              <p:nvGrpSpPr>
                <p:cNvPr id="119" name="Group 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3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20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21" name="Line 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2" name="Line 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3" name="Line 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4" name="Line 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5" name="Line 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6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7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8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9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0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1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2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3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4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67"/>
              <p:cNvGrpSpPr>
                <a:grpSpLocks/>
              </p:cNvGrpSpPr>
              <p:nvPr/>
            </p:nvGrpSpPr>
            <p:grpSpPr bwMode="auto">
              <a:xfrm>
                <a:off x="1888" y="3175"/>
                <a:ext cx="1984" cy="118"/>
                <a:chOff x="-141" y="2876"/>
                <a:chExt cx="1984" cy="118"/>
              </a:xfrm>
            </p:grpSpPr>
            <p:grpSp>
              <p:nvGrpSpPr>
                <p:cNvPr id="100" name="Group 6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1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01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2" name="Line 7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3" name="Line 7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4" name="Line 7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5" name="Line 7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6" name="Line 7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87"/>
              <p:cNvGrpSpPr>
                <a:grpSpLocks/>
              </p:cNvGrpSpPr>
              <p:nvPr/>
            </p:nvGrpSpPr>
            <p:grpSpPr bwMode="auto">
              <a:xfrm>
                <a:off x="1888" y="3314"/>
                <a:ext cx="1984" cy="118"/>
                <a:chOff x="-141" y="2876"/>
                <a:chExt cx="1984" cy="118"/>
              </a:xfrm>
            </p:grpSpPr>
            <p:grpSp>
              <p:nvGrpSpPr>
                <p:cNvPr id="81" name="Group 8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9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9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82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3" name="Line 9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4" name="Line 9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5" name="Line 9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6" name="Line 9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7" name="Line 9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8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9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1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2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3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4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5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6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7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07"/>
              <p:cNvGrpSpPr>
                <a:grpSpLocks/>
              </p:cNvGrpSpPr>
              <p:nvPr/>
            </p:nvGrpSpPr>
            <p:grpSpPr bwMode="auto">
              <a:xfrm>
                <a:off x="1888" y="3452"/>
                <a:ext cx="1984" cy="118"/>
                <a:chOff x="-141" y="2876"/>
                <a:chExt cx="1984" cy="118"/>
              </a:xfrm>
            </p:grpSpPr>
            <p:grpSp>
              <p:nvGrpSpPr>
                <p:cNvPr id="62" name="Group 10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79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0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63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4" name="Line 1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5" name="Line 1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6" name="Line 1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7" name="Line 1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8" name="Line 1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9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0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1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2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3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4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5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7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8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27"/>
              <p:cNvGrpSpPr>
                <a:grpSpLocks/>
              </p:cNvGrpSpPr>
              <p:nvPr/>
            </p:nvGrpSpPr>
            <p:grpSpPr bwMode="auto">
              <a:xfrm>
                <a:off x="1888" y="3590"/>
                <a:ext cx="1984" cy="118"/>
                <a:chOff x="-141" y="2876"/>
                <a:chExt cx="1984" cy="118"/>
              </a:xfrm>
            </p:grpSpPr>
            <p:grpSp>
              <p:nvGrpSpPr>
                <p:cNvPr id="43" name="Group 1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60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1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44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5" name="Line 1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6" name="Line 1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7" name="Line 1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8" name="Line 1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9" name="Line 1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0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1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2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3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4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5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6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7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8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9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47"/>
              <p:cNvGrpSpPr>
                <a:grpSpLocks/>
              </p:cNvGrpSpPr>
              <p:nvPr/>
            </p:nvGrpSpPr>
            <p:grpSpPr bwMode="auto">
              <a:xfrm>
                <a:off x="1888" y="3729"/>
                <a:ext cx="1984" cy="118"/>
                <a:chOff x="-141" y="2876"/>
                <a:chExt cx="1984" cy="118"/>
              </a:xfrm>
            </p:grpSpPr>
            <p:grpSp>
              <p:nvGrpSpPr>
                <p:cNvPr id="24" name="Group 1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41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2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25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6" name="Line 1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" name="Line 1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" name="Line 1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9" name="Line 1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" name="Line 1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1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2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3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4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5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6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7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8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9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0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176"/>
          <p:cNvSpPr txBox="1">
            <a:spLocks noChangeArrowheads="1"/>
          </p:cNvSpPr>
          <p:nvPr/>
        </p:nvSpPr>
        <p:spPr bwMode="auto">
          <a:xfrm>
            <a:off x="8078364" y="5850178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GPU</a:t>
            </a:r>
          </a:p>
        </p:txBody>
      </p:sp>
    </p:spTree>
    <p:extLst>
      <p:ext uri="{BB962C8B-B14F-4D97-AF65-F5344CB8AC3E}">
        <p14:creationId xmlns:p14="http://schemas.microsoft.com/office/powerpoint/2010/main" val="396507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versus GPU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47" y="2351722"/>
            <a:ext cx="72866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a modern GPU (van Newman Architecture)</a:t>
            </a:r>
            <a:endParaRPr lang="en-US" dirty="0"/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489597"/>
            <a:ext cx="9578138" cy="50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a CPU-GPU system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5332"/>
            <a:ext cx="6858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65513" y="2715596"/>
            <a:ext cx="673331" cy="440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17077" y="2230635"/>
            <a:ext cx="673331" cy="440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6749" y="3486512"/>
            <a:ext cx="673331" cy="440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52706" y="3486512"/>
            <a:ext cx="673331" cy="440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29005" y="4968292"/>
            <a:ext cx="673331" cy="440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19252" y="4968292"/>
            <a:ext cx="673331" cy="440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5145" y="3301846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 changing moving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0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Unified Device Architecture (CUDA)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0901" y="1415333"/>
            <a:ext cx="9883833" cy="4991008"/>
          </a:xfrm>
        </p:spPr>
        <p:txBody>
          <a:bodyPr>
            <a:normAutofit/>
          </a:bodyPr>
          <a:lstStyle/>
          <a:p>
            <a:r>
              <a:rPr lang="en-US" dirty="0" smtClean="0"/>
              <a:t>A parallel platform and programming model created by NVIDIA.</a:t>
            </a:r>
          </a:p>
          <a:p>
            <a:r>
              <a:rPr lang="en-US" dirty="0" smtClean="0"/>
              <a:t>Hardware/software </a:t>
            </a:r>
            <a:r>
              <a:rPr lang="en-US" dirty="0"/>
              <a:t>architecture for NVIDIA GPU to execute </a:t>
            </a:r>
            <a:r>
              <a:rPr lang="en-US" dirty="0" smtClean="0"/>
              <a:t>programs</a:t>
            </a:r>
            <a:endParaRPr lang="en-US" dirty="0"/>
          </a:p>
          <a:p>
            <a:pPr lvl="1"/>
            <a:r>
              <a:rPr lang="en-US" dirty="0"/>
              <a:t>Main concept: hardware support for hierarchy of </a:t>
            </a:r>
            <a:r>
              <a:rPr lang="en-US" dirty="0" smtClean="0"/>
              <a:t>threads to exploit data parallelism.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0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Block Organization: thread, block,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0902" y="1415333"/>
            <a:ext cx="4862946" cy="49910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Thread – distributed by the CUDA runtime (identified by </a:t>
            </a:r>
            <a:r>
              <a:rPr lang="en-US" dirty="0" err="1" smtClean="0"/>
              <a:t>threadIdx</a:t>
            </a:r>
            <a:r>
              <a:rPr lang="en-US" dirty="0" smtClean="0"/>
              <a:t>)</a:t>
            </a:r>
          </a:p>
          <a:p>
            <a:r>
              <a:rPr lang="en-US" dirty="0" smtClean="0"/>
              <a:t>Block – A user defined group of 1 to 512 or 1024 threads (identified by </a:t>
            </a:r>
            <a:r>
              <a:rPr lang="en-US" dirty="0" err="1" smtClean="0"/>
              <a:t>blockIdx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Grid – a group of one or more blocks. A grid is created for each CUDA kernel function called.</a:t>
            </a:r>
          </a:p>
          <a:p>
            <a:r>
              <a:rPr lang="en-US" dirty="0" smtClean="0"/>
              <a:t>Thread organization is like an array of thread indices. </a:t>
            </a:r>
          </a:p>
          <a:p>
            <a:r>
              <a:rPr lang="en-US" dirty="0" smtClean="0"/>
              <a:t>Goal of NVIDIA GPU: run such massively number of threads as efficient as possible. 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33" y="1302528"/>
            <a:ext cx="4000500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6030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53630</TotalTime>
  <Words>1495</Words>
  <Application>Microsoft Office PowerPoint</Application>
  <PresentationFormat>Widescreen</PresentationFormat>
  <Paragraphs>176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SimSun</vt:lpstr>
      <vt:lpstr>Arial</vt:lpstr>
      <vt:lpstr>Calibri</vt:lpstr>
      <vt:lpstr>Cambria Math</vt:lpstr>
      <vt:lpstr>Courier New</vt:lpstr>
      <vt:lpstr>Tw Cen MT</vt:lpstr>
      <vt:lpstr>Wingdings</vt:lpstr>
      <vt:lpstr>Droplet</vt:lpstr>
      <vt:lpstr>Graphics Processing Unit (GPU) overview</vt:lpstr>
      <vt:lpstr>Graphics Processing Unit (GPU)</vt:lpstr>
      <vt:lpstr>CPU and GPU</vt:lpstr>
      <vt:lpstr>CPU versus GPU</vt:lpstr>
      <vt:lpstr>CPU versus GPU</vt:lpstr>
      <vt:lpstr>Architecture of a modern GPU (van Newman Architecture)</vt:lpstr>
      <vt:lpstr>Organization of a CPU-GPU system</vt:lpstr>
      <vt:lpstr>Compute Unified Device Architecture (CUDA)</vt:lpstr>
      <vt:lpstr>Thread Block Organization: thread, block, grid</vt:lpstr>
      <vt:lpstr>Supporting thread execution</vt:lpstr>
      <vt:lpstr>Supporting thread execution</vt:lpstr>
      <vt:lpstr>Streaming Multiprocessors</vt:lpstr>
      <vt:lpstr>SIMT and warp scheduler</vt:lpstr>
      <vt:lpstr>Warp scheduling</vt:lpstr>
      <vt:lpstr>Inside the GPU</vt:lpstr>
      <vt:lpstr>Fermi</vt:lpstr>
      <vt:lpstr>Fermi compute capability</vt:lpstr>
      <vt:lpstr>Fermi warp scheduling in an SM</vt:lpstr>
      <vt:lpstr>Keplar (GK120)</vt:lpstr>
      <vt:lpstr>Dynamic paralelism</vt:lpstr>
      <vt:lpstr>Kepler (GK120) compute capability</vt:lpstr>
      <vt:lpstr>Maxwell</vt:lpstr>
      <vt:lpstr>Pascal (GP100)</vt:lpstr>
      <vt:lpstr>NVLink</vt:lpstr>
      <vt:lpstr>Pascal (GP100) compute capability</vt:lpstr>
      <vt:lpstr>Turing (TU102)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Surfing</dc:creator>
  <cp:lastModifiedBy>Surfing</cp:lastModifiedBy>
  <cp:revision>240</cp:revision>
  <dcterms:created xsi:type="dcterms:W3CDTF">2021-08-12T15:51:09Z</dcterms:created>
  <dcterms:modified xsi:type="dcterms:W3CDTF">2022-04-01T12:00:45Z</dcterms:modified>
</cp:coreProperties>
</file>