
<file path=[Content_Types].xml><?xml version="1.0" encoding="utf-8"?>
<Types xmlns="http://schemas.openxmlformats.org/package/2006/content-types">
  <Default Extension="png" ContentType="image/pn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29"/>
  </p:notesMasterIdLst>
  <p:sldIdLst>
    <p:sldId id="258" r:id="rId2"/>
    <p:sldId id="286" r:id="rId3"/>
    <p:sldId id="371" r:id="rId4"/>
    <p:sldId id="346" r:id="rId5"/>
    <p:sldId id="372" r:id="rId6"/>
    <p:sldId id="373" r:id="rId7"/>
    <p:sldId id="374" r:id="rId8"/>
    <p:sldId id="347" r:id="rId9"/>
    <p:sldId id="367" r:id="rId10"/>
    <p:sldId id="348" r:id="rId11"/>
    <p:sldId id="292" r:id="rId12"/>
    <p:sldId id="354" r:id="rId13"/>
    <p:sldId id="355" r:id="rId14"/>
    <p:sldId id="289" r:id="rId15"/>
    <p:sldId id="375" r:id="rId16"/>
    <p:sldId id="368" r:id="rId17"/>
    <p:sldId id="376" r:id="rId18"/>
    <p:sldId id="377" r:id="rId19"/>
    <p:sldId id="378" r:id="rId20"/>
    <p:sldId id="379" r:id="rId21"/>
    <p:sldId id="380" r:id="rId22"/>
    <p:sldId id="381" r:id="rId23"/>
    <p:sldId id="382" r:id="rId24"/>
    <p:sldId id="383" r:id="rId25"/>
    <p:sldId id="384" r:id="rId26"/>
    <p:sldId id="385" r:id="rId27"/>
    <p:sldId id="386" r:id="rId2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79" autoAdjust="0"/>
    <p:restoredTop sz="94660"/>
  </p:normalViewPr>
  <p:slideViewPr>
    <p:cSldViewPr snapToGrid="0">
      <p:cViewPr varScale="1">
        <p:scale>
          <a:sx n="92" d="100"/>
          <a:sy n="92" d="100"/>
        </p:scale>
        <p:origin x="101" y="61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F0AFC3-D779-4913-B22F-B27412D00EAB}" type="datetimeFigureOut">
              <a:rPr lang="en-US" smtClean="0"/>
              <a:t>3/23/2022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8828E64-E87F-44C3-A97C-A44D160C31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39948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3/23/2022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3/23/2022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3/23/2022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3/23/2022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3/23/2022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3/23/2022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13" y="392927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913774" y="292513"/>
            <a:ext cx="10364451" cy="1122819"/>
          </a:xfrm>
        </p:spPr>
        <p:txBody>
          <a:bodyPr/>
          <a:lstStyle>
            <a:lvl1pPr>
              <a:defRPr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 hasCustomPrompt="1"/>
          </p:nvPr>
        </p:nvSpPr>
        <p:spPr>
          <a:xfrm>
            <a:off x="913774" y="1566408"/>
            <a:ext cx="10363826" cy="4224792"/>
          </a:xfrm>
        </p:spPr>
        <p:txBody>
          <a:bodyPr/>
          <a:lstStyle>
            <a:lvl1pPr marL="228600" indent="-228600">
              <a:buFont typeface="Wingdings" panose="05000000000000000000" pitchFamily="2" charset="2"/>
              <a:buChar char="§"/>
              <a:defRPr sz="2800" cap="none" baseline="0"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685800" indent="-228600">
              <a:buFont typeface="Courier New" panose="02070309020205020404" pitchFamily="49" charset="0"/>
              <a:buChar char="o"/>
              <a:defRPr sz="2400" cap="none"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buFont typeface="Wingdings" panose="05000000000000000000" pitchFamily="2" charset="2"/>
              <a:buChar char="v"/>
              <a:defRPr sz="2000" cap="none"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buFont typeface="Wingdings" panose="05000000000000000000" pitchFamily="2" charset="2"/>
              <a:buChar char="q"/>
              <a:defRPr sz="2000" cap="none"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>
              <a:defRPr sz="1800">
                <a:latin typeface="Calibri" panose="020F0502020204030204" pitchFamily="34" charset="0"/>
                <a:cs typeface="Calibri" panose="020F0502020204030204" pitchFamily="34" charset="0"/>
              </a:defRPr>
            </a:lvl5pPr>
          </a:lstStyle>
          <a:p>
            <a:pPr lvl="0"/>
            <a:r>
              <a:rPr lang="en-US" dirty="0" err="1"/>
              <a:t>Aaaa</a:t>
            </a:r>
            <a:endParaRPr lang="en-US" dirty="0"/>
          </a:p>
          <a:p>
            <a:pPr lvl="1"/>
            <a:r>
              <a:rPr lang="en-US" dirty="0" err="1"/>
              <a:t>Saaaa</a:t>
            </a:r>
            <a:endParaRPr lang="en-US" dirty="0"/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3/23/2022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3/23/2022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3/23/2022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3/23/2022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3/23/2022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3/23/2022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3/23/2022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s.fsu.edu/~xyuan/paper/06ipdps.pdf" TargetMode="Externa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08383"/>
            <a:ext cx="10364451" cy="1122819"/>
          </a:xfrm>
        </p:spPr>
        <p:txBody>
          <a:bodyPr/>
          <a:lstStyle/>
          <a:p>
            <a:r>
              <a:rPr lang="en-US" dirty="0" smtClean="0"/>
              <a:t>Basics in MPI implementation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023608"/>
            <a:ext cx="10363826" cy="4224792"/>
          </a:xfrm>
        </p:spPr>
        <p:txBody>
          <a:bodyPr>
            <a:normAutofit/>
          </a:bodyPr>
          <a:lstStyle/>
          <a:p>
            <a:r>
              <a:rPr lang="en-US" altLang="en-US" dirty="0" smtClean="0"/>
              <a:t>Implementing point-to-point communication</a:t>
            </a:r>
          </a:p>
          <a:p>
            <a:pPr lvl="1"/>
            <a:r>
              <a:rPr lang="en-US" altLang="en-US" dirty="0"/>
              <a:t> </a:t>
            </a:r>
            <a:r>
              <a:rPr lang="en-US" altLang="en-US" dirty="0" smtClean="0"/>
              <a:t>Eager and </a:t>
            </a:r>
            <a:r>
              <a:rPr lang="en-US" altLang="en-US" dirty="0" smtClean="0"/>
              <a:t>Rendezvous </a:t>
            </a:r>
            <a:r>
              <a:rPr lang="en-US" altLang="en-US" dirty="0" smtClean="0"/>
              <a:t>protocols</a:t>
            </a:r>
            <a:endParaRPr lang="en-US" altLang="en-US" dirty="0"/>
          </a:p>
          <a:p>
            <a:r>
              <a:rPr lang="en-US" altLang="en-US" dirty="0" smtClean="0"/>
              <a:t>Implementing collective communication: </a:t>
            </a:r>
            <a:r>
              <a:rPr lang="en-US" altLang="en-US" dirty="0" err="1" smtClean="0"/>
              <a:t>MPI_Bcast</a:t>
            </a:r>
            <a:endParaRPr lang="en-US" altLang="en-US" dirty="0"/>
          </a:p>
          <a:p>
            <a:pPr>
              <a:lnSpc>
                <a:spcPct val="90000"/>
              </a:lnSpc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10934278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Designing algorithms for </a:t>
            </a:r>
            <a:r>
              <a:rPr lang="en-US" dirty="0" err="1" smtClean="0"/>
              <a:t>MPI_Bcast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1280160"/>
            <a:ext cx="10363826" cy="5220393"/>
          </a:xfrm>
        </p:spPr>
        <p:txBody>
          <a:bodyPr>
            <a:normAutofit/>
          </a:bodyPr>
          <a:lstStyle/>
          <a:p>
            <a:r>
              <a:rPr lang="en-US" altLang="en-US" dirty="0" smtClean="0"/>
              <a:t> </a:t>
            </a:r>
            <a:r>
              <a:rPr lang="en-US" altLang="en-US" dirty="0"/>
              <a:t>Design collective algorithms under an abstract model:</a:t>
            </a:r>
          </a:p>
          <a:p>
            <a:pPr lvl="1"/>
            <a:r>
              <a:rPr lang="en-US" altLang="en-US" dirty="0"/>
              <a:t>Ignore physical constraints such as topology, network contention, etc. </a:t>
            </a:r>
          </a:p>
          <a:p>
            <a:pPr lvl="1"/>
            <a:r>
              <a:rPr lang="en-US" altLang="en-US" dirty="0"/>
              <a:t>Obtain a theoretically efficient algorithm under the model.</a:t>
            </a:r>
          </a:p>
          <a:p>
            <a:r>
              <a:rPr lang="en-US" altLang="en-US" dirty="0"/>
              <a:t>Effectively </a:t>
            </a:r>
            <a:r>
              <a:rPr lang="en-US" altLang="en-US" dirty="0" smtClean="0"/>
              <a:t>map </a:t>
            </a:r>
            <a:r>
              <a:rPr lang="en-US" altLang="en-US" dirty="0"/>
              <a:t>the algorithm onto a physical system.</a:t>
            </a:r>
          </a:p>
          <a:p>
            <a:pPr lvl="1"/>
            <a:r>
              <a:rPr lang="en-US" altLang="en-US" dirty="0"/>
              <a:t>Contention free communication. </a:t>
            </a:r>
          </a:p>
        </p:txBody>
      </p:sp>
    </p:spTree>
    <p:extLst>
      <p:ext uri="{BB962C8B-B14F-4D97-AF65-F5344CB8AC3E}">
        <p14:creationId xmlns:p14="http://schemas.microsoft.com/office/powerpoint/2010/main" val="336742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 </a:t>
            </a:r>
            <a:r>
              <a:rPr lang="en-US" dirty="0" smtClean="0"/>
              <a:t>abstract system model for algorithm design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14400" y="1469036"/>
            <a:ext cx="10363825" cy="1448731"/>
          </a:xfrm>
        </p:spPr>
        <p:txBody>
          <a:bodyPr>
            <a:normAutofit/>
          </a:bodyPr>
          <a:lstStyle/>
          <a:p>
            <a:r>
              <a:rPr lang="en-US" altLang="en-US" dirty="0"/>
              <a:t>A </a:t>
            </a:r>
            <a:r>
              <a:rPr lang="en-US" altLang="en-US" dirty="0"/>
              <a:t> </a:t>
            </a:r>
            <a:r>
              <a:rPr lang="en-US" altLang="en-US" dirty="0" smtClean="0"/>
              <a:t>abstract</a:t>
            </a:r>
            <a:r>
              <a:rPr lang="en-US" altLang="en-US" dirty="0" smtClean="0"/>
              <a:t> </a:t>
            </a:r>
            <a:r>
              <a:rPr lang="en-US" altLang="en-US" dirty="0"/>
              <a:t>system </a:t>
            </a:r>
            <a:r>
              <a:rPr lang="en-US" altLang="en-US" dirty="0" smtClean="0"/>
              <a:t>model: All </a:t>
            </a:r>
            <a:r>
              <a:rPr lang="en-US" altLang="en-US" dirty="0"/>
              <a:t>processes are connected by a network that provides the same capacity for all pairs of processes. </a:t>
            </a:r>
          </a:p>
          <a:p>
            <a:pPr marL="0" indent="0">
              <a:buNone/>
              <a:defRPr/>
            </a:pPr>
            <a:endParaRPr lang="en-US" dirty="0" smtClean="0"/>
          </a:p>
        </p:txBody>
      </p:sp>
      <p:sp>
        <p:nvSpPr>
          <p:cNvPr id="4" name="Rectangle 3"/>
          <p:cNvSpPr/>
          <p:nvPr/>
        </p:nvSpPr>
        <p:spPr>
          <a:xfrm>
            <a:off x="5098473" y="3447011"/>
            <a:ext cx="2133600" cy="6858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5250873" y="3523211"/>
            <a:ext cx="170338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 eaLnBrk="1" hangingPunct="1"/>
            <a:r>
              <a:rPr lang="en-US" altLang="en-US"/>
              <a:t>interconnect</a:t>
            </a:r>
          </a:p>
        </p:txBody>
      </p:sp>
      <p:sp>
        <p:nvSpPr>
          <p:cNvPr id="6" name="Oval 5"/>
          <p:cNvSpPr/>
          <p:nvPr/>
        </p:nvSpPr>
        <p:spPr>
          <a:xfrm>
            <a:off x="4412673" y="4513811"/>
            <a:ext cx="533400" cy="5334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5174673" y="4513811"/>
            <a:ext cx="533400" cy="5334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6089073" y="4513811"/>
            <a:ext cx="533400" cy="5334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6927273" y="4513811"/>
            <a:ext cx="533400" cy="5334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7841673" y="4513811"/>
            <a:ext cx="533400" cy="5334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3650673" y="4590011"/>
            <a:ext cx="533400" cy="5334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cxnSp>
        <p:nvCxnSpPr>
          <p:cNvPr id="12" name="Straight Connector 11"/>
          <p:cNvCxnSpPr>
            <a:stCxn id="11" idx="7"/>
          </p:cNvCxnSpPr>
          <p:nvPr/>
        </p:nvCxnSpPr>
        <p:spPr>
          <a:xfrm rot="5400000" flipH="1" flipV="1">
            <a:off x="4372986" y="3866111"/>
            <a:ext cx="534988" cy="10683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>
            <a:stCxn id="6" idx="7"/>
          </p:cNvCxnSpPr>
          <p:nvPr/>
        </p:nvCxnSpPr>
        <p:spPr>
          <a:xfrm rot="5400000" flipH="1" flipV="1">
            <a:off x="4868286" y="4132811"/>
            <a:ext cx="458788" cy="4587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>
            <a:stCxn id="7" idx="0"/>
          </p:cNvCxnSpPr>
          <p:nvPr/>
        </p:nvCxnSpPr>
        <p:spPr>
          <a:xfrm rot="5400000" flipH="1" flipV="1">
            <a:off x="5346123" y="4228061"/>
            <a:ext cx="381000" cy="1905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stCxn id="8" idx="0"/>
          </p:cNvCxnSpPr>
          <p:nvPr/>
        </p:nvCxnSpPr>
        <p:spPr>
          <a:xfrm rot="16200000" flipV="1">
            <a:off x="6146223" y="4304261"/>
            <a:ext cx="381000" cy="381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endCxn id="9" idx="0"/>
          </p:cNvCxnSpPr>
          <p:nvPr/>
        </p:nvCxnSpPr>
        <p:spPr>
          <a:xfrm>
            <a:off x="6622473" y="4132811"/>
            <a:ext cx="571500" cy="381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>
            <a:endCxn id="10" idx="1"/>
          </p:cNvCxnSpPr>
          <p:nvPr/>
        </p:nvCxnSpPr>
        <p:spPr>
          <a:xfrm>
            <a:off x="7079673" y="4132811"/>
            <a:ext cx="839788" cy="4587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3521125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Performance model for estimating algorithm performance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1566408"/>
            <a:ext cx="10674168" cy="4864209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altLang="en-US" sz="2700" dirty="0"/>
              <a:t>Models for point-to-point </a:t>
            </a:r>
            <a:r>
              <a:rPr lang="en-US" altLang="en-US" sz="2700" dirty="0" smtClean="0"/>
              <a:t>communication cost:</a:t>
            </a:r>
            <a:endParaRPr lang="en-US" altLang="en-US" sz="2700" dirty="0"/>
          </a:p>
          <a:p>
            <a:pPr lvl="1">
              <a:lnSpc>
                <a:spcPct val="90000"/>
              </a:lnSpc>
            </a:pPr>
            <a:r>
              <a:rPr lang="en-US" altLang="en-US" dirty="0"/>
              <a:t>Linear model:  T(m) = </a:t>
            </a:r>
            <a:r>
              <a:rPr lang="en-US" altLang="en-US" dirty="0" smtClean="0"/>
              <a:t>b </a:t>
            </a:r>
            <a:r>
              <a:rPr lang="en-US" altLang="en-US" dirty="0"/>
              <a:t>* </a:t>
            </a:r>
            <a:r>
              <a:rPr lang="en-US" altLang="en-US" dirty="0" smtClean="0"/>
              <a:t>m, m is the message size</a:t>
            </a:r>
            <a:endParaRPr lang="en-US" altLang="en-US" dirty="0"/>
          </a:p>
          <a:p>
            <a:pPr lvl="2">
              <a:lnSpc>
                <a:spcPct val="90000"/>
              </a:lnSpc>
            </a:pPr>
            <a:r>
              <a:rPr lang="en-US" altLang="en-US" dirty="0" smtClean="0"/>
              <a:t> </a:t>
            </a:r>
            <a:r>
              <a:rPr lang="en-US" altLang="en-US" dirty="0" smtClean="0"/>
              <a:t>accurate</a:t>
            </a:r>
            <a:r>
              <a:rPr lang="en-US" altLang="en-US" dirty="0" smtClean="0"/>
              <a:t> </a:t>
            </a:r>
            <a:r>
              <a:rPr lang="en-US" altLang="en-US" dirty="0"/>
              <a:t>if m is very large.</a:t>
            </a:r>
          </a:p>
          <a:p>
            <a:pPr lvl="1">
              <a:lnSpc>
                <a:spcPct val="90000"/>
              </a:lnSpc>
            </a:pPr>
            <a:r>
              <a:rPr lang="en-US" altLang="en-US" dirty="0" err="1" smtClean="0">
                <a:solidFill>
                  <a:srgbClr val="FF0000"/>
                </a:solidFill>
              </a:rPr>
              <a:t>Hockney’s</a:t>
            </a:r>
            <a:r>
              <a:rPr lang="en-US" altLang="en-US" dirty="0" smtClean="0">
                <a:solidFill>
                  <a:srgbClr val="FF0000"/>
                </a:solidFill>
              </a:rPr>
              <a:t> </a:t>
            </a:r>
            <a:r>
              <a:rPr lang="en-US" altLang="en-US" dirty="0">
                <a:solidFill>
                  <a:srgbClr val="FF0000"/>
                </a:solidFill>
              </a:rPr>
              <a:t>model:  T(m) = a + </a:t>
            </a:r>
            <a:r>
              <a:rPr lang="en-US" altLang="en-US" dirty="0" smtClean="0">
                <a:solidFill>
                  <a:srgbClr val="FF0000"/>
                </a:solidFill>
              </a:rPr>
              <a:t>b* </a:t>
            </a:r>
            <a:r>
              <a:rPr lang="en-US" altLang="en-US" dirty="0">
                <a:solidFill>
                  <a:srgbClr val="FF0000"/>
                </a:solidFill>
              </a:rPr>
              <a:t>m</a:t>
            </a:r>
          </a:p>
          <a:p>
            <a:pPr lvl="2">
              <a:lnSpc>
                <a:spcPct val="90000"/>
              </a:lnSpc>
            </a:pPr>
            <a:r>
              <a:rPr lang="en-US" altLang="en-US" dirty="0" smtClean="0"/>
              <a:t> a </a:t>
            </a:r>
            <a:r>
              <a:rPr lang="en-US" altLang="en-US" dirty="0"/>
              <a:t>– </a:t>
            </a:r>
            <a:r>
              <a:rPr lang="en-US" altLang="en-US" dirty="0" smtClean="0"/>
              <a:t>the startup overhead (latency term), </a:t>
            </a:r>
            <a:r>
              <a:rPr lang="en-US" altLang="en-US" dirty="0"/>
              <a:t>b</a:t>
            </a:r>
            <a:r>
              <a:rPr lang="en-US" altLang="en-US" dirty="0" smtClean="0"/>
              <a:t> </a:t>
            </a:r>
            <a:r>
              <a:rPr lang="en-US" altLang="en-US" dirty="0"/>
              <a:t>– bandwidth term</a:t>
            </a:r>
          </a:p>
          <a:p>
            <a:pPr lvl="1">
              <a:lnSpc>
                <a:spcPct val="90000"/>
              </a:lnSpc>
            </a:pPr>
            <a:r>
              <a:rPr lang="en-US" altLang="en-US" dirty="0" err="1"/>
              <a:t>LogP</a:t>
            </a:r>
            <a:r>
              <a:rPr lang="en-US" altLang="en-US" dirty="0"/>
              <a:t> family </a:t>
            </a:r>
            <a:r>
              <a:rPr lang="en-US" altLang="en-US" dirty="0" smtClean="0"/>
              <a:t>models and </a:t>
            </a:r>
            <a:r>
              <a:rPr lang="en-US" altLang="en-US" dirty="0"/>
              <a:t>o</a:t>
            </a:r>
            <a:r>
              <a:rPr lang="en-US" altLang="en-US" dirty="0" smtClean="0"/>
              <a:t>ther </a:t>
            </a:r>
            <a:r>
              <a:rPr lang="en-US" altLang="en-US" dirty="0"/>
              <a:t>more complex models.</a:t>
            </a:r>
          </a:p>
          <a:p>
            <a:pPr>
              <a:lnSpc>
                <a:spcPct val="90000"/>
              </a:lnSpc>
            </a:pPr>
            <a:r>
              <a:rPr lang="en-US" altLang="en-US" sz="2700" dirty="0" smtClean="0"/>
              <a:t>Assumptions for estimating the </a:t>
            </a:r>
            <a:r>
              <a:rPr lang="en-US" altLang="en-US" sz="2700" dirty="0" err="1" smtClean="0"/>
              <a:t>MPI_Bcast</a:t>
            </a:r>
            <a:r>
              <a:rPr lang="en-US" altLang="en-US" sz="2700" dirty="0" smtClean="0"/>
              <a:t> time:</a:t>
            </a:r>
            <a:endParaRPr lang="en-US" altLang="en-US" sz="2700" dirty="0"/>
          </a:p>
          <a:p>
            <a:pPr lvl="1">
              <a:lnSpc>
                <a:spcPct val="90000"/>
              </a:lnSpc>
            </a:pPr>
            <a:r>
              <a:rPr lang="en-US" altLang="en-US" dirty="0"/>
              <a:t>All processes start at the same time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Time = the last completion time – start </a:t>
            </a:r>
            <a:r>
              <a:rPr lang="en-US" altLang="en-US" dirty="0" smtClean="0"/>
              <a:t>time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12015799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Naïve algorithm (flat tree algorithm)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656079" y="1340233"/>
            <a:ext cx="10363826" cy="2176051"/>
          </a:xfrm>
        </p:spPr>
        <p:txBody>
          <a:bodyPr>
            <a:normAutofit/>
          </a:bodyPr>
          <a:lstStyle/>
          <a:p>
            <a:r>
              <a:rPr lang="en-US" dirty="0" smtClean="0"/>
              <a:t> Naïve broadcast: the root sends to each of the receivers. </a:t>
            </a:r>
          </a:p>
          <a:p>
            <a:pPr lvl="1">
              <a:buNone/>
            </a:pPr>
            <a:r>
              <a:rPr lang="en-US" altLang="en-US" sz="2000" dirty="0"/>
              <a:t>If (</a:t>
            </a:r>
            <a:r>
              <a:rPr lang="en-US" altLang="en-US" sz="2000" dirty="0" err="1"/>
              <a:t>myrank</a:t>
            </a:r>
            <a:r>
              <a:rPr lang="en-US" altLang="en-US" sz="2000" dirty="0"/>
              <a:t> == root) {</a:t>
            </a:r>
          </a:p>
          <a:p>
            <a:pPr lvl="2">
              <a:buNone/>
            </a:pPr>
            <a:r>
              <a:rPr lang="en-US" altLang="en-US" dirty="0" smtClean="0"/>
              <a:t>for (</a:t>
            </a:r>
            <a:r>
              <a:rPr lang="en-US" altLang="en-US" dirty="0" err="1" smtClean="0"/>
              <a:t>i</a:t>
            </a:r>
            <a:r>
              <a:rPr lang="en-US" altLang="en-US" dirty="0" smtClean="0"/>
              <a:t>=0</a:t>
            </a:r>
            <a:r>
              <a:rPr lang="en-US" altLang="en-US" dirty="0"/>
              <a:t>; </a:t>
            </a:r>
            <a:r>
              <a:rPr lang="en-US" altLang="en-US" dirty="0" err="1" smtClean="0"/>
              <a:t>i</a:t>
            </a:r>
            <a:r>
              <a:rPr lang="en-US" altLang="en-US" dirty="0" smtClean="0"/>
              <a:t>&lt;</a:t>
            </a:r>
            <a:r>
              <a:rPr lang="en-US" altLang="en-US" dirty="0" err="1" smtClean="0"/>
              <a:t>nprocs</a:t>
            </a:r>
            <a:r>
              <a:rPr lang="en-US" altLang="en-US" dirty="0"/>
              <a:t>; </a:t>
            </a:r>
            <a:r>
              <a:rPr lang="en-US" altLang="en-US" dirty="0" err="1" smtClean="0"/>
              <a:t>i</a:t>
            </a:r>
            <a:r>
              <a:rPr lang="en-US" altLang="en-US" dirty="0" smtClean="0"/>
              <a:t>++)  if (</a:t>
            </a:r>
            <a:r>
              <a:rPr lang="en-US" altLang="en-US" dirty="0" err="1" smtClean="0"/>
              <a:t>myrank</a:t>
            </a:r>
            <a:r>
              <a:rPr lang="en-US" altLang="en-US" dirty="0" smtClean="0"/>
              <a:t> != </a:t>
            </a:r>
            <a:r>
              <a:rPr lang="en-US" altLang="en-US" dirty="0" err="1" smtClean="0"/>
              <a:t>i</a:t>
            </a:r>
            <a:r>
              <a:rPr lang="en-US" altLang="en-US" dirty="0" smtClean="0"/>
              <a:t>) </a:t>
            </a:r>
            <a:r>
              <a:rPr lang="en-US" altLang="en-US" dirty="0" err="1" smtClean="0"/>
              <a:t>MPI_Send</a:t>
            </a:r>
            <a:r>
              <a:rPr lang="en-US" altLang="en-US" dirty="0"/>
              <a:t>(…</a:t>
            </a:r>
            <a:r>
              <a:rPr lang="en-US" altLang="en-US" dirty="0" err="1" smtClean="0"/>
              <a:t>data,i</a:t>
            </a:r>
            <a:r>
              <a:rPr lang="en-US" altLang="en-US" dirty="0" smtClean="0"/>
              <a:t>,…)</a:t>
            </a:r>
            <a:endParaRPr lang="en-US" altLang="en-US" dirty="0"/>
          </a:p>
          <a:p>
            <a:pPr lvl="1">
              <a:buNone/>
            </a:pPr>
            <a:r>
              <a:rPr lang="en-US" altLang="en-US" sz="2000" dirty="0"/>
              <a:t>} else </a:t>
            </a:r>
            <a:r>
              <a:rPr lang="en-US" altLang="en-US" sz="2000" dirty="0" err="1"/>
              <a:t>MPI_Recv</a:t>
            </a:r>
            <a:r>
              <a:rPr lang="en-US" altLang="en-US" sz="2000" dirty="0"/>
              <a:t>(…, data, root, …)</a:t>
            </a:r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4" name="Oval 6"/>
          <p:cNvSpPr>
            <a:spLocks noChangeArrowheads="1"/>
          </p:cNvSpPr>
          <p:nvPr/>
        </p:nvSpPr>
        <p:spPr bwMode="auto">
          <a:xfrm>
            <a:off x="4750724" y="3818313"/>
            <a:ext cx="4572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" name="Oval 7"/>
          <p:cNvSpPr>
            <a:spLocks noChangeArrowheads="1"/>
          </p:cNvSpPr>
          <p:nvPr/>
        </p:nvSpPr>
        <p:spPr bwMode="auto">
          <a:xfrm>
            <a:off x="6579524" y="4961313"/>
            <a:ext cx="4572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6" name="Oval 8"/>
          <p:cNvSpPr>
            <a:spLocks noChangeArrowheads="1"/>
          </p:cNvSpPr>
          <p:nvPr/>
        </p:nvSpPr>
        <p:spPr bwMode="auto">
          <a:xfrm>
            <a:off x="5588924" y="4961313"/>
            <a:ext cx="4572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7" name="Oval 9"/>
          <p:cNvSpPr>
            <a:spLocks noChangeArrowheads="1"/>
          </p:cNvSpPr>
          <p:nvPr/>
        </p:nvSpPr>
        <p:spPr bwMode="auto">
          <a:xfrm>
            <a:off x="4522124" y="4961313"/>
            <a:ext cx="4572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8" name="Oval 10"/>
          <p:cNvSpPr>
            <a:spLocks noChangeArrowheads="1"/>
          </p:cNvSpPr>
          <p:nvPr/>
        </p:nvSpPr>
        <p:spPr bwMode="auto">
          <a:xfrm>
            <a:off x="3455324" y="4961313"/>
            <a:ext cx="4572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9" name="Line 13"/>
          <p:cNvSpPr>
            <a:spLocks noChangeShapeType="1"/>
          </p:cNvSpPr>
          <p:nvPr/>
        </p:nvSpPr>
        <p:spPr bwMode="auto">
          <a:xfrm flipH="1">
            <a:off x="3760124" y="4199313"/>
            <a:ext cx="9906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" name="Line 14"/>
          <p:cNvSpPr>
            <a:spLocks noChangeShapeType="1"/>
          </p:cNvSpPr>
          <p:nvPr/>
        </p:nvSpPr>
        <p:spPr bwMode="auto">
          <a:xfrm flipH="1">
            <a:off x="4750724" y="4275513"/>
            <a:ext cx="1524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" name="Line 15"/>
          <p:cNvSpPr>
            <a:spLocks noChangeShapeType="1"/>
          </p:cNvSpPr>
          <p:nvPr/>
        </p:nvSpPr>
        <p:spPr bwMode="auto">
          <a:xfrm>
            <a:off x="5131724" y="4199313"/>
            <a:ext cx="5334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" name="Line 16"/>
          <p:cNvSpPr>
            <a:spLocks noChangeShapeType="1"/>
          </p:cNvSpPr>
          <p:nvPr/>
        </p:nvSpPr>
        <p:spPr bwMode="auto">
          <a:xfrm>
            <a:off x="5207924" y="4123113"/>
            <a:ext cx="15240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818561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Analyzing the Naïve algorithm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853814" y="1415332"/>
            <a:ext cx="10363826" cy="4935772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dirty="0" smtClean="0"/>
              <a:t>Let the size of the message be m bytes, using </a:t>
            </a:r>
            <a:r>
              <a:rPr lang="en-US" dirty="0" err="1" smtClean="0"/>
              <a:t>Hockney’s</a:t>
            </a:r>
            <a:r>
              <a:rPr lang="en-US" dirty="0" smtClean="0"/>
              <a:t> model: for a point to point communication of m bytes, the time is T(m) = a + b*m. What is the overall time for the broadcast with the naïve algorithm?</a:t>
            </a:r>
          </a:p>
        </p:txBody>
      </p:sp>
    </p:spTree>
    <p:extLst>
      <p:ext uri="{BB962C8B-B14F-4D97-AF65-F5344CB8AC3E}">
        <p14:creationId xmlns:p14="http://schemas.microsoft.com/office/powerpoint/2010/main" val="391313333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Analyzing the Naïve algorithm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853814" y="1415332"/>
            <a:ext cx="10363826" cy="4935772"/>
          </a:xfrm>
        </p:spPr>
        <p:txBody>
          <a:bodyPr>
            <a:normAutofit fontScale="92500" lnSpcReduction="20000"/>
          </a:bodyPr>
          <a:lstStyle/>
          <a:p>
            <a:pPr>
              <a:defRPr/>
            </a:pPr>
            <a:r>
              <a:rPr lang="en-US" dirty="0" smtClean="0"/>
              <a:t>Let the size of the message be m bytes, using </a:t>
            </a:r>
            <a:r>
              <a:rPr lang="en-US" dirty="0" err="1" smtClean="0"/>
              <a:t>Hockney’s</a:t>
            </a:r>
            <a:r>
              <a:rPr lang="en-US" dirty="0" smtClean="0"/>
              <a:t> model: for a point to point communication of m bytes, the time is T(m) = a + b*m. What is the overall time for the broadcast with the naïve algorithm?</a:t>
            </a:r>
          </a:p>
          <a:p>
            <a:pPr>
              <a:defRPr/>
            </a:pPr>
            <a:r>
              <a:rPr lang="en-US" dirty="0" smtClean="0"/>
              <a:t>The broadcast algorithm consists of sequentially sending p-1 messages. Here, p is the number of processes in the operation.</a:t>
            </a:r>
          </a:p>
          <a:p>
            <a:pPr lvl="1">
              <a:defRPr/>
            </a:pPr>
            <a:r>
              <a:rPr lang="en-US" dirty="0" err="1" smtClean="0"/>
              <a:t>Bcast</a:t>
            </a:r>
            <a:r>
              <a:rPr lang="en-US" dirty="0" smtClean="0"/>
              <a:t> time = (p-1) (a + b*m)</a:t>
            </a:r>
          </a:p>
          <a:p>
            <a:pPr lvl="1">
              <a:defRPr/>
            </a:pPr>
            <a:r>
              <a:rPr lang="en-US" dirty="0" smtClean="0"/>
              <a:t>For small messages, the time would roughly be (p-1)a, which is equivalent to the time to perform p-1 phases of communication.</a:t>
            </a:r>
          </a:p>
          <a:p>
            <a:pPr lvl="1">
              <a:defRPr/>
            </a:pPr>
            <a:r>
              <a:rPr lang="en-US" dirty="0" smtClean="0"/>
              <a:t>For large messages, the time would roughly be b*(p-1)*m, which is equivalent to the time to send a (p-1)m bytes message. </a:t>
            </a:r>
          </a:p>
          <a:p>
            <a:pPr>
              <a:defRPr/>
            </a:pPr>
            <a:r>
              <a:rPr lang="en-US" dirty="0"/>
              <a:t>Can we do better than this</a:t>
            </a:r>
            <a:r>
              <a:rPr lang="en-US" dirty="0" smtClean="0"/>
              <a:t>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028070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lower bound of the number of communication phases to complete broadcast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sz="quarter" idx="13"/>
              </p:nvPr>
            </p:nvSpPr>
            <p:spPr>
              <a:xfrm>
                <a:off x="853814" y="1415332"/>
                <a:ext cx="10363826" cy="4935772"/>
              </a:xfrm>
            </p:spPr>
            <p:txBody>
              <a:bodyPr>
                <a:normAutofit fontScale="70000" lnSpcReduction="20000"/>
              </a:bodyPr>
              <a:lstStyle/>
              <a:p>
                <a:pPr marL="228600" lvl="1">
                  <a:spcBef>
                    <a:spcPts val="1000"/>
                  </a:spcBef>
                  <a:buFont typeface="Wingdings" panose="05000000000000000000" pitchFamily="2" charset="2"/>
                  <a:buChar char="§"/>
                  <a:defRPr/>
                </a:pPr>
                <a:r>
                  <a:rPr lang="en-US" sz="2800" dirty="0" smtClean="0"/>
                  <a:t>For small messages, the broadcast time </a:t>
                </a:r>
                <a:r>
                  <a:rPr lang="en-US" sz="2800" dirty="0"/>
                  <a:t>would </a:t>
                </a:r>
                <a:r>
                  <a:rPr lang="en-US" sz="2800" dirty="0" smtClean="0"/>
                  <a:t>be the number of communication phases required to complete the broadcast.</a:t>
                </a:r>
              </a:p>
              <a:p>
                <a:pPr marL="685800" lvl="2">
                  <a:spcBef>
                    <a:spcPts val="1000"/>
                  </a:spcBef>
                  <a:buFont typeface="Wingdings" panose="05000000000000000000" pitchFamily="2" charset="2"/>
                  <a:buChar char="§"/>
                  <a:defRPr/>
                </a:pPr>
                <a:r>
                  <a:rPr lang="en-US" sz="2400" dirty="0" smtClean="0"/>
                  <a:t>In each phase, all processes can participate in communication simultaneously.</a:t>
                </a:r>
              </a:p>
              <a:p>
                <a:pPr marL="685800" lvl="2">
                  <a:spcBef>
                    <a:spcPts val="1000"/>
                  </a:spcBef>
                  <a:buFont typeface="Wingdings" panose="05000000000000000000" pitchFamily="2" charset="2"/>
                  <a:buChar char="§"/>
                  <a:defRPr/>
                </a:pPr>
                <a:r>
                  <a:rPr lang="en-US" sz="2400" dirty="0" smtClean="0"/>
                  <a:t>Using the naïve algorithm, we perform the communication in p-1 phases. In each phase, the root sends a message to a receiver. </a:t>
                </a:r>
              </a:p>
              <a:p>
                <a:pPr marL="228600" lvl="1">
                  <a:spcBef>
                    <a:spcPts val="1000"/>
                  </a:spcBef>
                  <a:buFont typeface="Wingdings" panose="05000000000000000000" pitchFamily="2" charset="2"/>
                  <a:buChar char="§"/>
                  <a:defRPr/>
                </a:pPr>
                <a:r>
                  <a:rPr lang="en-US" sz="2800" dirty="0" smtClean="0"/>
                  <a:t>How many rounds of messaging is absolutely necessary?</a:t>
                </a:r>
              </a:p>
              <a:p>
                <a:pPr marL="685800" lvl="2">
                  <a:spcBef>
                    <a:spcPts val="1000"/>
                  </a:spcBef>
                  <a:buFont typeface="Wingdings" panose="05000000000000000000" pitchFamily="2" charset="2"/>
                  <a:buChar char="§"/>
                  <a:defRPr/>
                </a:pPr>
                <a:r>
                  <a:rPr lang="en-US" sz="2400" dirty="0" smtClean="0"/>
                  <a:t>Before the first round of messaging, only the root has the result. In the first round. After the first round, at most 2 processes will have the results.</a:t>
                </a:r>
              </a:p>
              <a:p>
                <a:pPr marL="685800" lvl="2">
                  <a:spcBef>
                    <a:spcPts val="1000"/>
                  </a:spcBef>
                  <a:buFont typeface="Wingdings" panose="05000000000000000000" pitchFamily="2" charset="2"/>
                  <a:buChar char="§"/>
                  <a:defRPr/>
                </a:pPr>
                <a:r>
                  <a:rPr lang="en-US" sz="2400" dirty="0" smtClean="0"/>
                  <a:t>In the second round, both the 2 processes can send the message to 2 more processes, after the second round 4 processes can have the result, and so on.</a:t>
                </a:r>
              </a:p>
              <a:p>
                <a:pPr marL="685800" lvl="2">
                  <a:spcBef>
                    <a:spcPts val="1000"/>
                  </a:spcBef>
                  <a:buFont typeface="Wingdings" panose="05000000000000000000" pitchFamily="2" charset="2"/>
                  <a:buChar char="§"/>
                  <a:defRPr/>
                </a:pPr>
                <a:r>
                  <a:rPr lang="en-US" sz="2400" dirty="0" smtClean="0"/>
                  <a:t>After the k-</a:t>
                </a:r>
                <a:r>
                  <a:rPr lang="en-US" sz="2400" dirty="0" err="1" smtClean="0"/>
                  <a:t>th</a:t>
                </a:r>
                <a:r>
                  <a:rPr lang="en-US" sz="2400" dirty="0" smtClean="0"/>
                  <a:t> round,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sup>
                    </m:sSup>
                  </m:oMath>
                </a14:m>
                <a:r>
                  <a:rPr lang="en-US" sz="2400" dirty="0" smtClean="0"/>
                  <a:t> processes can have results. </a:t>
                </a:r>
              </a:p>
              <a:p>
                <a:pPr marL="685800" lvl="2">
                  <a:spcBef>
                    <a:spcPts val="1000"/>
                  </a:spcBef>
                  <a:buFont typeface="Wingdings" panose="05000000000000000000" pitchFamily="2" charset="2"/>
                  <a:buChar char="§"/>
                  <a:defRPr/>
                </a:pPr>
                <a:r>
                  <a:rPr lang="en-US" sz="2400" dirty="0" smtClean="0"/>
                  <a:t>How many rounds are needed for the result to be in all P processes?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𝑟</m:t>
                        </m:r>
                      </m:sup>
                    </m:sSup>
                    <m:r>
                      <a:rPr lang="en-US" sz="2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≥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𝑃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 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𝑟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≥</m:t>
                    </m:r>
                    <m:func>
                      <m:funcPr>
                        <m:ctrlP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2400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log</m:t>
                        </m:r>
                      </m:fName>
                      <m:e>
                        <m:d>
                          <m:d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𝑃</m:t>
                            </m:r>
                          </m:e>
                        </m:d>
                      </m:e>
                    </m:func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. </m:t>
                    </m:r>
                  </m:oMath>
                </a14:m>
                <a:endParaRPr lang="en-US" sz="2400" dirty="0" smtClean="0"/>
              </a:p>
              <a:p>
                <a:pPr marL="685800" lvl="2">
                  <a:spcBef>
                    <a:spcPts val="1000"/>
                  </a:spcBef>
                  <a:buFont typeface="Wingdings" panose="05000000000000000000" pitchFamily="2" charset="2"/>
                  <a:buChar char="§"/>
                  <a:defRPr/>
                </a:pPr>
                <a:r>
                  <a:rPr lang="en-US" sz="2400" dirty="0" smtClean="0"/>
                  <a:t>Having Log(P) rounds is much better than having p-1 rounds in the naïve algorithm.  </a:t>
                </a:r>
              </a:p>
              <a:p>
                <a:pPr marL="228600" lvl="1">
                  <a:spcBef>
                    <a:spcPts val="1000"/>
                  </a:spcBef>
                  <a:buFont typeface="Wingdings" panose="05000000000000000000" pitchFamily="2" charset="2"/>
                  <a:buChar char="§"/>
                  <a:defRPr/>
                </a:pPr>
                <a:endParaRPr lang="en-US" dirty="0"/>
              </a:p>
              <a:p>
                <a:pPr>
                  <a:defRPr/>
                </a:pPr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3"/>
              </p:nvPr>
            </p:nvSpPr>
            <p:spPr>
              <a:xfrm>
                <a:off x="853814" y="1415332"/>
                <a:ext cx="10363826" cy="4935772"/>
              </a:xfrm>
              <a:blipFill>
                <a:blip r:embed="rId2"/>
                <a:stretch>
                  <a:fillRect l="-529" t="-6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5597496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lower bound of the total message size sent in sequence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853814" y="1415332"/>
            <a:ext cx="10363826" cy="4935772"/>
          </a:xfrm>
        </p:spPr>
        <p:txBody>
          <a:bodyPr>
            <a:normAutofit fontScale="85000" lnSpcReduction="20000"/>
          </a:bodyPr>
          <a:lstStyle/>
          <a:p>
            <a:pPr marL="228600" lvl="1">
              <a:spcBef>
                <a:spcPts val="1000"/>
              </a:spcBef>
              <a:buFont typeface="Wingdings" panose="05000000000000000000" pitchFamily="2" charset="2"/>
              <a:buChar char="§"/>
              <a:defRPr/>
            </a:pPr>
            <a:r>
              <a:rPr lang="en-US" sz="2800" dirty="0" smtClean="0"/>
              <a:t>For large messages, the broadcast time </a:t>
            </a:r>
            <a:r>
              <a:rPr lang="en-US" sz="2800" dirty="0"/>
              <a:t>would </a:t>
            </a:r>
            <a:r>
              <a:rPr lang="en-US" sz="2800" dirty="0" smtClean="0"/>
              <a:t>be dominated by the bandwidth term, which is determined by the total message size sent in sequence. </a:t>
            </a:r>
            <a:endParaRPr lang="en-US" sz="2400" dirty="0" smtClean="0"/>
          </a:p>
          <a:p>
            <a:pPr marL="685800" lvl="2">
              <a:spcBef>
                <a:spcPts val="1000"/>
              </a:spcBef>
              <a:buFont typeface="Wingdings" panose="05000000000000000000" pitchFamily="2" charset="2"/>
              <a:buChar char="§"/>
              <a:defRPr/>
            </a:pPr>
            <a:r>
              <a:rPr lang="en-US" sz="2400" dirty="0" smtClean="0"/>
              <a:t>Using the naïve algorithm, the root send p-1 message of size m in sequence. Thus, the total size is (p-1)m.</a:t>
            </a:r>
          </a:p>
          <a:p>
            <a:pPr marL="228600" lvl="1">
              <a:spcBef>
                <a:spcPts val="1000"/>
              </a:spcBef>
              <a:buFont typeface="Wingdings" panose="05000000000000000000" pitchFamily="2" charset="2"/>
              <a:buChar char="§"/>
              <a:defRPr/>
            </a:pPr>
            <a:r>
              <a:rPr lang="en-US" sz="2800" dirty="0" smtClean="0"/>
              <a:t>What is the lower bound for this?</a:t>
            </a:r>
          </a:p>
          <a:p>
            <a:pPr marL="685800" lvl="2">
              <a:spcBef>
                <a:spcPts val="1000"/>
              </a:spcBef>
              <a:buFont typeface="Wingdings" panose="05000000000000000000" pitchFamily="2" charset="2"/>
              <a:buChar char="§"/>
              <a:defRPr/>
            </a:pPr>
            <a:r>
              <a:rPr lang="en-US" dirty="0" smtClean="0"/>
              <a:t>Somewhat hard to derive. We know a message needs to be received by every process. Such a total size of m bytes is a lower bound (not clear it is a tight </a:t>
            </a:r>
            <a:r>
              <a:rPr lang="en-US" dirty="0" smtClean="0"/>
              <a:t>bound, but it is). </a:t>
            </a:r>
            <a:endParaRPr lang="en-US" dirty="0"/>
          </a:p>
          <a:p>
            <a:pPr>
              <a:defRPr/>
            </a:pPr>
            <a:r>
              <a:rPr lang="en-US" dirty="0" smtClean="0"/>
              <a:t>Put it together:</a:t>
            </a:r>
          </a:p>
          <a:p>
            <a:pPr lvl="1">
              <a:defRPr/>
            </a:pPr>
            <a:r>
              <a:rPr lang="en-US" dirty="0" smtClean="0"/>
              <a:t>For small messages, we want an algorithm that performs the communication in log(P) phases.</a:t>
            </a:r>
          </a:p>
          <a:p>
            <a:pPr lvl="1">
              <a:defRPr/>
            </a:pPr>
            <a:r>
              <a:rPr lang="en-US" dirty="0" smtClean="0"/>
              <a:t>For large messages, we want an algorithm that sends c*m total message size where c is a constant.</a:t>
            </a:r>
          </a:p>
          <a:p>
            <a:pPr lvl="1">
              <a:defRPr/>
            </a:pPr>
            <a:r>
              <a:rPr lang="en-US" dirty="0" smtClean="0"/>
              <a:t>Naïve performs poorly for both cases.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513525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Algorithm for small message broadcast: binomial tree algorithm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We want an algorithm that doubles the number of processes having the results in every round. The binomial tree algorithm achieves this with complete the broadcast in log(P) phases. </a:t>
            </a:r>
          </a:p>
          <a:p>
            <a:r>
              <a:rPr lang="en-US" dirty="0" smtClean="0"/>
              <a:t>Assuming process 0 is the root.</a:t>
            </a:r>
          </a:p>
          <a:p>
            <a:pPr lvl="1"/>
            <a:r>
              <a:rPr lang="en-US" dirty="0" smtClean="0"/>
              <a:t> Phase 1: 0</a:t>
            </a:r>
            <a:r>
              <a:rPr lang="en-US" dirty="0" smtClean="0">
                <a:sym typeface="Wingdings" panose="05000000000000000000" pitchFamily="2" charset="2"/>
              </a:rPr>
              <a:t>1</a:t>
            </a:r>
          </a:p>
          <a:p>
            <a:pPr lvl="1"/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smtClean="0">
                <a:sym typeface="Wingdings" panose="05000000000000000000" pitchFamily="2" charset="2"/>
              </a:rPr>
              <a:t>Phase 2: </a:t>
            </a:r>
            <a:r>
              <a:rPr lang="en-US" dirty="0"/>
              <a:t>0</a:t>
            </a:r>
            <a:r>
              <a:rPr lang="en-US" dirty="0" smtClean="0">
                <a:sym typeface="Wingdings" panose="05000000000000000000" pitchFamily="2" charset="2"/>
              </a:rPr>
              <a:t>2, 13</a:t>
            </a:r>
          </a:p>
          <a:p>
            <a:pPr lvl="1"/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smtClean="0">
                <a:sym typeface="Wingdings" panose="05000000000000000000" pitchFamily="2" charset="2"/>
              </a:rPr>
              <a:t>Phase 3: </a:t>
            </a:r>
            <a:r>
              <a:rPr lang="en-US" dirty="0"/>
              <a:t>0</a:t>
            </a:r>
            <a:r>
              <a:rPr lang="en-US" dirty="0" smtClean="0">
                <a:sym typeface="Wingdings" panose="05000000000000000000" pitchFamily="2" charset="2"/>
              </a:rPr>
              <a:t>4, </a:t>
            </a:r>
            <a:r>
              <a:rPr lang="en-US" dirty="0">
                <a:sym typeface="Wingdings" panose="05000000000000000000" pitchFamily="2" charset="2"/>
              </a:rPr>
              <a:t>1</a:t>
            </a:r>
            <a:r>
              <a:rPr lang="en-US" dirty="0" smtClean="0">
                <a:sym typeface="Wingdings" panose="05000000000000000000" pitchFamily="2" charset="2"/>
              </a:rPr>
              <a:t></a:t>
            </a:r>
            <a:r>
              <a:rPr lang="en-US" dirty="0">
                <a:sym typeface="Wingdings" panose="05000000000000000000" pitchFamily="2" charset="2"/>
              </a:rPr>
              <a:t>5</a:t>
            </a:r>
            <a:r>
              <a:rPr lang="en-US" dirty="0" smtClean="0">
                <a:sym typeface="Wingdings" panose="05000000000000000000" pitchFamily="2" charset="2"/>
              </a:rPr>
              <a:t>, 26, 37</a:t>
            </a:r>
          </a:p>
          <a:p>
            <a:pPr lvl="1"/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smtClean="0">
                <a:sym typeface="Wingdings" panose="05000000000000000000" pitchFamily="2" charset="2"/>
              </a:rPr>
              <a:t>and so on. </a:t>
            </a:r>
            <a:endParaRPr lang="en-US" dirty="0">
              <a:sym typeface="Wingdings" panose="05000000000000000000" pitchFamily="2" charset="2"/>
            </a:endParaRPr>
          </a:p>
          <a:p>
            <a:pPr lvl="1"/>
            <a:endParaRPr lang="en-US" dirty="0">
              <a:sym typeface="Wingdings" panose="05000000000000000000" pitchFamily="2" charset="2"/>
            </a:endParaRPr>
          </a:p>
          <a:p>
            <a:pPr lvl="1"/>
            <a:endParaRPr lang="en-US" dirty="0"/>
          </a:p>
        </p:txBody>
      </p:sp>
      <p:sp>
        <p:nvSpPr>
          <p:cNvPr id="4" name="Oval 3"/>
          <p:cNvSpPr>
            <a:spLocks noChangeArrowheads="1"/>
          </p:cNvSpPr>
          <p:nvPr/>
        </p:nvSpPr>
        <p:spPr bwMode="auto">
          <a:xfrm>
            <a:off x="9405225" y="2963487"/>
            <a:ext cx="609600" cy="6096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" name="Oval 4"/>
          <p:cNvSpPr>
            <a:spLocks noChangeArrowheads="1"/>
          </p:cNvSpPr>
          <p:nvPr/>
        </p:nvSpPr>
        <p:spPr bwMode="auto">
          <a:xfrm>
            <a:off x="9405225" y="3877887"/>
            <a:ext cx="609600" cy="6096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6" name="Oval 5"/>
          <p:cNvSpPr>
            <a:spLocks noChangeArrowheads="1"/>
          </p:cNvSpPr>
          <p:nvPr/>
        </p:nvSpPr>
        <p:spPr bwMode="auto">
          <a:xfrm>
            <a:off x="8262225" y="3801687"/>
            <a:ext cx="609600" cy="6096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7" name="Oval 6"/>
          <p:cNvSpPr>
            <a:spLocks noChangeArrowheads="1"/>
          </p:cNvSpPr>
          <p:nvPr/>
        </p:nvSpPr>
        <p:spPr bwMode="auto">
          <a:xfrm>
            <a:off x="9481425" y="4716087"/>
            <a:ext cx="609600" cy="6096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8" name="Oval 7"/>
          <p:cNvSpPr>
            <a:spLocks noChangeArrowheads="1"/>
          </p:cNvSpPr>
          <p:nvPr/>
        </p:nvSpPr>
        <p:spPr bwMode="auto">
          <a:xfrm>
            <a:off x="8567025" y="4639887"/>
            <a:ext cx="609600" cy="6096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9" name="Oval 8"/>
          <p:cNvSpPr>
            <a:spLocks noChangeArrowheads="1"/>
          </p:cNvSpPr>
          <p:nvPr/>
        </p:nvSpPr>
        <p:spPr bwMode="auto">
          <a:xfrm>
            <a:off x="7576425" y="4716087"/>
            <a:ext cx="609600" cy="6096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0" name="Oval 9"/>
          <p:cNvSpPr>
            <a:spLocks noChangeArrowheads="1"/>
          </p:cNvSpPr>
          <p:nvPr/>
        </p:nvSpPr>
        <p:spPr bwMode="auto">
          <a:xfrm>
            <a:off x="10700625" y="3877887"/>
            <a:ext cx="609600" cy="6096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1" name="Oval 6"/>
          <p:cNvSpPr>
            <a:spLocks noChangeArrowheads="1"/>
          </p:cNvSpPr>
          <p:nvPr/>
        </p:nvSpPr>
        <p:spPr bwMode="auto">
          <a:xfrm>
            <a:off x="7347825" y="5630487"/>
            <a:ext cx="609600" cy="6096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cxnSp>
        <p:nvCxnSpPr>
          <p:cNvPr id="12" name="Straight Connector 11"/>
          <p:cNvCxnSpPr>
            <a:stCxn id="4" idx="3"/>
            <a:endCxn id="6" idx="7"/>
          </p:cNvCxnSpPr>
          <p:nvPr/>
        </p:nvCxnSpPr>
        <p:spPr>
          <a:xfrm rot="5400000">
            <a:off x="8935325" y="3331787"/>
            <a:ext cx="406400" cy="711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stCxn id="4" idx="3"/>
            <a:endCxn id="6" idx="7"/>
          </p:cNvCxnSpPr>
          <p:nvPr/>
        </p:nvCxnSpPr>
        <p:spPr>
          <a:xfrm rot="5400000">
            <a:off x="8935325" y="3331787"/>
            <a:ext cx="406400" cy="711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stCxn id="6" idx="3"/>
            <a:endCxn id="9" idx="7"/>
          </p:cNvCxnSpPr>
          <p:nvPr/>
        </p:nvCxnSpPr>
        <p:spPr>
          <a:xfrm rot="5400000">
            <a:off x="7982825" y="4436687"/>
            <a:ext cx="482600" cy="254000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stCxn id="4" idx="4"/>
            <a:endCxn id="5" idx="0"/>
          </p:cNvCxnSpPr>
          <p:nvPr/>
        </p:nvCxnSpPr>
        <p:spPr>
          <a:xfrm rot="5400000">
            <a:off x="9557626" y="3725487"/>
            <a:ext cx="304800" cy="3175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>
            <a:stCxn id="9" idx="3"/>
            <a:endCxn id="11" idx="0"/>
          </p:cNvCxnSpPr>
          <p:nvPr/>
        </p:nvCxnSpPr>
        <p:spPr>
          <a:xfrm rot="5400000">
            <a:off x="7462125" y="5427287"/>
            <a:ext cx="393700" cy="12700"/>
          </a:xfrm>
          <a:prstGeom prst="straightConnector1">
            <a:avLst/>
          </a:prstGeom>
          <a:ln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6" idx="5"/>
            <a:endCxn id="8" idx="0"/>
          </p:cNvCxnSpPr>
          <p:nvPr/>
        </p:nvCxnSpPr>
        <p:spPr>
          <a:xfrm rot="16200000" flipH="1">
            <a:off x="8668625" y="4436687"/>
            <a:ext cx="317500" cy="88900"/>
          </a:xfrm>
          <a:prstGeom prst="straightConnector1">
            <a:avLst/>
          </a:prstGeom>
          <a:ln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stCxn id="5" idx="4"/>
            <a:endCxn id="7" idx="0"/>
          </p:cNvCxnSpPr>
          <p:nvPr/>
        </p:nvCxnSpPr>
        <p:spPr>
          <a:xfrm rot="16200000" flipH="1">
            <a:off x="9633825" y="4563687"/>
            <a:ext cx="228600" cy="76200"/>
          </a:xfrm>
          <a:prstGeom prst="straightConnector1">
            <a:avLst/>
          </a:prstGeom>
          <a:ln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4" idx="5"/>
          </p:cNvCxnSpPr>
          <p:nvPr/>
        </p:nvCxnSpPr>
        <p:spPr>
          <a:xfrm rot="16200000" flipH="1">
            <a:off x="10116425" y="3293687"/>
            <a:ext cx="469900" cy="850900"/>
          </a:xfrm>
          <a:prstGeom prst="straightConnector1">
            <a:avLst/>
          </a:prstGeom>
          <a:ln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38"/>
          <p:cNvSpPr txBox="1">
            <a:spLocks noChangeArrowheads="1"/>
          </p:cNvSpPr>
          <p:nvPr/>
        </p:nvSpPr>
        <p:spPr bwMode="auto">
          <a:xfrm>
            <a:off x="9557625" y="3039687"/>
            <a:ext cx="33813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/>
              <a:t>0</a:t>
            </a:r>
          </a:p>
        </p:txBody>
      </p:sp>
      <p:sp>
        <p:nvSpPr>
          <p:cNvPr id="21" name="TextBox 39"/>
          <p:cNvSpPr txBox="1">
            <a:spLocks noChangeArrowheads="1"/>
          </p:cNvSpPr>
          <p:nvPr/>
        </p:nvSpPr>
        <p:spPr bwMode="auto">
          <a:xfrm>
            <a:off x="8414625" y="3877887"/>
            <a:ext cx="33813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/>
              <a:t>1</a:t>
            </a:r>
          </a:p>
        </p:txBody>
      </p:sp>
      <p:sp>
        <p:nvSpPr>
          <p:cNvPr id="22" name="TextBox 40"/>
          <p:cNvSpPr txBox="1">
            <a:spLocks noChangeArrowheads="1"/>
          </p:cNvSpPr>
          <p:nvPr/>
        </p:nvSpPr>
        <p:spPr bwMode="auto">
          <a:xfrm>
            <a:off x="9557625" y="3954087"/>
            <a:ext cx="33813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/>
              <a:t>2</a:t>
            </a:r>
          </a:p>
        </p:txBody>
      </p:sp>
      <p:sp>
        <p:nvSpPr>
          <p:cNvPr id="23" name="TextBox 41"/>
          <p:cNvSpPr txBox="1">
            <a:spLocks noChangeArrowheads="1"/>
          </p:cNvSpPr>
          <p:nvPr/>
        </p:nvSpPr>
        <p:spPr bwMode="auto">
          <a:xfrm>
            <a:off x="7728825" y="4792287"/>
            <a:ext cx="33813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/>
              <a:t>3</a:t>
            </a:r>
          </a:p>
        </p:txBody>
      </p:sp>
      <p:sp>
        <p:nvSpPr>
          <p:cNvPr id="24" name="TextBox 42"/>
          <p:cNvSpPr txBox="1">
            <a:spLocks noChangeArrowheads="1"/>
          </p:cNvSpPr>
          <p:nvPr/>
        </p:nvSpPr>
        <p:spPr bwMode="auto">
          <a:xfrm>
            <a:off x="8719425" y="4716087"/>
            <a:ext cx="33813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/>
              <a:t>5</a:t>
            </a:r>
          </a:p>
        </p:txBody>
      </p:sp>
      <p:sp>
        <p:nvSpPr>
          <p:cNvPr id="25" name="TextBox 43"/>
          <p:cNvSpPr txBox="1">
            <a:spLocks noChangeArrowheads="1"/>
          </p:cNvSpPr>
          <p:nvPr/>
        </p:nvSpPr>
        <p:spPr bwMode="auto">
          <a:xfrm>
            <a:off x="10853025" y="3954087"/>
            <a:ext cx="33813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/>
              <a:t>4</a:t>
            </a:r>
          </a:p>
        </p:txBody>
      </p:sp>
      <p:sp>
        <p:nvSpPr>
          <p:cNvPr id="26" name="TextBox 44"/>
          <p:cNvSpPr txBox="1">
            <a:spLocks noChangeArrowheads="1"/>
          </p:cNvSpPr>
          <p:nvPr/>
        </p:nvSpPr>
        <p:spPr bwMode="auto">
          <a:xfrm>
            <a:off x="9633825" y="4792287"/>
            <a:ext cx="33813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/>
              <a:t>6</a:t>
            </a:r>
          </a:p>
        </p:txBody>
      </p:sp>
      <p:sp>
        <p:nvSpPr>
          <p:cNvPr id="27" name="TextBox 45"/>
          <p:cNvSpPr txBox="1">
            <a:spLocks noChangeArrowheads="1"/>
          </p:cNvSpPr>
          <p:nvPr/>
        </p:nvSpPr>
        <p:spPr bwMode="auto">
          <a:xfrm>
            <a:off x="7500225" y="5706687"/>
            <a:ext cx="33813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/>
              <a:t>7</a:t>
            </a:r>
          </a:p>
        </p:txBody>
      </p:sp>
    </p:spTree>
    <p:extLst>
      <p:ext uri="{BB962C8B-B14F-4D97-AF65-F5344CB8AC3E}">
        <p14:creationId xmlns:p14="http://schemas.microsoft.com/office/powerpoint/2010/main" val="373999776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Algorithm for </a:t>
            </a:r>
            <a:r>
              <a:rPr lang="en-US" dirty="0" smtClean="0"/>
              <a:t>large </a:t>
            </a:r>
            <a:r>
              <a:rPr lang="en-US" dirty="0"/>
              <a:t>message broadcast: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scatter-</a:t>
            </a:r>
            <a:r>
              <a:rPr lang="en-US" dirty="0" err="1" smtClean="0"/>
              <a:t>allgather</a:t>
            </a:r>
            <a:r>
              <a:rPr lang="en-US" dirty="0" smtClean="0"/>
              <a:t> algorithm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1566408"/>
            <a:ext cx="10363826" cy="2456952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Scatter-</a:t>
            </a:r>
            <a:r>
              <a:rPr lang="en-US" dirty="0" err="1" smtClean="0"/>
              <a:t>allgather</a:t>
            </a:r>
            <a:r>
              <a:rPr lang="en-US" dirty="0" smtClean="0"/>
              <a:t> algorithm chops the broadcast message into P chunks. </a:t>
            </a:r>
          </a:p>
          <a:p>
            <a:pPr lvl="1"/>
            <a:r>
              <a:rPr lang="en-US" dirty="0" smtClean="0"/>
              <a:t>In the first phase, it sends one chunk to each receiver – scatter (total size sent is m)</a:t>
            </a:r>
          </a:p>
          <a:p>
            <a:pPr lvl="1"/>
            <a:r>
              <a:rPr lang="en-US" dirty="0" smtClean="0"/>
              <a:t> in the second phase, all processes repeatedly forward data to the next process – </a:t>
            </a:r>
            <a:r>
              <a:rPr lang="en-US" dirty="0" err="1" smtClean="0"/>
              <a:t>allgather</a:t>
            </a:r>
            <a:r>
              <a:rPr lang="en-US" dirty="0" smtClean="0"/>
              <a:t> (total size sent is m in the phase)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064626" y="3503815"/>
            <a:ext cx="2286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293226" y="3503815"/>
            <a:ext cx="228600" cy="304800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521826" y="3503815"/>
            <a:ext cx="228600" cy="30480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750426" y="3503815"/>
            <a:ext cx="228600" cy="3048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064626" y="4113415"/>
            <a:ext cx="2286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064626" y="4646815"/>
            <a:ext cx="2286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045826" y="4113415"/>
            <a:ext cx="228600" cy="304800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7103226" y="4113415"/>
            <a:ext cx="228600" cy="30480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4817226" y="4646815"/>
            <a:ext cx="2286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5045826" y="4646815"/>
            <a:ext cx="228600" cy="304800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4817226" y="5180215"/>
            <a:ext cx="2286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5045826" y="5180215"/>
            <a:ext cx="228600" cy="304800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5503026" y="5180215"/>
            <a:ext cx="228600" cy="3048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4817226" y="5789815"/>
            <a:ext cx="2286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5045826" y="5789815"/>
            <a:ext cx="228600" cy="304800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5274426" y="5789815"/>
            <a:ext cx="228600" cy="30480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5503026" y="5789815"/>
            <a:ext cx="228600" cy="3048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6874626" y="4646815"/>
            <a:ext cx="228600" cy="304800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7103226" y="4646815"/>
            <a:ext cx="228600" cy="30480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6646026" y="5180215"/>
            <a:ext cx="2286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6874626" y="5180215"/>
            <a:ext cx="228600" cy="304800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7103226" y="5180215"/>
            <a:ext cx="228600" cy="30480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6646026" y="5789815"/>
            <a:ext cx="2286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6874626" y="5789815"/>
            <a:ext cx="228600" cy="304800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7103226" y="5789815"/>
            <a:ext cx="228600" cy="30480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7331826" y="5789815"/>
            <a:ext cx="228600" cy="3048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9008226" y="4113415"/>
            <a:ext cx="228600" cy="3048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8779626" y="4646815"/>
            <a:ext cx="228600" cy="30480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9008226" y="4646815"/>
            <a:ext cx="228600" cy="3048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8551026" y="5180215"/>
            <a:ext cx="228600" cy="304800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8779626" y="5180215"/>
            <a:ext cx="228600" cy="30480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9008226" y="5180215"/>
            <a:ext cx="228600" cy="3048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8322426" y="5789815"/>
            <a:ext cx="2286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8551026" y="5789815"/>
            <a:ext cx="228600" cy="304800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8779626" y="5789815"/>
            <a:ext cx="228600" cy="30480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9008226" y="5789815"/>
            <a:ext cx="228600" cy="3048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3750426" y="4646815"/>
            <a:ext cx="228600" cy="3048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3064626" y="5180215"/>
            <a:ext cx="2286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3521826" y="5180215"/>
            <a:ext cx="228600" cy="30480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3750426" y="5180215"/>
            <a:ext cx="228600" cy="3048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3064626" y="5789815"/>
            <a:ext cx="2286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3293226" y="5789815"/>
            <a:ext cx="228600" cy="304800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3521826" y="5789815"/>
            <a:ext cx="228600" cy="30480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3750426" y="5789815"/>
            <a:ext cx="228600" cy="3048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cxnSp>
        <p:nvCxnSpPr>
          <p:cNvPr id="48" name="Straight Arrow Connector 47"/>
          <p:cNvCxnSpPr>
            <a:stCxn id="4" idx="2"/>
            <a:endCxn id="8" idx="0"/>
          </p:cNvCxnSpPr>
          <p:nvPr/>
        </p:nvCxnSpPr>
        <p:spPr>
          <a:xfrm rot="5400000">
            <a:off x="3026527" y="3961015"/>
            <a:ext cx="304800" cy="317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/>
          <p:cNvCxnSpPr>
            <a:stCxn id="5" idx="2"/>
            <a:endCxn id="10" idx="0"/>
          </p:cNvCxnSpPr>
          <p:nvPr/>
        </p:nvCxnSpPr>
        <p:spPr>
          <a:xfrm rot="16200000" flipH="1">
            <a:off x="4131426" y="3084715"/>
            <a:ext cx="304800" cy="1752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/>
          <p:cNvCxnSpPr>
            <a:stCxn id="6" idx="2"/>
            <a:endCxn id="11" idx="0"/>
          </p:cNvCxnSpPr>
          <p:nvPr/>
        </p:nvCxnSpPr>
        <p:spPr>
          <a:xfrm rot="16200000" flipH="1">
            <a:off x="5274426" y="2170315"/>
            <a:ext cx="304800" cy="3581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/>
          <p:cNvCxnSpPr>
            <a:endCxn id="30" idx="0"/>
          </p:cNvCxnSpPr>
          <p:nvPr/>
        </p:nvCxnSpPr>
        <p:spPr>
          <a:xfrm>
            <a:off x="3979026" y="3808615"/>
            <a:ext cx="5143500" cy="304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/>
          <p:cNvCxnSpPr/>
          <p:nvPr/>
        </p:nvCxnSpPr>
        <p:spPr>
          <a:xfrm>
            <a:off x="3293226" y="4418215"/>
            <a:ext cx="1524000" cy="228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/>
          <p:cNvCxnSpPr>
            <a:endCxn id="21" idx="0"/>
          </p:cNvCxnSpPr>
          <p:nvPr/>
        </p:nvCxnSpPr>
        <p:spPr>
          <a:xfrm>
            <a:off x="5274426" y="4418215"/>
            <a:ext cx="1714500" cy="228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/>
          <p:cNvCxnSpPr/>
          <p:nvPr/>
        </p:nvCxnSpPr>
        <p:spPr>
          <a:xfrm>
            <a:off x="7331826" y="4418215"/>
            <a:ext cx="1447800" cy="228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/>
          <p:cNvCxnSpPr/>
          <p:nvPr/>
        </p:nvCxnSpPr>
        <p:spPr>
          <a:xfrm>
            <a:off x="9236826" y="4418215"/>
            <a:ext cx="990600" cy="228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Arrow Connector 55"/>
          <p:cNvCxnSpPr>
            <a:endCxn id="16" idx="0"/>
          </p:cNvCxnSpPr>
          <p:nvPr/>
        </p:nvCxnSpPr>
        <p:spPr>
          <a:xfrm>
            <a:off x="3979026" y="4951615"/>
            <a:ext cx="1638300" cy="228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Arrow Connector 56"/>
          <p:cNvCxnSpPr/>
          <p:nvPr/>
        </p:nvCxnSpPr>
        <p:spPr>
          <a:xfrm>
            <a:off x="5045826" y="4951615"/>
            <a:ext cx="1600200" cy="228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/>
          <p:cNvCxnSpPr/>
          <p:nvPr/>
        </p:nvCxnSpPr>
        <p:spPr>
          <a:xfrm>
            <a:off x="7103226" y="4951615"/>
            <a:ext cx="1371600" cy="228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Arrow Connector 58"/>
          <p:cNvCxnSpPr/>
          <p:nvPr/>
        </p:nvCxnSpPr>
        <p:spPr>
          <a:xfrm>
            <a:off x="9008226" y="4951615"/>
            <a:ext cx="1295400" cy="304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Arrow Connector 59"/>
          <p:cNvCxnSpPr>
            <a:endCxn id="19" idx="0"/>
          </p:cNvCxnSpPr>
          <p:nvPr/>
        </p:nvCxnSpPr>
        <p:spPr>
          <a:xfrm>
            <a:off x="3750426" y="5485015"/>
            <a:ext cx="1638300" cy="304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Arrow Connector 60"/>
          <p:cNvCxnSpPr/>
          <p:nvPr/>
        </p:nvCxnSpPr>
        <p:spPr>
          <a:xfrm>
            <a:off x="5731626" y="5485015"/>
            <a:ext cx="1828800" cy="304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Arrow Connector 61"/>
          <p:cNvCxnSpPr>
            <a:endCxn id="36" idx="0"/>
          </p:cNvCxnSpPr>
          <p:nvPr/>
        </p:nvCxnSpPr>
        <p:spPr>
          <a:xfrm>
            <a:off x="6874626" y="5485015"/>
            <a:ext cx="1562100" cy="304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TextBox 128"/>
          <p:cNvSpPr txBox="1">
            <a:spLocks noChangeArrowheads="1"/>
          </p:cNvSpPr>
          <p:nvPr/>
        </p:nvSpPr>
        <p:spPr bwMode="auto">
          <a:xfrm>
            <a:off x="3293226" y="6247015"/>
            <a:ext cx="50958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/>
              <a:t>P0</a:t>
            </a:r>
          </a:p>
        </p:txBody>
      </p:sp>
      <p:sp>
        <p:nvSpPr>
          <p:cNvPr id="64" name="TextBox 129"/>
          <p:cNvSpPr txBox="1">
            <a:spLocks noChangeArrowheads="1"/>
          </p:cNvSpPr>
          <p:nvPr/>
        </p:nvSpPr>
        <p:spPr bwMode="auto">
          <a:xfrm>
            <a:off x="5045826" y="6247015"/>
            <a:ext cx="50958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/>
              <a:t>P1</a:t>
            </a:r>
          </a:p>
        </p:txBody>
      </p:sp>
      <p:sp>
        <p:nvSpPr>
          <p:cNvPr id="65" name="TextBox 130"/>
          <p:cNvSpPr txBox="1">
            <a:spLocks noChangeArrowheads="1"/>
          </p:cNvSpPr>
          <p:nvPr/>
        </p:nvSpPr>
        <p:spPr bwMode="auto">
          <a:xfrm>
            <a:off x="6798426" y="6247015"/>
            <a:ext cx="50958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/>
              <a:t>P2</a:t>
            </a:r>
          </a:p>
        </p:txBody>
      </p:sp>
      <p:sp>
        <p:nvSpPr>
          <p:cNvPr id="66" name="TextBox 131"/>
          <p:cNvSpPr txBox="1">
            <a:spLocks noChangeArrowheads="1"/>
          </p:cNvSpPr>
          <p:nvPr/>
        </p:nvSpPr>
        <p:spPr bwMode="auto">
          <a:xfrm>
            <a:off x="8551026" y="6247015"/>
            <a:ext cx="50958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/>
              <a:t>P3</a:t>
            </a:r>
          </a:p>
        </p:txBody>
      </p:sp>
      <p:cxnSp>
        <p:nvCxnSpPr>
          <p:cNvPr id="67" name="Straight Arrow Connector 66"/>
          <p:cNvCxnSpPr/>
          <p:nvPr/>
        </p:nvCxnSpPr>
        <p:spPr>
          <a:xfrm>
            <a:off x="8779626" y="5485015"/>
            <a:ext cx="1524000" cy="304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840473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Message Protocols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1415332"/>
            <a:ext cx="10521222" cy="1765498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</a:pPr>
            <a:r>
              <a:rPr lang="en-US" altLang="en-US" dirty="0" smtClean="0"/>
              <a:t>Cooperative message passing requires cooperation of sender and receiver. </a:t>
            </a:r>
            <a:endParaRPr lang="en-US" dirty="0"/>
          </a:p>
          <a:p>
            <a:pPr>
              <a:lnSpc>
                <a:spcPct val="110000"/>
              </a:lnSpc>
            </a:pPr>
            <a:r>
              <a:rPr lang="en-US" altLang="en-US" dirty="0" smtClean="0"/>
              <a:t>Focus on blocking send/receive</a:t>
            </a:r>
          </a:p>
          <a:p>
            <a:pPr>
              <a:lnSpc>
                <a:spcPct val="110000"/>
              </a:lnSpc>
            </a:pPr>
            <a:endParaRPr lang="en-US" altLang="en-US" sz="2400" dirty="0"/>
          </a:p>
          <a:p>
            <a:pPr>
              <a:lnSpc>
                <a:spcPct val="110000"/>
              </a:lnSpc>
              <a:buNone/>
            </a:pPr>
            <a:endParaRPr lang="en-US" altLang="en-US" sz="2000" dirty="0"/>
          </a:p>
          <a:p>
            <a:endParaRPr lang="en-US" alt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283527" y="3591098"/>
            <a:ext cx="122822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Process 0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 err="1" smtClean="0"/>
              <a:t>MPI_Send</a:t>
            </a:r>
            <a:r>
              <a:rPr lang="en-US" dirty="0" smtClean="0"/>
              <a:t>()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9088583" y="3591098"/>
            <a:ext cx="1036053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Process 1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9606609" y="3990110"/>
            <a:ext cx="0" cy="183711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3782291" y="4015047"/>
            <a:ext cx="0" cy="4572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Cloud 11"/>
          <p:cNvSpPr/>
          <p:nvPr/>
        </p:nvSpPr>
        <p:spPr>
          <a:xfrm>
            <a:off x="4511748" y="4027516"/>
            <a:ext cx="3960373" cy="1050699"/>
          </a:xfrm>
          <a:prstGeom prst="cloud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solidFill>
                  <a:schemeClr val="tx1"/>
                </a:solidFill>
              </a:rPr>
              <a:t>Shoud</a:t>
            </a:r>
            <a:r>
              <a:rPr lang="en-US" dirty="0" smtClean="0">
                <a:solidFill>
                  <a:schemeClr val="tx1"/>
                </a:solidFill>
              </a:rPr>
              <a:t> I send? What next?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674725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Algorithm for large message broadcast: </a:t>
            </a:r>
            <a:br>
              <a:rPr lang="en-US" dirty="0"/>
            </a:br>
            <a:r>
              <a:rPr lang="en-US" dirty="0" smtClean="0"/>
              <a:t>pipelined broadcast </a:t>
            </a:r>
            <a:r>
              <a:rPr lang="en-US" dirty="0"/>
              <a:t>algorithm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sz="quarter" idx="13"/>
              </p:nvPr>
            </p:nvSpPr>
            <p:spPr>
              <a:xfrm>
                <a:off x="6035040" y="1566407"/>
                <a:ext cx="5242560" cy="4684763"/>
              </a:xfrm>
            </p:spPr>
            <p:txBody>
              <a:bodyPr>
                <a:normAutofit lnSpcReduction="10000"/>
              </a:bodyPr>
              <a:lstStyle/>
              <a:p>
                <a:r>
                  <a:rPr lang="en-US" dirty="0" smtClean="0"/>
                  <a:t>Chop the message to small chunk (S segments, each having m/S type data). </a:t>
                </a:r>
              </a:p>
              <a:p>
                <a:r>
                  <a:rPr lang="en-US" dirty="0" smtClean="0"/>
                  <a:t>Total time = </a:t>
                </a:r>
                <a:r>
                  <a:rPr lang="en-US" altLang="en-US" dirty="0"/>
                  <a:t>(S+P-1)*(a + </a:t>
                </a:r>
                <a:r>
                  <a:rPr lang="en-US" altLang="en-US" dirty="0" smtClean="0"/>
                  <a:t>b*m/S)</a:t>
                </a:r>
              </a:p>
              <a:p>
                <a:r>
                  <a:rPr lang="en-US" altLang="en-US" dirty="0" smtClean="0"/>
                  <a:t>When S&gt;&gt;P-1, </a:t>
                </a:r>
              </a:p>
              <a:p>
                <a:pPr marL="0" indent="0" algn="ctr">
                  <a:buNone/>
                </a:pPr>
                <a:r>
                  <a:rPr lang="en-US" altLang="en-US" dirty="0" smtClean="0"/>
                  <a:t>Time </a:t>
                </a:r>
                <a14:m>
                  <m:oMath xmlns:m="http://schemas.openxmlformats.org/officeDocument/2006/math">
                    <m:r>
                      <a:rPr lang="en-US" alt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≈</m:t>
                    </m:r>
                  </m:oMath>
                </a14:m>
                <a:r>
                  <a:rPr lang="en-US" altLang="en-US" dirty="0" smtClean="0"/>
                  <a:t> </a:t>
                </a:r>
                <a:r>
                  <a:rPr lang="en-US" altLang="en-US" dirty="0"/>
                  <a:t>(S+P-1)*a + </a:t>
                </a:r>
                <a14:m>
                  <m:oMath xmlns:m="http://schemas.openxmlformats.org/officeDocument/2006/math">
                    <m:r>
                      <a:rPr lang="en-US" altLang="en-US" i="1" dirty="0" smtClean="0">
                        <a:latin typeface="Cambria Math" panose="02040503050406030204" pitchFamily="18" charset="0"/>
                      </a:rPr>
                      <m:t>𝑐</m:t>
                    </m:r>
                    <m:r>
                      <a:rPr lang="en-US" altLang="en-US" i="1" dirty="0" smtClean="0">
                        <a:latin typeface="Cambria Math" panose="02040503050406030204" pitchFamily="18" charset="0"/>
                      </a:rPr>
                      <m:t>∗</m:t>
                    </m:r>
                    <m:r>
                      <a:rPr lang="en-US" altLang="en-US" i="1" dirty="0" smtClean="0"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endParaRPr lang="en-US" altLang="en-US" dirty="0"/>
              </a:p>
              <a:p>
                <a:r>
                  <a:rPr lang="en-US" altLang="en-US" dirty="0" smtClean="0"/>
                  <a:t>This is near optimal. Total size approximates m types. </a:t>
                </a:r>
                <a:endParaRPr lang="en-US" altLang="en-US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3"/>
              </p:nvPr>
            </p:nvSpPr>
            <p:spPr>
              <a:xfrm>
                <a:off x="6035040" y="1566407"/>
                <a:ext cx="5242560" cy="4684763"/>
              </a:xfrm>
              <a:blipFill>
                <a:blip r:embed="rId2"/>
                <a:stretch>
                  <a:fillRect l="-1977" t="-911" r="-372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Rectangle 3"/>
          <p:cNvSpPr/>
          <p:nvPr/>
        </p:nvSpPr>
        <p:spPr>
          <a:xfrm>
            <a:off x="989974" y="1415332"/>
            <a:ext cx="762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066174" y="1415332"/>
            <a:ext cx="76200" cy="304800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142374" y="1415332"/>
            <a:ext cx="76200" cy="30480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218574" y="1415332"/>
            <a:ext cx="76200" cy="3048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294774" y="1415332"/>
            <a:ext cx="76200" cy="304800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370974" y="1415332"/>
            <a:ext cx="76200" cy="3048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989974" y="1948732"/>
            <a:ext cx="762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066174" y="1948732"/>
            <a:ext cx="76200" cy="304800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142374" y="1948732"/>
            <a:ext cx="76200" cy="30480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218574" y="1948732"/>
            <a:ext cx="76200" cy="3048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1294774" y="1948732"/>
            <a:ext cx="76200" cy="304800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1370974" y="1948732"/>
            <a:ext cx="76200" cy="3048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2513974" y="1948732"/>
            <a:ext cx="76200" cy="3048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989974" y="2482132"/>
            <a:ext cx="762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1066174" y="2482132"/>
            <a:ext cx="76200" cy="304800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1142374" y="2482132"/>
            <a:ext cx="76200" cy="30480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1218574" y="2482132"/>
            <a:ext cx="76200" cy="3048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1294774" y="2482132"/>
            <a:ext cx="76200" cy="304800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1370974" y="2482132"/>
            <a:ext cx="76200" cy="3048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2437774" y="2482132"/>
            <a:ext cx="76200" cy="304800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2513974" y="2482132"/>
            <a:ext cx="76200" cy="3048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3580774" y="2482132"/>
            <a:ext cx="76200" cy="3048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989974" y="2939332"/>
            <a:ext cx="762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1066174" y="2939332"/>
            <a:ext cx="76200" cy="304800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1142374" y="2939332"/>
            <a:ext cx="76200" cy="30480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1218574" y="2939332"/>
            <a:ext cx="76200" cy="3048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1294774" y="2939332"/>
            <a:ext cx="76200" cy="304800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1370974" y="2939332"/>
            <a:ext cx="76200" cy="3048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2361574" y="2939332"/>
            <a:ext cx="76200" cy="3048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2437774" y="2939332"/>
            <a:ext cx="76200" cy="304800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2513974" y="2939332"/>
            <a:ext cx="76200" cy="3048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3504574" y="2939332"/>
            <a:ext cx="76200" cy="304800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3580774" y="2939332"/>
            <a:ext cx="76200" cy="3048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4799974" y="2939332"/>
            <a:ext cx="76200" cy="3048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989974" y="3396532"/>
            <a:ext cx="762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1066174" y="3396532"/>
            <a:ext cx="76200" cy="304800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1142374" y="3396532"/>
            <a:ext cx="76200" cy="30480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1218574" y="3396532"/>
            <a:ext cx="76200" cy="3048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1294774" y="3396532"/>
            <a:ext cx="76200" cy="304800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1370974" y="3396532"/>
            <a:ext cx="76200" cy="3048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2285374" y="3396532"/>
            <a:ext cx="76200" cy="30480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2361574" y="3396532"/>
            <a:ext cx="76200" cy="3048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2437774" y="3396532"/>
            <a:ext cx="76200" cy="304800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2513974" y="3396532"/>
            <a:ext cx="76200" cy="3048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3428374" y="3396532"/>
            <a:ext cx="76200" cy="3048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3504574" y="3396532"/>
            <a:ext cx="76200" cy="304800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3580774" y="3396532"/>
            <a:ext cx="76200" cy="3048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4723774" y="3396532"/>
            <a:ext cx="76200" cy="304800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4799974" y="3396532"/>
            <a:ext cx="76200" cy="3048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3" name="Rectangle 52"/>
          <p:cNvSpPr/>
          <p:nvPr/>
        </p:nvSpPr>
        <p:spPr>
          <a:xfrm>
            <a:off x="989974" y="3853732"/>
            <a:ext cx="762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4" name="Rectangle 53"/>
          <p:cNvSpPr/>
          <p:nvPr/>
        </p:nvSpPr>
        <p:spPr>
          <a:xfrm>
            <a:off x="1066174" y="3853732"/>
            <a:ext cx="76200" cy="304800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5" name="Rectangle 54"/>
          <p:cNvSpPr/>
          <p:nvPr/>
        </p:nvSpPr>
        <p:spPr>
          <a:xfrm>
            <a:off x="1142374" y="3853732"/>
            <a:ext cx="76200" cy="30480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6" name="Rectangle 55"/>
          <p:cNvSpPr/>
          <p:nvPr/>
        </p:nvSpPr>
        <p:spPr>
          <a:xfrm>
            <a:off x="1218574" y="3853732"/>
            <a:ext cx="76200" cy="3048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7" name="Rectangle 56"/>
          <p:cNvSpPr/>
          <p:nvPr/>
        </p:nvSpPr>
        <p:spPr>
          <a:xfrm>
            <a:off x="1294774" y="3853732"/>
            <a:ext cx="76200" cy="304800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8" name="Rectangle 57"/>
          <p:cNvSpPr/>
          <p:nvPr/>
        </p:nvSpPr>
        <p:spPr>
          <a:xfrm>
            <a:off x="1370974" y="3853732"/>
            <a:ext cx="76200" cy="3048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9" name="Rectangle 58"/>
          <p:cNvSpPr/>
          <p:nvPr/>
        </p:nvSpPr>
        <p:spPr>
          <a:xfrm>
            <a:off x="2209174" y="3853732"/>
            <a:ext cx="76200" cy="304800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0" name="Rectangle 59"/>
          <p:cNvSpPr/>
          <p:nvPr/>
        </p:nvSpPr>
        <p:spPr>
          <a:xfrm>
            <a:off x="2285374" y="3853732"/>
            <a:ext cx="76200" cy="30480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1" name="Rectangle 60"/>
          <p:cNvSpPr/>
          <p:nvPr/>
        </p:nvSpPr>
        <p:spPr>
          <a:xfrm>
            <a:off x="2361574" y="3853732"/>
            <a:ext cx="76200" cy="3048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2" name="Rectangle 61"/>
          <p:cNvSpPr/>
          <p:nvPr/>
        </p:nvSpPr>
        <p:spPr>
          <a:xfrm>
            <a:off x="2437774" y="3853732"/>
            <a:ext cx="76200" cy="304800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3" name="Rectangle 62"/>
          <p:cNvSpPr/>
          <p:nvPr/>
        </p:nvSpPr>
        <p:spPr>
          <a:xfrm>
            <a:off x="2513974" y="3853732"/>
            <a:ext cx="76200" cy="3048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4" name="Rectangle 63"/>
          <p:cNvSpPr/>
          <p:nvPr/>
        </p:nvSpPr>
        <p:spPr>
          <a:xfrm>
            <a:off x="3352174" y="3853732"/>
            <a:ext cx="76200" cy="30480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5" name="Rectangle 64"/>
          <p:cNvSpPr/>
          <p:nvPr/>
        </p:nvSpPr>
        <p:spPr>
          <a:xfrm>
            <a:off x="3428374" y="3853732"/>
            <a:ext cx="76200" cy="3048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6" name="Rectangle 65"/>
          <p:cNvSpPr/>
          <p:nvPr/>
        </p:nvSpPr>
        <p:spPr>
          <a:xfrm>
            <a:off x="3504574" y="3853732"/>
            <a:ext cx="76200" cy="304800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7" name="Rectangle 66"/>
          <p:cNvSpPr/>
          <p:nvPr/>
        </p:nvSpPr>
        <p:spPr>
          <a:xfrm>
            <a:off x="3580774" y="3853732"/>
            <a:ext cx="76200" cy="3048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8" name="Rectangle 67"/>
          <p:cNvSpPr/>
          <p:nvPr/>
        </p:nvSpPr>
        <p:spPr>
          <a:xfrm>
            <a:off x="4647574" y="3853732"/>
            <a:ext cx="76200" cy="3048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9" name="Rectangle 68"/>
          <p:cNvSpPr/>
          <p:nvPr/>
        </p:nvSpPr>
        <p:spPr>
          <a:xfrm>
            <a:off x="4723774" y="3853732"/>
            <a:ext cx="76200" cy="304800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70" name="Rectangle 69"/>
          <p:cNvSpPr/>
          <p:nvPr/>
        </p:nvSpPr>
        <p:spPr>
          <a:xfrm>
            <a:off x="4799974" y="3853732"/>
            <a:ext cx="76200" cy="3048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71" name="Rectangle 70"/>
          <p:cNvSpPr/>
          <p:nvPr/>
        </p:nvSpPr>
        <p:spPr>
          <a:xfrm>
            <a:off x="989974" y="4310932"/>
            <a:ext cx="762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72" name="Rectangle 71"/>
          <p:cNvSpPr/>
          <p:nvPr/>
        </p:nvSpPr>
        <p:spPr>
          <a:xfrm>
            <a:off x="1066174" y="4310932"/>
            <a:ext cx="76200" cy="304800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73" name="Rectangle 72"/>
          <p:cNvSpPr/>
          <p:nvPr/>
        </p:nvSpPr>
        <p:spPr>
          <a:xfrm>
            <a:off x="1142374" y="4310932"/>
            <a:ext cx="76200" cy="30480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74" name="Rectangle 73"/>
          <p:cNvSpPr/>
          <p:nvPr/>
        </p:nvSpPr>
        <p:spPr>
          <a:xfrm>
            <a:off x="1218574" y="4310932"/>
            <a:ext cx="76200" cy="3048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75" name="Rectangle 74"/>
          <p:cNvSpPr/>
          <p:nvPr/>
        </p:nvSpPr>
        <p:spPr>
          <a:xfrm>
            <a:off x="1294774" y="4310932"/>
            <a:ext cx="76200" cy="304800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76" name="Rectangle 75"/>
          <p:cNvSpPr/>
          <p:nvPr/>
        </p:nvSpPr>
        <p:spPr>
          <a:xfrm>
            <a:off x="1370974" y="4310932"/>
            <a:ext cx="76200" cy="3048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77" name="Rectangle 76"/>
          <p:cNvSpPr/>
          <p:nvPr/>
        </p:nvSpPr>
        <p:spPr>
          <a:xfrm>
            <a:off x="2132974" y="4310932"/>
            <a:ext cx="762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78" name="Rectangle 77"/>
          <p:cNvSpPr/>
          <p:nvPr/>
        </p:nvSpPr>
        <p:spPr>
          <a:xfrm>
            <a:off x="2209174" y="4310932"/>
            <a:ext cx="76200" cy="304800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79" name="Rectangle 78"/>
          <p:cNvSpPr/>
          <p:nvPr/>
        </p:nvSpPr>
        <p:spPr>
          <a:xfrm>
            <a:off x="2285374" y="4310932"/>
            <a:ext cx="76200" cy="30480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80" name="Rectangle 79"/>
          <p:cNvSpPr/>
          <p:nvPr/>
        </p:nvSpPr>
        <p:spPr>
          <a:xfrm>
            <a:off x="2361574" y="4310932"/>
            <a:ext cx="76200" cy="3048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81" name="Rectangle 80"/>
          <p:cNvSpPr/>
          <p:nvPr/>
        </p:nvSpPr>
        <p:spPr>
          <a:xfrm>
            <a:off x="2437774" y="4310932"/>
            <a:ext cx="76200" cy="304800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82" name="Rectangle 81"/>
          <p:cNvSpPr/>
          <p:nvPr/>
        </p:nvSpPr>
        <p:spPr>
          <a:xfrm>
            <a:off x="2513974" y="4310932"/>
            <a:ext cx="76200" cy="3048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83" name="Rectangle 82"/>
          <p:cNvSpPr/>
          <p:nvPr/>
        </p:nvSpPr>
        <p:spPr>
          <a:xfrm>
            <a:off x="3275974" y="4310932"/>
            <a:ext cx="76200" cy="304800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84" name="Rectangle 83"/>
          <p:cNvSpPr/>
          <p:nvPr/>
        </p:nvSpPr>
        <p:spPr>
          <a:xfrm>
            <a:off x="3352174" y="4310932"/>
            <a:ext cx="76200" cy="30480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85" name="Rectangle 84"/>
          <p:cNvSpPr/>
          <p:nvPr/>
        </p:nvSpPr>
        <p:spPr>
          <a:xfrm>
            <a:off x="3428374" y="4310932"/>
            <a:ext cx="76200" cy="3048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86" name="Rectangle 85"/>
          <p:cNvSpPr/>
          <p:nvPr/>
        </p:nvSpPr>
        <p:spPr>
          <a:xfrm>
            <a:off x="3504574" y="4310932"/>
            <a:ext cx="76200" cy="304800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87" name="Rectangle 86"/>
          <p:cNvSpPr/>
          <p:nvPr/>
        </p:nvSpPr>
        <p:spPr>
          <a:xfrm>
            <a:off x="3580774" y="4310932"/>
            <a:ext cx="76200" cy="3048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88" name="Rectangle 87"/>
          <p:cNvSpPr/>
          <p:nvPr/>
        </p:nvSpPr>
        <p:spPr>
          <a:xfrm>
            <a:off x="4571374" y="4310932"/>
            <a:ext cx="76200" cy="30480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89" name="Rectangle 88"/>
          <p:cNvSpPr/>
          <p:nvPr/>
        </p:nvSpPr>
        <p:spPr>
          <a:xfrm>
            <a:off x="4647574" y="4310932"/>
            <a:ext cx="76200" cy="3048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90" name="Rectangle 89"/>
          <p:cNvSpPr/>
          <p:nvPr/>
        </p:nvSpPr>
        <p:spPr>
          <a:xfrm>
            <a:off x="4723774" y="4310932"/>
            <a:ext cx="76200" cy="304800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91" name="Rectangle 90"/>
          <p:cNvSpPr/>
          <p:nvPr/>
        </p:nvSpPr>
        <p:spPr>
          <a:xfrm>
            <a:off x="4799974" y="4310932"/>
            <a:ext cx="76200" cy="3048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92" name="Rectangle 91"/>
          <p:cNvSpPr/>
          <p:nvPr/>
        </p:nvSpPr>
        <p:spPr>
          <a:xfrm>
            <a:off x="989974" y="4768132"/>
            <a:ext cx="762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93" name="Rectangle 92"/>
          <p:cNvSpPr/>
          <p:nvPr/>
        </p:nvSpPr>
        <p:spPr>
          <a:xfrm>
            <a:off x="1066174" y="4768132"/>
            <a:ext cx="76200" cy="304800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94" name="Rectangle 93"/>
          <p:cNvSpPr/>
          <p:nvPr/>
        </p:nvSpPr>
        <p:spPr>
          <a:xfrm>
            <a:off x="1142374" y="4768132"/>
            <a:ext cx="76200" cy="30480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95" name="Rectangle 94"/>
          <p:cNvSpPr/>
          <p:nvPr/>
        </p:nvSpPr>
        <p:spPr>
          <a:xfrm>
            <a:off x="1218574" y="4768132"/>
            <a:ext cx="76200" cy="3048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96" name="Rectangle 95"/>
          <p:cNvSpPr/>
          <p:nvPr/>
        </p:nvSpPr>
        <p:spPr>
          <a:xfrm>
            <a:off x="1294774" y="4768132"/>
            <a:ext cx="76200" cy="304800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97" name="Rectangle 96"/>
          <p:cNvSpPr/>
          <p:nvPr/>
        </p:nvSpPr>
        <p:spPr>
          <a:xfrm>
            <a:off x="1370974" y="4768132"/>
            <a:ext cx="76200" cy="3048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98" name="Rectangle 97"/>
          <p:cNvSpPr/>
          <p:nvPr/>
        </p:nvSpPr>
        <p:spPr>
          <a:xfrm>
            <a:off x="2132974" y="4768132"/>
            <a:ext cx="762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99" name="Rectangle 98"/>
          <p:cNvSpPr/>
          <p:nvPr/>
        </p:nvSpPr>
        <p:spPr>
          <a:xfrm>
            <a:off x="2209174" y="4768132"/>
            <a:ext cx="76200" cy="304800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00" name="Rectangle 99"/>
          <p:cNvSpPr/>
          <p:nvPr/>
        </p:nvSpPr>
        <p:spPr>
          <a:xfrm>
            <a:off x="2285374" y="4768132"/>
            <a:ext cx="76200" cy="30480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01" name="Rectangle 100"/>
          <p:cNvSpPr/>
          <p:nvPr/>
        </p:nvSpPr>
        <p:spPr>
          <a:xfrm>
            <a:off x="2361574" y="4768132"/>
            <a:ext cx="76200" cy="3048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02" name="Rectangle 101"/>
          <p:cNvSpPr/>
          <p:nvPr/>
        </p:nvSpPr>
        <p:spPr>
          <a:xfrm>
            <a:off x="2437774" y="4768132"/>
            <a:ext cx="76200" cy="304800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03" name="Rectangle 102"/>
          <p:cNvSpPr/>
          <p:nvPr/>
        </p:nvSpPr>
        <p:spPr>
          <a:xfrm>
            <a:off x="2513974" y="4768132"/>
            <a:ext cx="76200" cy="3048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04" name="Rectangle 103"/>
          <p:cNvSpPr/>
          <p:nvPr/>
        </p:nvSpPr>
        <p:spPr>
          <a:xfrm>
            <a:off x="3199774" y="4768132"/>
            <a:ext cx="762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05" name="Rectangle 104"/>
          <p:cNvSpPr/>
          <p:nvPr/>
        </p:nvSpPr>
        <p:spPr>
          <a:xfrm>
            <a:off x="3275974" y="4768132"/>
            <a:ext cx="76200" cy="304800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06" name="Rectangle 105"/>
          <p:cNvSpPr/>
          <p:nvPr/>
        </p:nvSpPr>
        <p:spPr>
          <a:xfrm>
            <a:off x="3352174" y="4768132"/>
            <a:ext cx="76200" cy="30480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07" name="Rectangle 106"/>
          <p:cNvSpPr/>
          <p:nvPr/>
        </p:nvSpPr>
        <p:spPr>
          <a:xfrm>
            <a:off x="3428374" y="4768132"/>
            <a:ext cx="76200" cy="3048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08" name="Rectangle 107"/>
          <p:cNvSpPr/>
          <p:nvPr/>
        </p:nvSpPr>
        <p:spPr>
          <a:xfrm>
            <a:off x="3504574" y="4768132"/>
            <a:ext cx="76200" cy="304800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09" name="Rectangle 108"/>
          <p:cNvSpPr/>
          <p:nvPr/>
        </p:nvSpPr>
        <p:spPr>
          <a:xfrm>
            <a:off x="3580774" y="4768132"/>
            <a:ext cx="76200" cy="3048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10" name="Rectangle 109"/>
          <p:cNvSpPr/>
          <p:nvPr/>
        </p:nvSpPr>
        <p:spPr>
          <a:xfrm>
            <a:off x="4495174" y="4768132"/>
            <a:ext cx="76200" cy="304800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11" name="Rectangle 110"/>
          <p:cNvSpPr/>
          <p:nvPr/>
        </p:nvSpPr>
        <p:spPr>
          <a:xfrm>
            <a:off x="4571374" y="4768132"/>
            <a:ext cx="76200" cy="30480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12" name="Rectangle 111"/>
          <p:cNvSpPr/>
          <p:nvPr/>
        </p:nvSpPr>
        <p:spPr>
          <a:xfrm>
            <a:off x="4647574" y="4768132"/>
            <a:ext cx="76200" cy="3048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13" name="Rectangle 112"/>
          <p:cNvSpPr/>
          <p:nvPr/>
        </p:nvSpPr>
        <p:spPr>
          <a:xfrm>
            <a:off x="4723774" y="4768132"/>
            <a:ext cx="76200" cy="304800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14" name="Rectangle 113"/>
          <p:cNvSpPr/>
          <p:nvPr/>
        </p:nvSpPr>
        <p:spPr>
          <a:xfrm>
            <a:off x="4799974" y="4768132"/>
            <a:ext cx="76200" cy="3048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15" name="Rectangle 114"/>
          <p:cNvSpPr/>
          <p:nvPr/>
        </p:nvSpPr>
        <p:spPr>
          <a:xfrm>
            <a:off x="989974" y="5301532"/>
            <a:ext cx="762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16" name="Rectangle 115"/>
          <p:cNvSpPr/>
          <p:nvPr/>
        </p:nvSpPr>
        <p:spPr>
          <a:xfrm>
            <a:off x="1066174" y="5301532"/>
            <a:ext cx="76200" cy="304800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17" name="Rectangle 116"/>
          <p:cNvSpPr/>
          <p:nvPr/>
        </p:nvSpPr>
        <p:spPr>
          <a:xfrm>
            <a:off x="1142374" y="5301532"/>
            <a:ext cx="76200" cy="30480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18" name="Rectangle 117"/>
          <p:cNvSpPr/>
          <p:nvPr/>
        </p:nvSpPr>
        <p:spPr>
          <a:xfrm>
            <a:off x="1218574" y="5301532"/>
            <a:ext cx="76200" cy="3048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19" name="Rectangle 118"/>
          <p:cNvSpPr/>
          <p:nvPr/>
        </p:nvSpPr>
        <p:spPr>
          <a:xfrm>
            <a:off x="1294774" y="5301532"/>
            <a:ext cx="76200" cy="304800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20" name="Rectangle 119"/>
          <p:cNvSpPr/>
          <p:nvPr/>
        </p:nvSpPr>
        <p:spPr>
          <a:xfrm>
            <a:off x="1370974" y="5301532"/>
            <a:ext cx="76200" cy="3048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21" name="Rectangle 120"/>
          <p:cNvSpPr/>
          <p:nvPr/>
        </p:nvSpPr>
        <p:spPr>
          <a:xfrm>
            <a:off x="2132974" y="5301532"/>
            <a:ext cx="762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22" name="Rectangle 121"/>
          <p:cNvSpPr/>
          <p:nvPr/>
        </p:nvSpPr>
        <p:spPr>
          <a:xfrm>
            <a:off x="2209174" y="5301532"/>
            <a:ext cx="76200" cy="304800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23" name="Rectangle 122"/>
          <p:cNvSpPr/>
          <p:nvPr/>
        </p:nvSpPr>
        <p:spPr>
          <a:xfrm>
            <a:off x="2285374" y="5301532"/>
            <a:ext cx="76200" cy="30480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24" name="Rectangle 123"/>
          <p:cNvSpPr/>
          <p:nvPr/>
        </p:nvSpPr>
        <p:spPr>
          <a:xfrm>
            <a:off x="2361574" y="5301532"/>
            <a:ext cx="76200" cy="3048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25" name="Rectangle 124"/>
          <p:cNvSpPr/>
          <p:nvPr/>
        </p:nvSpPr>
        <p:spPr>
          <a:xfrm>
            <a:off x="2437774" y="5301532"/>
            <a:ext cx="76200" cy="304800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26" name="Rectangle 125"/>
          <p:cNvSpPr/>
          <p:nvPr/>
        </p:nvSpPr>
        <p:spPr>
          <a:xfrm>
            <a:off x="2513974" y="5301532"/>
            <a:ext cx="76200" cy="3048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27" name="Rectangle 126"/>
          <p:cNvSpPr/>
          <p:nvPr/>
        </p:nvSpPr>
        <p:spPr>
          <a:xfrm>
            <a:off x="3199774" y="5301532"/>
            <a:ext cx="762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28" name="Rectangle 127"/>
          <p:cNvSpPr/>
          <p:nvPr/>
        </p:nvSpPr>
        <p:spPr>
          <a:xfrm>
            <a:off x="3275974" y="5301532"/>
            <a:ext cx="76200" cy="304800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29" name="Rectangle 128"/>
          <p:cNvSpPr/>
          <p:nvPr/>
        </p:nvSpPr>
        <p:spPr>
          <a:xfrm>
            <a:off x="3352174" y="5301532"/>
            <a:ext cx="76200" cy="30480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30" name="Rectangle 129"/>
          <p:cNvSpPr/>
          <p:nvPr/>
        </p:nvSpPr>
        <p:spPr>
          <a:xfrm>
            <a:off x="3428374" y="5301532"/>
            <a:ext cx="76200" cy="3048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31" name="Rectangle 130"/>
          <p:cNvSpPr/>
          <p:nvPr/>
        </p:nvSpPr>
        <p:spPr>
          <a:xfrm>
            <a:off x="3504574" y="5301532"/>
            <a:ext cx="76200" cy="304800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32" name="Rectangle 131"/>
          <p:cNvSpPr/>
          <p:nvPr/>
        </p:nvSpPr>
        <p:spPr>
          <a:xfrm>
            <a:off x="3580774" y="5301532"/>
            <a:ext cx="76200" cy="3048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33" name="Rectangle 132"/>
          <p:cNvSpPr/>
          <p:nvPr/>
        </p:nvSpPr>
        <p:spPr>
          <a:xfrm>
            <a:off x="4418974" y="5301532"/>
            <a:ext cx="762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34" name="Rectangle 133"/>
          <p:cNvSpPr/>
          <p:nvPr/>
        </p:nvSpPr>
        <p:spPr>
          <a:xfrm>
            <a:off x="4495174" y="5301532"/>
            <a:ext cx="76200" cy="304800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35" name="Rectangle 134"/>
          <p:cNvSpPr/>
          <p:nvPr/>
        </p:nvSpPr>
        <p:spPr>
          <a:xfrm>
            <a:off x="4571374" y="5301532"/>
            <a:ext cx="76200" cy="30480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36" name="Rectangle 135"/>
          <p:cNvSpPr/>
          <p:nvPr/>
        </p:nvSpPr>
        <p:spPr>
          <a:xfrm>
            <a:off x="4647574" y="5301532"/>
            <a:ext cx="76200" cy="3048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37" name="Rectangle 136"/>
          <p:cNvSpPr/>
          <p:nvPr/>
        </p:nvSpPr>
        <p:spPr>
          <a:xfrm>
            <a:off x="4723774" y="5301532"/>
            <a:ext cx="76200" cy="304800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38" name="Rectangle 137"/>
          <p:cNvSpPr/>
          <p:nvPr/>
        </p:nvSpPr>
        <p:spPr>
          <a:xfrm>
            <a:off x="4799974" y="5301532"/>
            <a:ext cx="76200" cy="3048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39" name="TextBox 185"/>
          <p:cNvSpPr txBox="1">
            <a:spLocks noChangeArrowheads="1"/>
          </p:cNvSpPr>
          <p:nvPr/>
        </p:nvSpPr>
        <p:spPr bwMode="auto">
          <a:xfrm>
            <a:off x="913774" y="5682532"/>
            <a:ext cx="50958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/>
              <a:t>P0</a:t>
            </a:r>
          </a:p>
        </p:txBody>
      </p:sp>
      <p:sp>
        <p:nvSpPr>
          <p:cNvPr id="140" name="TextBox 187"/>
          <p:cNvSpPr txBox="1">
            <a:spLocks noChangeArrowheads="1"/>
          </p:cNvSpPr>
          <p:nvPr/>
        </p:nvSpPr>
        <p:spPr bwMode="auto">
          <a:xfrm>
            <a:off x="4418974" y="5682532"/>
            <a:ext cx="50958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/>
              <a:t>P3</a:t>
            </a:r>
          </a:p>
        </p:txBody>
      </p:sp>
      <p:sp>
        <p:nvSpPr>
          <p:cNvPr id="141" name="TextBox 188"/>
          <p:cNvSpPr txBox="1">
            <a:spLocks noChangeArrowheads="1"/>
          </p:cNvSpPr>
          <p:nvPr/>
        </p:nvSpPr>
        <p:spPr bwMode="auto">
          <a:xfrm>
            <a:off x="3199774" y="5682532"/>
            <a:ext cx="50958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/>
              <a:t>P2</a:t>
            </a:r>
          </a:p>
        </p:txBody>
      </p:sp>
      <p:sp>
        <p:nvSpPr>
          <p:cNvPr id="142" name="TextBox 189"/>
          <p:cNvSpPr txBox="1">
            <a:spLocks noChangeArrowheads="1"/>
          </p:cNvSpPr>
          <p:nvPr/>
        </p:nvSpPr>
        <p:spPr bwMode="auto">
          <a:xfrm>
            <a:off x="2132974" y="5682532"/>
            <a:ext cx="50958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/>
              <a:t>P1</a:t>
            </a:r>
          </a:p>
        </p:txBody>
      </p:sp>
    </p:spTree>
    <p:extLst>
      <p:ext uri="{BB962C8B-B14F-4D97-AF65-F5344CB8AC3E}">
        <p14:creationId xmlns:p14="http://schemas.microsoft.com/office/powerpoint/2010/main" val="156297654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 smtClean="0"/>
              <a:t>Under the abstract model</a:t>
            </a:r>
          </a:p>
          <a:p>
            <a:pPr lvl="1"/>
            <a:r>
              <a:rPr lang="en-US" altLang="en-US" dirty="0"/>
              <a:t>For small messages: binomial tree</a:t>
            </a:r>
          </a:p>
          <a:p>
            <a:pPr lvl="1"/>
            <a:r>
              <a:rPr lang="en-US" altLang="en-US" dirty="0"/>
              <a:t>For very large </a:t>
            </a:r>
            <a:r>
              <a:rPr lang="en-US" altLang="en-US" dirty="0" smtClean="0"/>
              <a:t>messages: </a:t>
            </a:r>
            <a:r>
              <a:rPr lang="en-US" altLang="en-US" dirty="0" smtClean="0"/>
              <a:t>scatter-</a:t>
            </a:r>
            <a:r>
              <a:rPr lang="en-US" altLang="en-US" dirty="0" err="1" smtClean="0"/>
              <a:t>allgather</a:t>
            </a:r>
            <a:r>
              <a:rPr lang="en-US" altLang="en-US" dirty="0" smtClean="0"/>
              <a:t> algorithm or pipelined algorithm</a:t>
            </a:r>
          </a:p>
          <a:p>
            <a:pPr lvl="1"/>
            <a:endParaRPr lang="en-US" altLang="en-US" dirty="0"/>
          </a:p>
          <a:p>
            <a:pPr lvl="1"/>
            <a:r>
              <a:rPr lang="en-US" altLang="en-US" dirty="0" smtClean="0"/>
              <a:t>What about medium size message? </a:t>
            </a:r>
            <a:endParaRPr lang="en-US" alt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903897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Second phase: adapt the theoretical good algorithms </a:t>
            </a:r>
            <a:r>
              <a:rPr lang="en-US" dirty="0" smtClean="0"/>
              <a:t>to the specific</a:t>
            </a:r>
            <a:r>
              <a:rPr lang="en-US" dirty="0" smtClean="0"/>
              <a:t> </a:t>
            </a:r>
            <a:r>
              <a:rPr lang="en-US" dirty="0" smtClean="0"/>
              <a:t>machine architecture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 Practical HPC systems have various architectural features and constraints. </a:t>
            </a:r>
          </a:p>
          <a:p>
            <a:pPr lvl="1"/>
            <a:r>
              <a:rPr lang="en-US" dirty="0"/>
              <a:t> </a:t>
            </a:r>
            <a:r>
              <a:rPr lang="en-US" dirty="0" smtClean="0"/>
              <a:t>limited link bandwidth</a:t>
            </a:r>
          </a:p>
          <a:p>
            <a:pPr lvl="1"/>
            <a:r>
              <a:rPr lang="en-US" dirty="0"/>
              <a:t> </a:t>
            </a:r>
            <a:r>
              <a:rPr lang="en-US" dirty="0" smtClean="0"/>
              <a:t>limited memory bandwidth (affects e.g. intra-node communication)</a:t>
            </a:r>
          </a:p>
          <a:p>
            <a:pPr lvl="1"/>
            <a:r>
              <a:rPr lang="en-US" dirty="0" smtClean="0"/>
              <a:t>Naïvely run the theoretical good algorithms may not achieve good performance.</a:t>
            </a:r>
          </a:p>
          <a:p>
            <a:pPr lvl="1"/>
            <a:r>
              <a:rPr lang="en-US" altLang="en-US" dirty="0" smtClean="0"/>
              <a:t>Algorithms </a:t>
            </a:r>
            <a:r>
              <a:rPr lang="en-US" altLang="en-US" dirty="0"/>
              <a:t>for small messages can usually be applied directly.</a:t>
            </a:r>
          </a:p>
          <a:p>
            <a:pPr lvl="2"/>
            <a:r>
              <a:rPr lang="en-US" altLang="en-US" dirty="0"/>
              <a:t>Small message usually do not </a:t>
            </a:r>
            <a:r>
              <a:rPr lang="en-US" altLang="en-US" dirty="0" smtClean="0"/>
              <a:t>cause memory or network issues.</a:t>
            </a:r>
          </a:p>
          <a:p>
            <a:pPr lvl="1"/>
            <a:r>
              <a:rPr lang="en-US" altLang="en-US" dirty="0" smtClean="0"/>
              <a:t>Algorithms </a:t>
            </a:r>
            <a:r>
              <a:rPr lang="en-US" altLang="en-US" dirty="0"/>
              <a:t>for large messages usually need attention.</a:t>
            </a:r>
          </a:p>
          <a:p>
            <a:pPr lvl="2"/>
            <a:r>
              <a:rPr lang="en-US" altLang="en-US" dirty="0"/>
              <a:t>Large message can easily cause </a:t>
            </a:r>
            <a:r>
              <a:rPr lang="en-US" altLang="en-US" dirty="0" smtClean="0"/>
              <a:t>memory or network issues.</a:t>
            </a:r>
            <a:endParaRPr lang="en-US" altLang="en-US" dirty="0"/>
          </a:p>
          <a:p>
            <a:r>
              <a:rPr lang="en-US" dirty="0" smtClean="0"/>
              <a:t>To achieve the best performance, we will need to make the algorithms topology- or architecture-aware.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668182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Consider the pipelined algorithm on an SMP cluster like </a:t>
            </a:r>
            <a:r>
              <a:rPr lang="en-US" dirty="0" err="1" smtClean="0"/>
              <a:t>linprog</a:t>
            </a:r>
            <a:endParaRPr lang="en-US" dirty="0"/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4847" y="2036618"/>
            <a:ext cx="7178040" cy="3064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075724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Logical and physical communication pattern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altLang="en-US" dirty="0"/>
              <a:t>Communication pattern in </a:t>
            </a:r>
            <a:r>
              <a:rPr lang="en-US" altLang="en-US" dirty="0" smtClean="0"/>
              <a:t>the </a:t>
            </a:r>
            <a:r>
              <a:rPr lang="en-US" altLang="en-US" dirty="0"/>
              <a:t>pipelined algorithm:</a:t>
            </a:r>
          </a:p>
          <a:p>
            <a:pPr lvl="1"/>
            <a:r>
              <a:rPr lang="en-US" altLang="en-US" dirty="0"/>
              <a:t>Let F:{0, 1, …, P-1} </a:t>
            </a:r>
            <a:r>
              <a:rPr lang="en-US" altLang="en-US" dirty="0">
                <a:sym typeface="Wingdings" panose="05000000000000000000" pitchFamily="2" charset="2"/>
              </a:rPr>
              <a:t> {0, 1, …, P-1}</a:t>
            </a:r>
            <a:r>
              <a:rPr lang="en-US" altLang="en-US" dirty="0"/>
              <a:t> be a one-to-one mapping function. The pattern can be F(0)</a:t>
            </a:r>
            <a:r>
              <a:rPr lang="en-US" altLang="en-US" dirty="0">
                <a:sym typeface="Wingdings" panose="05000000000000000000" pitchFamily="2" charset="2"/>
              </a:rPr>
              <a:t> F(1)  F(2)  ……F(P-1)</a:t>
            </a:r>
          </a:p>
          <a:p>
            <a:pPr lvl="1"/>
            <a:r>
              <a:rPr lang="en-US" altLang="en-US" dirty="0">
                <a:sym typeface="Wingdings" panose="05000000000000000000" pitchFamily="2" charset="2"/>
              </a:rPr>
              <a:t>To achieve maximum performance, we need to find a </a:t>
            </a:r>
            <a:r>
              <a:rPr lang="en-US" altLang="en-US" dirty="0" smtClean="0">
                <a:sym typeface="Wingdings" panose="05000000000000000000" pitchFamily="2" charset="2"/>
              </a:rPr>
              <a:t>physical mapping </a:t>
            </a:r>
            <a:r>
              <a:rPr lang="en-US" altLang="en-US" dirty="0">
                <a:sym typeface="Wingdings" panose="05000000000000000000" pitchFamily="2" charset="2"/>
              </a:rPr>
              <a:t>such that </a:t>
            </a:r>
            <a:r>
              <a:rPr lang="en-US" altLang="en-US" dirty="0"/>
              <a:t>F(0)</a:t>
            </a:r>
            <a:r>
              <a:rPr lang="en-US" altLang="en-US" dirty="0">
                <a:sym typeface="Wingdings" panose="05000000000000000000" pitchFamily="2" charset="2"/>
              </a:rPr>
              <a:t> F(1)  F(2)  ……F(P-1) does not have contention.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763373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An example of bad mapping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6026726" y="1566408"/>
            <a:ext cx="5250873" cy="4224792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dirty="0"/>
              <a:t>0</a:t>
            </a:r>
            <a:r>
              <a:rPr lang="en-US" altLang="en-US" dirty="0">
                <a:sym typeface="Wingdings" panose="05000000000000000000" pitchFamily="2" charset="2"/>
              </a:rPr>
              <a:t>1234567</a:t>
            </a:r>
          </a:p>
          <a:p>
            <a:pPr lvl="1">
              <a:lnSpc>
                <a:spcPct val="90000"/>
              </a:lnSpc>
            </a:pPr>
            <a:r>
              <a:rPr lang="en-US" altLang="en-US" dirty="0" smtClean="0">
                <a:sym typeface="Wingdings" panose="05000000000000000000" pitchFamily="2" charset="2"/>
              </a:rPr>
              <a:t>n1n2 </a:t>
            </a:r>
            <a:r>
              <a:rPr lang="en-US" altLang="en-US" dirty="0">
                <a:sym typeface="Wingdings" panose="05000000000000000000" pitchFamily="2" charset="2"/>
              </a:rPr>
              <a:t>must carry traffic from 01, 23, 45, 6</a:t>
            </a:r>
            <a:r>
              <a:rPr lang="en-US" altLang="en-US" dirty="0" smtClean="0">
                <a:sym typeface="Wingdings" panose="05000000000000000000" pitchFamily="2" charset="2"/>
              </a:rPr>
              <a:t>7</a:t>
            </a:r>
            <a:endParaRPr lang="en-US" altLang="en-US" dirty="0">
              <a:sym typeface="Wingdings" panose="05000000000000000000" pitchFamily="2" charset="2"/>
            </a:endParaRPr>
          </a:p>
          <a:p>
            <a:pPr>
              <a:lnSpc>
                <a:spcPct val="90000"/>
              </a:lnSpc>
            </a:pPr>
            <a:r>
              <a:rPr lang="en-US" altLang="en-US" dirty="0">
                <a:sym typeface="Wingdings" panose="05000000000000000000" pitchFamily="2" charset="2"/>
              </a:rPr>
              <a:t>A good mapping: 02461357</a:t>
            </a:r>
          </a:p>
          <a:p>
            <a:pPr lvl="1">
              <a:lnSpc>
                <a:spcPct val="90000"/>
              </a:lnSpc>
            </a:pPr>
            <a:r>
              <a:rPr lang="en-US" altLang="en-US" dirty="0" smtClean="0">
                <a:sym typeface="Wingdings" panose="05000000000000000000" pitchFamily="2" charset="2"/>
              </a:rPr>
              <a:t>n</a:t>
            </a:r>
            <a:r>
              <a:rPr lang="en-US" altLang="en-US" dirty="0">
                <a:sym typeface="Wingdings" panose="05000000000000000000" pitchFamily="2" charset="2"/>
              </a:rPr>
              <a:t>1</a:t>
            </a:r>
            <a:r>
              <a:rPr lang="en-US" altLang="en-US" dirty="0" smtClean="0">
                <a:sym typeface="Wingdings" panose="05000000000000000000" pitchFamily="2" charset="2"/>
              </a:rPr>
              <a:t>n2 </a:t>
            </a:r>
            <a:r>
              <a:rPr lang="en-US" altLang="en-US" dirty="0">
                <a:sym typeface="Wingdings" panose="05000000000000000000" pitchFamily="2" charset="2"/>
              </a:rPr>
              <a:t>only carry traffic for 61</a:t>
            </a:r>
            <a:endParaRPr lang="en-US" altLang="en-US" dirty="0"/>
          </a:p>
          <a:p>
            <a:endParaRPr lang="en-US" dirty="0"/>
          </a:p>
        </p:txBody>
      </p:sp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838200" y="3276600"/>
            <a:ext cx="9144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" name="Rectangle 6"/>
          <p:cNvSpPr>
            <a:spLocks noChangeArrowheads="1"/>
          </p:cNvSpPr>
          <p:nvPr/>
        </p:nvSpPr>
        <p:spPr bwMode="auto">
          <a:xfrm>
            <a:off x="3435926" y="3276600"/>
            <a:ext cx="9144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6" name="Oval 7"/>
          <p:cNvSpPr>
            <a:spLocks noChangeArrowheads="1"/>
          </p:cNvSpPr>
          <p:nvPr/>
        </p:nvSpPr>
        <p:spPr bwMode="auto">
          <a:xfrm>
            <a:off x="152400" y="2209800"/>
            <a:ext cx="685800" cy="685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7" name="Oval 9"/>
          <p:cNvSpPr>
            <a:spLocks noChangeArrowheads="1"/>
          </p:cNvSpPr>
          <p:nvPr/>
        </p:nvSpPr>
        <p:spPr bwMode="auto">
          <a:xfrm>
            <a:off x="1066800" y="2133600"/>
            <a:ext cx="685800" cy="685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8" name="Oval 10"/>
          <p:cNvSpPr>
            <a:spLocks noChangeArrowheads="1"/>
          </p:cNvSpPr>
          <p:nvPr/>
        </p:nvSpPr>
        <p:spPr bwMode="auto">
          <a:xfrm>
            <a:off x="152400" y="4191000"/>
            <a:ext cx="685800" cy="685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9" name="Oval 11"/>
          <p:cNvSpPr>
            <a:spLocks noChangeArrowheads="1"/>
          </p:cNvSpPr>
          <p:nvPr/>
        </p:nvSpPr>
        <p:spPr bwMode="auto">
          <a:xfrm>
            <a:off x="1143000" y="4191000"/>
            <a:ext cx="685800" cy="685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0" name="Oval 12"/>
          <p:cNvSpPr>
            <a:spLocks noChangeArrowheads="1"/>
          </p:cNvSpPr>
          <p:nvPr/>
        </p:nvSpPr>
        <p:spPr bwMode="auto">
          <a:xfrm>
            <a:off x="4578926" y="4114800"/>
            <a:ext cx="685800" cy="685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1" name="Oval 13"/>
          <p:cNvSpPr>
            <a:spLocks noChangeArrowheads="1"/>
          </p:cNvSpPr>
          <p:nvPr/>
        </p:nvSpPr>
        <p:spPr bwMode="auto">
          <a:xfrm>
            <a:off x="3435926" y="4114800"/>
            <a:ext cx="685800" cy="685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2" name="Oval 14"/>
          <p:cNvSpPr>
            <a:spLocks noChangeArrowheads="1"/>
          </p:cNvSpPr>
          <p:nvPr/>
        </p:nvSpPr>
        <p:spPr bwMode="auto">
          <a:xfrm>
            <a:off x="4350326" y="2209800"/>
            <a:ext cx="685800" cy="685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3" name="Oval 15"/>
          <p:cNvSpPr>
            <a:spLocks noChangeArrowheads="1"/>
          </p:cNvSpPr>
          <p:nvPr/>
        </p:nvSpPr>
        <p:spPr bwMode="auto">
          <a:xfrm>
            <a:off x="3359726" y="2209800"/>
            <a:ext cx="685800" cy="685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4" name="Line 16"/>
          <p:cNvSpPr>
            <a:spLocks noChangeShapeType="1"/>
          </p:cNvSpPr>
          <p:nvPr/>
        </p:nvSpPr>
        <p:spPr bwMode="auto">
          <a:xfrm>
            <a:off x="685800" y="2895600"/>
            <a:ext cx="457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" name="Line 18"/>
          <p:cNvSpPr>
            <a:spLocks noChangeShapeType="1"/>
          </p:cNvSpPr>
          <p:nvPr/>
        </p:nvSpPr>
        <p:spPr bwMode="auto">
          <a:xfrm>
            <a:off x="1447800" y="28194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" name="Line 19"/>
          <p:cNvSpPr>
            <a:spLocks noChangeShapeType="1"/>
          </p:cNvSpPr>
          <p:nvPr/>
        </p:nvSpPr>
        <p:spPr bwMode="auto">
          <a:xfrm flipH="1">
            <a:off x="685800" y="3810000"/>
            <a:ext cx="3810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" name="Line 20"/>
          <p:cNvSpPr>
            <a:spLocks noChangeShapeType="1"/>
          </p:cNvSpPr>
          <p:nvPr/>
        </p:nvSpPr>
        <p:spPr bwMode="auto">
          <a:xfrm>
            <a:off x="1447800" y="38100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" name="Line 21"/>
          <p:cNvSpPr>
            <a:spLocks noChangeShapeType="1"/>
          </p:cNvSpPr>
          <p:nvPr/>
        </p:nvSpPr>
        <p:spPr bwMode="auto">
          <a:xfrm>
            <a:off x="3740726" y="28956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" name="Line 22"/>
          <p:cNvSpPr>
            <a:spLocks noChangeShapeType="1"/>
          </p:cNvSpPr>
          <p:nvPr/>
        </p:nvSpPr>
        <p:spPr bwMode="auto">
          <a:xfrm flipV="1">
            <a:off x="4121726" y="2895600"/>
            <a:ext cx="457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" name="Line 23"/>
          <p:cNvSpPr>
            <a:spLocks noChangeShapeType="1"/>
          </p:cNvSpPr>
          <p:nvPr/>
        </p:nvSpPr>
        <p:spPr bwMode="auto">
          <a:xfrm>
            <a:off x="3740726" y="38100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" name="Line 24"/>
          <p:cNvSpPr>
            <a:spLocks noChangeShapeType="1"/>
          </p:cNvSpPr>
          <p:nvPr/>
        </p:nvSpPr>
        <p:spPr bwMode="auto">
          <a:xfrm>
            <a:off x="4121726" y="3810000"/>
            <a:ext cx="6096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" name="Text Box 25"/>
          <p:cNvSpPr txBox="1">
            <a:spLocks noChangeArrowheads="1"/>
          </p:cNvSpPr>
          <p:nvPr/>
        </p:nvSpPr>
        <p:spPr bwMode="auto">
          <a:xfrm>
            <a:off x="304800" y="2362200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dirty="0"/>
              <a:t>0</a:t>
            </a:r>
          </a:p>
        </p:txBody>
      </p:sp>
      <p:sp>
        <p:nvSpPr>
          <p:cNvPr id="24" name="Text Box 26"/>
          <p:cNvSpPr txBox="1">
            <a:spLocks noChangeArrowheads="1"/>
          </p:cNvSpPr>
          <p:nvPr/>
        </p:nvSpPr>
        <p:spPr bwMode="auto">
          <a:xfrm>
            <a:off x="3512126" y="2362200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dirty="0"/>
              <a:t>1</a:t>
            </a:r>
          </a:p>
        </p:txBody>
      </p:sp>
      <p:sp>
        <p:nvSpPr>
          <p:cNvPr id="25" name="Text Box 27"/>
          <p:cNvSpPr txBox="1">
            <a:spLocks noChangeArrowheads="1"/>
          </p:cNvSpPr>
          <p:nvPr/>
        </p:nvSpPr>
        <p:spPr bwMode="auto">
          <a:xfrm>
            <a:off x="1219200" y="2286000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dirty="0"/>
              <a:t>2</a:t>
            </a:r>
          </a:p>
        </p:txBody>
      </p:sp>
      <p:sp>
        <p:nvSpPr>
          <p:cNvPr id="26" name="Text Box 28"/>
          <p:cNvSpPr txBox="1">
            <a:spLocks noChangeArrowheads="1"/>
          </p:cNvSpPr>
          <p:nvPr/>
        </p:nvSpPr>
        <p:spPr bwMode="auto">
          <a:xfrm>
            <a:off x="4502726" y="2362200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/>
              <a:t>3</a:t>
            </a:r>
          </a:p>
        </p:txBody>
      </p:sp>
      <p:sp>
        <p:nvSpPr>
          <p:cNvPr id="27" name="Text Box 29"/>
          <p:cNvSpPr txBox="1">
            <a:spLocks noChangeArrowheads="1"/>
          </p:cNvSpPr>
          <p:nvPr/>
        </p:nvSpPr>
        <p:spPr bwMode="auto">
          <a:xfrm>
            <a:off x="304800" y="4343400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/>
              <a:t>4</a:t>
            </a:r>
          </a:p>
        </p:txBody>
      </p:sp>
      <p:sp>
        <p:nvSpPr>
          <p:cNvPr id="28" name="Text Box 30"/>
          <p:cNvSpPr txBox="1">
            <a:spLocks noChangeArrowheads="1"/>
          </p:cNvSpPr>
          <p:nvPr/>
        </p:nvSpPr>
        <p:spPr bwMode="auto">
          <a:xfrm>
            <a:off x="3588326" y="4267200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/>
              <a:t>5</a:t>
            </a:r>
          </a:p>
        </p:txBody>
      </p:sp>
      <p:sp>
        <p:nvSpPr>
          <p:cNvPr id="29" name="Text Box 31"/>
          <p:cNvSpPr txBox="1">
            <a:spLocks noChangeArrowheads="1"/>
          </p:cNvSpPr>
          <p:nvPr/>
        </p:nvSpPr>
        <p:spPr bwMode="auto">
          <a:xfrm>
            <a:off x="1295400" y="4267200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/>
              <a:t>6</a:t>
            </a:r>
          </a:p>
        </p:txBody>
      </p:sp>
      <p:sp>
        <p:nvSpPr>
          <p:cNvPr id="30" name="Text Box 32"/>
          <p:cNvSpPr txBox="1">
            <a:spLocks noChangeArrowheads="1"/>
          </p:cNvSpPr>
          <p:nvPr/>
        </p:nvSpPr>
        <p:spPr bwMode="auto">
          <a:xfrm>
            <a:off x="4731326" y="4191000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/>
              <a:t>7</a:t>
            </a:r>
          </a:p>
        </p:txBody>
      </p:sp>
      <p:sp>
        <p:nvSpPr>
          <p:cNvPr id="31" name="Text Box 33"/>
          <p:cNvSpPr txBox="1">
            <a:spLocks noChangeArrowheads="1"/>
          </p:cNvSpPr>
          <p:nvPr/>
        </p:nvSpPr>
        <p:spPr bwMode="auto">
          <a:xfrm>
            <a:off x="1113689" y="3312467"/>
            <a:ext cx="49244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dirty="0" smtClean="0"/>
              <a:t>n1</a:t>
            </a:r>
            <a:endParaRPr lang="en-US" altLang="en-US" dirty="0"/>
          </a:p>
        </p:txBody>
      </p:sp>
      <p:sp>
        <p:nvSpPr>
          <p:cNvPr id="32" name="Text Box 34"/>
          <p:cNvSpPr txBox="1">
            <a:spLocks noChangeArrowheads="1"/>
          </p:cNvSpPr>
          <p:nvPr/>
        </p:nvSpPr>
        <p:spPr bwMode="auto">
          <a:xfrm>
            <a:off x="3588326" y="3276600"/>
            <a:ext cx="49244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dirty="0" smtClean="0"/>
              <a:t>n2</a:t>
            </a:r>
            <a:endParaRPr lang="en-US" altLang="en-US" dirty="0"/>
          </a:p>
        </p:txBody>
      </p:sp>
      <p:sp>
        <p:nvSpPr>
          <p:cNvPr id="33" name="Rectangle 6"/>
          <p:cNvSpPr>
            <a:spLocks noChangeArrowheads="1"/>
          </p:cNvSpPr>
          <p:nvPr/>
        </p:nvSpPr>
        <p:spPr bwMode="auto">
          <a:xfrm>
            <a:off x="2128837" y="3276600"/>
            <a:ext cx="9144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cxnSp>
        <p:nvCxnSpPr>
          <p:cNvPr id="35" name="Straight Connector 34"/>
          <p:cNvCxnSpPr>
            <a:stCxn id="4" idx="3"/>
            <a:endCxn id="33" idx="1"/>
          </p:cNvCxnSpPr>
          <p:nvPr/>
        </p:nvCxnSpPr>
        <p:spPr>
          <a:xfrm>
            <a:off x="1752600" y="3543300"/>
            <a:ext cx="37623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>
            <a:stCxn id="33" idx="3"/>
            <a:endCxn id="5" idx="1"/>
          </p:cNvCxnSpPr>
          <p:nvPr/>
        </p:nvCxnSpPr>
        <p:spPr>
          <a:xfrm>
            <a:off x="3043237" y="3543300"/>
            <a:ext cx="39268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Rectangle 37"/>
          <p:cNvSpPr/>
          <p:nvPr/>
        </p:nvSpPr>
        <p:spPr>
          <a:xfrm>
            <a:off x="83127" y="1911927"/>
            <a:ext cx="1857591" cy="4347557"/>
          </a:xfrm>
          <a:prstGeom prst="rect">
            <a:avLst/>
          </a:prstGeom>
          <a:noFill/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TextBox 38"/>
          <p:cNvSpPr txBox="1"/>
          <p:nvPr/>
        </p:nvSpPr>
        <p:spPr>
          <a:xfrm>
            <a:off x="361842" y="5627716"/>
            <a:ext cx="9927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Linprog1</a:t>
            </a:r>
            <a:endParaRPr lang="en-US" dirty="0"/>
          </a:p>
        </p:txBody>
      </p:sp>
      <p:sp>
        <p:nvSpPr>
          <p:cNvPr id="40" name="Rectangle 39"/>
          <p:cNvSpPr/>
          <p:nvPr/>
        </p:nvSpPr>
        <p:spPr>
          <a:xfrm>
            <a:off x="3397978" y="1864821"/>
            <a:ext cx="1857591" cy="4347557"/>
          </a:xfrm>
          <a:prstGeom prst="rect">
            <a:avLst/>
          </a:prstGeom>
          <a:noFill/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TextBox 40"/>
          <p:cNvSpPr txBox="1"/>
          <p:nvPr/>
        </p:nvSpPr>
        <p:spPr>
          <a:xfrm>
            <a:off x="3830387" y="5605166"/>
            <a:ext cx="9927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Linprog2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904759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Algorithm for finding the contention free mapping of linear pipelined pattern on tree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altLang="en-US" dirty="0"/>
              <a:t>Starting from the switch connected to the root, perform depth first search (DFS). Number the switches based on the DFS order</a:t>
            </a:r>
          </a:p>
          <a:p>
            <a:r>
              <a:rPr lang="en-US" altLang="en-US" dirty="0"/>
              <a:t>Group machines connected to each switch, order the group based on the DFS switch number. </a:t>
            </a:r>
          </a:p>
          <a:p>
            <a:endParaRPr lang="en-US" dirty="0" smtClean="0"/>
          </a:p>
          <a:p>
            <a:r>
              <a:rPr lang="en-US" altLang="en-US" dirty="0"/>
              <a:t>P. </a:t>
            </a:r>
            <a:r>
              <a:rPr lang="en-US" altLang="en-US" dirty="0" err="1"/>
              <a:t>Patarasu</a:t>
            </a:r>
            <a:r>
              <a:rPr lang="en-US" altLang="en-US" dirty="0"/>
              <a:t>, A. </a:t>
            </a:r>
            <a:r>
              <a:rPr lang="en-US" altLang="en-US" dirty="0" err="1"/>
              <a:t>Faraj</a:t>
            </a:r>
            <a:r>
              <a:rPr lang="en-US" altLang="en-US" dirty="0"/>
              <a:t>, and X. Yuan, "</a:t>
            </a:r>
            <a:r>
              <a:rPr lang="en-US" altLang="en-US" dirty="0">
                <a:hlinkClick r:id="rId2"/>
              </a:rPr>
              <a:t>Pipelined Broadcast on Ethernet Switched Clusters</a:t>
            </a:r>
            <a:r>
              <a:rPr lang="en-US" altLang="en-US" dirty="0"/>
              <a:t>." </a:t>
            </a:r>
            <a:r>
              <a:rPr lang="en-US" altLang="en-US" i="1" dirty="0"/>
              <a:t>Journal of Parallel and Distributed Computing</a:t>
            </a:r>
            <a:r>
              <a:rPr lang="en-US" altLang="en-US" dirty="0"/>
              <a:t>, 68(6):809-824, June 2008.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761116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 smtClean="0"/>
              <a:t> The number of cores in a compute node has been steadily increasing. Intra-node architecture features are become more important for collective communication.</a:t>
            </a:r>
          </a:p>
          <a:p>
            <a:r>
              <a:rPr lang="en-US" dirty="0" smtClean="0"/>
              <a:t>Designing algorithms that can be architecture-aware and perform intra-node collective operation efficiently on such architectures is under research and development at this time.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05518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Message Protocols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1415331"/>
            <a:ext cx="10521222" cy="2599715"/>
          </a:xfrm>
        </p:spPr>
        <p:txBody>
          <a:bodyPr>
            <a:normAutofit fontScale="92500"/>
          </a:bodyPr>
          <a:lstStyle/>
          <a:p>
            <a:pPr>
              <a:lnSpc>
                <a:spcPct val="110000"/>
              </a:lnSpc>
            </a:pPr>
            <a:r>
              <a:rPr lang="en-US" dirty="0" smtClean="0"/>
              <a:t>An MPI </a:t>
            </a:r>
            <a:r>
              <a:rPr lang="en-US" dirty="0" smtClean="0"/>
              <a:t>message consists of “envelope” and data.</a:t>
            </a:r>
          </a:p>
          <a:p>
            <a:pPr lvl="1">
              <a:lnSpc>
                <a:spcPct val="110000"/>
              </a:lnSpc>
            </a:pPr>
            <a:r>
              <a:rPr lang="en-US" dirty="0"/>
              <a:t> </a:t>
            </a:r>
            <a:r>
              <a:rPr lang="en-US" dirty="0" smtClean="0"/>
              <a:t>Envelope contains tag, communicator, length, source, and other mega data.</a:t>
            </a:r>
            <a:endParaRPr lang="en-US" dirty="0"/>
          </a:p>
          <a:p>
            <a:pPr>
              <a:lnSpc>
                <a:spcPct val="110000"/>
              </a:lnSpc>
            </a:pPr>
            <a:r>
              <a:rPr lang="en-US" altLang="en-US" dirty="0" smtClean="0"/>
              <a:t>MPI uses two message protocols</a:t>
            </a:r>
          </a:p>
          <a:p>
            <a:pPr lvl="1">
              <a:lnSpc>
                <a:spcPct val="110000"/>
              </a:lnSpc>
            </a:pPr>
            <a:r>
              <a:rPr lang="en-US" altLang="en-US" dirty="0"/>
              <a:t> </a:t>
            </a:r>
            <a:r>
              <a:rPr lang="en-US" altLang="en-US" dirty="0" smtClean="0"/>
              <a:t>Eager protocol: message is sent assuming that the receiver can store</a:t>
            </a:r>
          </a:p>
          <a:p>
            <a:pPr lvl="1">
              <a:lnSpc>
                <a:spcPct val="110000"/>
              </a:lnSpc>
            </a:pPr>
            <a:r>
              <a:rPr lang="en-US" altLang="en-US" dirty="0" smtClean="0"/>
              <a:t> Rendezvous protocol: Message is not sent until the receive posts the </a:t>
            </a:r>
            <a:r>
              <a:rPr lang="en-US" altLang="en-US" dirty="0" err="1" smtClean="0"/>
              <a:t>MPI_Recv</a:t>
            </a:r>
            <a:r>
              <a:rPr lang="en-US" altLang="en-US" dirty="0" smtClean="0"/>
              <a:t>.</a:t>
            </a:r>
          </a:p>
          <a:p>
            <a:pPr>
              <a:lnSpc>
                <a:spcPct val="110000"/>
              </a:lnSpc>
            </a:pPr>
            <a:endParaRPr lang="en-US" altLang="en-US" sz="2400" dirty="0"/>
          </a:p>
          <a:p>
            <a:pPr>
              <a:lnSpc>
                <a:spcPct val="110000"/>
              </a:lnSpc>
              <a:buNone/>
            </a:pPr>
            <a:endParaRPr lang="en-US" altLang="en-US" sz="2000" dirty="0"/>
          </a:p>
          <a:p>
            <a:endParaRPr lang="en-US" alt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801389" y="4015047"/>
            <a:ext cx="122822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Process 0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 err="1" smtClean="0"/>
              <a:t>MPI_Send</a:t>
            </a:r>
            <a:r>
              <a:rPr lang="en-US" dirty="0" smtClean="0"/>
              <a:t>()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8606445" y="4015047"/>
            <a:ext cx="1036053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Process 1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9124471" y="4414059"/>
            <a:ext cx="0" cy="183711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3300153" y="4438996"/>
            <a:ext cx="0" cy="4572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Cloud 11"/>
          <p:cNvSpPr/>
          <p:nvPr/>
        </p:nvSpPr>
        <p:spPr>
          <a:xfrm>
            <a:off x="4029610" y="4451465"/>
            <a:ext cx="3960373" cy="1050699"/>
          </a:xfrm>
          <a:prstGeom prst="cloud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solidFill>
                  <a:schemeClr val="tx1"/>
                </a:solidFill>
              </a:rPr>
              <a:t>Shoud</a:t>
            </a:r>
            <a:r>
              <a:rPr lang="en-US" dirty="0" smtClean="0">
                <a:solidFill>
                  <a:schemeClr val="tx1"/>
                </a:solidFill>
              </a:rPr>
              <a:t> I send? What next?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0729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Eager protocol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80901" y="3981795"/>
            <a:ext cx="10363826" cy="2424545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Message is delivered to the receiver regardless</a:t>
            </a:r>
          </a:p>
          <a:p>
            <a:r>
              <a:rPr lang="en-US" dirty="0" smtClean="0"/>
              <a:t>The receiver may or may not post the matching </a:t>
            </a:r>
            <a:r>
              <a:rPr lang="en-US" dirty="0" err="1" smtClean="0"/>
              <a:t>MPI_Recv</a:t>
            </a:r>
            <a:r>
              <a:rPr lang="en-US" dirty="0" smtClean="0"/>
              <a:t> yet</a:t>
            </a:r>
          </a:p>
          <a:p>
            <a:pPr lvl="1"/>
            <a:r>
              <a:rPr lang="en-US" dirty="0"/>
              <a:t> </a:t>
            </a:r>
            <a:r>
              <a:rPr lang="en-US" dirty="0" smtClean="0"/>
              <a:t>If the matching </a:t>
            </a:r>
            <a:r>
              <a:rPr lang="en-US" dirty="0" err="1" smtClean="0"/>
              <a:t>MPI_Recv</a:t>
            </a:r>
            <a:r>
              <a:rPr lang="en-US" dirty="0" smtClean="0"/>
              <a:t> has not been posted, the message must be stored in the receiver’s MPI library buffer before the data is moved to the user space (after the </a:t>
            </a:r>
            <a:r>
              <a:rPr lang="en-US" dirty="0" err="1" smtClean="0"/>
              <a:t>MPI_Recv</a:t>
            </a:r>
            <a:r>
              <a:rPr lang="en-US" dirty="0" smtClean="0"/>
              <a:t> is posted).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391593" y="1456895"/>
            <a:ext cx="122822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Process 0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 err="1" smtClean="0"/>
              <a:t>MPI_Send</a:t>
            </a:r>
            <a:r>
              <a:rPr lang="en-US" dirty="0" smtClean="0"/>
              <a:t>()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744395" y="1456895"/>
            <a:ext cx="1036053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Process 1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7262421" y="1855907"/>
            <a:ext cx="0" cy="183711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>
            <a:off x="3890357" y="1880844"/>
            <a:ext cx="0" cy="4572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4619814" y="2560320"/>
            <a:ext cx="2520819" cy="61514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4619814" y="2697139"/>
            <a:ext cx="2520819" cy="61514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4619814" y="2840845"/>
            <a:ext cx="2520819" cy="61514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764050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Eager protocol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80901" y="1415333"/>
            <a:ext cx="10363826" cy="4991008"/>
          </a:xfrm>
        </p:spPr>
        <p:txBody>
          <a:bodyPr>
            <a:normAutofit/>
          </a:bodyPr>
          <a:lstStyle/>
          <a:p>
            <a:r>
              <a:rPr lang="en-US" dirty="0" smtClean="0"/>
              <a:t>No synchronization delay</a:t>
            </a:r>
          </a:p>
          <a:p>
            <a:r>
              <a:rPr lang="en-US" dirty="0" smtClean="0"/>
              <a:t>Requires significant buffer memory at the receiver end</a:t>
            </a:r>
          </a:p>
          <a:p>
            <a:pPr lvl="1"/>
            <a:r>
              <a:rPr lang="en-US" dirty="0"/>
              <a:t>C</a:t>
            </a:r>
            <a:r>
              <a:rPr lang="en-US" dirty="0" smtClean="0"/>
              <a:t>onsider running a 1M processes MPI </a:t>
            </a:r>
            <a:r>
              <a:rPr lang="en-US" dirty="0" smtClean="0"/>
              <a:t>job. If </a:t>
            </a:r>
            <a:r>
              <a:rPr lang="en-US" dirty="0" smtClean="0"/>
              <a:t>eager protocol is used, a process must be ready to receive eager </a:t>
            </a:r>
            <a:r>
              <a:rPr lang="en-US" dirty="0" smtClean="0"/>
              <a:t>messages </a:t>
            </a:r>
            <a:r>
              <a:rPr lang="en-US" dirty="0" smtClean="0"/>
              <a:t>from 1M processes. </a:t>
            </a:r>
          </a:p>
          <a:p>
            <a:r>
              <a:rPr lang="en-US" dirty="0" smtClean="0"/>
              <a:t>May require </a:t>
            </a:r>
            <a:r>
              <a:rPr lang="en-US" dirty="0" smtClean="0"/>
              <a:t>receiver’s </a:t>
            </a:r>
            <a:r>
              <a:rPr lang="en-US" dirty="0" smtClean="0"/>
              <a:t>CPU involvement to drain the network buffer</a:t>
            </a:r>
          </a:p>
          <a:p>
            <a:r>
              <a:rPr lang="en-US" dirty="0" smtClean="0"/>
              <a:t>If the matching </a:t>
            </a:r>
            <a:r>
              <a:rPr lang="en-US" dirty="0" err="1" smtClean="0"/>
              <a:t>MPI_Recv</a:t>
            </a:r>
            <a:r>
              <a:rPr lang="en-US" dirty="0" smtClean="0"/>
              <a:t> has not been posted, one extra copy is introduced. </a:t>
            </a:r>
          </a:p>
        </p:txBody>
      </p:sp>
    </p:spTree>
    <p:extLst>
      <p:ext uri="{BB962C8B-B14F-4D97-AF65-F5344CB8AC3E}">
        <p14:creationId xmlns:p14="http://schemas.microsoft.com/office/powerpoint/2010/main" val="464536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Rendezvous protocol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80901" y="4397433"/>
            <a:ext cx="10363826" cy="2275518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The sender sends the envelope first</a:t>
            </a:r>
          </a:p>
          <a:p>
            <a:r>
              <a:rPr lang="en-US" dirty="0" smtClean="0"/>
              <a:t>The receiver sends </a:t>
            </a:r>
            <a:r>
              <a:rPr lang="en-US" dirty="0" smtClean="0"/>
              <a:t>an acknowledgement </a:t>
            </a:r>
            <a:r>
              <a:rPr lang="en-US" dirty="0" smtClean="0"/>
              <a:t>when </a:t>
            </a:r>
            <a:r>
              <a:rPr lang="en-US" dirty="0" err="1" smtClean="0"/>
              <a:t>MPI_Recv</a:t>
            </a:r>
            <a:r>
              <a:rPr lang="en-US" dirty="0" smtClean="0"/>
              <a:t> is posted.</a:t>
            </a:r>
          </a:p>
          <a:p>
            <a:pPr lvl="1"/>
            <a:r>
              <a:rPr lang="en-US" dirty="0"/>
              <a:t> </a:t>
            </a:r>
            <a:r>
              <a:rPr lang="en-US" dirty="0" smtClean="0"/>
              <a:t>In the meantime, the sender </a:t>
            </a:r>
            <a:r>
              <a:rPr lang="en-US" dirty="0" smtClean="0"/>
              <a:t>is blocked and idles.</a:t>
            </a:r>
            <a:endParaRPr lang="en-US" dirty="0" smtClean="0"/>
          </a:p>
          <a:p>
            <a:r>
              <a:rPr lang="en-US" dirty="0" smtClean="0"/>
              <a:t>After the sender receives the ACK, it sends its data. At the receiver end, the data is directly placed in the user buffer (no system buffer needed)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391593" y="1456895"/>
            <a:ext cx="122822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Process 0</a:t>
            </a:r>
          </a:p>
          <a:p>
            <a:endParaRPr lang="en-US" dirty="0" smtClean="0"/>
          </a:p>
          <a:p>
            <a:r>
              <a:rPr lang="en-US" dirty="0" err="1" smtClean="0"/>
              <a:t>MPI_Send</a:t>
            </a:r>
            <a:r>
              <a:rPr lang="en-US" dirty="0" smtClean="0"/>
              <a:t>()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744395" y="1456895"/>
            <a:ext cx="1057854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Process 1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  <a:p>
            <a:r>
              <a:rPr lang="en-US" dirty="0" err="1" smtClean="0"/>
              <a:t>MPI_Recv</a:t>
            </a:r>
            <a:endParaRPr lang="en-US" dirty="0" smtClean="0"/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3882044" y="1828800"/>
            <a:ext cx="0" cy="22825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>
            <a:off x="4538749" y="2227811"/>
            <a:ext cx="2660073" cy="290945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>
            <a:off x="7198822" y="1765083"/>
            <a:ext cx="0" cy="118593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 flipH="1">
            <a:off x="4005703" y="3117273"/>
            <a:ext cx="2738692" cy="29925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/>
          <p:nvPr/>
        </p:nvCxnSpPr>
        <p:spPr>
          <a:xfrm>
            <a:off x="4081549" y="3416531"/>
            <a:ext cx="3117273" cy="357447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/>
          <p:nvPr/>
        </p:nvCxnSpPr>
        <p:spPr>
          <a:xfrm>
            <a:off x="4081548" y="3520438"/>
            <a:ext cx="3117273" cy="357447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/>
          <p:nvPr/>
        </p:nvCxnSpPr>
        <p:spPr>
          <a:xfrm>
            <a:off x="4081547" y="3649287"/>
            <a:ext cx="3117273" cy="357447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/>
          <p:nvPr/>
        </p:nvCxnSpPr>
        <p:spPr>
          <a:xfrm flipH="1">
            <a:off x="3133898" y="3699161"/>
            <a:ext cx="87180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/>
          <p:cNvSpPr txBox="1"/>
          <p:nvPr/>
        </p:nvSpPr>
        <p:spPr>
          <a:xfrm>
            <a:off x="1237205" y="3512707"/>
            <a:ext cx="17826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MPI_Send</a:t>
            </a:r>
            <a:r>
              <a:rPr lang="en-US" dirty="0" smtClean="0"/>
              <a:t> returns</a:t>
            </a:r>
            <a:endParaRPr lang="en-US" dirty="0"/>
          </a:p>
        </p:txBody>
      </p:sp>
      <p:cxnSp>
        <p:nvCxnSpPr>
          <p:cNvPr id="43" name="Straight Arrow Connector 42"/>
          <p:cNvCxnSpPr/>
          <p:nvPr/>
        </p:nvCxnSpPr>
        <p:spPr>
          <a:xfrm>
            <a:off x="4005703" y="3715789"/>
            <a:ext cx="0" cy="29094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/>
          <p:nvPr/>
        </p:nvCxnSpPr>
        <p:spPr>
          <a:xfrm>
            <a:off x="7198820" y="4081549"/>
            <a:ext cx="1172096" cy="831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/>
          <p:cNvCxnSpPr/>
          <p:nvPr/>
        </p:nvCxnSpPr>
        <p:spPr>
          <a:xfrm>
            <a:off x="7198820" y="4108996"/>
            <a:ext cx="0" cy="18868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Box 47"/>
          <p:cNvSpPr txBox="1"/>
          <p:nvPr/>
        </p:nvSpPr>
        <p:spPr>
          <a:xfrm>
            <a:off x="8520545" y="3880255"/>
            <a:ext cx="17373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MPI_Recv</a:t>
            </a:r>
            <a:r>
              <a:rPr lang="en-US" dirty="0" smtClean="0"/>
              <a:t> returns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3383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Rendezvous protocol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1014152" y="1305098"/>
            <a:ext cx="10363826" cy="4937760"/>
          </a:xfrm>
        </p:spPr>
        <p:txBody>
          <a:bodyPr>
            <a:normAutofit/>
          </a:bodyPr>
          <a:lstStyle/>
          <a:p>
            <a:r>
              <a:rPr lang="en-US" dirty="0" smtClean="0"/>
              <a:t>Robust in comparison to the eager protocol.</a:t>
            </a:r>
          </a:p>
          <a:p>
            <a:r>
              <a:rPr lang="en-US" dirty="0" smtClean="0"/>
              <a:t>No extra copy of data</a:t>
            </a:r>
            <a:endParaRPr lang="en-US" dirty="0"/>
          </a:p>
          <a:p>
            <a:r>
              <a:rPr lang="en-US" dirty="0" smtClean="0"/>
              <a:t>May introduce synchronization delay to the application (the sender and receiver synchronize with the rendezvous protocol).</a:t>
            </a:r>
          </a:p>
        </p:txBody>
      </p:sp>
    </p:spTree>
    <p:extLst>
      <p:ext uri="{BB962C8B-B14F-4D97-AF65-F5344CB8AC3E}">
        <p14:creationId xmlns:p14="http://schemas.microsoft.com/office/powerpoint/2010/main" val="27360598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use of eager and rendezvous protocols in MPI libraries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 Eager protocol for small </a:t>
            </a:r>
            <a:r>
              <a:rPr lang="en-US" dirty="0" smtClean="0"/>
              <a:t>messages</a:t>
            </a:r>
            <a:endParaRPr lang="en-US" dirty="0" smtClean="0"/>
          </a:p>
          <a:p>
            <a:pPr lvl="1"/>
            <a:r>
              <a:rPr lang="en-US" dirty="0"/>
              <a:t> </a:t>
            </a:r>
            <a:r>
              <a:rPr lang="en-US" dirty="0" smtClean="0"/>
              <a:t>no unnecessary synchronization for small messages</a:t>
            </a:r>
          </a:p>
          <a:p>
            <a:pPr lvl="1"/>
            <a:r>
              <a:rPr lang="en-US" dirty="0"/>
              <a:t> </a:t>
            </a:r>
            <a:r>
              <a:rPr lang="en-US" dirty="0" smtClean="0"/>
              <a:t>the overhead of the extra copy of a small message is ok</a:t>
            </a:r>
          </a:p>
          <a:p>
            <a:r>
              <a:rPr lang="en-US" dirty="0" smtClean="0"/>
              <a:t>Rendezvous protocol for large messages</a:t>
            </a:r>
          </a:p>
          <a:p>
            <a:pPr lvl="1"/>
            <a:r>
              <a:rPr lang="en-US" dirty="0" smtClean="0"/>
              <a:t>The communication time of a large message is large (synchronization overhead is relatively small)</a:t>
            </a:r>
          </a:p>
          <a:p>
            <a:pPr lvl="1"/>
            <a:r>
              <a:rPr lang="en-US" dirty="0" smtClean="0"/>
              <a:t>Buffering large messages may not be feasible</a:t>
            </a:r>
          </a:p>
          <a:p>
            <a:pPr lvl="1"/>
            <a:r>
              <a:rPr lang="en-US" dirty="0" smtClean="0"/>
              <a:t>Extra copy of a large message is costly</a:t>
            </a:r>
            <a:r>
              <a:rPr lang="en-US" dirty="0" smtClean="0"/>
              <a:t>. Avoid the extra copy</a:t>
            </a:r>
            <a:endParaRPr lang="en-US" dirty="0" smtClean="0"/>
          </a:p>
          <a:p>
            <a:r>
              <a:rPr lang="en-US" dirty="0" smtClean="0"/>
              <a:t>Eager threshold</a:t>
            </a:r>
          </a:p>
          <a:p>
            <a:pPr marL="457200" lvl="1" indent="0">
              <a:buNone/>
            </a:pPr>
            <a:r>
              <a:rPr lang="en-US" dirty="0" smtClean="0"/>
              <a:t>If (message size &lt;= eager threshold) eager protocol</a:t>
            </a:r>
          </a:p>
          <a:p>
            <a:pPr marL="457200" lvl="1" indent="0">
              <a:buNone/>
            </a:pPr>
            <a:r>
              <a:rPr lang="en-US" dirty="0"/>
              <a:t>e</a:t>
            </a:r>
            <a:r>
              <a:rPr lang="en-US" dirty="0" smtClean="0"/>
              <a:t>lse </a:t>
            </a:r>
            <a:r>
              <a:rPr lang="en-US" dirty="0" smtClean="0"/>
              <a:t>rendezvous protocol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1267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Implementation of collective communication: </a:t>
            </a:r>
            <a:r>
              <a:rPr lang="en-US" dirty="0" err="1" smtClean="0"/>
              <a:t>MPI_Bcast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1566408"/>
            <a:ext cx="10363826" cy="1509301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10000"/>
              </a:lnSpc>
            </a:pPr>
            <a:r>
              <a:rPr lang="en-US" dirty="0" smtClean="0"/>
              <a:t>Before the operation, the data is only at the root.</a:t>
            </a:r>
          </a:p>
          <a:p>
            <a:pPr>
              <a:lnSpc>
                <a:spcPct val="110000"/>
              </a:lnSpc>
            </a:pPr>
            <a:r>
              <a:rPr lang="en-US" dirty="0" smtClean="0"/>
              <a:t>After the operation, the data is in all processes. </a:t>
            </a:r>
          </a:p>
          <a:p>
            <a:pPr>
              <a:lnSpc>
                <a:spcPct val="110000"/>
              </a:lnSpc>
            </a:pPr>
            <a:r>
              <a:rPr lang="en-US" dirty="0" smtClean="0"/>
              <a:t>There are many algorithms that can realize this operation.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725480" y="3378521"/>
            <a:ext cx="50847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P0</a:t>
            </a:r>
            <a:endParaRPr lang="en-US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3585106" y="3397582"/>
            <a:ext cx="513015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 A</a:t>
            </a:r>
            <a:endParaRPr lang="en-US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2713992" y="3930939"/>
            <a:ext cx="50847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P1</a:t>
            </a:r>
            <a:endParaRPr lang="en-US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2725480" y="4526533"/>
            <a:ext cx="50847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P2</a:t>
            </a:r>
            <a:endParaRPr lang="en-US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2725481" y="5083410"/>
            <a:ext cx="50847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P3</a:t>
            </a:r>
            <a:endParaRPr lang="en-US" sz="2400" dirty="0"/>
          </a:p>
        </p:txBody>
      </p:sp>
      <p:sp>
        <p:nvSpPr>
          <p:cNvPr id="9" name="TextBox 8"/>
          <p:cNvSpPr txBox="1"/>
          <p:nvPr/>
        </p:nvSpPr>
        <p:spPr>
          <a:xfrm>
            <a:off x="3585106" y="3950287"/>
            <a:ext cx="513015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 </a:t>
            </a:r>
            <a:endParaRPr lang="en-US" sz="2400" dirty="0"/>
          </a:p>
        </p:txBody>
      </p:sp>
      <p:sp>
        <p:nvSpPr>
          <p:cNvPr id="10" name="TextBox 9"/>
          <p:cNvSpPr txBox="1"/>
          <p:nvPr/>
        </p:nvSpPr>
        <p:spPr>
          <a:xfrm>
            <a:off x="3585106" y="4526533"/>
            <a:ext cx="513015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 </a:t>
            </a:r>
            <a:endParaRPr lang="en-US" sz="2400" dirty="0"/>
          </a:p>
        </p:txBody>
      </p:sp>
      <p:sp>
        <p:nvSpPr>
          <p:cNvPr id="11" name="TextBox 10"/>
          <p:cNvSpPr txBox="1"/>
          <p:nvPr/>
        </p:nvSpPr>
        <p:spPr>
          <a:xfrm>
            <a:off x="3585104" y="5102779"/>
            <a:ext cx="513015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 </a:t>
            </a:r>
            <a:endParaRPr lang="en-US" sz="2400" dirty="0"/>
          </a:p>
        </p:txBody>
      </p:sp>
      <p:sp>
        <p:nvSpPr>
          <p:cNvPr id="12" name="TextBox 11"/>
          <p:cNvSpPr txBox="1"/>
          <p:nvPr/>
        </p:nvSpPr>
        <p:spPr>
          <a:xfrm>
            <a:off x="7451335" y="3378521"/>
            <a:ext cx="50847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P0</a:t>
            </a:r>
            <a:endParaRPr lang="en-US" sz="2400" dirty="0"/>
          </a:p>
        </p:txBody>
      </p:sp>
      <p:sp>
        <p:nvSpPr>
          <p:cNvPr id="13" name="TextBox 12"/>
          <p:cNvSpPr txBox="1"/>
          <p:nvPr/>
        </p:nvSpPr>
        <p:spPr>
          <a:xfrm>
            <a:off x="8310961" y="3397582"/>
            <a:ext cx="513015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 A</a:t>
            </a:r>
            <a:endParaRPr lang="en-US" sz="2400" dirty="0"/>
          </a:p>
        </p:txBody>
      </p:sp>
      <p:sp>
        <p:nvSpPr>
          <p:cNvPr id="14" name="TextBox 13"/>
          <p:cNvSpPr txBox="1"/>
          <p:nvPr/>
        </p:nvSpPr>
        <p:spPr>
          <a:xfrm>
            <a:off x="7439847" y="3930939"/>
            <a:ext cx="50847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P1</a:t>
            </a:r>
            <a:endParaRPr lang="en-US" sz="2400" dirty="0"/>
          </a:p>
        </p:txBody>
      </p:sp>
      <p:sp>
        <p:nvSpPr>
          <p:cNvPr id="15" name="TextBox 14"/>
          <p:cNvSpPr txBox="1"/>
          <p:nvPr/>
        </p:nvSpPr>
        <p:spPr>
          <a:xfrm>
            <a:off x="7451335" y="4526533"/>
            <a:ext cx="50847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P2</a:t>
            </a:r>
            <a:endParaRPr lang="en-US" sz="2400" dirty="0"/>
          </a:p>
        </p:txBody>
      </p:sp>
      <p:sp>
        <p:nvSpPr>
          <p:cNvPr id="16" name="TextBox 15"/>
          <p:cNvSpPr txBox="1"/>
          <p:nvPr/>
        </p:nvSpPr>
        <p:spPr>
          <a:xfrm>
            <a:off x="7451336" y="5083410"/>
            <a:ext cx="50847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P3</a:t>
            </a:r>
            <a:endParaRPr lang="en-US" sz="2400" dirty="0"/>
          </a:p>
        </p:txBody>
      </p:sp>
      <p:sp>
        <p:nvSpPr>
          <p:cNvPr id="17" name="TextBox 16"/>
          <p:cNvSpPr txBox="1"/>
          <p:nvPr/>
        </p:nvSpPr>
        <p:spPr>
          <a:xfrm>
            <a:off x="8310961" y="3930939"/>
            <a:ext cx="513015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 A</a:t>
            </a:r>
            <a:endParaRPr lang="en-US" sz="2400" dirty="0"/>
          </a:p>
        </p:txBody>
      </p:sp>
      <p:sp>
        <p:nvSpPr>
          <p:cNvPr id="18" name="TextBox 17"/>
          <p:cNvSpPr txBox="1"/>
          <p:nvPr/>
        </p:nvSpPr>
        <p:spPr>
          <a:xfrm>
            <a:off x="8310960" y="4526533"/>
            <a:ext cx="513015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 A</a:t>
            </a:r>
            <a:endParaRPr lang="en-US" sz="2400" dirty="0"/>
          </a:p>
        </p:txBody>
      </p:sp>
      <p:sp>
        <p:nvSpPr>
          <p:cNvPr id="19" name="TextBox 18"/>
          <p:cNvSpPr txBox="1"/>
          <p:nvPr/>
        </p:nvSpPr>
        <p:spPr>
          <a:xfrm>
            <a:off x="8310959" y="5059890"/>
            <a:ext cx="513015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 A</a:t>
            </a:r>
            <a:endParaRPr lang="en-US" sz="2400" dirty="0"/>
          </a:p>
        </p:txBody>
      </p:sp>
      <p:cxnSp>
        <p:nvCxnSpPr>
          <p:cNvPr id="20" name="Straight Arrow Connector 19"/>
          <p:cNvCxnSpPr/>
          <p:nvPr/>
        </p:nvCxnSpPr>
        <p:spPr>
          <a:xfrm>
            <a:off x="4384784" y="4507002"/>
            <a:ext cx="2763078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5120442" y="3628414"/>
            <a:ext cx="142539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MPI_Bcast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725477726"/>
      </p:ext>
    </p:extLst>
  </p:cSld>
  <p:clrMapOvr>
    <a:masterClrMapping/>
  </p:clrMapOvr>
</p:sld>
</file>

<file path=ppt/theme/theme1.xml><?xml version="1.0" encoding="utf-8"?>
<a:theme xmlns:a="http://schemas.openxmlformats.org/drawingml/2006/main" name="Droplet">
  <a:themeElements>
    <a:clrScheme name="Droplet">
      <a:dk1>
        <a:sysClr val="windowText" lastClr="000000"/>
      </a:dk1>
      <a:lt1>
        <a:sysClr val="window" lastClr="FFFFFF"/>
      </a:lt1>
      <a:dk2>
        <a:srgbClr val="1C647B"/>
      </a:dk2>
      <a:lt2>
        <a:srgbClr val="98B7D3"/>
      </a:lt2>
      <a:accent1>
        <a:srgbClr val="274FA4"/>
      </a:accent1>
      <a:accent2>
        <a:srgbClr val="48A8D0"/>
      </a:accent2>
      <a:accent3>
        <a:srgbClr val="53B18F"/>
      </a:accent3>
      <a:accent4>
        <a:srgbClr val="D78D38"/>
      </a:accent4>
      <a:accent5>
        <a:srgbClr val="BA3F51"/>
      </a:accent5>
      <a:accent6>
        <a:srgbClr val="AE52D9"/>
      </a:accent6>
      <a:hlink>
        <a:srgbClr val="2AA2DA"/>
      </a:hlink>
      <a:folHlink>
        <a:srgbClr val="76A3B8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92000"/>
                <a:satMod val="180000"/>
                <a:lumMod val="114000"/>
              </a:schemeClr>
            </a:gs>
            <a:gs pos="100000">
              <a:schemeClr val="phClr">
                <a:shade val="92000"/>
                <a:satMod val="170000"/>
                <a:lumMod val="96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DEB094D4-7FD8-4F86-93D5-B0F1341EF58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TM04033925[[fn=Droplet]]</Template>
  <TotalTime>35202</TotalTime>
  <Words>1918</Words>
  <Application>Microsoft Office PowerPoint</Application>
  <PresentationFormat>Widescreen</PresentationFormat>
  <Paragraphs>228</Paragraphs>
  <Slides>27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5" baseType="lpstr">
      <vt:lpstr>Arial</vt:lpstr>
      <vt:lpstr>Calibri</vt:lpstr>
      <vt:lpstr>Cambria Math</vt:lpstr>
      <vt:lpstr>Courier New</vt:lpstr>
      <vt:lpstr>Times New Roman</vt:lpstr>
      <vt:lpstr>Tw Cen MT</vt:lpstr>
      <vt:lpstr>Wingdings</vt:lpstr>
      <vt:lpstr>Droplet</vt:lpstr>
      <vt:lpstr>Basics in MPI implementation</vt:lpstr>
      <vt:lpstr>Message Protocols</vt:lpstr>
      <vt:lpstr>Message Protocols</vt:lpstr>
      <vt:lpstr>Eager protocol</vt:lpstr>
      <vt:lpstr>Eager protocol</vt:lpstr>
      <vt:lpstr>Rendezvous protocol</vt:lpstr>
      <vt:lpstr>Rendezvous protocol</vt:lpstr>
      <vt:lpstr>The use of eager and rendezvous protocols in MPI libraries</vt:lpstr>
      <vt:lpstr>Implementation of collective communication: MPI_Bcast</vt:lpstr>
      <vt:lpstr>Designing algorithms for MPI_Bcast</vt:lpstr>
      <vt:lpstr>An abstract system model for algorithm design</vt:lpstr>
      <vt:lpstr>Performance model for estimating algorithm performance</vt:lpstr>
      <vt:lpstr>Naïve algorithm (flat tree algorithm)</vt:lpstr>
      <vt:lpstr>Analyzing the Naïve algorithm</vt:lpstr>
      <vt:lpstr>Analyzing the Naïve algorithm</vt:lpstr>
      <vt:lpstr>The lower bound of the number of communication phases to complete broadcast</vt:lpstr>
      <vt:lpstr>The lower bound of the total message size sent in sequence</vt:lpstr>
      <vt:lpstr>Algorithm for small message broadcast: binomial tree algorithm</vt:lpstr>
      <vt:lpstr>Algorithm for large message broadcast:  scatter-allgather algorithm</vt:lpstr>
      <vt:lpstr>Algorithm for large message broadcast:  pipelined broadcast algorithm</vt:lpstr>
      <vt:lpstr>Summary</vt:lpstr>
      <vt:lpstr>Second phase: adapt the theoretical good algorithms to the specific machine architecture</vt:lpstr>
      <vt:lpstr>Consider the pipelined algorithm on an SMP cluster like linprog</vt:lpstr>
      <vt:lpstr>Logical and physical communication pattern</vt:lpstr>
      <vt:lpstr>An example of bad mapping</vt:lpstr>
      <vt:lpstr>Algorithm for finding the contention free mapping of linear pipelined pattern on tree</vt:lpstr>
      <vt:lpstr>Summary</vt:lpstr>
    </vt:vector>
  </TitlesOfParts>
  <Company>Florida State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Surfing</dc:creator>
  <cp:lastModifiedBy>Surfing</cp:lastModifiedBy>
  <cp:revision>202</cp:revision>
  <dcterms:created xsi:type="dcterms:W3CDTF">2021-08-12T15:51:09Z</dcterms:created>
  <dcterms:modified xsi:type="dcterms:W3CDTF">2022-03-25T03:13:56Z</dcterms:modified>
</cp:coreProperties>
</file>