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86" r:id="rId3"/>
    <p:sldId id="291" r:id="rId4"/>
    <p:sldId id="292" r:id="rId5"/>
    <p:sldId id="289" r:id="rId6"/>
    <p:sldId id="293" r:id="rId7"/>
    <p:sldId id="259" r:id="rId8"/>
    <p:sldId id="260" r:id="rId9"/>
    <p:sldId id="290" r:id="rId10"/>
    <p:sldId id="261" r:id="rId11"/>
    <p:sldId id="28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18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91" y="3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3" y="392927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3774" y="292513"/>
            <a:ext cx="10364451" cy="1122819"/>
          </a:xfrm>
        </p:spPr>
        <p:txBody>
          <a:bodyPr/>
          <a:lstStyle>
            <a:lvl1pPr>
              <a:defRPr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913774" y="1566408"/>
            <a:ext cx="10363826" cy="4224792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800" cap="none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685800" indent="-228600">
              <a:buFont typeface="Courier New" panose="02070309020205020404" pitchFamily="49" charset="0"/>
              <a:buChar char="o"/>
              <a:defRPr sz="2400" cap="none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buFont typeface="Wingdings" panose="05000000000000000000" pitchFamily="2" charset="2"/>
              <a:buChar char="v"/>
              <a:defRPr sz="2000" cap="none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buFont typeface="Wingdings" panose="05000000000000000000" pitchFamily="2" charset="2"/>
              <a:buChar char="q"/>
              <a:defRPr sz="2000" cap="none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 err="1"/>
              <a:t>Aaaa</a:t>
            </a:r>
            <a:endParaRPr lang="en-US" dirty="0"/>
          </a:p>
          <a:p>
            <a:pPr lvl="1"/>
            <a:r>
              <a:rPr lang="en-US" dirty="0" err="1"/>
              <a:t>Saaaa</a:t>
            </a:r>
            <a:endParaRPr lang="en-US" dirty="0"/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08383"/>
            <a:ext cx="10364451" cy="1122819"/>
          </a:xfrm>
        </p:spPr>
        <p:txBody>
          <a:bodyPr/>
          <a:lstStyle/>
          <a:p>
            <a:r>
              <a:rPr lang="en-US" dirty="0"/>
              <a:t>Parallel and Distributed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023608"/>
            <a:ext cx="10363826" cy="422479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 </a:t>
            </a:r>
            <a:r>
              <a:rPr lang="en-US" altLang="en-US" dirty="0"/>
              <a:t>What is a parallel computer?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 collection of processing elements that communicate and </a:t>
            </a:r>
            <a:r>
              <a:rPr lang="en-US" altLang="en-US" dirty="0" err="1"/>
              <a:t>coorperate</a:t>
            </a:r>
            <a:r>
              <a:rPr lang="en-US" altLang="en-US" dirty="0"/>
              <a:t> to solve problems</a:t>
            </a:r>
            <a:r>
              <a:rPr lang="en-US" altLang="en-US" dirty="0" smtClean="0"/>
              <a:t>.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What is a distributed system?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 collection of independent computers that appear to its users as a single coherent system. </a:t>
            </a:r>
          </a:p>
        </p:txBody>
      </p:sp>
    </p:spTree>
    <p:extLst>
      <p:ext uri="{BB962C8B-B14F-4D97-AF65-F5344CB8AC3E}">
        <p14:creationId xmlns:p14="http://schemas.microsoft.com/office/powerpoint/2010/main" val="4109342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about parallel/distributed computing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dirty="0" smtClean="0"/>
              <a:t>Parallel/distributed computing allows more hardware resources to be utilized for a single problem. Parallel/distributed programs, however, do not always solve bigger problems or solve the same sized problems faster. 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 Exploiting parallelism introduces overheads: work that is not necessary in the sequential program.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Not all applications have enough parallelism. </a:t>
            </a:r>
          </a:p>
          <a:p>
            <a:pPr lvl="2"/>
            <a:r>
              <a:rPr lang="en-US" dirty="0" smtClean="0"/>
              <a:t>Naïve parallel programs are easy to write, but may not give you what you want.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893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292514"/>
            <a:ext cx="10364451" cy="955842"/>
          </a:xfrm>
        </p:spPr>
        <p:txBody>
          <a:bodyPr>
            <a:normAutofit/>
          </a:bodyPr>
          <a:lstStyle/>
          <a:p>
            <a:r>
              <a:rPr lang="en-US" dirty="0" smtClean="0"/>
              <a:t>What we will do in this class?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7"/>
            <a:ext cx="10363826" cy="4685305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 Examine architectural features of PDS</a:t>
            </a:r>
          </a:p>
          <a:p>
            <a:r>
              <a:rPr lang="en-US" dirty="0"/>
              <a:t> </a:t>
            </a:r>
            <a:r>
              <a:rPr lang="en-US" dirty="0" smtClean="0"/>
              <a:t>Introduce how to exploit the features and write efficient code for PDS</a:t>
            </a:r>
          </a:p>
          <a:p>
            <a:pPr lvl="1"/>
            <a:r>
              <a:rPr lang="en-US" dirty="0"/>
              <a:t> S</a:t>
            </a:r>
            <a:r>
              <a:rPr lang="en-US" dirty="0" smtClean="0"/>
              <a:t>equential code is a fundamental part of parallel code, so we will briefly discuss how to write efficient sequential code. </a:t>
            </a:r>
          </a:p>
          <a:p>
            <a:r>
              <a:rPr lang="en-US" dirty="0"/>
              <a:t> </a:t>
            </a:r>
            <a:r>
              <a:rPr lang="en-US" dirty="0" smtClean="0"/>
              <a:t>Study systems issues </a:t>
            </a:r>
          </a:p>
          <a:p>
            <a:endParaRPr lang="en-US" dirty="0"/>
          </a:p>
          <a:p>
            <a:r>
              <a:rPr lang="en-US" dirty="0" smtClean="0"/>
              <a:t>PDS and their programming are very broad, we try to achieve a balance between breadth and depth.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267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Almost all Contemporary </a:t>
            </a:r>
            <a:r>
              <a:rPr lang="en-US" dirty="0"/>
              <a:t>Computing </a:t>
            </a:r>
            <a:r>
              <a:rPr lang="en-US" dirty="0" smtClean="0"/>
              <a:t>Systems are Parallel and Distributed Systems.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61308" y="1753785"/>
            <a:ext cx="10363826" cy="4655488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dirty="0"/>
              <a:t>Mobile devices, </a:t>
            </a:r>
            <a:r>
              <a:rPr lang="en-US" dirty="0" err="1"/>
              <a:t>IoT</a:t>
            </a:r>
            <a:r>
              <a:rPr lang="en-US" dirty="0"/>
              <a:t> </a:t>
            </a:r>
            <a:r>
              <a:rPr lang="en-US" dirty="0" smtClean="0"/>
              <a:t>devices, many have multi-core CPUs</a:t>
            </a:r>
            <a:endParaRPr lang="en-US" dirty="0"/>
          </a:p>
          <a:p>
            <a:pPr lvl="2"/>
            <a:r>
              <a:rPr lang="en-US" dirty="0"/>
              <a:t> IPhone 13, A15 – </a:t>
            </a:r>
            <a:r>
              <a:rPr lang="en-US" dirty="0" smtClean="0"/>
              <a:t>6 CPU </a:t>
            </a:r>
            <a:r>
              <a:rPr lang="en-US" dirty="0"/>
              <a:t>cores, 16 Neural Engine cores, 4 GPU cores  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esktop </a:t>
            </a:r>
            <a:r>
              <a:rPr lang="en-US" dirty="0"/>
              <a:t>or </a:t>
            </a:r>
            <a:r>
              <a:rPr lang="en-US" dirty="0" smtClean="0"/>
              <a:t>laptop, multi-core CPU</a:t>
            </a:r>
            <a:endParaRPr lang="en-US" dirty="0"/>
          </a:p>
          <a:p>
            <a:pPr lvl="1"/>
            <a:r>
              <a:rPr lang="en-US" dirty="0"/>
              <a:t> A high-end gaming computer (CPU + GPU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Multi-core server</a:t>
            </a:r>
            <a:endParaRPr lang="en-US" dirty="0"/>
          </a:p>
          <a:p>
            <a:pPr lvl="1"/>
            <a:r>
              <a:rPr lang="en-US" dirty="0"/>
              <a:t> </a:t>
            </a:r>
            <a:r>
              <a:rPr lang="en-US" dirty="0" err="1"/>
              <a:t>Linprog</a:t>
            </a:r>
            <a:r>
              <a:rPr lang="en-US" dirty="0"/>
              <a:t> cluster   </a:t>
            </a:r>
          </a:p>
          <a:p>
            <a:pPr lvl="1"/>
            <a:r>
              <a:rPr lang="en-US" dirty="0" smtClean="0"/>
              <a:t>Cloud </a:t>
            </a:r>
            <a:r>
              <a:rPr lang="en-US" dirty="0"/>
              <a:t>Computing platforms (Amazon AWS, Google cloud</a:t>
            </a:r>
            <a:r>
              <a:rPr lang="en-US" dirty="0" smtClean="0"/>
              <a:t>).</a:t>
            </a:r>
            <a:endParaRPr lang="en-US" b="1" dirty="0" smtClean="0"/>
          </a:p>
          <a:p>
            <a:pPr lvl="1"/>
            <a:r>
              <a:rPr lang="en-US" dirty="0"/>
              <a:t>Massive gaming platforms</a:t>
            </a:r>
          </a:p>
          <a:p>
            <a:pPr lvl="1"/>
            <a:r>
              <a:rPr lang="en-US" dirty="0"/>
              <a:t> Internet of </a:t>
            </a:r>
            <a:r>
              <a:rPr lang="en-US" dirty="0" smtClean="0"/>
              <a:t>Things</a:t>
            </a:r>
            <a:endParaRPr lang="en-US" dirty="0"/>
          </a:p>
          <a:p>
            <a:pPr lvl="1"/>
            <a:r>
              <a:rPr lang="en-US" dirty="0"/>
              <a:t> </a:t>
            </a:r>
            <a:r>
              <a:rPr lang="en-US" dirty="0" err="1"/>
              <a:t>Fugaku</a:t>
            </a:r>
            <a:r>
              <a:rPr lang="en-US" dirty="0"/>
              <a:t> supercomputer (No. 1 on November 11, 2021, 442 Peta flops peak  performance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079335" y="3756543"/>
            <a:ext cx="9927772" cy="2009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204499" y="2746563"/>
            <a:ext cx="27160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Uniprocessor systems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04499" y="3884260"/>
            <a:ext cx="3020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Multi-processor systems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747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performance limit of sequential program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The CPU clock frequency implicitly implies how many operations the computer can perform for a sequential (or single-thread) program. </a:t>
                </a:r>
              </a:p>
              <a:p>
                <a:pPr lvl="1"/>
                <a:r>
                  <a:rPr lang="en-US" dirty="0" smtClean="0"/>
                  <a:t>For more than 10 years, the highest CPU clock frequency stays around 4GHz</a:t>
                </a:r>
              </a:p>
              <a:p>
                <a:pPr lvl="1"/>
                <a:r>
                  <a:rPr lang="en-US" dirty="0" smtClean="0"/>
                  <a:t>For a sequential (single thread) program, the time to perform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US" dirty="0" smtClean="0"/>
                  <a:t> operations  is in the order of seconds! See program/lect1/lect1_seq.cpp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This is a physical limit: the CPU clock frequency is limited by the size of the CPU and the speed of light.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blipFill>
                <a:blip r:embed="rId2"/>
                <a:stretch>
                  <a:fillRect l="-1059" t="-289" r="-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7428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limit of clock frequency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913774" y="1566408"/>
                <a:ext cx="10363826" cy="2285156"/>
              </a:xfrm>
            </p:spPr>
            <p:txBody>
              <a:bodyPr>
                <a:normAutofit fontScale="92500" lnSpcReduction="20000"/>
              </a:bodyPr>
              <a:lstStyle/>
              <a:p>
                <a:pPr>
                  <a:defRPr/>
                </a:pPr>
                <a:r>
                  <a:rPr lang="en-US" dirty="0" smtClean="0"/>
                  <a:t> </a:t>
                </a:r>
                <a:r>
                  <a:rPr lang="en-US" dirty="0"/>
                  <a:t>Speed of light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en-US" dirty="0" smtClean="0"/>
                  <a:t>m/s</a:t>
                </a:r>
                <a:endParaRPr lang="en-US" dirty="0"/>
              </a:p>
              <a:p>
                <a:pPr>
                  <a:defRPr/>
                </a:pPr>
                <a:r>
                  <a:rPr lang="en-US" dirty="0"/>
                  <a:t>One cycle at </a:t>
                </a:r>
                <a:r>
                  <a:rPr lang="en-US" dirty="0" smtClean="0"/>
                  <a:t>4Ghz frequency </a:t>
                </a:r>
                <a:r>
                  <a:rPr lang="en-US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9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 smtClean="0"/>
                  <a:t> 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−9</m:t>
                        </m:r>
                      </m:sup>
                    </m:sSup>
                  </m:oMath>
                </a14:m>
                <a:r>
                  <a:rPr lang="en-US" dirty="0" smtClean="0"/>
                  <a:t>s</a:t>
                </a:r>
                <a:endParaRPr lang="en-US" dirty="0"/>
              </a:p>
              <a:p>
                <a:pPr>
                  <a:defRPr/>
                </a:pPr>
                <a:r>
                  <a:rPr lang="en-US" dirty="0"/>
                  <a:t>The distance that the light can move at one cycle: </a:t>
                </a:r>
              </a:p>
              <a:p>
                <a:pPr lvl="1">
                  <a:defRPr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𝑠𝑝𝑒𝑒𝑑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𝑡𝑖𝑚𝑒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3×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en-US" dirty="0" smtClean="0"/>
                  <a:t>m/s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−9</m:t>
                        </m:r>
                      </m:sup>
                    </m:sSup>
                  </m:oMath>
                </a14:m>
                <a:r>
                  <a:rPr lang="en-US" dirty="0" smtClean="0"/>
                  <a:t>s = 0.75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m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=7.5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cm</m:t>
                    </m:r>
                  </m:oMath>
                </a14:m>
                <a:endParaRPr lang="en-US" dirty="0"/>
              </a:p>
              <a:p>
                <a:pPr lvl="1">
                  <a:defRPr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913774" y="1566408"/>
                <a:ext cx="10363826" cy="2285156"/>
              </a:xfrm>
              <a:blipFill>
                <a:blip r:embed="rId2"/>
                <a:stretch>
                  <a:fillRect l="-941" t="-2133" b="-5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0" y="4244109"/>
            <a:ext cx="1854200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752109" y="4210458"/>
            <a:ext cx="633218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Intel chip dimension = 1.47 in x 1.47 in</a:t>
            </a:r>
          </a:p>
          <a:p>
            <a:pPr eaLnBrk="1" hangingPunct="1"/>
            <a:r>
              <a:rPr lang="en-US" altLang="en-US" dirty="0"/>
              <a:t>                                  = 3.73cm x </a:t>
            </a:r>
            <a:r>
              <a:rPr lang="en-US" altLang="en-US" dirty="0" smtClean="0"/>
              <a:t>3.73cm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 smtClean="0"/>
              <a:t>Not much room left for increasing the frequency!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35211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physical limit: power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913774" y="1566408"/>
                <a:ext cx="10363826" cy="4655488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/>
                  <a:t>One may think of reducing the size of the CPU to increase frequency.</a:t>
                </a:r>
              </a:p>
              <a:p>
                <a:r>
                  <a:rPr lang="en-US" dirty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/>
                  <a:t>Increasing CPU frequency also increases CPU power density.</a:t>
                </a:r>
                <a:endParaRPr lang="en-US" dirty="0"/>
              </a:p>
              <a:p>
                <a:r>
                  <a:rPr lang="en-US" dirty="0" smtClean="0">
                    <a:solidFill>
                      <a:schemeClr val="tx1"/>
                    </a:solidFill>
                  </a:rPr>
                  <a:t> We switch to multi-core in the 2004 due to these physical limits.</a:t>
                </a:r>
              </a:p>
              <a:p>
                <a:endParaRPr lang="en-US" dirty="0"/>
              </a:p>
              <a:p>
                <a:r>
                  <a:rPr lang="en-US" dirty="0" smtClean="0">
                    <a:solidFill>
                      <a:schemeClr val="tx1"/>
                    </a:solidFill>
                  </a:rPr>
                  <a:t> For a sequential (single thread) program, the time to perform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operations  is in the order of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seconds</a:t>
                </a:r>
                <a:r>
                  <a:rPr lang="en-US" dirty="0">
                    <a:solidFill>
                      <a:schemeClr val="tx1"/>
                    </a:solidFill>
                  </a:rPr>
                  <a:t>.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</a:p>
              <a:p>
                <a:pPr lvl="1"/>
                <a:r>
                  <a:rPr lang="en-US" dirty="0"/>
                  <a:t> </a:t>
                </a:r>
                <a:r>
                  <a:rPr lang="en-US" dirty="0" smtClean="0"/>
                  <a:t>If one need more performance, making use of parallelism implicitly or explicitly in the hardware is the only way to go.</a:t>
                </a:r>
                <a:endParaRPr lang="en-US" dirty="0"/>
              </a:p>
              <a:p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913774" y="1566408"/>
                <a:ext cx="10363826" cy="4655488"/>
              </a:xfrm>
              <a:blipFill>
                <a:blip r:embed="rId2"/>
                <a:stretch>
                  <a:fillRect l="-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3133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Multiple Computing Elements in </a:t>
            </a:r>
            <a:br>
              <a:rPr lang="en-US" dirty="0"/>
            </a:br>
            <a:r>
              <a:rPr lang="en-US" dirty="0"/>
              <a:t>Contemporary Computing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10363826" cy="465548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In many cases, they support concurrent applications (multiple independent apps </a:t>
            </a:r>
            <a:r>
              <a:rPr lang="en-US" dirty="0" smtClean="0"/>
              <a:t>running </a:t>
            </a:r>
            <a:r>
              <a:rPr lang="en-US" dirty="0"/>
              <a:t>at the same time).</a:t>
            </a:r>
          </a:p>
          <a:p>
            <a:r>
              <a:rPr lang="en-US" dirty="0"/>
              <a:t> They can also support individual parallel/distributed applications by pulling more computing resources for </a:t>
            </a:r>
            <a:r>
              <a:rPr lang="en-US" dirty="0" smtClean="0"/>
              <a:t>one application. </a:t>
            </a:r>
            <a:r>
              <a:rPr lang="en-US" dirty="0"/>
              <a:t>This will require a different </a:t>
            </a:r>
            <a:r>
              <a:rPr lang="en-US" dirty="0" smtClean="0"/>
              <a:t>type </a:t>
            </a:r>
            <a:r>
              <a:rPr lang="en-US" dirty="0"/>
              <a:t>of programming than the conventional sequential programs.</a:t>
            </a:r>
          </a:p>
          <a:p>
            <a:pPr lvl="1"/>
            <a:r>
              <a:rPr lang="en-US" dirty="0"/>
              <a:t>  </a:t>
            </a:r>
            <a:r>
              <a:rPr lang="en-US" dirty="0" smtClean="0"/>
              <a:t>Partition the task among multiple computing threads, coordinating </a:t>
            </a:r>
            <a:r>
              <a:rPr lang="en-US" dirty="0"/>
              <a:t>and </a:t>
            </a:r>
            <a:r>
              <a:rPr lang="en-US" dirty="0" smtClean="0"/>
              <a:t>communicating </a:t>
            </a:r>
            <a:r>
              <a:rPr lang="en-US" dirty="0"/>
              <a:t>among computing threads</a:t>
            </a:r>
          </a:p>
          <a:p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This course will look under the hood of such systems and examine their architectures, how to write effective programs to exploit architectural features, and issues and solutions </a:t>
            </a:r>
            <a:r>
              <a:rPr lang="en-US" dirty="0" smtClean="0">
                <a:solidFill>
                  <a:srgbClr val="C00000"/>
                </a:solidFill>
              </a:rPr>
              <a:t>at </a:t>
            </a:r>
            <a:r>
              <a:rPr lang="en-US" dirty="0">
                <a:solidFill>
                  <a:srgbClr val="C00000"/>
                </a:solidFill>
              </a:rPr>
              <a:t>different levels to enable parallel and distributed computing. </a:t>
            </a:r>
          </a:p>
        </p:txBody>
      </p:sp>
    </p:spTree>
    <p:extLst>
      <p:ext uri="{BB962C8B-B14F-4D97-AF65-F5344CB8AC3E}">
        <p14:creationId xmlns:p14="http://schemas.microsoft.com/office/powerpoint/2010/main" val="2806233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Parallel and Distributed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 </a:t>
            </a:r>
            <a:r>
              <a:rPr lang="en-US" dirty="0" smtClean="0"/>
              <a:t>Two focuses of programming paradigms for PDS:</a:t>
            </a:r>
            <a:endParaRPr lang="en-US" dirty="0"/>
          </a:p>
          <a:p>
            <a:pPr lvl="1"/>
            <a:r>
              <a:rPr lang="en-US" dirty="0"/>
              <a:t> Productivity</a:t>
            </a:r>
          </a:p>
          <a:p>
            <a:pPr lvl="2"/>
            <a:r>
              <a:rPr lang="en-US" dirty="0"/>
              <a:t> Computing systems are fast enough for most </a:t>
            </a:r>
            <a:r>
              <a:rPr lang="en-US" dirty="0" smtClean="0"/>
              <a:t>applications</a:t>
            </a:r>
            <a:r>
              <a:rPr lang="en-US" dirty="0"/>
              <a:t>.</a:t>
            </a:r>
            <a:r>
              <a:rPr lang="en-US" dirty="0" smtClean="0"/>
              <a:t> Coding </a:t>
            </a:r>
            <a:r>
              <a:rPr lang="en-US" dirty="0"/>
              <a:t>is </a:t>
            </a:r>
            <a:r>
              <a:rPr lang="en-US" dirty="0" smtClean="0"/>
              <a:t>often where the </a:t>
            </a:r>
            <a:r>
              <a:rPr lang="en-US" dirty="0"/>
              <a:t>bottleneck and </a:t>
            </a:r>
            <a:r>
              <a:rPr lang="en-US" dirty="0" smtClean="0"/>
              <a:t>cost are. </a:t>
            </a:r>
            <a:endParaRPr lang="en-US" dirty="0"/>
          </a:p>
          <a:p>
            <a:pPr lvl="2"/>
            <a:r>
              <a:rPr lang="en-US" dirty="0"/>
              <a:t> Many programming systems is designed for productivity. For example</a:t>
            </a:r>
            <a:r>
              <a:rPr lang="en-US" dirty="0" smtClean="0"/>
              <a:t>, Python, </a:t>
            </a:r>
            <a:r>
              <a:rPr lang="en-US" dirty="0" err="1" smtClean="0"/>
              <a:t>Matlab</a:t>
            </a:r>
            <a:r>
              <a:rPr lang="en-US" dirty="0" smtClean="0"/>
              <a:t>, etc.</a:t>
            </a:r>
            <a:endParaRPr lang="en-US" dirty="0"/>
          </a:p>
          <a:p>
            <a:pPr lvl="1"/>
            <a:r>
              <a:rPr lang="en-US" dirty="0"/>
              <a:t> Performance</a:t>
            </a:r>
          </a:p>
          <a:p>
            <a:pPr lvl="2"/>
            <a:r>
              <a:rPr lang="en-US" dirty="0"/>
              <a:t> Computing systems are not fast enough for some applications (e.g. the training of very large deep learning models). As a result, performance is </a:t>
            </a:r>
            <a:r>
              <a:rPr lang="en-US" dirty="0" smtClean="0"/>
              <a:t>also </a:t>
            </a:r>
            <a:r>
              <a:rPr lang="en-US" dirty="0"/>
              <a:t>a focus.</a:t>
            </a:r>
          </a:p>
          <a:p>
            <a:r>
              <a:rPr lang="en-US" dirty="0"/>
              <a:t> Programming systems in practice all claim to support both productivity and performance. As computing systems become more heterogeneous and </a:t>
            </a:r>
            <a:r>
              <a:rPr lang="en-US" dirty="0" smtClean="0"/>
              <a:t>complicated, </a:t>
            </a: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balance </a:t>
            </a:r>
            <a:r>
              <a:rPr lang="en-US" dirty="0" smtClean="0"/>
              <a:t>between the two is </a:t>
            </a:r>
            <a:r>
              <a:rPr lang="en-US" dirty="0"/>
              <a:t>still under heavy investigation </a:t>
            </a:r>
            <a:r>
              <a:rPr lang="en-US" dirty="0" smtClean="0"/>
              <a:t>at this time. </a:t>
            </a:r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This class focuses on performance. </a:t>
            </a:r>
          </a:p>
        </p:txBody>
      </p:sp>
    </p:spTree>
    <p:extLst>
      <p:ext uri="{BB962C8B-B14F-4D97-AF65-F5344CB8AC3E}">
        <p14:creationId xmlns:p14="http://schemas.microsoft.com/office/powerpoint/2010/main" val="2773193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parallel/distributed computing?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 Some large scale applications can use any amount of computing power.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Scientific computing applications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Weather simulation. More computing power means more finer granularity and prediction longer into the future.  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Japan’s K machine was built to provide enough computing power to better understand the inner workings of the brain. </a:t>
            </a:r>
          </a:p>
          <a:p>
            <a:pPr lvl="1"/>
            <a:r>
              <a:rPr lang="en-US" dirty="0"/>
              <a:t> T</a:t>
            </a:r>
            <a:r>
              <a:rPr lang="en-US" dirty="0" smtClean="0"/>
              <a:t>raining of  large machine learning models in many domains.</a:t>
            </a:r>
          </a:p>
          <a:p>
            <a:r>
              <a:rPr lang="en-US" dirty="0"/>
              <a:t> </a:t>
            </a:r>
            <a:r>
              <a:rPr lang="en-US" dirty="0" smtClean="0"/>
              <a:t>In small scale, we would like our programs to run faster as the technology advances – conventional sequential programs are not going to do that.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858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parallel/distributed computing?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Bigger: Solving larger problems in the same amount of time. </a:t>
            </a:r>
          </a:p>
          <a:p>
            <a:r>
              <a:rPr lang="en-US" dirty="0" smtClean="0"/>
              <a:t> Faster: Solving the same sized problem in a shorter time.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889692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4112</TotalTime>
  <Words>819</Words>
  <Application>Microsoft Office PowerPoint</Application>
  <PresentationFormat>Widescreen</PresentationFormat>
  <Paragraphs>75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宋体</vt:lpstr>
      <vt:lpstr>Arial</vt:lpstr>
      <vt:lpstr>Calibri</vt:lpstr>
      <vt:lpstr>Cambria Math</vt:lpstr>
      <vt:lpstr>Courier New</vt:lpstr>
      <vt:lpstr>Times New Roman</vt:lpstr>
      <vt:lpstr>Tw Cen MT</vt:lpstr>
      <vt:lpstr>Wingdings</vt:lpstr>
      <vt:lpstr>Droplet</vt:lpstr>
      <vt:lpstr>Parallel and Distributed Systems</vt:lpstr>
      <vt:lpstr>Almost all Contemporary Computing Systems are Parallel and Distributed Systems. </vt:lpstr>
      <vt:lpstr>The performance limit of sequential program</vt:lpstr>
      <vt:lpstr>The limit of clock frequency</vt:lpstr>
      <vt:lpstr>Another physical limit: power</vt:lpstr>
      <vt:lpstr>Using the Multiple Computing Elements in  Contemporary Computing Systems</vt:lpstr>
      <vt:lpstr>Programming Parallel and Distributed Systems</vt:lpstr>
      <vt:lpstr>Why parallel/distributed computing?</vt:lpstr>
      <vt:lpstr>Why parallel/distributed computing?</vt:lpstr>
      <vt:lpstr>More about parallel/distributed computing</vt:lpstr>
      <vt:lpstr>What we will do in this class?</vt:lpstr>
    </vt:vector>
  </TitlesOfParts>
  <Company>Florida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Surfing</dc:creator>
  <cp:lastModifiedBy>Surfing</cp:lastModifiedBy>
  <cp:revision>58</cp:revision>
  <dcterms:created xsi:type="dcterms:W3CDTF">2021-08-12T15:51:09Z</dcterms:created>
  <dcterms:modified xsi:type="dcterms:W3CDTF">2022-01-04T03:22:55Z</dcterms:modified>
</cp:coreProperties>
</file>