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8" r:id="rId2"/>
    <p:sldId id="372" r:id="rId3"/>
    <p:sldId id="373" r:id="rId4"/>
    <p:sldId id="374" r:id="rId5"/>
    <p:sldId id="371" r:id="rId6"/>
    <p:sldId id="286" r:id="rId7"/>
    <p:sldId id="346" r:id="rId8"/>
    <p:sldId id="347" r:id="rId9"/>
    <p:sldId id="375" r:id="rId10"/>
    <p:sldId id="377" r:id="rId11"/>
    <p:sldId id="378" r:id="rId12"/>
    <p:sldId id="367" r:id="rId13"/>
    <p:sldId id="379" r:id="rId14"/>
    <p:sldId id="380" r:id="rId15"/>
    <p:sldId id="348" r:id="rId16"/>
    <p:sldId id="292" r:id="rId17"/>
    <p:sldId id="354" r:id="rId18"/>
    <p:sldId id="381" r:id="rId19"/>
    <p:sldId id="35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Programming distributed memory systems: Developing MPI programs with domain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Domain decomposition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79" y="219143"/>
            <a:ext cx="10364451" cy="1122819"/>
          </a:xfrm>
        </p:spPr>
        <p:txBody>
          <a:bodyPr/>
          <a:lstStyle/>
          <a:p>
            <a:r>
              <a:rPr lang="en-US" dirty="0" smtClean="0"/>
              <a:t>Steps 1 breakup domains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C[N][K]                         A[N][M]                            B[M][K]</a:t>
            </a:r>
          </a:p>
          <a:p>
            <a:pPr marL="0" indent="0">
              <a:buNone/>
            </a:pPr>
            <a:r>
              <a:rPr lang="en-US" dirty="0" smtClean="0"/>
              <a:t>Distribute rows in the C and A matrices. How to partition B? Each process need the whole B array to complete the computation. Any partition would work, but different partitions will have different communication requirement – Block distribution of columns will make communication </a:t>
            </a:r>
            <a:r>
              <a:rPr lang="en-US" dirty="0" smtClean="0"/>
              <a:t>relatively </a:t>
            </a:r>
            <a:r>
              <a:rPr lang="en-US" dirty="0" smtClean="0"/>
              <a:t>simple.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29787" y="1887471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9787" y="2389066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9787" y="2920117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9787" y="3426231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7896" y="1949576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7896" y="2451171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57896" y="2982222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7896" y="3488336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6006" y="1895302"/>
            <a:ext cx="568038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49887" y="1887898"/>
            <a:ext cx="568038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92984" y="1880494"/>
            <a:ext cx="568038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11143" y="1880494"/>
            <a:ext cx="568038" cy="212365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15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79" y="219143"/>
            <a:ext cx="10364451" cy="1122819"/>
          </a:xfrm>
        </p:spPr>
        <p:txBody>
          <a:bodyPr/>
          <a:lstStyle/>
          <a:p>
            <a:r>
              <a:rPr lang="en-US" dirty="0" smtClean="0"/>
              <a:t>Steps 3 Orchestra the computation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557847"/>
            <a:ext cx="10363826" cy="292607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for (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=0;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&lt;</a:t>
            </a:r>
            <a:r>
              <a:rPr lang="en-US" altLang="en-US" dirty="0" err="1">
                <a:latin typeface="Arial Unicode MS"/>
              </a:rPr>
              <a:t>nprocs</a:t>
            </a:r>
            <a:r>
              <a:rPr lang="en-US" altLang="en-US" dirty="0">
                <a:latin typeface="Arial Unicode MS"/>
              </a:rPr>
              <a:t>;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++)  </a:t>
            </a:r>
            <a:r>
              <a:rPr lang="en-US" altLang="en-US" dirty="0" smtClean="0">
                <a:latin typeface="Arial Unicode MS"/>
              </a:rPr>
              <a:t>{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</a:t>
            </a:r>
            <a:r>
              <a:rPr lang="en-US" altLang="en-US" dirty="0" smtClean="0">
                <a:latin typeface="Arial Unicode MS"/>
              </a:rPr>
              <a:t>   Process </a:t>
            </a:r>
            <a:r>
              <a:rPr lang="en-US" altLang="en-US" dirty="0" err="1">
                <a:latin typeface="Arial Unicode MS"/>
              </a:rPr>
              <a:t>i</a:t>
            </a:r>
            <a:r>
              <a:rPr lang="en-US" altLang="en-US" dirty="0">
                <a:latin typeface="Arial Unicode MS"/>
              </a:rPr>
              <a:t> sends its B array to all other </a:t>
            </a:r>
            <a:r>
              <a:rPr lang="en-US" altLang="en-US" dirty="0" smtClean="0">
                <a:latin typeface="Arial Unicode MS"/>
              </a:rPr>
              <a:t>processes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</a:t>
            </a:r>
            <a:r>
              <a:rPr lang="en-US" altLang="en-US" dirty="0" smtClean="0">
                <a:latin typeface="Arial Unicode MS"/>
              </a:rPr>
              <a:t>   </a:t>
            </a:r>
            <a:r>
              <a:rPr lang="en-US" altLang="en-US" dirty="0">
                <a:latin typeface="Arial Unicode MS"/>
              </a:rPr>
              <a:t>All other nodes receive the </a:t>
            </a:r>
            <a:r>
              <a:rPr lang="en-US" altLang="en-US" dirty="0" smtClean="0">
                <a:latin typeface="Arial Unicode MS"/>
              </a:rPr>
              <a:t>B block </a:t>
            </a: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</a:t>
            </a:r>
            <a:r>
              <a:rPr lang="en-US" altLang="en-US" dirty="0" smtClean="0">
                <a:latin typeface="Arial Unicode MS"/>
              </a:rPr>
              <a:t>   Call mm(</a:t>
            </a:r>
            <a:r>
              <a:rPr lang="en-US" altLang="en-US" dirty="0" err="1" smtClean="0">
                <a:latin typeface="Arial Unicode MS"/>
              </a:rPr>
              <a:t>localN</a:t>
            </a:r>
            <a:r>
              <a:rPr lang="en-US" altLang="en-US" dirty="0">
                <a:latin typeface="Arial Unicode MS"/>
              </a:rPr>
              <a:t>, M, </a:t>
            </a:r>
            <a:r>
              <a:rPr lang="en-US" altLang="en-US" dirty="0" err="1">
                <a:latin typeface="Arial Unicode MS"/>
              </a:rPr>
              <a:t>LocalK</a:t>
            </a:r>
            <a:r>
              <a:rPr lang="en-US" altLang="en-US" dirty="0">
                <a:latin typeface="Arial Unicode MS"/>
              </a:rPr>
              <a:t>, a, </a:t>
            </a:r>
            <a:r>
              <a:rPr lang="en-US" altLang="en-US" dirty="0" err="1">
                <a:latin typeface="Arial Unicode MS"/>
              </a:rPr>
              <a:t>receivedB</a:t>
            </a:r>
            <a:r>
              <a:rPr lang="en-US" altLang="en-US" dirty="0">
                <a:latin typeface="Arial Unicode MS"/>
              </a:rPr>
              <a:t>, </a:t>
            </a:r>
            <a:r>
              <a:rPr lang="en-US" altLang="en-US" dirty="0" err="1">
                <a:latin typeface="Arial Unicode MS"/>
              </a:rPr>
              <a:t>workC</a:t>
            </a:r>
            <a:r>
              <a:rPr lang="en-US" altLang="en-US" dirty="0">
                <a:latin typeface="Arial Unicode MS"/>
              </a:rPr>
              <a:t>) </a:t>
            </a:r>
            <a:endParaRPr lang="en-US" altLang="en-US" dirty="0" smtClean="0">
              <a:latin typeface="Arial Unicode MS"/>
            </a:endParaRPr>
          </a:p>
          <a:p>
            <a:pPr marL="0" lvl="0" indent="0">
              <a:buNone/>
            </a:pPr>
            <a:r>
              <a:rPr lang="en-US" altLang="en-US" dirty="0">
                <a:latin typeface="Arial Unicode MS"/>
              </a:rPr>
              <a:t> </a:t>
            </a:r>
            <a:r>
              <a:rPr lang="en-US" altLang="en-US" dirty="0" smtClean="0">
                <a:latin typeface="Arial Unicode MS"/>
              </a:rPr>
              <a:t>   Copy </a:t>
            </a:r>
            <a:r>
              <a:rPr lang="en-US" altLang="en-US" dirty="0" err="1">
                <a:latin typeface="Arial Unicode MS"/>
              </a:rPr>
              <a:t>workC</a:t>
            </a:r>
            <a:r>
              <a:rPr lang="en-US" altLang="en-US" dirty="0">
                <a:latin typeface="Arial Unicode MS"/>
              </a:rPr>
              <a:t> to C </a:t>
            </a:r>
            <a:endParaRPr lang="en-US" altLang="en-US" dirty="0" smtClean="0">
              <a:latin typeface="Arial Unicode MS"/>
            </a:endParaRPr>
          </a:p>
          <a:p>
            <a:pPr marL="0" lvl="0" indent="0">
              <a:buNone/>
            </a:pPr>
            <a:r>
              <a:rPr lang="en-US" altLang="en-US" dirty="0" smtClean="0">
                <a:latin typeface="Arial Unicode MS"/>
              </a:rPr>
              <a:t>} </a:t>
            </a:r>
            <a:r>
              <a:rPr lang="en-US" altLang="en-US" sz="800" dirty="0" smtClean="0"/>
              <a:t>  </a:t>
            </a:r>
            <a:endParaRPr lang="en-US" altLang="en-US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96536" y="1277245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96536" y="1778840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96536" y="2309891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96536" y="2816005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4645" y="1339350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24645" y="1840945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24645" y="2371996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4645" y="2878110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2755" y="1285076"/>
            <a:ext cx="568038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16636" y="1277672"/>
            <a:ext cx="568038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59733" y="1270268"/>
            <a:ext cx="568038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77892" y="1270268"/>
            <a:ext cx="568038" cy="212365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for (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=0;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nprocs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++) { Node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sends its B array to all other nodes All other nodes receive the block Call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mm_sse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localN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M,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LocalK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a,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receivedB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workC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Copy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workC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to C }</a:t>
            </a: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96536" y="1277672"/>
            <a:ext cx="568038" cy="212365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P0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07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xample: SOR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46" y="1541723"/>
            <a:ext cx="777240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28611" y="2335876"/>
            <a:ext cx="2851265" cy="268501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35193" y="3042457"/>
            <a:ext cx="207818" cy="26600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27375" y="3042457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543011" y="3025831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335193" y="3300151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335193" y="2768137"/>
            <a:ext cx="207818" cy="26600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628611" y="502088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628611" y="223196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20545" y="2335876"/>
            <a:ext cx="108066" cy="26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475719" y="2340029"/>
            <a:ext cx="108066" cy="26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77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Partition the domain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21840" y="4124971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1840" y="195764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3774" y="2061557"/>
            <a:ext cx="108066" cy="20594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68948" y="2065709"/>
            <a:ext cx="108066" cy="2055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21840" y="2065709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1840" y="2551338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1840" y="3074558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1840" y="3597778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314181" y="4319847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 smtClean="0">
                <a:solidFill>
                  <a:schemeClr val="bg1"/>
                </a:solidFill>
              </a:rPr>
              <a:t>P1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314181" y="1957647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blackWhite">
          <a:xfrm>
            <a:off x="6542781" y="2414847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 smtClean="0">
                <a:solidFill>
                  <a:schemeClr val="bg1"/>
                </a:solidFill>
              </a:rPr>
              <a:t>P1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blackWhite">
          <a:xfrm>
            <a:off x="6542781" y="3253047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 smtClean="0">
                <a:solidFill>
                  <a:schemeClr val="bg1"/>
                </a:solidFill>
              </a:rPr>
              <a:t>P1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314181" y="1957647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6314181" y="2795847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temp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7228581" y="393884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9353744" y="4319847"/>
            <a:ext cx="1981200" cy="990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p2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9353744" y="1957647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blackWhite">
          <a:xfrm>
            <a:off x="9658544" y="2414847"/>
            <a:ext cx="1462087" cy="3651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p2</a:t>
            </a: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blackWhite">
          <a:xfrm>
            <a:off x="9658544" y="3329247"/>
            <a:ext cx="1462087" cy="3651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p2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9353744" y="1957647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9353744" y="2872047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temp</a:t>
            </a:r>
          </a:p>
        </p:txBody>
      </p:sp>
      <p:sp>
        <p:nvSpPr>
          <p:cNvPr id="31" name="Line 16"/>
          <p:cNvSpPr>
            <a:spLocks noChangeShapeType="1"/>
          </p:cNvSpPr>
          <p:nvPr/>
        </p:nvSpPr>
        <p:spPr bwMode="auto">
          <a:xfrm>
            <a:off x="10344344" y="393884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Orchestra the computation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21840" y="4124971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1840" y="1957647"/>
            <a:ext cx="2851265" cy="99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3774" y="2061557"/>
            <a:ext cx="108066" cy="20594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68948" y="2065709"/>
            <a:ext cx="108066" cy="2055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21840" y="2065709"/>
            <a:ext cx="284710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1840" y="2553506"/>
            <a:ext cx="2847108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1840" y="3074558"/>
            <a:ext cx="284710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1840" y="3597778"/>
            <a:ext cx="28471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659949" y="4261658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 smtClean="0">
                <a:solidFill>
                  <a:schemeClr val="bg1"/>
                </a:solidFill>
              </a:rPr>
              <a:t>P1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4659949" y="1899458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blackWhite">
          <a:xfrm>
            <a:off x="4888549" y="2356658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 smtClean="0">
                <a:solidFill>
                  <a:schemeClr val="bg1"/>
                </a:solidFill>
              </a:rPr>
              <a:t>P1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blackWhite">
          <a:xfrm>
            <a:off x="4888549" y="3194858"/>
            <a:ext cx="1462087" cy="3651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 smtClean="0">
                <a:solidFill>
                  <a:schemeClr val="bg1"/>
                </a:solidFill>
              </a:rPr>
              <a:t>P1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659949" y="1899458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659949" y="2737658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/>
              <a:t>temp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5574349" y="388065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88549" y="2356658"/>
            <a:ext cx="14620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88549" y="2721783"/>
            <a:ext cx="146208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90756" y="1873266"/>
            <a:ext cx="43417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update grid, the top row in P1 needs data</a:t>
            </a:r>
          </a:p>
          <a:p>
            <a:r>
              <a:rPr lang="en-US" dirty="0" smtClean="0"/>
              <a:t>From P0 (bottom row in P0), the bottom row</a:t>
            </a:r>
          </a:p>
          <a:p>
            <a:r>
              <a:rPr lang="en-US" dirty="0" smtClean="0"/>
              <a:t>In P1 needs the top row in P2. </a:t>
            </a:r>
          </a:p>
          <a:p>
            <a:endParaRPr lang="en-US" dirty="0"/>
          </a:p>
          <a:p>
            <a:r>
              <a:rPr lang="en-US" dirty="0" smtClean="0"/>
              <a:t>Boundary elements must be communicated.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54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of boundary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39050" y="1762991"/>
            <a:ext cx="4389466" cy="477981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/>
              <a:t>Processes 0, 1, 2 send lower row to Processes 1,2 3.</a:t>
            </a:r>
          </a:p>
          <a:p>
            <a:pPr>
              <a:defRPr/>
            </a:pPr>
            <a:r>
              <a:rPr lang="en-US" dirty="0"/>
              <a:t>Processes 1, 2, 3 receiver upper row from processes 0, 1, 2</a:t>
            </a:r>
          </a:p>
          <a:p>
            <a:pPr>
              <a:defRPr/>
            </a:pPr>
            <a:r>
              <a:rPr lang="en-US" dirty="0"/>
              <a:t>Process 1, 2, 3 send the upper row to processes 0, 1, 2</a:t>
            </a:r>
          </a:p>
          <a:p>
            <a:pPr>
              <a:defRPr/>
            </a:pPr>
            <a:r>
              <a:rPr lang="en-US" dirty="0"/>
              <a:t>Processes 0, 1, 2 receive the lower row from processes 1, 2,3</a:t>
            </a:r>
          </a:p>
          <a:p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4648200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p1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81600" y="4648200"/>
            <a:ext cx="19812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/>
              <a:t>p2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81200" y="2286000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81600" y="2286000"/>
            <a:ext cx="1981200" cy="19812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81200" y="22098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81600" y="22098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grid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8956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1722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71700" y="2838450"/>
            <a:ext cx="161925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53050" y="2857500"/>
            <a:ext cx="161925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72100" y="2857500"/>
            <a:ext cx="1600200" cy="1714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71700" y="3962400"/>
            <a:ext cx="1600200" cy="1714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3867150" y="2686050"/>
            <a:ext cx="1428750" cy="1143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3886200" y="2971800"/>
            <a:ext cx="1390650" cy="10477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171700" y="3771900"/>
            <a:ext cx="160020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90750" y="2647950"/>
            <a:ext cx="1600200" cy="171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190750" y="2857500"/>
            <a:ext cx="1600200" cy="1714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1504950" y="2743200"/>
            <a:ext cx="571500" cy="495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1524000" y="2990850"/>
            <a:ext cx="514350" cy="4762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372100" y="2667000"/>
            <a:ext cx="1600200" cy="1714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53050" y="3810000"/>
            <a:ext cx="1600200" cy="171450"/>
          </a:xfrm>
          <a:prstGeom prst="rect">
            <a:avLst/>
          </a:prstGeom>
          <a:solidFill>
            <a:srgbClr val="3399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53050" y="3981450"/>
            <a:ext cx="1600200" cy="1714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7067550" y="3371850"/>
            <a:ext cx="476250" cy="51435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7029450" y="3581400"/>
            <a:ext cx="514350" cy="4762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code for Communicating boundary </a:t>
            </a:r>
            <a:r>
              <a:rPr lang="en-US" altLang="en-US" dirty="0" smtClean="0"/>
              <a:t>elements</a:t>
            </a:r>
            <a:br>
              <a:rPr lang="en-US" altLang="en-US" dirty="0" smtClean="0"/>
            </a:br>
            <a:r>
              <a:rPr lang="en-US" altLang="en-US" dirty="0" smtClean="0"/>
              <a:t>(See lect22/</a:t>
            </a:r>
            <a:r>
              <a:rPr lang="en-US" altLang="en-US" dirty="0" err="1" smtClean="0"/>
              <a:t>jacobi_mpi.c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4939259"/>
          </a:xfrm>
        </p:spPr>
        <p:txBody>
          <a:bodyPr>
            <a:normAutofit fontScale="550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dirty="0"/>
              <a:t> if (rank &lt; size - 1)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</a:t>
            </a:r>
            <a:r>
              <a:rPr lang="en-US" dirty="0" err="1"/>
              <a:t>MPI_Send</a:t>
            </a:r>
            <a:r>
              <a:rPr lang="en-US" dirty="0"/>
              <a:t>( </a:t>
            </a:r>
            <a:r>
              <a:rPr lang="en-US" dirty="0" err="1"/>
              <a:t>xlocal</a:t>
            </a:r>
            <a:r>
              <a:rPr lang="en-US" dirty="0"/>
              <a:t>[</a:t>
            </a:r>
            <a:r>
              <a:rPr lang="en-US" dirty="0" err="1"/>
              <a:t>maxn</a:t>
            </a:r>
            <a:r>
              <a:rPr lang="en-US" dirty="0"/>
              <a:t>/size], </a:t>
            </a:r>
            <a:r>
              <a:rPr lang="en-US" dirty="0" err="1"/>
              <a:t>maxn</a:t>
            </a:r>
            <a:r>
              <a:rPr lang="en-US" dirty="0"/>
              <a:t>, MPI_DOUBLE, rank + 1, 0,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          MPI_COMM_WORLD );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if (rank &gt; 0)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</a:t>
            </a:r>
            <a:r>
              <a:rPr lang="en-US" dirty="0" err="1"/>
              <a:t>MPI_Recv</a:t>
            </a:r>
            <a:r>
              <a:rPr lang="en-US" dirty="0"/>
              <a:t>( </a:t>
            </a:r>
            <a:r>
              <a:rPr lang="en-US" dirty="0" err="1"/>
              <a:t>xlocal</a:t>
            </a:r>
            <a:r>
              <a:rPr lang="en-US" dirty="0"/>
              <a:t>[0], </a:t>
            </a:r>
            <a:r>
              <a:rPr lang="en-US" dirty="0" err="1"/>
              <a:t>maxn</a:t>
            </a:r>
            <a:r>
              <a:rPr lang="en-US" dirty="0"/>
              <a:t>, MPI_DOUBLE, rank - 1, 0,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          MPI_COMM_WORLD, &amp;status );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/* Send down unless I'm at the bottom */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if (rank &gt; 0)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</a:t>
            </a:r>
            <a:r>
              <a:rPr lang="en-US" dirty="0" err="1"/>
              <a:t>MPI_Send</a:t>
            </a:r>
            <a:r>
              <a:rPr lang="en-US" dirty="0"/>
              <a:t>( </a:t>
            </a:r>
            <a:r>
              <a:rPr lang="en-US" dirty="0" err="1"/>
              <a:t>xlocal</a:t>
            </a:r>
            <a:r>
              <a:rPr lang="en-US" dirty="0"/>
              <a:t>[1], </a:t>
            </a:r>
            <a:r>
              <a:rPr lang="en-US" dirty="0" err="1"/>
              <a:t>maxn</a:t>
            </a:r>
            <a:r>
              <a:rPr lang="en-US" dirty="0"/>
              <a:t>, MPI_DOUBLE, rank - 1, 1,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          MPI_COMM_WORLD );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if (rank &lt; size - 1)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</a:t>
            </a:r>
            <a:r>
              <a:rPr lang="en-US" dirty="0" err="1"/>
              <a:t>MPI_Recv</a:t>
            </a:r>
            <a:r>
              <a:rPr lang="en-US" dirty="0"/>
              <a:t>( </a:t>
            </a:r>
            <a:r>
              <a:rPr lang="en-US" dirty="0" err="1"/>
              <a:t>xlocal</a:t>
            </a:r>
            <a:r>
              <a:rPr lang="en-US" dirty="0"/>
              <a:t>[</a:t>
            </a:r>
            <a:r>
              <a:rPr lang="en-US" dirty="0" err="1"/>
              <a:t>maxn</a:t>
            </a:r>
            <a:r>
              <a:rPr lang="en-US" dirty="0"/>
              <a:t>/size+1], </a:t>
            </a:r>
            <a:r>
              <a:rPr lang="en-US" dirty="0" err="1"/>
              <a:t>maxn</a:t>
            </a:r>
            <a:r>
              <a:rPr lang="en-US" dirty="0"/>
              <a:t>, MPI_DOUBLE, rank + 1, 1,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                MPI_COMM_WORLD, &amp;status );</a:t>
            </a:r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parallelizing our DNN code with 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86420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Option 1: Each processes handles one layer (in forward and backward propagation).</a:t>
            </a:r>
          </a:p>
          <a:p>
            <a:pPr lvl="1">
              <a:defRPr/>
            </a:pPr>
            <a:r>
              <a:rPr lang="en-US" dirty="0"/>
              <a:t> </a:t>
            </a:r>
            <a:r>
              <a:rPr lang="en-US" dirty="0" smtClean="0"/>
              <a:t>Each process except the process for the input layer receives data from the previous layer, do the computation, send the results to the next layer</a:t>
            </a:r>
          </a:p>
          <a:p>
            <a:pPr lvl="1">
              <a:defRPr/>
            </a:pPr>
            <a:r>
              <a:rPr lang="en-US" dirty="0" smtClean="0"/>
              <a:t>This is ok, but the number of processes that can be used is limited. For the 4 layer DNN, at most 8 processes can be used.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129" y="300858"/>
            <a:ext cx="10364451" cy="1122819"/>
          </a:xfrm>
        </p:spPr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3266347" y="2039112"/>
            <a:ext cx="429768" cy="438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266347" y="3858870"/>
            <a:ext cx="429768" cy="438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336598" y="1603829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266347" y="2948991"/>
            <a:ext cx="429768" cy="438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316724" y="2414597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336598" y="3326376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401336" y="2478024"/>
            <a:ext cx="429768" cy="4389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316724" y="4297782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275711" y="2039112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275711" y="3858870"/>
            <a:ext cx="429768" cy="43891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275711" y="2948991"/>
            <a:ext cx="429768" cy="43891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345962" y="1693779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326088" y="2504547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345962" y="3416326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326088" y="4387732"/>
            <a:ext cx="429768" cy="4389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423209" y="3387903"/>
            <a:ext cx="429768" cy="4389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>
            <a:stCxn id="65" idx="7"/>
            <a:endCxn id="67" idx="2"/>
          </p:cNvCxnSpPr>
          <p:nvPr/>
        </p:nvCxnSpPr>
        <p:spPr>
          <a:xfrm flipV="1">
            <a:off x="3633177" y="1823285"/>
            <a:ext cx="703421" cy="280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5" idx="6"/>
            <a:endCxn id="69" idx="1"/>
          </p:cNvCxnSpPr>
          <p:nvPr/>
        </p:nvCxnSpPr>
        <p:spPr>
          <a:xfrm>
            <a:off x="3696115" y="2258568"/>
            <a:ext cx="683547" cy="22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5" idx="5"/>
            <a:endCxn id="70" idx="1"/>
          </p:cNvCxnSpPr>
          <p:nvPr/>
        </p:nvCxnSpPr>
        <p:spPr>
          <a:xfrm>
            <a:off x="3633177" y="2413747"/>
            <a:ext cx="766359" cy="976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65" idx="5"/>
            <a:endCxn id="72" idx="1"/>
          </p:cNvCxnSpPr>
          <p:nvPr/>
        </p:nvCxnSpPr>
        <p:spPr>
          <a:xfrm>
            <a:off x="3633177" y="2413747"/>
            <a:ext cx="746485" cy="194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68" idx="7"/>
            <a:endCxn id="67" idx="3"/>
          </p:cNvCxnSpPr>
          <p:nvPr/>
        </p:nvCxnSpPr>
        <p:spPr>
          <a:xfrm flipV="1">
            <a:off x="3633177" y="1978464"/>
            <a:ext cx="766359" cy="103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8" idx="6"/>
            <a:endCxn id="69" idx="3"/>
          </p:cNvCxnSpPr>
          <p:nvPr/>
        </p:nvCxnSpPr>
        <p:spPr>
          <a:xfrm flipV="1">
            <a:off x="3696115" y="2789232"/>
            <a:ext cx="683547" cy="379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8" idx="6"/>
            <a:endCxn id="70" idx="2"/>
          </p:cNvCxnSpPr>
          <p:nvPr/>
        </p:nvCxnSpPr>
        <p:spPr>
          <a:xfrm>
            <a:off x="3696115" y="3168447"/>
            <a:ext cx="640483" cy="377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68" idx="5"/>
            <a:endCxn id="72" idx="1"/>
          </p:cNvCxnSpPr>
          <p:nvPr/>
        </p:nvCxnSpPr>
        <p:spPr>
          <a:xfrm>
            <a:off x="3633177" y="3323626"/>
            <a:ext cx="746485" cy="1038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66" idx="7"/>
            <a:endCxn id="67" idx="3"/>
          </p:cNvCxnSpPr>
          <p:nvPr/>
        </p:nvCxnSpPr>
        <p:spPr>
          <a:xfrm flipV="1">
            <a:off x="3633177" y="1978464"/>
            <a:ext cx="766359" cy="194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66" idx="6"/>
            <a:endCxn id="69" idx="3"/>
          </p:cNvCxnSpPr>
          <p:nvPr/>
        </p:nvCxnSpPr>
        <p:spPr>
          <a:xfrm flipV="1">
            <a:off x="3696115" y="2789232"/>
            <a:ext cx="683547" cy="1289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66" idx="6"/>
            <a:endCxn id="70" idx="3"/>
          </p:cNvCxnSpPr>
          <p:nvPr/>
        </p:nvCxnSpPr>
        <p:spPr>
          <a:xfrm flipV="1">
            <a:off x="3696115" y="3701011"/>
            <a:ext cx="703421" cy="37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66" idx="5"/>
            <a:endCxn id="72" idx="2"/>
          </p:cNvCxnSpPr>
          <p:nvPr/>
        </p:nvCxnSpPr>
        <p:spPr>
          <a:xfrm>
            <a:off x="3633177" y="4233505"/>
            <a:ext cx="683547" cy="283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7" idx="7"/>
            <a:endCxn id="73" idx="1"/>
          </p:cNvCxnSpPr>
          <p:nvPr/>
        </p:nvCxnSpPr>
        <p:spPr>
          <a:xfrm>
            <a:off x="4703428" y="1668106"/>
            <a:ext cx="635221" cy="435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67" idx="6"/>
            <a:endCxn id="75" idx="1"/>
          </p:cNvCxnSpPr>
          <p:nvPr/>
        </p:nvCxnSpPr>
        <p:spPr>
          <a:xfrm>
            <a:off x="4766366" y="1823285"/>
            <a:ext cx="572283" cy="1189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67" idx="5"/>
            <a:endCxn id="74" idx="1"/>
          </p:cNvCxnSpPr>
          <p:nvPr/>
        </p:nvCxnSpPr>
        <p:spPr>
          <a:xfrm>
            <a:off x="4703428" y="1978464"/>
            <a:ext cx="635221" cy="194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69" idx="7"/>
            <a:endCxn id="73" idx="2"/>
          </p:cNvCxnSpPr>
          <p:nvPr/>
        </p:nvCxnSpPr>
        <p:spPr>
          <a:xfrm flipV="1">
            <a:off x="4683554" y="2258568"/>
            <a:ext cx="592157" cy="22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9" idx="6"/>
            <a:endCxn id="75" idx="2"/>
          </p:cNvCxnSpPr>
          <p:nvPr/>
        </p:nvCxnSpPr>
        <p:spPr>
          <a:xfrm>
            <a:off x="4746492" y="2634053"/>
            <a:ext cx="529219" cy="534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9" idx="5"/>
            <a:endCxn id="74" idx="1"/>
          </p:cNvCxnSpPr>
          <p:nvPr/>
        </p:nvCxnSpPr>
        <p:spPr>
          <a:xfrm>
            <a:off x="4683554" y="2789232"/>
            <a:ext cx="655095" cy="113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70" idx="7"/>
            <a:endCxn id="73" idx="3"/>
          </p:cNvCxnSpPr>
          <p:nvPr/>
        </p:nvCxnSpPr>
        <p:spPr>
          <a:xfrm flipV="1">
            <a:off x="4703428" y="2413747"/>
            <a:ext cx="635221" cy="976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0" idx="6"/>
            <a:endCxn id="75" idx="2"/>
          </p:cNvCxnSpPr>
          <p:nvPr/>
        </p:nvCxnSpPr>
        <p:spPr>
          <a:xfrm flipV="1">
            <a:off x="4766366" y="3168447"/>
            <a:ext cx="509345" cy="377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70" idx="5"/>
            <a:endCxn id="74" idx="2"/>
          </p:cNvCxnSpPr>
          <p:nvPr/>
        </p:nvCxnSpPr>
        <p:spPr>
          <a:xfrm>
            <a:off x="4703428" y="3701011"/>
            <a:ext cx="572283" cy="37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72" idx="7"/>
            <a:endCxn id="73" idx="3"/>
          </p:cNvCxnSpPr>
          <p:nvPr/>
        </p:nvCxnSpPr>
        <p:spPr>
          <a:xfrm flipV="1">
            <a:off x="4683554" y="2413747"/>
            <a:ext cx="655095" cy="194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72" idx="6"/>
            <a:endCxn id="75" idx="3"/>
          </p:cNvCxnSpPr>
          <p:nvPr/>
        </p:nvCxnSpPr>
        <p:spPr>
          <a:xfrm flipV="1">
            <a:off x="4746492" y="3323626"/>
            <a:ext cx="592157" cy="1193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72" idx="5"/>
            <a:endCxn id="74" idx="3"/>
          </p:cNvCxnSpPr>
          <p:nvPr/>
        </p:nvCxnSpPr>
        <p:spPr>
          <a:xfrm flipV="1">
            <a:off x="4683554" y="4233505"/>
            <a:ext cx="655095" cy="438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73" idx="7"/>
            <a:endCxn id="76" idx="2"/>
          </p:cNvCxnSpPr>
          <p:nvPr/>
        </p:nvCxnSpPr>
        <p:spPr>
          <a:xfrm flipV="1">
            <a:off x="5642541" y="1913235"/>
            <a:ext cx="703421" cy="190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73" idx="6"/>
            <a:endCxn id="77" idx="1"/>
          </p:cNvCxnSpPr>
          <p:nvPr/>
        </p:nvCxnSpPr>
        <p:spPr>
          <a:xfrm>
            <a:off x="5705479" y="2258568"/>
            <a:ext cx="683547" cy="310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3" idx="6"/>
            <a:endCxn id="78" idx="1"/>
          </p:cNvCxnSpPr>
          <p:nvPr/>
        </p:nvCxnSpPr>
        <p:spPr>
          <a:xfrm>
            <a:off x="5705479" y="2258568"/>
            <a:ext cx="703421" cy="1222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3" idx="5"/>
            <a:endCxn id="79" idx="1"/>
          </p:cNvCxnSpPr>
          <p:nvPr/>
        </p:nvCxnSpPr>
        <p:spPr>
          <a:xfrm>
            <a:off x="5642541" y="2413747"/>
            <a:ext cx="746485" cy="2038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5" idx="7"/>
            <a:endCxn id="76" idx="3"/>
          </p:cNvCxnSpPr>
          <p:nvPr/>
        </p:nvCxnSpPr>
        <p:spPr>
          <a:xfrm flipV="1">
            <a:off x="5642541" y="2068414"/>
            <a:ext cx="766359" cy="94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75" idx="6"/>
            <a:endCxn id="77" idx="2"/>
          </p:cNvCxnSpPr>
          <p:nvPr/>
        </p:nvCxnSpPr>
        <p:spPr>
          <a:xfrm flipV="1">
            <a:off x="5705479" y="2724003"/>
            <a:ext cx="620609" cy="444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75" idx="6"/>
            <a:endCxn id="78" idx="2"/>
          </p:cNvCxnSpPr>
          <p:nvPr/>
        </p:nvCxnSpPr>
        <p:spPr>
          <a:xfrm>
            <a:off x="5705479" y="3168447"/>
            <a:ext cx="640483" cy="467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75" idx="5"/>
            <a:endCxn id="79" idx="2"/>
          </p:cNvCxnSpPr>
          <p:nvPr/>
        </p:nvCxnSpPr>
        <p:spPr>
          <a:xfrm>
            <a:off x="5642541" y="3323626"/>
            <a:ext cx="683547" cy="1283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74" idx="7"/>
            <a:endCxn id="76" idx="3"/>
          </p:cNvCxnSpPr>
          <p:nvPr/>
        </p:nvCxnSpPr>
        <p:spPr>
          <a:xfrm flipV="1">
            <a:off x="5642541" y="2068414"/>
            <a:ext cx="766359" cy="1854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74" idx="6"/>
            <a:endCxn id="77" idx="3"/>
          </p:cNvCxnSpPr>
          <p:nvPr/>
        </p:nvCxnSpPr>
        <p:spPr>
          <a:xfrm flipV="1">
            <a:off x="5705479" y="2879182"/>
            <a:ext cx="683547" cy="119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74" idx="5"/>
            <a:endCxn id="79" idx="3"/>
          </p:cNvCxnSpPr>
          <p:nvPr/>
        </p:nvCxnSpPr>
        <p:spPr>
          <a:xfrm>
            <a:off x="5642541" y="4233505"/>
            <a:ext cx="746485" cy="52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74" idx="6"/>
            <a:endCxn id="78" idx="3"/>
          </p:cNvCxnSpPr>
          <p:nvPr/>
        </p:nvCxnSpPr>
        <p:spPr>
          <a:xfrm flipV="1">
            <a:off x="5705479" y="3790961"/>
            <a:ext cx="703421" cy="28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76" idx="6"/>
            <a:endCxn id="71" idx="1"/>
          </p:cNvCxnSpPr>
          <p:nvPr/>
        </p:nvCxnSpPr>
        <p:spPr>
          <a:xfrm>
            <a:off x="6775730" y="1913235"/>
            <a:ext cx="688544" cy="629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76" idx="5"/>
            <a:endCxn id="80" idx="1"/>
          </p:cNvCxnSpPr>
          <p:nvPr/>
        </p:nvCxnSpPr>
        <p:spPr>
          <a:xfrm>
            <a:off x="6712792" y="2068414"/>
            <a:ext cx="773355" cy="1383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77" idx="6"/>
            <a:endCxn id="71" idx="2"/>
          </p:cNvCxnSpPr>
          <p:nvPr/>
        </p:nvCxnSpPr>
        <p:spPr>
          <a:xfrm flipV="1">
            <a:off x="6755856" y="2697480"/>
            <a:ext cx="645480" cy="26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77" idx="5"/>
            <a:endCxn id="80" idx="2"/>
          </p:cNvCxnSpPr>
          <p:nvPr/>
        </p:nvCxnSpPr>
        <p:spPr>
          <a:xfrm>
            <a:off x="6692918" y="2879182"/>
            <a:ext cx="730291" cy="728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78" idx="7"/>
            <a:endCxn id="71" idx="2"/>
          </p:cNvCxnSpPr>
          <p:nvPr/>
        </p:nvCxnSpPr>
        <p:spPr>
          <a:xfrm flipV="1">
            <a:off x="6712792" y="2697480"/>
            <a:ext cx="688544" cy="78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78" idx="6"/>
          </p:cNvCxnSpPr>
          <p:nvPr/>
        </p:nvCxnSpPr>
        <p:spPr>
          <a:xfrm>
            <a:off x="6775730" y="3635782"/>
            <a:ext cx="5845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79" idx="7"/>
            <a:endCxn id="71" idx="3"/>
          </p:cNvCxnSpPr>
          <p:nvPr/>
        </p:nvCxnSpPr>
        <p:spPr>
          <a:xfrm flipV="1">
            <a:off x="6692918" y="2852659"/>
            <a:ext cx="771356" cy="1599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79" idx="6"/>
            <a:endCxn id="80" idx="3"/>
          </p:cNvCxnSpPr>
          <p:nvPr/>
        </p:nvCxnSpPr>
        <p:spPr>
          <a:xfrm flipV="1">
            <a:off x="6755856" y="3762538"/>
            <a:ext cx="730291" cy="844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71" idx="6"/>
          </p:cNvCxnSpPr>
          <p:nvPr/>
        </p:nvCxnSpPr>
        <p:spPr>
          <a:xfrm>
            <a:off x="7831104" y="2697480"/>
            <a:ext cx="271175" cy="109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7844796" y="3596387"/>
            <a:ext cx="271175" cy="109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882044" y="1346661"/>
            <a:ext cx="83127" cy="41813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999483" y="1311463"/>
            <a:ext cx="83127" cy="41813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037857" y="1325675"/>
            <a:ext cx="83127" cy="41813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096778" y="1325675"/>
            <a:ext cx="83127" cy="41813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686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 for parallelizing our DNN code with MPI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5140080"/>
          </a:xfrm>
        </p:spPr>
        <p:txBody>
          <a:bodyPr>
            <a:normAutofit/>
          </a:bodyPr>
          <a:lstStyle/>
          <a:p>
            <a:r>
              <a:rPr lang="en-US" dirty="0" smtClean="0"/>
              <a:t> Option 2: Distributed each of the large layers among all processes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Each process maintains a portion of the neurons in each layer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To do the update, each process often needs all input data (both forward and back propagation), which are distributed among processes. This result in many </a:t>
            </a:r>
            <a:r>
              <a:rPr lang="en-US" dirty="0" err="1" smtClean="0"/>
              <a:t>MPI_Allgather</a:t>
            </a:r>
            <a:r>
              <a:rPr lang="en-US" dirty="0" smtClean="0"/>
              <a:t> operations.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will allow more processes to be used and get better speedup. </a:t>
            </a:r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Domain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248189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A parallelization method especially useful for developing MPI programs.</a:t>
            </a:r>
          </a:p>
          <a:p>
            <a:pPr lvl="1"/>
            <a:r>
              <a:rPr lang="en-US" altLang="en-US" dirty="0" smtClean="0"/>
              <a:t> Partition the domain into portions and assign different domain portions to different processes. </a:t>
            </a:r>
          </a:p>
          <a:p>
            <a:pPr lvl="1"/>
            <a:r>
              <a:rPr lang="en-US" altLang="en-US" dirty="0" smtClean="0"/>
              <a:t>Add necessary communication when needed.</a:t>
            </a:r>
          </a:p>
          <a:p>
            <a:r>
              <a:rPr lang="en-US" altLang="en-US" dirty="0" smtClean="0"/>
              <a:t>Example: Consider domain decomposition of 1D-domain of size 100 among 4 processes. 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84270" y="4713316"/>
            <a:ext cx="565265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28618" y="5193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26102" y="51936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4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domain decomposition of 1D-domain of size 100 among 4 processes. 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399" y="1138844"/>
            <a:ext cx="10363826" cy="1354974"/>
          </a:xfrm>
        </p:spPr>
        <p:txBody>
          <a:bodyPr>
            <a:normAutofit/>
          </a:bodyPr>
          <a:lstStyle/>
          <a:p>
            <a:r>
              <a:rPr lang="en-US" dirty="0" smtClean="0"/>
              <a:t>In general, the domain can be partitioned in three different ways, block, cyclic, and block-cyclic.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5627" y="2859578"/>
            <a:ext cx="2044932" cy="3657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80559" y="2859578"/>
            <a:ext cx="2044932" cy="3657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25491" y="2859578"/>
            <a:ext cx="2044932" cy="3657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70423" y="2859578"/>
            <a:ext cx="2044932" cy="36576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7843" y="2859578"/>
            <a:ext cx="71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5627" y="3406432"/>
            <a:ext cx="831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         P0            24  </a:t>
            </a:r>
            <a:r>
              <a:rPr lang="en-US" dirty="0" smtClean="0"/>
              <a:t>25        P1           49  </a:t>
            </a:r>
            <a:r>
              <a:rPr lang="en-US" dirty="0" smtClean="0">
                <a:solidFill>
                  <a:srgbClr val="00B050"/>
                </a:solidFill>
              </a:rPr>
              <a:t>50        P2         74  </a:t>
            </a:r>
            <a:r>
              <a:rPr lang="en-US" dirty="0" smtClean="0">
                <a:solidFill>
                  <a:schemeClr val="accent6"/>
                </a:solidFill>
              </a:rPr>
              <a:t>75         P3          99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843" y="4303824"/>
            <a:ext cx="7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Cyclic: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562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1019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8476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5933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3390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0847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8304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1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32179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06748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81317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55886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30455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705024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9593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54162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28731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03300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77869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52438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92700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10157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7614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5071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62528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79985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97442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14899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323559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498128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672697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847266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021835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196404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370973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545542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720111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894680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069249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9243818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418387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592956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767525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942094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0116663" y="4319046"/>
            <a:ext cx="174569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0291232" y="4319046"/>
            <a:ext cx="1745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0465801" y="4319046"/>
            <a:ext cx="174569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640370" y="4319046"/>
            <a:ext cx="174569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57843" y="5378334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Block-cyclic: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435626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959334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483040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006747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513811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037519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561225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084932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558743" y="5419897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082451" y="5419897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606157" y="5421682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8129864" y="5419897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653570" y="5418112"/>
            <a:ext cx="523707" cy="32776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177278" y="5418112"/>
            <a:ext cx="523707" cy="327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9700984" y="5419897"/>
            <a:ext cx="523707" cy="32776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0224691" y="5418112"/>
            <a:ext cx="523707" cy="327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0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multi-dimensional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64393" y="5448691"/>
            <a:ext cx="10363826" cy="11277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With multiple dimensions, one can choose which </a:t>
            </a:r>
            <a:r>
              <a:rPr lang="en-US" dirty="0" smtClean="0"/>
              <a:t>dimension(s) </a:t>
            </a:r>
            <a:r>
              <a:rPr lang="en-US" dirty="0" smtClean="0"/>
              <a:t>to partition.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What is the best way to partition? </a:t>
            </a:r>
            <a:r>
              <a:rPr lang="en-US" dirty="0" smtClean="0"/>
              <a:t>Simplify </a:t>
            </a:r>
            <a:r>
              <a:rPr lang="en-US" dirty="0" smtClean="0"/>
              <a:t>and minimize the communication!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7520" y="1493911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19862" y="1493911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2204" y="1493911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P2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4546" y="1493911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P3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7520" y="2417241"/>
            <a:ext cx="107234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P4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19862" y="2417241"/>
            <a:ext cx="1072342" cy="9233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P5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2204" y="2417241"/>
            <a:ext cx="107234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P6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4546" y="2417241"/>
            <a:ext cx="107234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P7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7520" y="3340571"/>
            <a:ext cx="1072342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P8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19862" y="3340571"/>
            <a:ext cx="1072342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P9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92204" y="3340571"/>
            <a:ext cx="1072342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P10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4546" y="3340571"/>
            <a:ext cx="1072342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P11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7520" y="4263901"/>
            <a:ext cx="107234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P12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19862" y="4263901"/>
            <a:ext cx="1072342" cy="9233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P13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92204" y="4263901"/>
            <a:ext cx="1072342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P14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64546" y="4263901"/>
            <a:ext cx="107234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P15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303193" y="153309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P0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75535" y="153309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P1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447877" y="153309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P2</a:t>
            </a: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520219" y="153309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P3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03193" y="245642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75535" y="245642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447877" y="245642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520219" y="245642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03193" y="337975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375535" y="337975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447877" y="337975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520219" y="337975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03193" y="4303086"/>
            <a:ext cx="107234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75535" y="4303086"/>
            <a:ext cx="1072342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447877" y="4303086"/>
            <a:ext cx="1072342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520219" y="4303086"/>
            <a:ext cx="1072342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4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</a:t>
            </a:r>
            <a:r>
              <a:rPr lang="en-US" dirty="0" smtClean="0"/>
              <a:t>decomposition </a:t>
            </a:r>
            <a:r>
              <a:rPr lang="en-US" dirty="0" smtClean="0"/>
              <a:t>example: What is the partition scheme used in </a:t>
            </a:r>
            <a:r>
              <a:rPr lang="en-US" dirty="0" err="1" smtClean="0"/>
              <a:t>pi_mpi.c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5636" y="2743200"/>
            <a:ext cx="25146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h   = 1.0 / (double) n;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sum = 0.0;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for (i = 1; i &lt;= n; i++) {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  x = h * ((double)i - 0.5);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  sum += 4.0 / (1.0 + x*x);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}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mypi = h * sum;</a:t>
            </a: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/>
          </p:nvPr>
        </p:nvGraphicFramePr>
        <p:xfrm>
          <a:off x="2286000" y="1219200"/>
          <a:ext cx="4343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2286000" imgH="596900" progId="Equation.3">
                  <p:embed/>
                </p:oleObj>
              </mc:Choice>
              <mc:Fallback>
                <p:oleObj name="Equation" r:id="rId3" imgW="2286000" imgH="596900" progId="Equation.3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19200"/>
                        <a:ext cx="4343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64279" y="2484783"/>
            <a:ext cx="6920285" cy="3992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kern="0" dirty="0">
                <a:latin typeface="+mn-lt"/>
              </a:rPr>
              <a:t> </a:t>
            </a:r>
            <a:endParaRPr lang="pt-BR" kern="0" dirty="0" smtClean="0">
              <a:latin typeface="+mn-lt"/>
            </a:endParaRP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MPI_Comm_size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</a:t>
            </a:r>
            <a:r>
              <a:rPr lang="en-US" altLang="en-US" sz="6000" dirty="0" smtClean="0">
                <a:latin typeface="Bodoni MT" panose="02070603080606020203" pitchFamily="18" charset="0"/>
              </a:rPr>
              <a:t>&amp;</a:t>
            </a:r>
            <a:r>
              <a:rPr lang="en-US" altLang="en-US" sz="6000" dirty="0" err="1" smtClean="0">
                <a:latin typeface="Bodoni MT" panose="02070603080606020203" pitchFamily="18" charset="0"/>
              </a:rPr>
              <a:t>numprocs</a:t>
            </a:r>
            <a:r>
              <a:rPr lang="en-US" altLang="en-US" sz="6000" dirty="0" smtClean="0">
                <a:latin typeface="Bodoni MT" panose="02070603080606020203" pitchFamily="18" charset="0"/>
              </a:rPr>
              <a:t>);</a:t>
            </a:r>
            <a:endParaRPr lang="en-US" altLang="en-US" sz="6000" dirty="0">
              <a:latin typeface="Bodoni MT" panose="02070603080606020203" pitchFamily="18" charset="0"/>
            </a:endParaRPr>
          </a:p>
          <a:p>
            <a:r>
              <a:rPr lang="en-US" altLang="en-US" sz="6000" dirty="0" err="1" smtClean="0">
                <a:latin typeface="Bodoni MT" panose="02070603080606020203" pitchFamily="18" charset="0"/>
              </a:rPr>
              <a:t>MPI_Comm_rank</a:t>
            </a:r>
            <a:r>
              <a:rPr lang="en-US" altLang="en-US" sz="6000" dirty="0" smtClean="0">
                <a:latin typeface="Bodoni MT" panose="02070603080606020203" pitchFamily="18" charset="0"/>
              </a:rPr>
              <a:t>(MPI_COMM_WORLD</a:t>
            </a:r>
            <a:r>
              <a:rPr lang="en-US" altLang="en-US" sz="6000" dirty="0">
                <a:latin typeface="Bodoni MT" panose="02070603080606020203" pitchFamily="18" charset="0"/>
              </a:rPr>
              <a:t>, &amp;</a:t>
            </a:r>
            <a:r>
              <a:rPr lang="en-US" altLang="en-US" sz="6000" dirty="0" err="1" smtClean="0">
                <a:latin typeface="Bodoni MT" panose="02070603080606020203" pitchFamily="18" charset="0"/>
              </a:rPr>
              <a:t>myid</a:t>
            </a:r>
            <a:r>
              <a:rPr lang="en-US" altLang="en-US" sz="6000" dirty="0" smtClean="0">
                <a:latin typeface="Bodoni MT" panose="02070603080606020203" pitchFamily="18" charset="0"/>
              </a:rPr>
              <a:t>);</a:t>
            </a:r>
            <a:endParaRPr lang="en-US" altLang="en-US" sz="600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 smtClean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 smtClean="0">
                <a:latin typeface="Bodoni MT" panose="02070603080606020203" pitchFamily="18" charset="0"/>
              </a:rPr>
              <a:t>h   </a:t>
            </a:r>
            <a:r>
              <a:rPr lang="pt-BR" sz="5600" kern="0" dirty="0">
                <a:latin typeface="Bodoni MT" panose="02070603080606020203" pitchFamily="18" charset="0"/>
              </a:rPr>
              <a:t>= 1.0 / (double) n;  sum = 0.0;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</a:t>
            </a: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for (i = myid + 1; i &lt;= n; i += numprocs)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  x = h * ((double)i - 0.5);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  sum += 4.0 / (1.0 + x*x);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solidFill>
                  <a:srgbClr val="FF0000"/>
                </a:solidFill>
                <a:latin typeface="Bodoni MT" panose="02070603080606020203" pitchFamily="18" charset="0"/>
              </a:rPr>
              <a:t>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mypi = h * sum;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if (myid == 0)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for (i=1; i&lt;numprocs; i++)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MPI_Recv(&amp;tmp, 1, MPI_DOUBLE, i, 0,  MPI_COMM_WORLD, &amp;status);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mypi += tmp;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 else MPI_Send(&amp;mypi, 1, MPI_DOUBLE, 0, 0, MPI_COMM_WORLD);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/* see pi_mpi.c */</a:t>
            </a:r>
            <a:endParaRPr lang="en-US" sz="5600" kern="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</a:t>
            </a:r>
            <a:r>
              <a:rPr lang="en-US" dirty="0" smtClean="0"/>
              <a:t>decomposition </a:t>
            </a:r>
            <a:r>
              <a:rPr lang="en-US" dirty="0" smtClean="0"/>
              <a:t>in </a:t>
            </a:r>
            <a:r>
              <a:rPr lang="en-US" dirty="0" err="1" smtClean="0"/>
              <a:t>pi_mpi.c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en-US" dirty="0" smtClean="0"/>
              <a:t> It uses cyclic partitioning.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Can we change it to block partitioning?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partitioning can be computed using </a:t>
            </a:r>
            <a:r>
              <a:rPr lang="en-US" altLang="en-US" i="1" dirty="0" err="1" smtClean="0"/>
              <a:t>numprocs</a:t>
            </a:r>
            <a:r>
              <a:rPr lang="en-US" altLang="en-US" dirty="0" smtClean="0"/>
              <a:t> and </a:t>
            </a:r>
            <a:r>
              <a:rPr lang="en-US" altLang="en-US" i="1" dirty="0" err="1" smtClean="0"/>
              <a:t>myid</a:t>
            </a:r>
            <a:r>
              <a:rPr lang="en-US" altLang="en-US" dirty="0" smtClean="0"/>
              <a:t>.</a:t>
            </a:r>
          </a:p>
          <a:p>
            <a:pPr lvl="1">
              <a:lnSpc>
                <a:spcPct val="110000"/>
              </a:lnSpc>
            </a:pPr>
            <a:endParaRPr lang="en-US" altLang="en-US" dirty="0"/>
          </a:p>
          <a:p>
            <a:pPr>
              <a:lnSpc>
                <a:spcPct val="110000"/>
              </a:lnSpc>
            </a:pPr>
            <a:r>
              <a:rPr lang="en-US" altLang="en-US" dirty="0" err="1"/>
              <a:t>p</a:t>
            </a:r>
            <a:r>
              <a:rPr lang="en-US" altLang="en-US" dirty="0" err="1" smtClean="0"/>
              <a:t>i_mpi.c</a:t>
            </a:r>
            <a:r>
              <a:rPr lang="en-US" altLang="en-US" dirty="0" smtClean="0"/>
              <a:t> is unusual in that the computation for each domain does not require data from another domain. This is called embarrassingly parallel.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In most applications, the </a:t>
            </a:r>
            <a:r>
              <a:rPr lang="en-US" altLang="en-US" dirty="0"/>
              <a:t>computation for each </a:t>
            </a:r>
            <a:r>
              <a:rPr lang="en-US" altLang="en-US" dirty="0" smtClean="0"/>
              <a:t>domain requires </a:t>
            </a:r>
            <a:r>
              <a:rPr lang="en-US" altLang="en-US" dirty="0"/>
              <a:t>data from another </a:t>
            </a:r>
            <a:r>
              <a:rPr lang="en-US" altLang="en-US" dirty="0" smtClean="0"/>
              <a:t>domain, resulting in communication!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communication requirement is what decides whether a partitioning is a good partitioning. </a:t>
            </a:r>
            <a:endParaRPr lang="en-US" altLang="en-US" dirty="0"/>
          </a:p>
          <a:p>
            <a:pPr>
              <a:lnSpc>
                <a:spcPct val="110000"/>
              </a:lnSpc>
              <a:buNone/>
            </a:pPr>
            <a:endParaRPr lang="en-US" altLang="en-US" sz="20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tasks in developing MPI program (from a sequential code) with domain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Break up the domain into portions. Assign each portion to a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Provide a “map” of all domains to each </a:t>
            </a:r>
            <a:r>
              <a:rPr lang="en-US" altLang="en-US" dirty="0" smtClean="0"/>
              <a:t>process (each process </a:t>
            </a:r>
            <a:r>
              <a:rPr lang="en-US" altLang="en-US" dirty="0" smtClean="0"/>
              <a:t>knows </a:t>
            </a:r>
            <a:r>
              <a:rPr lang="en-US" altLang="en-US" dirty="0" smtClean="0"/>
              <a:t>who “owns” which data).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Orchestra the computation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Insert </a:t>
            </a:r>
            <a:r>
              <a:rPr lang="en-US" altLang="en-US" dirty="0"/>
              <a:t>the communication and synchronization calls </a:t>
            </a:r>
            <a:r>
              <a:rPr lang="en-US" altLang="en-US" dirty="0" smtClean="0"/>
              <a:t>when necessary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Modify the code </a:t>
            </a:r>
            <a:r>
              <a:rPr lang="en-US" altLang="en-US" dirty="0" smtClean="0"/>
              <a:t>(e.g. mapping </a:t>
            </a:r>
            <a:r>
              <a:rPr lang="en-US" altLang="en-US" dirty="0" smtClean="0"/>
              <a:t>local index to global index) to find the domain portion for each process, and only compute the domain portion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decomposition example: matrix multiplication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C[N][K]                         A[N][M]                            </a:t>
            </a:r>
            <a:r>
              <a:rPr lang="en-US" dirty="0" smtClean="0"/>
              <a:t>B[M][</a:t>
            </a:r>
            <a:r>
              <a:rPr lang="en-US" dirty="0" smtClean="0"/>
              <a:t>K]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C[</a:t>
            </a:r>
            <a:r>
              <a:rPr lang="en-US" dirty="0" err="1" smtClean="0"/>
              <a:t>i</a:t>
            </a:r>
            <a:r>
              <a:rPr lang="en-US" dirty="0" smtClean="0"/>
              <a:t>][j] = A[</a:t>
            </a:r>
            <a:r>
              <a:rPr lang="en-US" dirty="0" err="1" smtClean="0"/>
              <a:t>i</a:t>
            </a:r>
            <a:r>
              <a:rPr lang="en-US" dirty="0" smtClean="0"/>
              <a:t>][0]*B[0][j] + A[</a:t>
            </a:r>
            <a:r>
              <a:rPr lang="en-US" dirty="0" err="1" smtClean="0"/>
              <a:t>i</a:t>
            </a:r>
            <a:r>
              <a:rPr lang="en-US" dirty="0" smtClean="0"/>
              <a:t>][1]*B[1][j] + …… + A[</a:t>
            </a:r>
            <a:r>
              <a:rPr lang="en-US" dirty="0" err="1" smtClean="0"/>
              <a:t>i</a:t>
            </a:r>
            <a:r>
              <a:rPr lang="en-US" dirty="0" smtClean="0"/>
              <a:t>][M-1]*B[M-1][j]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9789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831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6006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68138" y="3266902"/>
            <a:ext cx="257695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49831" y="3266902"/>
            <a:ext cx="2294313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329651" y="1895302"/>
            <a:ext cx="246612" cy="21280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Step1: breakup domains and assign to processes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4"/>
            <a:ext cx="10363826" cy="2086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C[N][K]                         A[N][M]                            B[M][K]</a:t>
            </a:r>
          </a:p>
          <a:p>
            <a:pPr marL="0" indent="0">
              <a:buNone/>
            </a:pPr>
            <a:r>
              <a:rPr lang="en-US" dirty="0" smtClean="0"/>
              <a:t>Distribute rows in the C matrix. Each process will compute a number of rows of the C matrix. How to partition A and B?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49831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6006" y="1895302"/>
            <a:ext cx="2294313" cy="212805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329651" y="1895302"/>
            <a:ext cx="246612" cy="21280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29787" y="1887471"/>
            <a:ext cx="229431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9787" y="2389066"/>
            <a:ext cx="229431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P1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9787" y="2920117"/>
            <a:ext cx="2294313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P2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9787" y="3426231"/>
            <a:ext cx="2294313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9831" y="3266902"/>
            <a:ext cx="2294313" cy="274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622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35100</TotalTime>
  <Words>1278</Words>
  <Application>Microsoft Office PowerPoint</Application>
  <PresentationFormat>Widescreen</PresentationFormat>
  <Paragraphs>267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 Unicode MS</vt:lpstr>
      <vt:lpstr>Arial</vt:lpstr>
      <vt:lpstr>Bodoni MT</vt:lpstr>
      <vt:lpstr>Calibri</vt:lpstr>
      <vt:lpstr>Courier New</vt:lpstr>
      <vt:lpstr>Times New Roman</vt:lpstr>
      <vt:lpstr>Tw Cen MT</vt:lpstr>
      <vt:lpstr>Wingdings</vt:lpstr>
      <vt:lpstr>Droplet</vt:lpstr>
      <vt:lpstr>Equation</vt:lpstr>
      <vt:lpstr>Programming distributed memory systems: Developing MPI programs with domain decomposition</vt:lpstr>
      <vt:lpstr>Domain decomposition</vt:lpstr>
      <vt:lpstr>domain decomposition of 1D-domain of size 100 among 4 processes.  </vt:lpstr>
      <vt:lpstr>Partitioning multi-dimensional domain</vt:lpstr>
      <vt:lpstr>Domain decomposition example: What is the partition scheme used in pi_mpi.c?</vt:lpstr>
      <vt:lpstr>Domain decomposition in pi_mpi.c</vt:lpstr>
      <vt:lpstr>Rough tasks in developing MPI program (from a sequential code) with domain decomposition</vt:lpstr>
      <vt:lpstr>Domain decomposition example: matrix multiplication </vt:lpstr>
      <vt:lpstr>Step1: breakup domains and assign to processes </vt:lpstr>
      <vt:lpstr>Steps 1 breakup domains </vt:lpstr>
      <vt:lpstr>Steps 3 Orchestra the computation </vt:lpstr>
      <vt:lpstr>Example: SOR</vt:lpstr>
      <vt:lpstr>Step 1: Partition the domain</vt:lpstr>
      <vt:lpstr>Step 3: Orchestra the computation</vt:lpstr>
      <vt:lpstr>Communication of boundary elements</vt:lpstr>
      <vt:lpstr>MPI code for Communicating boundary elements (See lect22/jacobi_mpi.c)</vt:lpstr>
      <vt:lpstr>Ideas for parallelizing our DNN code with MPI</vt:lpstr>
      <vt:lpstr>Option 1</vt:lpstr>
      <vt:lpstr>Ideas for parallelizing our DNN code with MPI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212</cp:revision>
  <dcterms:created xsi:type="dcterms:W3CDTF">2021-08-12T15:51:09Z</dcterms:created>
  <dcterms:modified xsi:type="dcterms:W3CDTF">2022-03-23T11:57:50Z</dcterms:modified>
</cp:coreProperties>
</file>