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1"/>
  </p:notesMasterIdLst>
  <p:sldIdLst>
    <p:sldId id="258" r:id="rId2"/>
    <p:sldId id="345" r:id="rId3"/>
    <p:sldId id="286" r:id="rId4"/>
    <p:sldId id="346" r:id="rId5"/>
    <p:sldId id="347" r:id="rId6"/>
    <p:sldId id="367" r:id="rId7"/>
    <p:sldId id="348" r:id="rId8"/>
    <p:sldId id="292" r:id="rId9"/>
    <p:sldId id="354" r:id="rId10"/>
    <p:sldId id="355" r:id="rId11"/>
    <p:sldId id="289" r:id="rId12"/>
    <p:sldId id="368" r:id="rId13"/>
    <p:sldId id="369" r:id="rId14"/>
    <p:sldId id="312" r:id="rId15"/>
    <p:sldId id="325" r:id="rId16"/>
    <p:sldId id="358" r:id="rId17"/>
    <p:sldId id="370" r:id="rId18"/>
    <p:sldId id="329" r:id="rId19"/>
    <p:sldId id="330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9" autoAdjust="0"/>
    <p:restoredTop sz="94660"/>
  </p:normalViewPr>
  <p:slideViewPr>
    <p:cSldViewPr snapToGrid="0">
      <p:cViewPr varScale="1">
        <p:scale>
          <a:sx n="92" d="100"/>
          <a:sy n="92" d="100"/>
        </p:scale>
        <p:origin x="101" y="6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0AFC3-D779-4913-B22F-B27412D00EAB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828E64-E87F-44C3-A97C-A44D160C3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994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3" y="392927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3774" y="292513"/>
            <a:ext cx="10364451" cy="1122819"/>
          </a:xfrm>
        </p:spPr>
        <p:txBody>
          <a:bodyPr/>
          <a:lstStyle>
            <a:lvl1pPr>
              <a:defRPr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913774" y="1566408"/>
            <a:ext cx="10363826" cy="4224792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2800" cap="none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685800" indent="-228600">
              <a:buFont typeface="Courier New" panose="02070309020205020404" pitchFamily="49" charset="0"/>
              <a:buChar char="o"/>
              <a:defRPr sz="2400" cap="none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buFont typeface="Wingdings" panose="05000000000000000000" pitchFamily="2" charset="2"/>
              <a:buChar char="v"/>
              <a:defRPr sz="2000" cap="none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buFont typeface="Wingdings" panose="05000000000000000000" pitchFamily="2" charset="2"/>
              <a:buChar char="q"/>
              <a:defRPr sz="2000" cap="none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 err="1"/>
              <a:t>Aaaa</a:t>
            </a:r>
            <a:endParaRPr lang="en-US" dirty="0"/>
          </a:p>
          <a:p>
            <a:pPr lvl="1"/>
            <a:r>
              <a:rPr lang="en-US" dirty="0" err="1"/>
              <a:t>Saaaa</a:t>
            </a:r>
            <a:endParaRPr lang="en-US" dirty="0"/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08383"/>
            <a:ext cx="10364451" cy="1122819"/>
          </a:xfrm>
        </p:spPr>
        <p:txBody>
          <a:bodyPr/>
          <a:lstStyle/>
          <a:p>
            <a:r>
              <a:rPr lang="en-US" dirty="0" smtClean="0"/>
              <a:t>Programming distributed memory systems: Message Passing Interface (Part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023608"/>
            <a:ext cx="10363826" cy="4224792"/>
          </a:xfrm>
        </p:spPr>
        <p:txBody>
          <a:bodyPr>
            <a:normAutofit/>
          </a:bodyPr>
          <a:lstStyle/>
          <a:p>
            <a:r>
              <a:rPr lang="en-US" altLang="en-US" dirty="0"/>
              <a:t>Non blocking point-to-point </a:t>
            </a:r>
            <a:r>
              <a:rPr lang="en-US" altLang="en-US" dirty="0" smtClean="0"/>
              <a:t>routines</a:t>
            </a:r>
            <a:endParaRPr lang="en-US" altLang="en-US" dirty="0"/>
          </a:p>
          <a:p>
            <a:r>
              <a:rPr lang="en-US" altLang="en-US" dirty="0"/>
              <a:t>Collective communication</a:t>
            </a:r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09342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Movement Collective Routines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56079" y="1340233"/>
            <a:ext cx="10363826" cy="514008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 One-To-All operations</a:t>
            </a:r>
          </a:p>
          <a:p>
            <a:pPr lvl="1"/>
            <a:r>
              <a:rPr lang="en-US" dirty="0" smtClean="0"/>
              <a:t>One </a:t>
            </a:r>
            <a:r>
              <a:rPr lang="en-US" dirty="0"/>
              <a:t>process contributes to the results. All processes receive the </a:t>
            </a:r>
            <a:r>
              <a:rPr lang="en-US" dirty="0" smtClean="0"/>
              <a:t>result.</a:t>
            </a:r>
          </a:p>
          <a:p>
            <a:pPr lvl="1"/>
            <a:r>
              <a:rPr lang="en-US" dirty="0" err="1" smtClean="0"/>
              <a:t>MPI_Bcast</a:t>
            </a:r>
            <a:r>
              <a:rPr lang="en-US" dirty="0" smtClean="0"/>
              <a:t>(), </a:t>
            </a:r>
            <a:r>
              <a:rPr lang="en-US" dirty="0" err="1" smtClean="0"/>
              <a:t>MPI_Scatter</a:t>
            </a:r>
            <a:r>
              <a:rPr lang="en-US" dirty="0"/>
              <a:t>(), </a:t>
            </a:r>
            <a:r>
              <a:rPr lang="en-US" dirty="0" err="1"/>
              <a:t>MPI_Scatterv</a:t>
            </a:r>
            <a:r>
              <a:rPr lang="en-US" dirty="0" smtClean="0"/>
              <a:t>()</a:t>
            </a:r>
          </a:p>
          <a:p>
            <a:r>
              <a:rPr lang="en-US" dirty="0" smtClean="0"/>
              <a:t>All-To-One operations</a:t>
            </a:r>
          </a:p>
          <a:p>
            <a:pPr lvl="1"/>
            <a:r>
              <a:rPr lang="en-US" dirty="0" smtClean="0"/>
              <a:t>All </a:t>
            </a:r>
            <a:r>
              <a:rPr lang="en-US" dirty="0"/>
              <a:t>processes contribute to the result. One process receive the </a:t>
            </a:r>
            <a:r>
              <a:rPr lang="en-US" dirty="0" smtClean="0"/>
              <a:t>result.</a:t>
            </a:r>
          </a:p>
          <a:p>
            <a:pPr lvl="1"/>
            <a:r>
              <a:rPr lang="en-US" dirty="0" err="1" smtClean="0"/>
              <a:t>MPI_Gather</a:t>
            </a:r>
            <a:r>
              <a:rPr lang="en-US" dirty="0"/>
              <a:t>(), </a:t>
            </a:r>
            <a:r>
              <a:rPr lang="en-US" dirty="0" err="1"/>
              <a:t>MPI_Gatherv</a:t>
            </a:r>
            <a:r>
              <a:rPr lang="en-US" dirty="0" smtClean="0"/>
              <a:t>(), </a:t>
            </a:r>
            <a:r>
              <a:rPr lang="en-US" dirty="0" err="1" smtClean="0"/>
              <a:t>MPI_Reduce</a:t>
            </a:r>
            <a:r>
              <a:rPr lang="en-US" dirty="0" smtClean="0"/>
              <a:t>()</a:t>
            </a:r>
          </a:p>
          <a:p>
            <a:r>
              <a:rPr lang="en-US" dirty="0" smtClean="0"/>
              <a:t>All-To-All operation</a:t>
            </a:r>
          </a:p>
          <a:p>
            <a:pPr lvl="1"/>
            <a:r>
              <a:rPr lang="en-US" dirty="0" smtClean="0"/>
              <a:t>All </a:t>
            </a:r>
            <a:r>
              <a:rPr lang="en-US" dirty="0"/>
              <a:t>processes contribute to the result. All processes receive the </a:t>
            </a:r>
            <a:r>
              <a:rPr lang="en-US" dirty="0" smtClean="0"/>
              <a:t>result.</a:t>
            </a:r>
          </a:p>
          <a:p>
            <a:pPr lvl="1"/>
            <a:r>
              <a:rPr lang="en-US" dirty="0" err="1" smtClean="0"/>
              <a:t>MPI_Alltoall</a:t>
            </a:r>
            <a:r>
              <a:rPr lang="en-US" dirty="0"/>
              <a:t>(), </a:t>
            </a:r>
            <a:r>
              <a:rPr lang="en-US" dirty="0" err="1"/>
              <a:t>MPI_Alltoallv</a:t>
            </a:r>
            <a:r>
              <a:rPr lang="en-US" dirty="0" smtClean="0"/>
              <a:t>()</a:t>
            </a:r>
          </a:p>
          <a:p>
            <a:pPr lvl="1"/>
            <a:r>
              <a:rPr lang="en-US" dirty="0" err="1" smtClean="0"/>
              <a:t>MPI_Allgather</a:t>
            </a:r>
            <a:r>
              <a:rPr lang="en-US" dirty="0"/>
              <a:t>(), </a:t>
            </a:r>
            <a:r>
              <a:rPr lang="en-US" dirty="0" err="1"/>
              <a:t>MPI_Allgatherv</a:t>
            </a:r>
            <a:r>
              <a:rPr lang="en-US" dirty="0" smtClean="0"/>
              <a:t>()</a:t>
            </a:r>
          </a:p>
          <a:p>
            <a:pPr lvl="1"/>
            <a:r>
              <a:rPr lang="en-US" dirty="0" err="1" smtClean="0"/>
              <a:t>MPI_Allreduce</a:t>
            </a:r>
            <a:r>
              <a:rPr lang="en-US" dirty="0"/>
              <a:t>(), </a:t>
            </a:r>
            <a:r>
              <a:rPr lang="en-US" dirty="0" err="1"/>
              <a:t>MPI_Reduce_scatter</a:t>
            </a:r>
            <a:r>
              <a:rPr lang="en-US" dirty="0"/>
              <a:t>()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08185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One-to-all operation example: </a:t>
            </a:r>
            <a:r>
              <a:rPr lang="en-US" dirty="0" err="1" smtClean="0"/>
              <a:t>MPI_Bcast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53814" y="1415332"/>
            <a:ext cx="10363826" cy="4935772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 err="1"/>
              <a:t>MPI_Bcast</a:t>
            </a:r>
            <a:r>
              <a:rPr lang="en-US" dirty="0"/>
              <a:t>(void *</a:t>
            </a:r>
            <a:r>
              <a:rPr lang="en-US" dirty="0" smtClean="0"/>
              <a:t>buffer,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smtClean="0"/>
              <a:t>count, </a:t>
            </a:r>
            <a:r>
              <a:rPr lang="en-US" dirty="0" err="1" smtClean="0"/>
              <a:t>MPI_Datatype</a:t>
            </a:r>
            <a:r>
              <a:rPr lang="en-US" dirty="0" smtClean="0"/>
              <a:t> datatype,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smtClean="0"/>
              <a:t>root,  </a:t>
            </a:r>
          </a:p>
          <a:p>
            <a:pPr marL="0" indent="0"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                    </a:t>
            </a:r>
            <a:r>
              <a:rPr lang="en-US" dirty="0" err="1" smtClean="0"/>
              <a:t>MPI_Comm</a:t>
            </a:r>
            <a:r>
              <a:rPr lang="en-US" dirty="0" smtClean="0"/>
              <a:t> </a:t>
            </a:r>
            <a:r>
              <a:rPr lang="en-US" dirty="0" err="1"/>
              <a:t>comm</a:t>
            </a:r>
            <a:r>
              <a:rPr lang="en-US" dirty="0" smtClean="0"/>
              <a:t>)</a:t>
            </a:r>
          </a:p>
          <a:p>
            <a:pPr>
              <a:defRPr/>
            </a:pPr>
            <a:r>
              <a:rPr lang="en-US" dirty="0"/>
              <a:t> </a:t>
            </a:r>
            <a:r>
              <a:rPr lang="en-US" dirty="0" smtClean="0"/>
              <a:t>Broadcasts a message from the root to all other processes in the communicator</a:t>
            </a:r>
          </a:p>
          <a:p>
            <a:pPr lvl="1">
              <a:defRPr/>
            </a:pPr>
            <a:r>
              <a:rPr lang="en-US" dirty="0" smtClean="0"/>
              <a:t>All members must use the same arguments</a:t>
            </a:r>
          </a:p>
          <a:p>
            <a:pPr lvl="1">
              <a:defRPr/>
            </a:pPr>
            <a:r>
              <a:rPr lang="en-US" dirty="0" smtClean="0"/>
              <a:t>Before the operation, only the root’s buffer has the data</a:t>
            </a:r>
          </a:p>
          <a:p>
            <a:pPr lvl="1">
              <a:defRPr/>
            </a:pPr>
            <a:r>
              <a:rPr lang="en-US" dirty="0" smtClean="0"/>
              <a:t>On return, the content of root’s buffer has been copied to all other processes. </a:t>
            </a:r>
          </a:p>
          <a:p>
            <a:pPr>
              <a:defRPr/>
            </a:pPr>
            <a:r>
              <a:rPr lang="en-US" dirty="0" smtClean="0"/>
              <a:t>Example: broadcasts a message from rank 0 (in MPI_COMM_WORLD) to all other </a:t>
            </a:r>
            <a:r>
              <a:rPr lang="en-US" dirty="0" smtClean="0"/>
              <a:t>processes</a:t>
            </a:r>
            <a:r>
              <a:rPr lang="en-US" dirty="0" smtClean="0"/>
              <a:t>.</a:t>
            </a:r>
            <a:endParaRPr lang="en-US" dirty="0" smtClean="0"/>
          </a:p>
          <a:p>
            <a:pPr marL="0" indent="0" algn="ctr">
              <a:buNone/>
              <a:defRPr/>
            </a:pPr>
            <a:r>
              <a:rPr lang="en-US" dirty="0" err="1" smtClean="0"/>
              <a:t>MPI_Bcast</a:t>
            </a:r>
            <a:r>
              <a:rPr lang="en-US" dirty="0" smtClean="0"/>
              <a:t>(</a:t>
            </a:r>
            <a:r>
              <a:rPr lang="en-US" dirty="0" err="1" smtClean="0"/>
              <a:t>buf</a:t>
            </a:r>
            <a:r>
              <a:rPr lang="en-US" dirty="0" smtClean="0"/>
              <a:t>, 100, MPI_INT, 0, MPI_COMM_WORLD)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133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All-to-one operation example: </a:t>
            </a:r>
            <a:r>
              <a:rPr lang="en-US" dirty="0" err="1" smtClean="0"/>
              <a:t>MPI_Reduce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53814" y="1415332"/>
            <a:ext cx="10363826" cy="4935772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MPI_Reduce</a:t>
            </a:r>
            <a:r>
              <a:rPr lang="en-US" dirty="0"/>
              <a:t>( void *</a:t>
            </a:r>
            <a:r>
              <a:rPr lang="en-US" dirty="0" err="1" smtClean="0"/>
              <a:t>sendbuf</a:t>
            </a:r>
            <a:r>
              <a:rPr lang="en-US" dirty="0" smtClean="0"/>
              <a:t>, </a:t>
            </a:r>
            <a:r>
              <a:rPr lang="en-US" dirty="0"/>
              <a:t>void *</a:t>
            </a:r>
            <a:r>
              <a:rPr lang="en-US" dirty="0" err="1" smtClean="0"/>
              <a:t>recvbuf</a:t>
            </a:r>
            <a:r>
              <a:rPr lang="en-US" dirty="0" smtClean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smtClean="0"/>
              <a:t>count, </a:t>
            </a:r>
            <a:r>
              <a:rPr lang="en-US" dirty="0" err="1"/>
              <a:t>MPI_Datatype</a:t>
            </a:r>
            <a:r>
              <a:rPr lang="en-US" dirty="0"/>
              <a:t> </a:t>
            </a:r>
            <a:r>
              <a:rPr lang="en-US" dirty="0" smtClean="0"/>
              <a:t>datatype, </a:t>
            </a:r>
            <a:r>
              <a:rPr lang="en-US" dirty="0" err="1"/>
              <a:t>MPI_Op</a:t>
            </a:r>
            <a:r>
              <a:rPr lang="en-US" dirty="0"/>
              <a:t> </a:t>
            </a:r>
            <a:r>
              <a:rPr lang="en-US" dirty="0" smtClean="0"/>
              <a:t>op,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smtClean="0"/>
              <a:t>root, </a:t>
            </a:r>
            <a:r>
              <a:rPr lang="en-US" dirty="0" err="1"/>
              <a:t>MPI_Comm</a:t>
            </a:r>
            <a:r>
              <a:rPr lang="en-US" dirty="0"/>
              <a:t> </a:t>
            </a:r>
            <a:r>
              <a:rPr lang="en-US" dirty="0" err="1" smtClean="0"/>
              <a:t>comm</a:t>
            </a:r>
            <a:r>
              <a:rPr lang="en-US" dirty="0" smtClean="0"/>
              <a:t>)</a:t>
            </a:r>
          </a:p>
          <a:p>
            <a:pPr lvl="1">
              <a:defRPr/>
            </a:pPr>
            <a:r>
              <a:rPr lang="en-US" dirty="0"/>
              <a:t>The routine is called by all group members using the same arguments for count, datatype, op, root and comm</a:t>
            </a:r>
            <a:r>
              <a:rPr lang="en-US" dirty="0" smtClean="0"/>
              <a:t>.</a:t>
            </a:r>
          </a:p>
          <a:p>
            <a:pPr lvl="1">
              <a:defRPr/>
            </a:pPr>
            <a:r>
              <a:rPr lang="en-US" dirty="0"/>
              <a:t> This routine combines values in “</a:t>
            </a:r>
            <a:r>
              <a:rPr lang="en-US" dirty="0" err="1"/>
              <a:t>sendbuf</a:t>
            </a:r>
            <a:r>
              <a:rPr lang="en-US" dirty="0"/>
              <a:t>” on </a:t>
            </a:r>
            <a:r>
              <a:rPr lang="en-US" dirty="0" smtClean="0"/>
              <a:t>all processes </a:t>
            </a:r>
            <a:r>
              <a:rPr lang="en-US" dirty="0"/>
              <a:t>to a single value </a:t>
            </a:r>
            <a:r>
              <a:rPr lang="en-US" dirty="0" smtClean="0"/>
              <a:t>at the root using </a:t>
            </a:r>
            <a:r>
              <a:rPr lang="en-US" dirty="0"/>
              <a:t>the </a:t>
            </a:r>
            <a:r>
              <a:rPr lang="en-US" dirty="0" smtClean="0"/>
              <a:t>specified operation </a:t>
            </a:r>
            <a:r>
              <a:rPr lang="en-US" dirty="0"/>
              <a:t>“op</a:t>
            </a:r>
            <a:r>
              <a:rPr lang="en-US" dirty="0" smtClean="0"/>
              <a:t>”.</a:t>
            </a:r>
          </a:p>
          <a:p>
            <a:pPr lvl="1">
              <a:defRPr/>
            </a:pPr>
            <a:r>
              <a:rPr lang="en-US" dirty="0" smtClean="0"/>
              <a:t>The </a:t>
            </a:r>
            <a:r>
              <a:rPr lang="en-US" dirty="0"/>
              <a:t>combined value is put in “</a:t>
            </a:r>
            <a:r>
              <a:rPr lang="en-US" dirty="0" err="1"/>
              <a:t>recvbuf</a:t>
            </a:r>
            <a:r>
              <a:rPr lang="en-US" dirty="0"/>
              <a:t>” of </a:t>
            </a:r>
            <a:r>
              <a:rPr lang="en-US" dirty="0" smtClean="0"/>
              <a:t>the process </a:t>
            </a:r>
            <a:r>
              <a:rPr lang="en-US" dirty="0"/>
              <a:t>with rank “root</a:t>
            </a:r>
            <a:r>
              <a:rPr lang="en-US" dirty="0" smtClean="0"/>
              <a:t>”.</a:t>
            </a:r>
          </a:p>
          <a:p>
            <a:pPr>
              <a:defRPr/>
            </a:pPr>
            <a:r>
              <a:rPr lang="en-US" dirty="0" smtClean="0"/>
              <a:t>Example: Summing local pi (</a:t>
            </a:r>
            <a:r>
              <a:rPr lang="en-US" dirty="0" err="1" smtClean="0"/>
              <a:t>mypi</a:t>
            </a:r>
            <a:r>
              <a:rPr lang="en-US" dirty="0" smtClean="0"/>
              <a:t>) and put the results in </a:t>
            </a:r>
            <a:r>
              <a:rPr lang="en-US" dirty="0"/>
              <a:t> </a:t>
            </a:r>
            <a:r>
              <a:rPr lang="en-US" dirty="0" smtClean="0"/>
              <a:t>variable pi at rank 0  in MPI_COMM_WORLD (See lect21/</a:t>
            </a:r>
            <a:r>
              <a:rPr lang="en-US" dirty="0" err="1" smtClean="0"/>
              <a:t>my_pi.c</a:t>
            </a:r>
            <a:r>
              <a:rPr lang="en-US" dirty="0" smtClean="0"/>
              <a:t>)</a:t>
            </a:r>
          </a:p>
          <a:p>
            <a:pPr marL="0" indent="0" algn="ctr">
              <a:buNone/>
              <a:defRPr/>
            </a:pPr>
            <a:r>
              <a:rPr lang="en-US" dirty="0" err="1"/>
              <a:t>MPI_Reduce</a:t>
            </a:r>
            <a:r>
              <a:rPr lang="en-US" dirty="0"/>
              <a:t>(&amp;</a:t>
            </a:r>
            <a:r>
              <a:rPr lang="en-US" dirty="0" err="1"/>
              <a:t>mypi</a:t>
            </a:r>
            <a:r>
              <a:rPr lang="en-US" dirty="0"/>
              <a:t>, &amp;pi, 1, MPI_DOUBLE, </a:t>
            </a:r>
            <a:r>
              <a:rPr lang="en-US" dirty="0">
                <a:solidFill>
                  <a:srgbClr val="FF0000"/>
                </a:solidFill>
              </a:rPr>
              <a:t>MPI_SUM</a:t>
            </a:r>
            <a:r>
              <a:rPr lang="en-US" dirty="0"/>
              <a:t>, 0,MPI_COMM_WORLD);</a:t>
            </a:r>
          </a:p>
          <a:p>
            <a:pPr marL="0" indent="0" algn="ctr"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9749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predefined reduction operations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6958" y="1566408"/>
            <a:ext cx="6297457" cy="484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1800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MPI_Reduce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162878" y="2405270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P0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011017" y="2405269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a0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535520" y="2405269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b</a:t>
            </a:r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162878" y="3303104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2011017" y="3303103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a1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2535520" y="3303103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b</a:t>
            </a:r>
            <a:r>
              <a:rPr lang="en-US" sz="2400" dirty="0"/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62878" y="4200937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P2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2011017" y="4200936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a2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2535520" y="4200936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b</a:t>
            </a:r>
            <a:r>
              <a:rPr lang="en-US" sz="2400" dirty="0"/>
              <a:t>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162878" y="5098770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P3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2011017" y="5098769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a3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2535520" y="5098769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b</a:t>
            </a:r>
            <a:r>
              <a:rPr lang="en-US" sz="2400" dirty="0"/>
              <a:t>3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959080" y="1725519"/>
            <a:ext cx="11528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sendbuf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7497417" y="2405268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P0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8246164" y="2401090"/>
            <a:ext cx="45717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r0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8697743" y="2401090"/>
            <a:ext cx="45717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r1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8194227" y="1721340"/>
            <a:ext cx="1101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recvbuf</a:t>
            </a:r>
            <a:endParaRPr lang="en-US" sz="2400" dirty="0"/>
          </a:p>
        </p:txBody>
      </p:sp>
      <p:sp>
        <p:nvSpPr>
          <p:cNvPr id="25" name="Right Arrow 24"/>
          <p:cNvSpPr/>
          <p:nvPr/>
        </p:nvSpPr>
        <p:spPr>
          <a:xfrm>
            <a:off x="4104861" y="3764768"/>
            <a:ext cx="3098230" cy="2854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3584526" y="4431768"/>
            <a:ext cx="4347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MPI_Reduce</a:t>
            </a:r>
            <a:r>
              <a:rPr lang="en-US" dirty="0" smtClean="0"/>
              <a:t> (…</a:t>
            </a:r>
            <a:r>
              <a:rPr lang="zh-CN" altLang="en-US" dirty="0" smtClean="0"/>
              <a:t>，</a:t>
            </a:r>
            <a:r>
              <a:rPr lang="en-US" altLang="zh-CN" dirty="0" smtClean="0"/>
              <a:t>op=MPI_SUM, root=0, …)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8246164" y="3385422"/>
            <a:ext cx="26885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</a:t>
            </a:r>
            <a:r>
              <a:rPr lang="en-US" sz="2400" dirty="0" smtClean="0"/>
              <a:t>0=a0+a1+a2+a3</a:t>
            </a:r>
          </a:p>
          <a:p>
            <a:r>
              <a:rPr lang="en-US" sz="2400" dirty="0"/>
              <a:t>r</a:t>
            </a:r>
            <a:r>
              <a:rPr lang="en-US" sz="2400" dirty="0" smtClean="0"/>
              <a:t>1=b0+b1+b2+b3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898513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292514"/>
            <a:ext cx="10364451" cy="955842"/>
          </a:xfrm>
        </p:spPr>
        <p:txBody>
          <a:bodyPr>
            <a:normAutofit/>
          </a:bodyPr>
          <a:lstStyle/>
          <a:p>
            <a:r>
              <a:rPr lang="en-US" dirty="0" smtClean="0"/>
              <a:t>All-to-all example: </a:t>
            </a:r>
            <a:r>
              <a:rPr lang="en-US" dirty="0" err="1" smtClean="0"/>
              <a:t>MPI_Allgather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44809" y="1126428"/>
            <a:ext cx="10363826" cy="2276241"/>
          </a:xfrm>
        </p:spPr>
        <p:txBody>
          <a:bodyPr>
            <a:normAutofit fontScale="92500"/>
          </a:bodyPr>
          <a:lstStyle/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MPI_Allgather</a:t>
            </a:r>
            <a:r>
              <a:rPr lang="en-US" dirty="0"/>
              <a:t>( void *</a:t>
            </a:r>
            <a:r>
              <a:rPr lang="en-US" dirty="0" err="1" smtClean="0"/>
              <a:t>sendbuf</a:t>
            </a:r>
            <a:r>
              <a:rPr lang="en-US" dirty="0" smtClean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 smtClean="0"/>
              <a:t>sendcount</a:t>
            </a:r>
            <a:r>
              <a:rPr lang="en-US" dirty="0" smtClean="0"/>
              <a:t>, </a:t>
            </a:r>
            <a:r>
              <a:rPr lang="en-US" dirty="0" err="1"/>
              <a:t>MPI_Datatype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sendtype</a:t>
            </a:r>
            <a:r>
              <a:rPr lang="en-US" dirty="0" smtClean="0"/>
              <a:t>, </a:t>
            </a:r>
            <a:r>
              <a:rPr lang="en-US" dirty="0"/>
              <a:t>void *</a:t>
            </a:r>
            <a:r>
              <a:rPr lang="en-US" dirty="0" err="1" smtClean="0"/>
              <a:t>recvbuf</a:t>
            </a:r>
            <a:r>
              <a:rPr lang="en-US" dirty="0" smtClean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 smtClean="0"/>
              <a:t>recvcount</a:t>
            </a:r>
            <a:r>
              <a:rPr lang="en-US" dirty="0" smtClean="0"/>
              <a:t>, </a:t>
            </a:r>
            <a:r>
              <a:rPr lang="en-US" dirty="0" err="1"/>
              <a:t>MPI_Datatype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recvtype</a:t>
            </a:r>
            <a:r>
              <a:rPr lang="en-US" dirty="0" smtClean="0"/>
              <a:t>, </a:t>
            </a:r>
            <a:r>
              <a:rPr lang="en-US" dirty="0" err="1"/>
              <a:t>MPI_Comm</a:t>
            </a:r>
            <a:r>
              <a:rPr lang="en-US" dirty="0"/>
              <a:t> </a:t>
            </a:r>
            <a:r>
              <a:rPr lang="en-US" dirty="0" err="1" smtClean="0"/>
              <a:t>comm</a:t>
            </a:r>
            <a:r>
              <a:rPr lang="en-US" dirty="0" smtClean="0"/>
              <a:t>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• Gather data from all tasks and distribute the combined data to all </a:t>
            </a:r>
            <a:r>
              <a:rPr lang="en-US" dirty="0" smtClean="0"/>
              <a:t>tasks</a:t>
            </a:r>
            <a:endParaRPr lang="en-US" alt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431233" y="4049864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P0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279372" y="4069761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a0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803875" y="4069761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b</a:t>
            </a:r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419745" y="4602282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267884" y="4608915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a1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792388" y="4612228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b</a:t>
            </a:r>
            <a:r>
              <a:rPr lang="en-US" sz="2400" dirty="0"/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31233" y="5197876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P2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2279371" y="5201192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a2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2803875" y="5201192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b</a:t>
            </a:r>
            <a:r>
              <a:rPr lang="en-US" sz="2400" dirty="0"/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31234" y="5754753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P3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2279373" y="5754752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a3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2803876" y="5754752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b</a:t>
            </a:r>
            <a:r>
              <a:rPr lang="en-US" sz="2400" dirty="0"/>
              <a:t>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227435" y="3459758"/>
            <a:ext cx="11528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sendbuf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989979" y="4068131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P0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6838118" y="4088028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a0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7362621" y="4088028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b</a:t>
            </a:r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5989979" y="4600360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5991241" y="5209675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P2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5976729" y="5754753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P3</a:t>
            </a:r>
            <a:endParaRPr lang="en-US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6772288" y="3459524"/>
            <a:ext cx="1101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recvbuf</a:t>
            </a:r>
            <a:endParaRPr lang="en-US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7887123" y="4080611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a1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8411627" y="4083924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b</a:t>
            </a:r>
            <a:r>
              <a:rPr lang="en-US" sz="2400" dirty="0"/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946410" y="4080611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a2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9470914" y="4080611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b</a:t>
            </a:r>
            <a:r>
              <a:rPr lang="en-US" sz="2400" dirty="0"/>
              <a:t>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9995417" y="4080611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a3</a:t>
            </a:r>
            <a:endParaRPr lang="en-US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10519920" y="4080611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b</a:t>
            </a:r>
            <a:r>
              <a:rPr lang="en-US" sz="2400" dirty="0"/>
              <a:t>3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838118" y="4612678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a0</a:t>
            </a:r>
            <a:endParaRPr lang="en-US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7362621" y="4612678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b</a:t>
            </a:r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7887123" y="4605261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a1</a:t>
            </a:r>
            <a:endParaRPr 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8411627" y="4608574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b</a:t>
            </a:r>
            <a:r>
              <a:rPr lang="en-US" sz="2400" dirty="0"/>
              <a:t>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946410" y="4605261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a2</a:t>
            </a: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9470914" y="4605261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b</a:t>
            </a:r>
            <a:r>
              <a:rPr lang="en-US" sz="2400" dirty="0"/>
              <a:t>2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9995417" y="4605261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a3</a:t>
            </a:r>
            <a:endParaRPr lang="en-US" sz="2400" dirty="0"/>
          </a:p>
        </p:txBody>
      </p:sp>
      <p:sp>
        <p:nvSpPr>
          <p:cNvPr id="43" name="TextBox 42"/>
          <p:cNvSpPr txBox="1"/>
          <p:nvPr/>
        </p:nvSpPr>
        <p:spPr>
          <a:xfrm>
            <a:off x="10519920" y="4605261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b</a:t>
            </a:r>
            <a:r>
              <a:rPr lang="en-US" sz="2400" dirty="0"/>
              <a:t>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839379" y="5203041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a0</a:t>
            </a:r>
            <a:endParaRPr lang="en-US" sz="2400" dirty="0"/>
          </a:p>
        </p:txBody>
      </p:sp>
      <p:sp>
        <p:nvSpPr>
          <p:cNvPr id="45" name="TextBox 44"/>
          <p:cNvSpPr txBox="1"/>
          <p:nvPr/>
        </p:nvSpPr>
        <p:spPr>
          <a:xfrm>
            <a:off x="7363882" y="5203041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b</a:t>
            </a:r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46" name="TextBox 45"/>
          <p:cNvSpPr txBox="1"/>
          <p:nvPr/>
        </p:nvSpPr>
        <p:spPr>
          <a:xfrm>
            <a:off x="7888384" y="5195624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a1</a:t>
            </a:r>
            <a:endParaRPr lang="en-US" sz="2400" dirty="0"/>
          </a:p>
        </p:txBody>
      </p:sp>
      <p:sp>
        <p:nvSpPr>
          <p:cNvPr id="47" name="TextBox 46"/>
          <p:cNvSpPr txBox="1"/>
          <p:nvPr/>
        </p:nvSpPr>
        <p:spPr>
          <a:xfrm>
            <a:off x="8412888" y="5198937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b</a:t>
            </a:r>
            <a:r>
              <a:rPr lang="en-US" sz="2400" dirty="0"/>
              <a:t>1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8947671" y="5195624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a2</a:t>
            </a:r>
            <a:endParaRPr lang="en-US" sz="2400" dirty="0"/>
          </a:p>
        </p:txBody>
      </p:sp>
      <p:sp>
        <p:nvSpPr>
          <p:cNvPr id="49" name="TextBox 48"/>
          <p:cNvSpPr txBox="1"/>
          <p:nvPr/>
        </p:nvSpPr>
        <p:spPr>
          <a:xfrm>
            <a:off x="9472175" y="5195624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b</a:t>
            </a:r>
            <a:r>
              <a:rPr lang="en-US" sz="2400" dirty="0"/>
              <a:t>2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9996678" y="5195624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a3</a:t>
            </a:r>
            <a:endParaRPr lang="en-US" sz="2400" dirty="0"/>
          </a:p>
        </p:txBody>
      </p:sp>
      <p:sp>
        <p:nvSpPr>
          <p:cNvPr id="51" name="TextBox 50"/>
          <p:cNvSpPr txBox="1"/>
          <p:nvPr/>
        </p:nvSpPr>
        <p:spPr>
          <a:xfrm>
            <a:off x="10521181" y="5195624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b</a:t>
            </a:r>
            <a:r>
              <a:rPr lang="en-US" sz="2400" dirty="0"/>
              <a:t>3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824867" y="5747174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a0</a:t>
            </a:r>
            <a:endParaRPr lang="en-US" sz="2400" dirty="0"/>
          </a:p>
        </p:txBody>
      </p:sp>
      <p:sp>
        <p:nvSpPr>
          <p:cNvPr id="53" name="TextBox 52"/>
          <p:cNvSpPr txBox="1"/>
          <p:nvPr/>
        </p:nvSpPr>
        <p:spPr>
          <a:xfrm>
            <a:off x="7349370" y="5747174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b</a:t>
            </a:r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54" name="TextBox 53"/>
          <p:cNvSpPr txBox="1"/>
          <p:nvPr/>
        </p:nvSpPr>
        <p:spPr>
          <a:xfrm>
            <a:off x="7873872" y="5739757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a1</a:t>
            </a:r>
            <a:endParaRPr lang="en-US" sz="2400" dirty="0"/>
          </a:p>
        </p:txBody>
      </p:sp>
      <p:sp>
        <p:nvSpPr>
          <p:cNvPr id="55" name="TextBox 54"/>
          <p:cNvSpPr txBox="1"/>
          <p:nvPr/>
        </p:nvSpPr>
        <p:spPr>
          <a:xfrm>
            <a:off x="8398376" y="5743070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b</a:t>
            </a:r>
            <a:r>
              <a:rPr lang="en-US" sz="2400" dirty="0"/>
              <a:t>1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8933159" y="5739757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a2</a:t>
            </a:r>
            <a:endParaRPr lang="en-US" sz="2400" dirty="0"/>
          </a:p>
        </p:txBody>
      </p:sp>
      <p:sp>
        <p:nvSpPr>
          <p:cNvPr id="57" name="TextBox 56"/>
          <p:cNvSpPr txBox="1"/>
          <p:nvPr/>
        </p:nvSpPr>
        <p:spPr>
          <a:xfrm>
            <a:off x="9457663" y="5739757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b</a:t>
            </a:r>
            <a:r>
              <a:rPr lang="en-US" sz="2400" dirty="0"/>
              <a:t>2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9982166" y="5739757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a3</a:t>
            </a:r>
            <a:endParaRPr lang="en-US" sz="2400" dirty="0"/>
          </a:p>
        </p:txBody>
      </p:sp>
      <p:sp>
        <p:nvSpPr>
          <p:cNvPr id="59" name="TextBox 58"/>
          <p:cNvSpPr txBox="1"/>
          <p:nvPr/>
        </p:nvSpPr>
        <p:spPr>
          <a:xfrm>
            <a:off x="10506669" y="5739757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b</a:t>
            </a:r>
            <a:r>
              <a:rPr lang="en-US" sz="2400" dirty="0"/>
              <a:t>3</a:t>
            </a:r>
          </a:p>
        </p:txBody>
      </p:sp>
      <p:sp>
        <p:nvSpPr>
          <p:cNvPr id="60" name="Right Arrow 59"/>
          <p:cNvSpPr/>
          <p:nvPr/>
        </p:nvSpPr>
        <p:spPr>
          <a:xfrm>
            <a:off x="3740881" y="4988473"/>
            <a:ext cx="1977887" cy="2484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3740881" y="4277627"/>
            <a:ext cx="1925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MPI_Allgather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217224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292514"/>
            <a:ext cx="10364451" cy="955842"/>
          </a:xfrm>
        </p:spPr>
        <p:txBody>
          <a:bodyPr>
            <a:normAutofit/>
          </a:bodyPr>
          <a:lstStyle/>
          <a:p>
            <a:r>
              <a:rPr lang="en-US" dirty="0" smtClean="0"/>
              <a:t>Other MPI collective communication routines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14382" y="1321725"/>
            <a:ext cx="10363826" cy="715798"/>
          </a:xfrm>
        </p:spPr>
        <p:txBody>
          <a:bodyPr>
            <a:normAutofit/>
          </a:bodyPr>
          <a:lstStyle/>
          <a:p>
            <a:r>
              <a:rPr lang="en-US" altLang="en-US" dirty="0" err="1" smtClean="0"/>
              <a:t>MPI_Scatter</a:t>
            </a:r>
            <a:r>
              <a:rPr lang="en-US" altLang="en-US" dirty="0" smtClean="0"/>
              <a:t> and </a:t>
            </a:r>
            <a:r>
              <a:rPr lang="en-US" altLang="en-US" dirty="0" err="1" smtClean="0"/>
              <a:t>MPI_Gather</a:t>
            </a:r>
            <a:endParaRPr lang="en-US" alt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292085" y="2926742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P0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151711" y="2945803"/>
            <a:ext cx="51301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A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280597" y="3479160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292085" y="4074754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P2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1292086" y="4631631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P3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2670470" y="2945803"/>
            <a:ext cx="51301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B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3177743" y="2946639"/>
            <a:ext cx="51301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C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3690758" y="2946672"/>
            <a:ext cx="51301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D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7368207" y="2926742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P0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8227833" y="2945803"/>
            <a:ext cx="51301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A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7356719" y="3479160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7368207" y="4074754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P2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7368208" y="4631631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P3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8227833" y="3479160"/>
            <a:ext cx="51301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B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8227832" y="4074754"/>
            <a:ext cx="51301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C</a:t>
            </a:r>
            <a:endParaRPr lang="en-US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8227831" y="4608111"/>
            <a:ext cx="51301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D</a:t>
            </a:r>
            <a:endParaRPr lang="en-US" sz="2400" dirty="0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4393096" y="3709992"/>
            <a:ext cx="276307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731026" y="2623930"/>
            <a:ext cx="1662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MPI_Scatter</a:t>
            </a:r>
            <a:endParaRPr lang="en-US" sz="2400" dirty="0"/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4393096" y="4393096"/>
            <a:ext cx="276307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863548" y="4834857"/>
            <a:ext cx="16786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MPI_Gather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36243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292514"/>
            <a:ext cx="10364451" cy="955842"/>
          </a:xfrm>
        </p:spPr>
        <p:txBody>
          <a:bodyPr>
            <a:normAutofit/>
          </a:bodyPr>
          <a:lstStyle/>
          <a:p>
            <a:r>
              <a:rPr lang="en-US" dirty="0" smtClean="0"/>
              <a:t>Other MPI collective communication routines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14382" y="1321724"/>
            <a:ext cx="10363826" cy="1988005"/>
          </a:xfrm>
        </p:spPr>
        <p:txBody>
          <a:bodyPr>
            <a:normAutofit fontScale="92500"/>
          </a:bodyPr>
          <a:lstStyle/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MPI_Alltoall</a:t>
            </a:r>
            <a:r>
              <a:rPr lang="en-US" dirty="0"/>
              <a:t>( void *</a:t>
            </a:r>
            <a:r>
              <a:rPr lang="en-US" dirty="0" err="1" smtClean="0"/>
              <a:t>sendbuf</a:t>
            </a:r>
            <a:r>
              <a:rPr lang="en-US" dirty="0" smtClean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 smtClean="0"/>
              <a:t>sendcount</a:t>
            </a:r>
            <a:r>
              <a:rPr lang="en-US" dirty="0" smtClean="0"/>
              <a:t>, </a:t>
            </a:r>
            <a:r>
              <a:rPr lang="en-US" dirty="0" err="1"/>
              <a:t>MPI_Datatype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sendtype</a:t>
            </a:r>
            <a:r>
              <a:rPr lang="en-US" dirty="0" smtClean="0"/>
              <a:t>, </a:t>
            </a:r>
            <a:r>
              <a:rPr lang="en-US" dirty="0"/>
              <a:t>void *</a:t>
            </a:r>
            <a:r>
              <a:rPr lang="en-US" dirty="0" err="1" smtClean="0"/>
              <a:t>recvbuf</a:t>
            </a:r>
            <a:r>
              <a:rPr lang="en-US" dirty="0" smtClean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 smtClean="0"/>
              <a:t>recvcount</a:t>
            </a:r>
            <a:r>
              <a:rPr lang="en-US" dirty="0" smtClean="0"/>
              <a:t>, </a:t>
            </a:r>
            <a:r>
              <a:rPr lang="en-US" dirty="0" err="1"/>
              <a:t>MPI_Datatype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recvtype</a:t>
            </a:r>
            <a:r>
              <a:rPr lang="en-US" dirty="0" smtClean="0"/>
              <a:t>, </a:t>
            </a:r>
            <a:r>
              <a:rPr lang="en-US" dirty="0" err="1"/>
              <a:t>MPI_Comm</a:t>
            </a:r>
            <a:r>
              <a:rPr lang="en-US" dirty="0"/>
              <a:t> </a:t>
            </a:r>
            <a:r>
              <a:rPr lang="en-US" dirty="0" err="1" smtClean="0"/>
              <a:t>comm</a:t>
            </a:r>
            <a:r>
              <a:rPr lang="en-US" dirty="0" smtClean="0"/>
              <a:t>)</a:t>
            </a:r>
          </a:p>
          <a:p>
            <a:pPr lvl="1"/>
            <a:r>
              <a:rPr lang="en-US" altLang="en-US" dirty="0"/>
              <a:t> </a:t>
            </a:r>
            <a:r>
              <a:rPr lang="en-US" altLang="en-US" dirty="0" smtClean="0"/>
              <a:t>Like </a:t>
            </a:r>
            <a:r>
              <a:rPr lang="en-US" altLang="en-US" dirty="0" err="1" smtClean="0"/>
              <a:t>MPI_Allgather</a:t>
            </a:r>
            <a:r>
              <a:rPr lang="en-US" altLang="en-US" dirty="0" smtClean="0"/>
              <a:t>, but each process sends distinct data to each of the receivers.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61050" y="4169133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P0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320676" y="4188195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A0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449562" y="4721551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461050" y="5317145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P2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1461051" y="5874022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P3</a:t>
            </a:r>
            <a:endParaRPr lang="en-US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2912165" y="4188194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A1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3503654" y="4188193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A2</a:t>
            </a:r>
            <a:endParaRPr lang="en-US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4085204" y="4188192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A3</a:t>
            </a:r>
            <a:endParaRPr lang="en-US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2320676" y="4721551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B</a:t>
            </a:r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2912165" y="4721550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B</a:t>
            </a:r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3503654" y="4721549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B</a:t>
            </a:r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4085204" y="4721548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B</a:t>
            </a:r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2320676" y="5317145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2912165" y="5317144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42" name="TextBox 41"/>
          <p:cNvSpPr txBox="1"/>
          <p:nvPr/>
        </p:nvSpPr>
        <p:spPr>
          <a:xfrm>
            <a:off x="3503654" y="5317143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43" name="TextBox 42"/>
          <p:cNvSpPr txBox="1"/>
          <p:nvPr/>
        </p:nvSpPr>
        <p:spPr>
          <a:xfrm>
            <a:off x="4085204" y="5317142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44" name="TextBox 43"/>
          <p:cNvSpPr txBox="1"/>
          <p:nvPr/>
        </p:nvSpPr>
        <p:spPr>
          <a:xfrm>
            <a:off x="2320676" y="5895923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</a:t>
            </a:r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45" name="TextBox 44"/>
          <p:cNvSpPr txBox="1"/>
          <p:nvPr/>
        </p:nvSpPr>
        <p:spPr>
          <a:xfrm>
            <a:off x="2912165" y="5895922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</a:t>
            </a:r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46" name="TextBox 45"/>
          <p:cNvSpPr txBox="1"/>
          <p:nvPr/>
        </p:nvSpPr>
        <p:spPr>
          <a:xfrm>
            <a:off x="3503654" y="5895921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</a:t>
            </a:r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47" name="TextBox 46"/>
          <p:cNvSpPr txBox="1"/>
          <p:nvPr/>
        </p:nvSpPr>
        <p:spPr>
          <a:xfrm>
            <a:off x="4085204" y="5895920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</a:t>
            </a:r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48" name="TextBox 47"/>
          <p:cNvSpPr txBox="1"/>
          <p:nvPr/>
        </p:nvSpPr>
        <p:spPr>
          <a:xfrm>
            <a:off x="7199241" y="4147232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P0</a:t>
            </a:r>
            <a:endParaRPr lang="en-US" sz="2400" dirty="0"/>
          </a:p>
        </p:txBody>
      </p:sp>
      <p:sp>
        <p:nvSpPr>
          <p:cNvPr id="49" name="TextBox 48"/>
          <p:cNvSpPr txBox="1"/>
          <p:nvPr/>
        </p:nvSpPr>
        <p:spPr>
          <a:xfrm>
            <a:off x="8058867" y="4166294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A0</a:t>
            </a:r>
            <a:endParaRPr lang="en-US" sz="2400" dirty="0"/>
          </a:p>
        </p:txBody>
      </p:sp>
      <p:sp>
        <p:nvSpPr>
          <p:cNvPr id="50" name="TextBox 49"/>
          <p:cNvSpPr txBox="1"/>
          <p:nvPr/>
        </p:nvSpPr>
        <p:spPr>
          <a:xfrm>
            <a:off x="7187753" y="4699650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51" name="TextBox 50"/>
          <p:cNvSpPr txBox="1"/>
          <p:nvPr/>
        </p:nvSpPr>
        <p:spPr>
          <a:xfrm>
            <a:off x="7199241" y="5295244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P2</a:t>
            </a:r>
            <a:endParaRPr lang="en-US" sz="2400" dirty="0"/>
          </a:p>
        </p:txBody>
      </p:sp>
      <p:sp>
        <p:nvSpPr>
          <p:cNvPr id="52" name="TextBox 51"/>
          <p:cNvSpPr txBox="1"/>
          <p:nvPr/>
        </p:nvSpPr>
        <p:spPr>
          <a:xfrm>
            <a:off x="7199242" y="5852121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P3</a:t>
            </a:r>
            <a:endParaRPr lang="en-US" sz="2400" dirty="0"/>
          </a:p>
        </p:txBody>
      </p:sp>
      <p:sp>
        <p:nvSpPr>
          <p:cNvPr id="53" name="TextBox 52"/>
          <p:cNvSpPr txBox="1"/>
          <p:nvPr/>
        </p:nvSpPr>
        <p:spPr>
          <a:xfrm>
            <a:off x="8650356" y="4166293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B0</a:t>
            </a:r>
            <a:endParaRPr lang="en-US" sz="2400" dirty="0"/>
          </a:p>
        </p:txBody>
      </p:sp>
      <p:sp>
        <p:nvSpPr>
          <p:cNvPr id="54" name="TextBox 53"/>
          <p:cNvSpPr txBox="1"/>
          <p:nvPr/>
        </p:nvSpPr>
        <p:spPr>
          <a:xfrm>
            <a:off x="9241845" y="4166292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C0</a:t>
            </a:r>
            <a:endParaRPr lang="en-US" sz="2400" dirty="0"/>
          </a:p>
        </p:txBody>
      </p:sp>
      <p:sp>
        <p:nvSpPr>
          <p:cNvPr id="55" name="TextBox 54"/>
          <p:cNvSpPr txBox="1"/>
          <p:nvPr/>
        </p:nvSpPr>
        <p:spPr>
          <a:xfrm>
            <a:off x="9823395" y="4166291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D0</a:t>
            </a:r>
            <a:endParaRPr lang="en-US" sz="2400" dirty="0"/>
          </a:p>
        </p:txBody>
      </p:sp>
      <p:sp>
        <p:nvSpPr>
          <p:cNvPr id="56" name="TextBox 55"/>
          <p:cNvSpPr txBox="1"/>
          <p:nvPr/>
        </p:nvSpPr>
        <p:spPr>
          <a:xfrm>
            <a:off x="8058867" y="4699650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A1</a:t>
            </a:r>
            <a:endParaRPr lang="en-US" sz="2400" dirty="0"/>
          </a:p>
        </p:txBody>
      </p:sp>
      <p:sp>
        <p:nvSpPr>
          <p:cNvPr id="57" name="TextBox 56"/>
          <p:cNvSpPr txBox="1"/>
          <p:nvPr/>
        </p:nvSpPr>
        <p:spPr>
          <a:xfrm>
            <a:off x="8650356" y="4699649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B</a:t>
            </a:r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58" name="TextBox 57"/>
          <p:cNvSpPr txBox="1"/>
          <p:nvPr/>
        </p:nvSpPr>
        <p:spPr>
          <a:xfrm>
            <a:off x="9241845" y="4699648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</a:t>
            </a:r>
            <a:r>
              <a:rPr lang="en-US" sz="2400" dirty="0"/>
              <a:t>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9823395" y="4699647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D1</a:t>
            </a:r>
            <a:endParaRPr lang="en-US" sz="2400" dirty="0"/>
          </a:p>
        </p:txBody>
      </p:sp>
      <p:sp>
        <p:nvSpPr>
          <p:cNvPr id="60" name="TextBox 59"/>
          <p:cNvSpPr txBox="1"/>
          <p:nvPr/>
        </p:nvSpPr>
        <p:spPr>
          <a:xfrm>
            <a:off x="8058867" y="5295244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A2</a:t>
            </a:r>
            <a:endParaRPr lang="en-US" sz="2400" dirty="0"/>
          </a:p>
        </p:txBody>
      </p:sp>
      <p:sp>
        <p:nvSpPr>
          <p:cNvPr id="61" name="TextBox 60"/>
          <p:cNvSpPr txBox="1"/>
          <p:nvPr/>
        </p:nvSpPr>
        <p:spPr>
          <a:xfrm>
            <a:off x="8650356" y="5295243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B2</a:t>
            </a:r>
            <a:endParaRPr lang="en-US" sz="2400" dirty="0"/>
          </a:p>
        </p:txBody>
      </p:sp>
      <p:sp>
        <p:nvSpPr>
          <p:cNvPr id="62" name="TextBox 61"/>
          <p:cNvSpPr txBox="1"/>
          <p:nvPr/>
        </p:nvSpPr>
        <p:spPr>
          <a:xfrm>
            <a:off x="9241845" y="5295242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C2</a:t>
            </a:r>
            <a:endParaRPr lang="en-US" sz="2400" dirty="0"/>
          </a:p>
        </p:txBody>
      </p:sp>
      <p:sp>
        <p:nvSpPr>
          <p:cNvPr id="63" name="TextBox 62"/>
          <p:cNvSpPr txBox="1"/>
          <p:nvPr/>
        </p:nvSpPr>
        <p:spPr>
          <a:xfrm>
            <a:off x="9823395" y="5295241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D2</a:t>
            </a:r>
            <a:endParaRPr lang="en-US" sz="2400" dirty="0"/>
          </a:p>
        </p:txBody>
      </p:sp>
      <p:sp>
        <p:nvSpPr>
          <p:cNvPr id="64" name="TextBox 63"/>
          <p:cNvSpPr txBox="1"/>
          <p:nvPr/>
        </p:nvSpPr>
        <p:spPr>
          <a:xfrm>
            <a:off x="8058867" y="5874022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A3</a:t>
            </a:r>
            <a:endParaRPr lang="en-US" sz="2400" dirty="0"/>
          </a:p>
        </p:txBody>
      </p:sp>
      <p:sp>
        <p:nvSpPr>
          <p:cNvPr id="65" name="TextBox 64"/>
          <p:cNvSpPr txBox="1"/>
          <p:nvPr/>
        </p:nvSpPr>
        <p:spPr>
          <a:xfrm>
            <a:off x="8650356" y="5874021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B3</a:t>
            </a:r>
            <a:endParaRPr lang="en-US" sz="2400" dirty="0"/>
          </a:p>
        </p:txBody>
      </p:sp>
      <p:sp>
        <p:nvSpPr>
          <p:cNvPr id="66" name="TextBox 65"/>
          <p:cNvSpPr txBox="1"/>
          <p:nvPr/>
        </p:nvSpPr>
        <p:spPr>
          <a:xfrm>
            <a:off x="9241845" y="5874020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C3</a:t>
            </a:r>
            <a:endParaRPr lang="en-US" sz="2400" dirty="0"/>
          </a:p>
        </p:txBody>
      </p:sp>
      <p:sp>
        <p:nvSpPr>
          <p:cNvPr id="67" name="TextBox 66"/>
          <p:cNvSpPr txBox="1"/>
          <p:nvPr/>
        </p:nvSpPr>
        <p:spPr>
          <a:xfrm>
            <a:off x="9823395" y="5874019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</a:t>
            </a:r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6" name="Right Arrow 5"/>
          <p:cNvSpPr/>
          <p:nvPr/>
        </p:nvSpPr>
        <p:spPr>
          <a:xfrm>
            <a:off x="4919869" y="5161312"/>
            <a:ext cx="2117035" cy="2753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992930" y="4608897"/>
            <a:ext cx="1659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MPI_Alltoall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825270" y="3667971"/>
            <a:ext cx="11528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sendbuf</a:t>
            </a:r>
            <a:endParaRPr lang="en-US" sz="2400" dirty="0"/>
          </a:p>
        </p:txBody>
      </p:sp>
      <p:sp>
        <p:nvSpPr>
          <p:cNvPr id="68" name="TextBox 67"/>
          <p:cNvSpPr txBox="1"/>
          <p:nvPr/>
        </p:nvSpPr>
        <p:spPr>
          <a:xfrm>
            <a:off x="8573400" y="3587514"/>
            <a:ext cx="1101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recvbuf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556362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ouble </a:t>
            </a:r>
            <a:r>
              <a:rPr lang="en-US" dirty="0" err="1" smtClean="0"/>
              <a:t>MPI_Wtime</a:t>
            </a:r>
            <a:r>
              <a:rPr lang="en-US" dirty="0" smtClean="0"/>
              <a:t>(void)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10363826" cy="4659825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  <a:defRPr/>
            </a:pPr>
            <a:r>
              <a:rPr lang="en-US" dirty="0" err="1" smtClean="0"/>
              <a:t>MPI_Wtime</a:t>
            </a:r>
            <a:r>
              <a:rPr lang="en-US" dirty="0" smtClean="0"/>
              <a:t> is not a collective routine</a:t>
            </a:r>
          </a:p>
          <a:p>
            <a:pPr>
              <a:buFont typeface="Arial" charset="0"/>
              <a:buChar char="•"/>
              <a:defRPr/>
            </a:pPr>
            <a:r>
              <a:rPr lang="en-US" dirty="0" smtClean="0"/>
              <a:t>It returns an elapsed </a:t>
            </a:r>
            <a:r>
              <a:rPr lang="en-US" dirty="0"/>
              <a:t>time in seconds on the calling </a:t>
            </a:r>
            <a:r>
              <a:rPr lang="en-US" dirty="0" smtClean="0"/>
              <a:t>processor.</a:t>
            </a:r>
          </a:p>
          <a:p>
            <a:pPr>
              <a:buFont typeface="Arial" charset="0"/>
              <a:buChar char="•"/>
              <a:defRPr/>
            </a:pPr>
            <a:r>
              <a:rPr lang="en-US" dirty="0" smtClean="0"/>
              <a:t>Clocks on different node may not synchronize.</a:t>
            </a:r>
          </a:p>
          <a:p>
            <a:pPr>
              <a:buFont typeface="Arial" charset="0"/>
              <a:buChar char="•"/>
              <a:defRPr/>
            </a:pPr>
            <a:r>
              <a:rPr lang="en-US" dirty="0" smtClean="0"/>
              <a:t>Commonly used to time MPI programs.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5187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349003"/>
            <a:ext cx="10363826" cy="469435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MPI library supports many ways to perform communications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Different modes of point-to-point communication</a:t>
            </a:r>
          </a:p>
          <a:p>
            <a:pPr lvl="1"/>
            <a:r>
              <a:rPr lang="en-US" dirty="0" smtClean="0"/>
              <a:t> One-sided and cooperative point-to-point communication</a:t>
            </a:r>
          </a:p>
          <a:p>
            <a:pPr lvl="1"/>
            <a:r>
              <a:rPr lang="en-US" dirty="0"/>
              <a:t> C</a:t>
            </a:r>
            <a:r>
              <a:rPr lang="en-US" dirty="0" smtClean="0"/>
              <a:t>ollective communication</a:t>
            </a:r>
          </a:p>
          <a:p>
            <a:r>
              <a:rPr lang="en-US" dirty="0" smtClean="0"/>
              <a:t>MPI-3 specifies non-blocking collectives</a:t>
            </a:r>
          </a:p>
          <a:p>
            <a:pPr lvl="1"/>
            <a:r>
              <a:rPr lang="en-US" dirty="0" smtClean="0"/>
              <a:t>Separating the starting and the ending of a collective operation</a:t>
            </a:r>
          </a:p>
          <a:p>
            <a:r>
              <a:rPr lang="en-US" dirty="0" smtClean="0"/>
              <a:t>MPI-3 specifies neighborhood collectives</a:t>
            </a:r>
          </a:p>
          <a:p>
            <a:pPr lvl="1"/>
            <a:r>
              <a:rPr lang="en-US" dirty="0" smtClean="0"/>
              <a:t>Allowing traditional point-to-point patterns (e.g. the stencil pattern or 2D nearest neighbor pattern) to be specified as neighborhood collectives.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890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Non-blocking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784574" y="1415332"/>
            <a:ext cx="5433066" cy="4835566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Non-blocking communication</a:t>
            </a:r>
          </a:p>
          <a:p>
            <a:pPr lvl="1"/>
            <a:r>
              <a:rPr lang="en-US" altLang="en-US" dirty="0" smtClean="0"/>
              <a:t>Separates the initialization and completion of a communication (send/receive)</a:t>
            </a:r>
          </a:p>
          <a:p>
            <a:pPr lvl="1"/>
            <a:r>
              <a:rPr lang="en-US" altLang="en-US" dirty="0" smtClean="0"/>
              <a:t>May reduce latency by posting the receive call early</a:t>
            </a:r>
          </a:p>
          <a:p>
            <a:pPr lvl="1"/>
            <a:r>
              <a:rPr lang="en-US" altLang="en-US" dirty="0" smtClean="0"/>
              <a:t>Promotes communication and computation overlaps</a:t>
            </a:r>
            <a:endParaRPr lang="en-US" altLang="en-US" dirty="0"/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1341157" y="1221133"/>
            <a:ext cx="3704860" cy="230832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 err="1"/>
              <a:t>Proc</a:t>
            </a:r>
            <a:r>
              <a:rPr lang="en-US" altLang="en-US" dirty="0"/>
              <a:t> 0                </a:t>
            </a:r>
            <a:r>
              <a:rPr lang="en-US" altLang="en-US" dirty="0" err="1"/>
              <a:t>proc</a:t>
            </a:r>
            <a:r>
              <a:rPr lang="en-US" altLang="en-US" dirty="0"/>
              <a:t> </a:t>
            </a:r>
            <a:r>
              <a:rPr lang="en-US" altLang="en-US" dirty="0" smtClean="0"/>
              <a:t>1</a:t>
            </a:r>
            <a:endParaRPr lang="en-US" altLang="en-US" dirty="0"/>
          </a:p>
          <a:p>
            <a:pPr eaLnBrk="1" hangingPunct="1"/>
            <a:r>
              <a:rPr lang="en-US" altLang="en-US" dirty="0"/>
              <a:t>…</a:t>
            </a:r>
          </a:p>
          <a:p>
            <a:pPr eaLnBrk="1" hangingPunct="1"/>
            <a:r>
              <a:rPr lang="en-US" altLang="en-US" dirty="0" err="1"/>
              <a:t>MPI_Send</a:t>
            </a:r>
            <a:r>
              <a:rPr lang="en-US" altLang="en-US" dirty="0"/>
              <a:t>         </a:t>
            </a:r>
            <a:r>
              <a:rPr lang="en-US" altLang="en-US" dirty="0" err="1"/>
              <a:t>MPI_Recv</a:t>
            </a:r>
            <a:endParaRPr lang="en-US" altLang="en-US" dirty="0"/>
          </a:p>
          <a:p>
            <a:pPr eaLnBrk="1" hangingPunct="1"/>
            <a:r>
              <a:rPr lang="en-US" altLang="en-US" dirty="0" err="1" smtClean="0"/>
              <a:t>Comput</a:t>
            </a:r>
            <a:r>
              <a:rPr lang="en-US" altLang="en-US" dirty="0" smtClean="0"/>
              <a:t> </a:t>
            </a:r>
            <a:r>
              <a:rPr lang="en-US" altLang="en-US" dirty="0"/>
              <a:t>…         </a:t>
            </a:r>
            <a:r>
              <a:rPr lang="en-US" altLang="en-US" dirty="0" err="1" smtClean="0"/>
              <a:t>Comput</a:t>
            </a:r>
            <a:r>
              <a:rPr lang="en-US" altLang="en-US" dirty="0" smtClean="0"/>
              <a:t> </a:t>
            </a:r>
            <a:r>
              <a:rPr lang="en-US" altLang="en-US" dirty="0"/>
              <a:t>….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No </a:t>
            </a:r>
            <a:r>
              <a:rPr lang="en-US" altLang="en-US" dirty="0" err="1"/>
              <a:t>comm</a:t>
            </a:r>
            <a:r>
              <a:rPr lang="en-US" altLang="en-US" dirty="0"/>
              <a:t>/comp overlaps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20261" y="3969333"/>
            <a:ext cx="4834978" cy="26776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 err="1"/>
              <a:t>Proc</a:t>
            </a:r>
            <a:r>
              <a:rPr lang="en-US" altLang="en-US" dirty="0"/>
              <a:t> 0                      </a:t>
            </a:r>
            <a:r>
              <a:rPr lang="en-US" altLang="en-US" dirty="0" err="1"/>
              <a:t>proc</a:t>
            </a:r>
            <a:r>
              <a:rPr lang="en-US" altLang="en-US" dirty="0"/>
              <a:t> </a:t>
            </a:r>
            <a:r>
              <a:rPr lang="en-US" altLang="en-US" dirty="0" smtClean="0"/>
              <a:t>1</a:t>
            </a:r>
            <a:endParaRPr lang="en-US" altLang="en-US" dirty="0"/>
          </a:p>
          <a:p>
            <a:pPr eaLnBrk="1" hangingPunct="1"/>
            <a:r>
              <a:rPr lang="en-US" altLang="en-US" dirty="0"/>
              <a:t>…</a:t>
            </a:r>
          </a:p>
          <a:p>
            <a:pPr eaLnBrk="1" hangingPunct="1"/>
            <a:r>
              <a:rPr lang="en-US" altLang="en-US" dirty="0" err="1"/>
              <a:t>MPI_Send_start</a:t>
            </a:r>
            <a:r>
              <a:rPr lang="en-US" altLang="en-US" dirty="0"/>
              <a:t>       </a:t>
            </a:r>
            <a:r>
              <a:rPr lang="en-US" altLang="en-US" dirty="0" err="1"/>
              <a:t>MPI_Recv_start</a:t>
            </a:r>
            <a:endParaRPr lang="en-US" altLang="en-US" dirty="0"/>
          </a:p>
          <a:p>
            <a:pPr eaLnBrk="1" hangingPunct="1"/>
            <a:r>
              <a:rPr lang="en-US" altLang="en-US" dirty="0" err="1" smtClean="0"/>
              <a:t>Comput</a:t>
            </a:r>
            <a:r>
              <a:rPr lang="en-US" altLang="en-US" dirty="0" smtClean="0"/>
              <a:t> </a:t>
            </a:r>
            <a:r>
              <a:rPr lang="en-US" altLang="en-US" dirty="0"/>
              <a:t>…               </a:t>
            </a:r>
            <a:r>
              <a:rPr lang="en-US" altLang="en-US" dirty="0" err="1" smtClean="0"/>
              <a:t>Comput</a:t>
            </a:r>
            <a:r>
              <a:rPr lang="en-US" altLang="en-US" dirty="0" smtClean="0"/>
              <a:t> </a:t>
            </a:r>
            <a:r>
              <a:rPr lang="en-US" altLang="en-US" dirty="0"/>
              <a:t>….</a:t>
            </a:r>
          </a:p>
          <a:p>
            <a:pPr eaLnBrk="1" hangingPunct="1"/>
            <a:r>
              <a:rPr lang="en-US" altLang="en-US" dirty="0" err="1"/>
              <a:t>MPI_Send_wait</a:t>
            </a:r>
            <a:r>
              <a:rPr lang="en-US" altLang="en-US" dirty="0"/>
              <a:t>       </a:t>
            </a:r>
            <a:r>
              <a:rPr lang="en-US" altLang="en-US" dirty="0" err="1"/>
              <a:t>MPI_Recv_wait</a:t>
            </a:r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 smtClean="0"/>
              <a:t>communication/computation </a:t>
            </a:r>
            <a:r>
              <a:rPr lang="en-US" altLang="en-US" dirty="0"/>
              <a:t>overlaps</a:t>
            </a:r>
          </a:p>
        </p:txBody>
      </p:sp>
      <p:sp>
        <p:nvSpPr>
          <p:cNvPr id="6" name="Down Arrow 5"/>
          <p:cNvSpPr/>
          <p:nvPr/>
        </p:nvSpPr>
        <p:spPr>
          <a:xfrm>
            <a:off x="3021496" y="3647661"/>
            <a:ext cx="337930" cy="3216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370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Non-blocking send/</a:t>
            </a:r>
            <a:r>
              <a:rPr lang="en-US" altLang="en-US" dirty="0" err="1"/>
              <a:t>recv</a:t>
            </a:r>
            <a:r>
              <a:rPr lang="en-US" altLang="en-US" dirty="0"/>
              <a:t> routines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476466"/>
            <a:ext cx="10521222" cy="496589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altLang="en-US" dirty="0"/>
              <a:t>Non-blocking </a:t>
            </a:r>
            <a:r>
              <a:rPr lang="en-US" altLang="en-US" dirty="0" smtClean="0"/>
              <a:t>communication routines</a:t>
            </a:r>
            <a:r>
              <a:rPr lang="en-US" altLang="en-US" dirty="0" smtClean="0"/>
              <a:t> </a:t>
            </a:r>
            <a:r>
              <a:rPr lang="en-US" altLang="en-US" dirty="0"/>
              <a:t>provide </a:t>
            </a:r>
            <a:r>
              <a:rPr lang="en-US" altLang="en-US" dirty="0" smtClean="0"/>
              <a:t> a mechanism </a:t>
            </a:r>
            <a:r>
              <a:rPr lang="en-US" altLang="en-US" dirty="0"/>
              <a:t>for overlapping communication with computation.</a:t>
            </a:r>
          </a:p>
          <a:p>
            <a:r>
              <a:rPr lang="en-US" dirty="0" smtClean="0"/>
              <a:t>A non-blocking communication operation </a:t>
            </a:r>
            <a:r>
              <a:rPr lang="en-US" dirty="0"/>
              <a:t>requires a minimum of two function calls: a call to start the operation and a call to complete the operation.</a:t>
            </a:r>
          </a:p>
          <a:p>
            <a:pPr lvl="1"/>
            <a:r>
              <a:rPr lang="en-US" dirty="0" err="1"/>
              <a:t>MPI_Isend</a:t>
            </a:r>
            <a:r>
              <a:rPr lang="en-US" dirty="0"/>
              <a:t> and </a:t>
            </a:r>
            <a:r>
              <a:rPr lang="en-US" dirty="0" err="1"/>
              <a:t>MPI_Irecv</a:t>
            </a:r>
            <a:r>
              <a:rPr lang="en-US" dirty="0"/>
              <a:t> to start the send and receive operation</a:t>
            </a:r>
          </a:p>
          <a:p>
            <a:pPr lvl="1"/>
            <a:r>
              <a:rPr lang="en-US" dirty="0" err="1"/>
              <a:t>MPI_Wait</a:t>
            </a:r>
            <a:r>
              <a:rPr lang="en-US" dirty="0"/>
              <a:t> to complete the </a:t>
            </a:r>
            <a:r>
              <a:rPr lang="en-US" dirty="0" smtClean="0"/>
              <a:t>operation</a:t>
            </a:r>
          </a:p>
          <a:p>
            <a:r>
              <a:rPr lang="en-US" altLang="en-US" dirty="0" err="1" smtClean="0"/>
              <a:t>MPI_Isend</a:t>
            </a:r>
            <a:r>
              <a:rPr lang="en-US" altLang="en-US" dirty="0" smtClean="0"/>
              <a:t> and </a:t>
            </a:r>
            <a:r>
              <a:rPr lang="en-US" altLang="en-US" dirty="0" err="1" smtClean="0"/>
              <a:t>MPI_Irecv</a:t>
            </a:r>
            <a:r>
              <a:rPr lang="en-US" altLang="en-US" dirty="0" smtClean="0"/>
              <a:t> </a:t>
            </a:r>
            <a:r>
              <a:rPr lang="en-US" altLang="en-US" dirty="0"/>
              <a:t>return </a:t>
            </a:r>
            <a:r>
              <a:rPr lang="en-US" altLang="en-US" dirty="0" smtClean="0"/>
              <a:t>immediately with a “</a:t>
            </a:r>
            <a:r>
              <a:rPr lang="en-US" altLang="en-US" dirty="0"/>
              <a:t>request </a:t>
            </a:r>
            <a:r>
              <a:rPr lang="en-US" altLang="en-US" dirty="0" smtClean="0"/>
              <a:t>handle” </a:t>
            </a:r>
            <a:r>
              <a:rPr lang="en-US" altLang="en-US" dirty="0"/>
              <a:t>that can be tested and waited on</a:t>
            </a:r>
            <a:r>
              <a:rPr lang="en-US" altLang="en-US" dirty="0" smtClean="0"/>
              <a:t>.</a:t>
            </a:r>
            <a:endParaRPr lang="en-US" dirty="0"/>
          </a:p>
          <a:p>
            <a:pPr>
              <a:lnSpc>
                <a:spcPct val="110000"/>
              </a:lnSpc>
            </a:pPr>
            <a:endParaRPr lang="en-US" altLang="en-US" dirty="0" smtClean="0"/>
          </a:p>
          <a:p>
            <a:pPr>
              <a:lnSpc>
                <a:spcPct val="110000"/>
              </a:lnSpc>
            </a:pPr>
            <a:endParaRPr lang="en-US" altLang="en-US" sz="2400" dirty="0"/>
          </a:p>
          <a:p>
            <a:pPr>
              <a:lnSpc>
                <a:spcPct val="110000"/>
              </a:lnSpc>
              <a:buNone/>
            </a:pPr>
            <a:endParaRPr lang="en-US" altLang="en-US" sz="2000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86747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Starting the non-blocking communication: </a:t>
            </a:r>
            <a:r>
              <a:rPr lang="en-US" dirty="0" err="1" smtClean="0"/>
              <a:t>MPI_Isend</a:t>
            </a:r>
            <a:r>
              <a:rPr lang="en-US" dirty="0" smtClean="0"/>
              <a:t> and </a:t>
            </a:r>
            <a:r>
              <a:rPr lang="en-US" dirty="0" err="1" smtClean="0"/>
              <a:t>MPI_Irecv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  <a:buNone/>
            </a:pPr>
            <a:r>
              <a:rPr lang="en-US" altLang="en-US" sz="3200" b="1" dirty="0">
                <a:latin typeface="Courier New" panose="02070309020205020404" pitchFamily="49" charset="0"/>
              </a:rPr>
              <a:t> </a:t>
            </a:r>
            <a:r>
              <a:rPr lang="en-US" altLang="en-US" b="1" dirty="0" err="1">
                <a:latin typeface="Courier New" panose="02070309020205020404" pitchFamily="49" charset="0"/>
              </a:rPr>
              <a:t>MPI_Isend</a:t>
            </a:r>
            <a:r>
              <a:rPr lang="en-US" altLang="en-US" b="1" dirty="0">
                <a:latin typeface="Courier New" panose="02070309020205020404" pitchFamily="49" charset="0"/>
              </a:rPr>
              <a:t>(start, count, datatype, </a:t>
            </a:r>
            <a:r>
              <a:rPr lang="en-US" altLang="en-US" b="1" dirty="0" err="1">
                <a:latin typeface="Courier New" panose="02070309020205020404" pitchFamily="49" charset="0"/>
              </a:rPr>
              <a:t>dest</a:t>
            </a:r>
            <a:r>
              <a:rPr lang="en-US" altLang="en-US" b="1" dirty="0">
                <a:latin typeface="Courier New" panose="02070309020205020404" pitchFamily="49" charset="0"/>
              </a:rPr>
              <a:t>, tag, </a:t>
            </a:r>
            <a:r>
              <a:rPr lang="en-US" altLang="en-US" b="1" dirty="0" err="1">
                <a:latin typeface="Courier New" panose="02070309020205020404" pitchFamily="49" charset="0"/>
              </a:rPr>
              <a:t>comm</a:t>
            </a:r>
            <a:r>
              <a:rPr lang="en-US" altLang="en-US" b="1" dirty="0">
                <a:latin typeface="Courier New" panose="02070309020205020404" pitchFamily="49" charset="0"/>
              </a:rPr>
              <a:t>,</a:t>
            </a: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</a:rPr>
              <a:t> request</a:t>
            </a:r>
            <a:r>
              <a:rPr lang="en-US" altLang="en-US" b="1" dirty="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110000"/>
              </a:lnSpc>
              <a:buNone/>
            </a:pPr>
            <a:r>
              <a:rPr lang="en-US" altLang="en-US" b="1" dirty="0">
                <a:latin typeface="Courier New" panose="02070309020205020404" pitchFamily="49" charset="0"/>
              </a:rPr>
              <a:t> </a:t>
            </a:r>
            <a:r>
              <a:rPr lang="en-US" altLang="en-US" b="1" dirty="0" err="1" smtClean="0">
                <a:latin typeface="Courier New" panose="02070309020205020404" pitchFamily="49" charset="0"/>
              </a:rPr>
              <a:t>MPI_Irecv</a:t>
            </a:r>
            <a:r>
              <a:rPr lang="en-US" altLang="en-US" b="1" dirty="0" smtClean="0">
                <a:latin typeface="Courier New" panose="02070309020205020404" pitchFamily="49" charset="0"/>
              </a:rPr>
              <a:t>(start</a:t>
            </a:r>
            <a:r>
              <a:rPr lang="en-US" altLang="en-US" b="1" dirty="0">
                <a:latin typeface="Courier New" panose="02070309020205020404" pitchFamily="49" charset="0"/>
              </a:rPr>
              <a:t>, count, datatype, </a:t>
            </a:r>
            <a:r>
              <a:rPr lang="en-US" altLang="en-US" b="1" dirty="0" err="1">
                <a:latin typeface="Courier New" panose="02070309020205020404" pitchFamily="49" charset="0"/>
              </a:rPr>
              <a:t>dest</a:t>
            </a:r>
            <a:r>
              <a:rPr lang="en-US" altLang="en-US" b="1" dirty="0">
                <a:latin typeface="Courier New" panose="02070309020205020404" pitchFamily="49" charset="0"/>
              </a:rPr>
              <a:t>, tag, </a:t>
            </a:r>
            <a:r>
              <a:rPr lang="en-US" altLang="en-US" b="1" dirty="0" err="1">
                <a:latin typeface="Courier New" panose="02070309020205020404" pitchFamily="49" charset="0"/>
              </a:rPr>
              <a:t>comm</a:t>
            </a:r>
            <a:r>
              <a:rPr lang="en-US" altLang="en-US" b="1" dirty="0">
                <a:latin typeface="Courier New" panose="02070309020205020404" pitchFamily="49" charset="0"/>
              </a:rPr>
              <a:t>, </a:t>
            </a: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</a:rPr>
              <a:t>request</a:t>
            </a:r>
            <a:r>
              <a:rPr lang="en-US" altLang="en-US" b="1" dirty="0">
                <a:latin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“request” </a:t>
            </a:r>
            <a:r>
              <a:rPr lang="en-US" dirty="0" smtClean="0"/>
              <a:t>in </a:t>
            </a:r>
            <a:r>
              <a:rPr lang="en-US" dirty="0" err="1" smtClean="0"/>
              <a:t>MPI_Isend</a:t>
            </a:r>
            <a:r>
              <a:rPr lang="en-US" dirty="0" smtClean="0"/>
              <a:t> and </a:t>
            </a:r>
            <a:r>
              <a:rPr lang="en-US" dirty="0" err="1" smtClean="0"/>
              <a:t>MPI_Irecv</a:t>
            </a:r>
            <a:r>
              <a:rPr lang="en-US" dirty="0" smtClean="0"/>
              <a:t> is </a:t>
            </a:r>
            <a:r>
              <a:rPr lang="en-US" dirty="0"/>
              <a:t>used to query the status of the</a:t>
            </a:r>
            <a:br>
              <a:rPr lang="en-US" dirty="0"/>
            </a:br>
            <a:r>
              <a:rPr lang="en-US" dirty="0" smtClean="0"/>
              <a:t>communication </a:t>
            </a:r>
            <a:r>
              <a:rPr lang="en-US" dirty="0"/>
              <a:t>or to wait for its </a:t>
            </a:r>
            <a:r>
              <a:rPr lang="en-US" dirty="0" smtClean="0"/>
              <a:t>completion.</a:t>
            </a:r>
          </a:p>
          <a:p>
            <a:r>
              <a:rPr lang="en-US" dirty="0" smtClean="0"/>
              <a:t>The program </a:t>
            </a:r>
            <a:r>
              <a:rPr lang="en-US" dirty="0"/>
              <a:t>must NOT overwrite the send buffer </a:t>
            </a:r>
            <a:r>
              <a:rPr lang="en-US" dirty="0" smtClean="0"/>
              <a:t>until the </a:t>
            </a:r>
            <a:r>
              <a:rPr lang="en-US" dirty="0"/>
              <a:t>send (data transfer) is </a:t>
            </a:r>
            <a:r>
              <a:rPr lang="en-US" dirty="0" smtClean="0"/>
              <a:t>complete.</a:t>
            </a:r>
          </a:p>
          <a:p>
            <a:r>
              <a:rPr lang="en-US" dirty="0" smtClean="0"/>
              <a:t>The program cannot </a:t>
            </a:r>
            <a:r>
              <a:rPr lang="en-US" dirty="0"/>
              <a:t>use the receiving buffer </a:t>
            </a:r>
            <a:r>
              <a:rPr lang="en-US" dirty="0" smtClean="0"/>
              <a:t>before the </a:t>
            </a:r>
            <a:r>
              <a:rPr lang="en-US" dirty="0"/>
              <a:t>receive is complete</a:t>
            </a:r>
            <a:r>
              <a:rPr lang="en-US" dirty="0" smtClean="0"/>
              <a:t>.</a:t>
            </a:r>
          </a:p>
          <a:p>
            <a:endParaRPr lang="en-US" altLang="en-US" dirty="0"/>
          </a:p>
          <a:p>
            <a:r>
              <a:rPr lang="en-US" altLang="en-US" dirty="0" smtClean="0"/>
              <a:t>How does the programmer know the send/receive is complete?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76405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Completing a non-blocking operation: </a:t>
            </a:r>
            <a:r>
              <a:rPr lang="en-US" dirty="0" err="1" smtClean="0"/>
              <a:t>MPI_Wait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7"/>
            <a:ext cx="10363826" cy="491751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en-US" b="1" dirty="0" err="1">
                <a:latin typeface="Courier New" panose="02070309020205020404" pitchFamily="49" charset="0"/>
              </a:rPr>
              <a:t>MPI_Wait</a:t>
            </a:r>
            <a:r>
              <a:rPr lang="en-US" altLang="en-US" b="1" dirty="0">
                <a:latin typeface="Courier New" panose="02070309020205020404" pitchFamily="49" charset="0"/>
              </a:rPr>
              <a:t>(&amp;request, &amp;status)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 “request” is used to identify a previously posted non-blocking send or receive.</a:t>
            </a:r>
          </a:p>
          <a:p>
            <a:r>
              <a:rPr lang="en-US" dirty="0" err="1" smtClean="0"/>
              <a:t>MPI_Wait</a:t>
            </a:r>
            <a:r>
              <a:rPr lang="en-US" dirty="0" smtClean="0"/>
              <a:t> blocks until the non-blocking send or receive is complete.</a:t>
            </a:r>
          </a:p>
          <a:p>
            <a:r>
              <a:rPr lang="en-US" dirty="0" smtClean="0"/>
              <a:t>Completion </a:t>
            </a:r>
            <a:r>
              <a:rPr lang="en-US" dirty="0"/>
              <a:t>of a non-blocking send operation means that the sender is</a:t>
            </a:r>
            <a:br>
              <a:rPr lang="en-US" dirty="0"/>
            </a:br>
            <a:r>
              <a:rPr lang="en-US" dirty="0"/>
              <a:t>now free to update the send buffer “message</a:t>
            </a:r>
            <a:r>
              <a:rPr lang="en-US" dirty="0" smtClean="0"/>
              <a:t>”.</a:t>
            </a:r>
          </a:p>
          <a:p>
            <a:r>
              <a:rPr lang="en-US" dirty="0" smtClean="0"/>
              <a:t>Completion </a:t>
            </a:r>
            <a:r>
              <a:rPr lang="en-US" dirty="0"/>
              <a:t>of a non-blocking receive operation means that the receive</a:t>
            </a:r>
            <a:br>
              <a:rPr lang="en-US" dirty="0"/>
            </a:br>
            <a:r>
              <a:rPr lang="en-US" dirty="0"/>
              <a:t>buffer “message” contains the received data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“status” variable gives more detailed information about the communication (e.g. the amount of data received).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26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Wait for multiple </a:t>
            </a:r>
            <a:r>
              <a:rPr lang="en-US" dirty="0" err="1" smtClean="0"/>
              <a:t>nonblocking</a:t>
            </a:r>
            <a:r>
              <a:rPr lang="en-US" dirty="0" smtClean="0"/>
              <a:t> calls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altLang="en-US" dirty="0"/>
              <a:t>MPI allows multiple outstanding non-blocking operations</a:t>
            </a:r>
            <a:r>
              <a:rPr lang="en-US" altLang="en-US" dirty="0" smtClean="0"/>
              <a:t>.</a:t>
            </a:r>
            <a:endParaRPr lang="en-US" altLang="en-US" dirty="0"/>
          </a:p>
          <a:p>
            <a:pPr>
              <a:lnSpc>
                <a:spcPct val="110000"/>
              </a:lnSpc>
              <a:buNone/>
            </a:pPr>
            <a:r>
              <a:rPr lang="en-US" altLang="en-US" sz="2400" b="1" dirty="0">
                <a:latin typeface="Courier New" panose="02070309020205020404" pitchFamily="49" charset="0"/>
              </a:rPr>
              <a:t>  </a:t>
            </a:r>
            <a:r>
              <a:rPr lang="en-US" altLang="en-US" b="1" dirty="0" err="1">
                <a:latin typeface="Courier New" panose="02070309020205020404" pitchFamily="49" charset="0"/>
              </a:rPr>
              <a:t>MPI_Waitall</a:t>
            </a:r>
            <a:r>
              <a:rPr lang="en-US" altLang="en-US" b="1" dirty="0">
                <a:latin typeface="Courier New" panose="02070309020205020404" pitchFamily="49" charset="0"/>
              </a:rPr>
              <a:t>(count, </a:t>
            </a:r>
            <a:r>
              <a:rPr lang="en-US" altLang="en-US" b="1" dirty="0" err="1">
                <a:latin typeface="Courier New" panose="02070309020205020404" pitchFamily="49" charset="0"/>
              </a:rPr>
              <a:t>array_of_requests</a:t>
            </a:r>
            <a:r>
              <a:rPr lang="en-US" altLang="en-US" b="1" dirty="0">
                <a:latin typeface="Courier New" panose="02070309020205020404" pitchFamily="49" charset="0"/>
              </a:rPr>
              <a:t>,</a:t>
            </a:r>
            <a:br>
              <a:rPr lang="en-US" altLang="en-US" b="1" dirty="0">
                <a:latin typeface="Courier New" panose="02070309020205020404" pitchFamily="49" charset="0"/>
              </a:rPr>
            </a:br>
            <a:r>
              <a:rPr lang="en-US" altLang="en-US" b="1" dirty="0">
                <a:latin typeface="Courier New" panose="02070309020205020404" pitchFamily="49" charset="0"/>
              </a:rPr>
              <a:t> </a:t>
            </a:r>
            <a:r>
              <a:rPr lang="en-US" altLang="en-US" b="1" dirty="0" err="1">
                <a:latin typeface="Courier New" panose="02070309020205020404" pitchFamily="49" charset="0"/>
              </a:rPr>
              <a:t>array_of_statuses</a:t>
            </a:r>
            <a:r>
              <a:rPr lang="en-US" altLang="en-US" b="1" dirty="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110000"/>
              </a:lnSpc>
              <a:buNone/>
            </a:pPr>
            <a:r>
              <a:rPr lang="en-US" altLang="en-US" b="1" dirty="0">
                <a:latin typeface="Courier New" panose="02070309020205020404" pitchFamily="49" charset="0"/>
              </a:rPr>
              <a:t>  </a:t>
            </a:r>
            <a:r>
              <a:rPr lang="en-US" altLang="en-US" b="1" dirty="0" err="1">
                <a:latin typeface="Courier New" panose="02070309020205020404" pitchFamily="49" charset="0"/>
              </a:rPr>
              <a:t>MPI_Waitany</a:t>
            </a:r>
            <a:r>
              <a:rPr lang="en-US" altLang="en-US" b="1" dirty="0">
                <a:latin typeface="Courier New" panose="02070309020205020404" pitchFamily="49" charset="0"/>
              </a:rPr>
              <a:t>(count, </a:t>
            </a:r>
            <a:r>
              <a:rPr lang="en-US" altLang="en-US" b="1" dirty="0" err="1">
                <a:latin typeface="Courier New" panose="02070309020205020404" pitchFamily="49" charset="0"/>
              </a:rPr>
              <a:t>array_of_requests</a:t>
            </a:r>
            <a:r>
              <a:rPr lang="en-US" altLang="en-US" b="1" dirty="0">
                <a:latin typeface="Courier New" panose="02070309020205020404" pitchFamily="49" charset="0"/>
              </a:rPr>
              <a:t>,</a:t>
            </a:r>
            <a:br>
              <a:rPr lang="en-US" altLang="en-US" b="1" dirty="0">
                <a:latin typeface="Courier New" panose="02070309020205020404" pitchFamily="49" charset="0"/>
              </a:rPr>
            </a:br>
            <a:r>
              <a:rPr lang="en-US" altLang="en-US" b="1" dirty="0">
                <a:latin typeface="Courier New" panose="02070309020205020404" pitchFamily="49" charset="0"/>
              </a:rPr>
              <a:t> &amp;index, &amp;status</a:t>
            </a:r>
            <a:r>
              <a:rPr lang="en-US" altLang="en-US" b="1" dirty="0" smtClean="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en-US" altLang="en-US" dirty="0" smtClean="0"/>
              <a:t>Testing the progress of a non-blocking communication: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en-US" alt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MPI_Test</a:t>
            </a: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(request, flag, status)</a:t>
            </a:r>
          </a:p>
          <a:p>
            <a:pPr lvl="1">
              <a:lnSpc>
                <a:spcPct val="110000"/>
              </a:lnSpc>
            </a:pPr>
            <a:r>
              <a:rPr lang="en-US" altLang="en-US" dirty="0" smtClean="0"/>
              <a:t>Flag is true is the communication is completed. </a:t>
            </a:r>
            <a:endParaRPr lang="en-US" altLang="en-US" dirty="0"/>
          </a:p>
          <a:p>
            <a:r>
              <a:rPr lang="en-US" dirty="0" smtClean="0"/>
              <a:t> See lect21/pi_mpi_2.c for examples of non-blocking calls.</a:t>
            </a:r>
          </a:p>
        </p:txBody>
      </p:sp>
    </p:spTree>
    <p:extLst>
      <p:ext uri="{BB962C8B-B14F-4D97-AF65-F5344CB8AC3E}">
        <p14:creationId xmlns:p14="http://schemas.microsoft.com/office/powerpoint/2010/main" val="1725477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less used modes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280160"/>
            <a:ext cx="10363826" cy="5220393"/>
          </a:xfrm>
        </p:spPr>
        <p:txBody>
          <a:bodyPr>
            <a:normAutofit/>
          </a:bodyPr>
          <a:lstStyle/>
          <a:p>
            <a:r>
              <a:rPr lang="en-US" altLang="en-US" dirty="0" err="1" smtClean="0"/>
              <a:t>MPI_Ssend</a:t>
            </a:r>
            <a:r>
              <a:rPr lang="en-US" altLang="en-US" dirty="0" smtClean="0"/>
              <a:t>: Synchronous send, returns only after a matching receive has been posted. </a:t>
            </a:r>
          </a:p>
          <a:p>
            <a:r>
              <a:rPr lang="en-US" altLang="en-US" dirty="0" err="1" smtClean="0"/>
              <a:t>MPI_Bsend</a:t>
            </a:r>
            <a:r>
              <a:rPr lang="en-US" altLang="en-US" dirty="0" smtClean="0"/>
              <a:t>: Buffered send, always completes irrespective of the receiver (return after the message is copied to system buffer).</a:t>
            </a:r>
          </a:p>
          <a:p>
            <a:r>
              <a:rPr lang="en-US" altLang="en-US" dirty="0" smtClean="0"/>
              <a:t>And others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674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MPI Collective Communications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1469036"/>
            <a:ext cx="10363825" cy="493925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Send/</a:t>
            </a:r>
            <a:r>
              <a:rPr lang="en-US" dirty="0" err="1"/>
              <a:t>recv</a:t>
            </a:r>
            <a:r>
              <a:rPr lang="en-US" dirty="0"/>
              <a:t> routines are also called point-to-point routines (two parties</a:t>
            </a:r>
            <a:r>
              <a:rPr lang="en-US" dirty="0" smtClean="0"/>
              <a:t>). Some communication operations, such as broadcast, involve a group (more than two parties). Such communications are called </a:t>
            </a:r>
            <a:r>
              <a:rPr lang="en-US" b="1" dirty="0" smtClean="0"/>
              <a:t>collective communication </a:t>
            </a:r>
            <a:r>
              <a:rPr lang="en-US" dirty="0" smtClean="0"/>
              <a:t>in MPI.</a:t>
            </a:r>
          </a:p>
          <a:p>
            <a:pPr marL="0" indent="0">
              <a:buNone/>
              <a:defRPr/>
            </a:pPr>
            <a:endParaRPr lang="en-US" dirty="0" smtClean="0"/>
          </a:p>
          <a:p>
            <a:pPr>
              <a:lnSpc>
                <a:spcPct val="90000"/>
              </a:lnSpc>
              <a:defRPr/>
            </a:pPr>
            <a:r>
              <a:rPr lang="en-US" dirty="0"/>
              <a:t>Three classes of collective operations: 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/>
              <a:t>Synchronization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/>
              <a:t>data movement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/>
              <a:t>collective </a:t>
            </a:r>
            <a:r>
              <a:rPr lang="en-US" dirty="0" smtClean="0"/>
              <a:t>computation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211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10674168" cy="486420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b="1" dirty="0" err="1">
                <a:latin typeface="Courier New" panose="02070309020205020404" pitchFamily="49" charset="0"/>
              </a:rPr>
              <a:t>MPI_Barrier</a:t>
            </a:r>
            <a:r>
              <a:rPr lang="en-US" altLang="en-US" b="1" dirty="0">
                <a:latin typeface="Courier New" panose="02070309020205020404" pitchFamily="49" charset="0"/>
              </a:rPr>
              <a:t>( </a:t>
            </a:r>
            <a:r>
              <a:rPr lang="en-US" altLang="en-US" b="1" dirty="0" err="1" smtClean="0">
                <a:latin typeface="Courier New" panose="02070309020205020404" pitchFamily="49" charset="0"/>
              </a:rPr>
              <a:t>MPI_Comm</a:t>
            </a:r>
            <a:r>
              <a:rPr lang="en-US" altLang="en-US" b="1" dirty="0" smtClean="0">
                <a:latin typeface="Courier New" panose="02070309020205020404" pitchFamily="49" charset="0"/>
              </a:rPr>
              <a:t> </a:t>
            </a:r>
            <a:r>
              <a:rPr lang="en-US" altLang="en-US" b="1" dirty="0" err="1" smtClean="0">
                <a:latin typeface="Courier New" panose="02070309020205020404" pitchFamily="49" charset="0"/>
              </a:rPr>
              <a:t>comm</a:t>
            </a:r>
            <a:r>
              <a:rPr lang="en-US" altLang="en-US" b="1" dirty="0" smtClean="0">
                <a:latin typeface="Courier New" panose="02070309020205020404" pitchFamily="49" charset="0"/>
              </a:rPr>
              <a:t> </a:t>
            </a:r>
            <a:r>
              <a:rPr lang="en-US" altLang="en-US" b="1" dirty="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en-US" altLang="en-US" dirty="0" smtClean="0"/>
              <a:t>The calling process blocks </a:t>
            </a:r>
            <a:r>
              <a:rPr lang="en-US" altLang="en-US" dirty="0"/>
              <a:t>until all processes </a:t>
            </a:r>
            <a:r>
              <a:rPr lang="en-US" altLang="en-US" dirty="0" smtClean="0"/>
              <a:t>in </a:t>
            </a:r>
            <a:r>
              <a:rPr lang="en-US" altLang="en-US" dirty="0"/>
              <a:t>the communicator </a:t>
            </a:r>
            <a:r>
              <a:rPr lang="en-US" altLang="en-US" dirty="0" smtClean="0"/>
              <a:t>reaches this routine. </a:t>
            </a:r>
            <a:endParaRPr lang="en-US" alt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157992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33550</TotalTime>
  <Words>986</Words>
  <Application>Microsoft Office PowerPoint</Application>
  <PresentationFormat>Widescreen</PresentationFormat>
  <Paragraphs>251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SimSun</vt:lpstr>
      <vt:lpstr>Arial</vt:lpstr>
      <vt:lpstr>Calibri</vt:lpstr>
      <vt:lpstr>Courier New</vt:lpstr>
      <vt:lpstr>Times New Roman</vt:lpstr>
      <vt:lpstr>Tw Cen MT</vt:lpstr>
      <vt:lpstr>Wingdings</vt:lpstr>
      <vt:lpstr>Droplet</vt:lpstr>
      <vt:lpstr>Programming distributed memory systems: Message Passing Interface (Part 2)</vt:lpstr>
      <vt:lpstr>Non-blocking communication</vt:lpstr>
      <vt:lpstr>Non-blocking send/recv routines</vt:lpstr>
      <vt:lpstr>Starting the non-blocking communication: MPI_Isend and MPI_Irecv</vt:lpstr>
      <vt:lpstr>Completing a non-blocking operation: MPI_Wait</vt:lpstr>
      <vt:lpstr>Wait for multiple nonblocking calls</vt:lpstr>
      <vt:lpstr>Other less used modes</vt:lpstr>
      <vt:lpstr>MPI Collective Communications</vt:lpstr>
      <vt:lpstr>Synchronization</vt:lpstr>
      <vt:lpstr>Data Movement Collective Routines</vt:lpstr>
      <vt:lpstr>One-to-all operation example: MPI_Bcast</vt:lpstr>
      <vt:lpstr>All-to-one operation example: MPI_Reduce</vt:lpstr>
      <vt:lpstr>Some predefined reduction operations</vt:lpstr>
      <vt:lpstr>MPI_Reduce</vt:lpstr>
      <vt:lpstr>All-to-all example: MPI_Allgather</vt:lpstr>
      <vt:lpstr>Other MPI collective communication routines</vt:lpstr>
      <vt:lpstr>Other MPI collective communication routines</vt:lpstr>
      <vt:lpstr>double MPI_Wtime(void)</vt:lpstr>
      <vt:lpstr>Summary</vt:lpstr>
    </vt:vector>
  </TitlesOfParts>
  <Company>Florida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Surfing</dc:creator>
  <cp:lastModifiedBy>Surfing</cp:lastModifiedBy>
  <cp:revision>189</cp:revision>
  <dcterms:created xsi:type="dcterms:W3CDTF">2021-08-12T15:51:09Z</dcterms:created>
  <dcterms:modified xsi:type="dcterms:W3CDTF">2022-03-21T10:30:49Z</dcterms:modified>
</cp:coreProperties>
</file>