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8"/>
  </p:notesMasterIdLst>
  <p:sldIdLst>
    <p:sldId id="258" r:id="rId2"/>
    <p:sldId id="345" r:id="rId3"/>
    <p:sldId id="286" r:id="rId4"/>
    <p:sldId id="346" r:id="rId5"/>
    <p:sldId id="347" r:id="rId6"/>
    <p:sldId id="348" r:id="rId7"/>
    <p:sldId id="349" r:id="rId8"/>
    <p:sldId id="291" r:id="rId9"/>
    <p:sldId id="364" r:id="rId10"/>
    <p:sldId id="365" r:id="rId11"/>
    <p:sldId id="366" r:id="rId12"/>
    <p:sldId id="292" r:id="rId13"/>
    <p:sldId id="350" r:id="rId14"/>
    <p:sldId id="351" r:id="rId15"/>
    <p:sldId id="352" r:id="rId16"/>
    <p:sldId id="353" r:id="rId17"/>
    <p:sldId id="354" r:id="rId18"/>
    <p:sldId id="355" r:id="rId19"/>
    <p:sldId id="289" r:id="rId20"/>
    <p:sldId id="312" r:id="rId21"/>
    <p:sldId id="306" r:id="rId22"/>
    <p:sldId id="324" r:id="rId23"/>
    <p:sldId id="356" r:id="rId24"/>
    <p:sldId id="325" r:id="rId25"/>
    <p:sldId id="358" r:id="rId26"/>
    <p:sldId id="329" r:id="rId27"/>
    <p:sldId id="330" r:id="rId28"/>
    <p:sldId id="361" r:id="rId29"/>
    <p:sldId id="359" r:id="rId30"/>
    <p:sldId id="362" r:id="rId31"/>
    <p:sldId id="331" r:id="rId32"/>
    <p:sldId id="332" r:id="rId33"/>
    <p:sldId id="363" r:id="rId34"/>
    <p:sldId id="333" r:id="rId35"/>
    <p:sldId id="334" r:id="rId36"/>
    <p:sldId id="33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AFC3-D779-4913-B22F-B27412D00EAB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28E64-E87F-44C3-A97C-A44D160C3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2EC5D4-2B76-4888-97EE-D9D9973F4B20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030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E18CB6-AB44-4AA7-9203-1C5E3A15F51D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7060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51613F-E1C8-4A3E-8A73-1EB7342AEBE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35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C9CCC0-BFB9-44C3-874B-88E4B4120B63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562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q"/>
              <a:defRPr sz="2000" cap="none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08383"/>
            <a:ext cx="10364451" cy="1122819"/>
          </a:xfrm>
        </p:spPr>
        <p:txBody>
          <a:bodyPr/>
          <a:lstStyle/>
          <a:p>
            <a:r>
              <a:rPr lang="en-US" altLang="en-US" dirty="0"/>
              <a:t>Switching, routing, and 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3608"/>
            <a:ext cx="10363826" cy="42247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Head-of-line blocking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09243" y="1258742"/>
            <a:ext cx="10363826" cy="1118603"/>
          </a:xfrm>
        </p:spPr>
        <p:txBody>
          <a:bodyPr/>
          <a:lstStyle/>
          <a:p>
            <a:r>
              <a:rPr lang="en-US" dirty="0"/>
              <a:t>If the header flit cannot move due to contention, other worms may not be able to proceed even when the link (channel) is idle.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97059" y="299872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981413" y="299872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65767" y="299872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3"/>
            <a:endCxn id="5" idx="1"/>
          </p:cNvCxnSpPr>
          <p:nvPr/>
        </p:nvCxnSpPr>
        <p:spPr>
          <a:xfrm>
            <a:off x="4521714" y="322732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06068" y="322732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97059" y="387065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81413" y="387065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65767" y="387065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>
            <a:stCxn id="9" idx="3"/>
            <a:endCxn id="10" idx="1"/>
          </p:cNvCxnSpPr>
          <p:nvPr/>
        </p:nvCxnSpPr>
        <p:spPr>
          <a:xfrm>
            <a:off x="4521714" y="4099257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06068" y="4099257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97059" y="474258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981413" y="474258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5767" y="474258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4" idx="3"/>
            <a:endCxn id="15" idx="1"/>
          </p:cNvCxnSpPr>
          <p:nvPr/>
        </p:nvCxnSpPr>
        <p:spPr>
          <a:xfrm>
            <a:off x="4521714" y="497118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06068" y="497118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  <a:endCxn id="9" idx="0"/>
          </p:cNvCxnSpPr>
          <p:nvPr/>
        </p:nvCxnSpPr>
        <p:spPr>
          <a:xfrm>
            <a:off x="4259387" y="3455929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43741" y="3455929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220600" y="3455929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59387" y="4327857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43741" y="4327857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238089" y="4327857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960114" y="299872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6500415" y="322732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960114" y="3870657"/>
            <a:ext cx="524655" cy="457200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500415" y="4099257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960114" y="474258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6500415" y="497118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214947" y="3455929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232436" y="4327857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997059" y="561451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4981413" y="561451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965767" y="5614510"/>
            <a:ext cx="524655" cy="4572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Connector 35"/>
          <p:cNvCxnSpPr>
            <a:stCxn id="33" idx="3"/>
            <a:endCxn id="34" idx="1"/>
          </p:cNvCxnSpPr>
          <p:nvPr/>
        </p:nvCxnSpPr>
        <p:spPr>
          <a:xfrm>
            <a:off x="4521714" y="5843110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506068" y="5843110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259387" y="5199783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243741" y="5199783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38089" y="5199783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960114" y="561451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6500415" y="5843110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232436" y="5199783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399956" y="3891896"/>
            <a:ext cx="101115" cy="435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301791" y="3891896"/>
            <a:ext cx="101115" cy="43596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5220665" y="3879114"/>
            <a:ext cx="101115" cy="43596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986531" y="4878120"/>
            <a:ext cx="524656" cy="93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972398" y="4766524"/>
            <a:ext cx="524656" cy="93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986531" y="4995124"/>
            <a:ext cx="524656" cy="93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985756" y="5096103"/>
            <a:ext cx="524656" cy="93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394303" y="3879113"/>
            <a:ext cx="101115" cy="435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255575" y="3893249"/>
            <a:ext cx="101115" cy="43596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141971" y="3886146"/>
            <a:ext cx="101115" cy="435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6028294" y="3877165"/>
            <a:ext cx="101115" cy="43596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360515" y="4373252"/>
            <a:ext cx="340439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Buffer full, blue blocked by orange</a:t>
            </a:r>
          </a:p>
        </p:txBody>
      </p:sp>
      <p:cxnSp>
        <p:nvCxnSpPr>
          <p:cNvPr id="65" name="Straight Arrow Connector 64"/>
          <p:cNvCxnSpPr>
            <a:stCxn id="63" idx="1"/>
          </p:cNvCxnSpPr>
          <p:nvPr/>
        </p:nvCxnSpPr>
        <p:spPr>
          <a:xfrm flipH="1">
            <a:off x="6510412" y="4557918"/>
            <a:ext cx="1850103" cy="145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360515" y="3252132"/>
            <a:ext cx="934871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Link idle</a:t>
            </a:r>
          </a:p>
        </p:txBody>
      </p:sp>
      <p:cxnSp>
        <p:nvCxnSpPr>
          <p:cNvPr id="68" name="Straight Arrow Connector 67"/>
          <p:cNvCxnSpPr>
            <a:stCxn id="66" idx="1"/>
          </p:cNvCxnSpPr>
          <p:nvPr/>
        </p:nvCxnSpPr>
        <p:spPr>
          <a:xfrm flipH="1">
            <a:off x="6730264" y="3436798"/>
            <a:ext cx="1630251" cy="65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210638" y="3278946"/>
            <a:ext cx="2425408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Red cannot proceed due</a:t>
            </a:r>
          </a:p>
          <a:p>
            <a:r>
              <a:rPr lang="en-US" dirty="0"/>
              <a:t>to head of line blocking</a:t>
            </a:r>
          </a:p>
        </p:txBody>
      </p:sp>
      <p:cxnSp>
        <p:nvCxnSpPr>
          <p:cNvPr id="71" name="Straight Arrow Connector 70"/>
          <p:cNvCxnSpPr>
            <a:stCxn id="69" idx="3"/>
            <a:endCxn id="62" idx="0"/>
          </p:cNvCxnSpPr>
          <p:nvPr/>
        </p:nvCxnSpPr>
        <p:spPr>
          <a:xfrm>
            <a:off x="3636046" y="3602112"/>
            <a:ext cx="2442806" cy="275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506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46778" y="1341965"/>
            <a:ext cx="10363826" cy="200806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If each link has only one “head”, head-of-line blocking will be a big problem.</a:t>
            </a:r>
          </a:p>
          <a:p>
            <a:r>
              <a:rPr lang="en-US" dirty="0"/>
              <a:t>Maintaining multiple buffers (virtual channels) for each link alleviates the head of line blocking problem.</a:t>
            </a:r>
          </a:p>
          <a:p>
            <a:r>
              <a:rPr lang="en-US" dirty="0"/>
              <a:t>Virtual channel basically virtualizes the link and can be used to solve other problems such as deadlock.  </a:t>
            </a:r>
          </a:p>
          <a:p>
            <a:r>
              <a:rPr lang="en-US" dirty="0"/>
              <a:t>William Dally, “Virtual Channel Flow Control”, TPDS, 1992.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047" y="3350029"/>
            <a:ext cx="4523357" cy="294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868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Lossless network and tree saturation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1469036"/>
            <a:ext cx="10363825" cy="4939259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Lossless networks have very different congestion behavior from </a:t>
            </a:r>
            <a:r>
              <a:rPr lang="en-US" dirty="0" err="1"/>
              <a:t>lossy</a:t>
            </a:r>
            <a:r>
              <a:rPr lang="en-US" dirty="0"/>
              <a:t> networks such as the Internet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In a </a:t>
            </a:r>
            <a:r>
              <a:rPr lang="en-US" dirty="0" err="1"/>
              <a:t>lossy</a:t>
            </a:r>
            <a:r>
              <a:rPr lang="en-US" dirty="0"/>
              <a:t> networks, congestion is limited to a small region.  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In a lossless network with cut-through or wormhole routing, congestion will spread to the whole network. 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Messages that do not use the congested link may also be blocked. 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This is known as tree saturation.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The congested link is the root of the tree.</a:t>
            </a:r>
          </a:p>
        </p:txBody>
      </p:sp>
    </p:spTree>
    <p:extLst>
      <p:ext uri="{BB962C8B-B14F-4D97-AF65-F5344CB8AC3E}">
        <p14:creationId xmlns:p14="http://schemas.microsoft.com/office/powerpoint/2010/main" val="2435211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altLang="en-US" dirty="0"/>
              <a:t>Tree saturation example</a:t>
            </a:r>
          </a:p>
        </p:txBody>
      </p:sp>
      <p:pic>
        <p:nvPicPr>
          <p:cNvPr id="10243" name="Picture 2" descr="figure1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1"/>
            <a:ext cx="5105400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657600" y="26670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867400" y="22860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048000" y="4343400"/>
            <a:ext cx="21336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4648200" y="2667000"/>
            <a:ext cx="11430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248" name="TextBox 14"/>
          <p:cNvSpPr txBox="1">
            <a:spLocks noChangeArrowheads="1"/>
          </p:cNvSpPr>
          <p:nvPr/>
        </p:nvSpPr>
        <p:spPr bwMode="auto">
          <a:xfrm>
            <a:off x="7848601" y="1828800"/>
            <a:ext cx="17176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001-&gt;000</a:t>
            </a:r>
          </a:p>
          <a:p>
            <a:pPr eaLnBrk="1" hangingPunct="1"/>
            <a:r>
              <a:rPr lang="en-US" altLang="en-US" sz="2800"/>
              <a:t>111-&gt;000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blocked</a:t>
            </a:r>
          </a:p>
        </p:txBody>
      </p:sp>
      <p:sp>
        <p:nvSpPr>
          <p:cNvPr id="2" name="Oval 1"/>
          <p:cNvSpPr/>
          <p:nvPr/>
        </p:nvSpPr>
        <p:spPr>
          <a:xfrm>
            <a:off x="6184669" y="2347652"/>
            <a:ext cx="365760" cy="2812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96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altLang="en-US"/>
              <a:t>Tree saturation</a:t>
            </a:r>
          </a:p>
        </p:txBody>
      </p:sp>
      <p:pic>
        <p:nvPicPr>
          <p:cNvPr id="11267" name="Picture 2" descr="figure1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1"/>
            <a:ext cx="5105400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657600" y="26670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867400" y="22860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048000" y="4343400"/>
            <a:ext cx="21336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4648200" y="2667000"/>
            <a:ext cx="11430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272" name="TextBox 14"/>
          <p:cNvSpPr txBox="1">
            <a:spLocks noChangeArrowheads="1"/>
          </p:cNvSpPr>
          <p:nvPr/>
        </p:nvSpPr>
        <p:spPr bwMode="auto">
          <a:xfrm>
            <a:off x="7848600" y="1828800"/>
            <a:ext cx="258445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001-&gt;000</a:t>
            </a:r>
          </a:p>
          <a:p>
            <a:pPr eaLnBrk="1" hangingPunct="1"/>
            <a:r>
              <a:rPr lang="en-US" altLang="en-US" sz="2800"/>
              <a:t>111-&gt;000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011-&gt;001</a:t>
            </a:r>
          </a:p>
          <a:p>
            <a:pPr eaLnBrk="1" hangingPunct="1"/>
            <a:r>
              <a:rPr lang="en-US" altLang="en-US" sz="2800"/>
              <a:t>110-&gt;001</a:t>
            </a:r>
          </a:p>
          <a:p>
            <a:pPr eaLnBrk="1" hangingPunct="1"/>
            <a:r>
              <a:rPr lang="en-US" altLang="en-US" sz="2800"/>
              <a:t>Not directly go</a:t>
            </a:r>
          </a:p>
          <a:p>
            <a:pPr eaLnBrk="1" hangingPunct="1"/>
            <a:r>
              <a:rPr lang="en-US" altLang="en-US" sz="2800"/>
              <a:t>through the</a:t>
            </a:r>
          </a:p>
          <a:p>
            <a:pPr eaLnBrk="1" hangingPunct="1"/>
            <a:r>
              <a:rPr lang="en-US" altLang="en-US" sz="2800"/>
              <a:t>congested link,</a:t>
            </a:r>
          </a:p>
          <a:p>
            <a:pPr eaLnBrk="1" hangingPunct="1"/>
            <a:r>
              <a:rPr lang="en-US" altLang="en-US" sz="2800"/>
              <a:t>but blocked.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3810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3124200" y="3276600"/>
            <a:ext cx="19812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429000" y="3714491"/>
            <a:ext cx="365760" cy="2812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412374" y="4769515"/>
            <a:ext cx="365760" cy="2812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103620" y="2362201"/>
            <a:ext cx="365760" cy="2812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59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altLang="en-US"/>
              <a:t>Tree saturation</a:t>
            </a:r>
          </a:p>
        </p:txBody>
      </p:sp>
      <p:pic>
        <p:nvPicPr>
          <p:cNvPr id="12291" name="Picture 2" descr="figure1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9201"/>
            <a:ext cx="5105400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657600" y="26670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867400" y="22860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048000" y="4343400"/>
            <a:ext cx="2133600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4648200" y="2667000"/>
            <a:ext cx="11430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296" name="TextBox 14"/>
          <p:cNvSpPr txBox="1">
            <a:spLocks noChangeArrowheads="1"/>
          </p:cNvSpPr>
          <p:nvPr/>
        </p:nvSpPr>
        <p:spPr bwMode="auto">
          <a:xfrm>
            <a:off x="7620000" y="1981200"/>
            <a:ext cx="2438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Tree saturation</a:t>
            </a:r>
          </a:p>
          <a:p>
            <a:pPr eaLnBrk="1" hangingPunct="1"/>
            <a:r>
              <a:rPr lang="en-US" altLang="en-US" sz="2800"/>
              <a:t>can happen in any topology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38100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3124200" y="3276600"/>
            <a:ext cx="1981200" cy="1066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778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Lossless network and deadlock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1166552" y="1325880"/>
            <a:ext cx="8229600" cy="2286000"/>
          </a:xfrm>
        </p:spPr>
        <p:txBody>
          <a:bodyPr>
            <a:normAutofit fontScale="77500" lnSpcReduction="20000"/>
          </a:bodyPr>
          <a:lstStyle/>
          <a:p>
            <a:pPr marL="342900" lvl="1" indent="-342900"/>
            <a:r>
              <a:rPr lang="en-US" altLang="en-US" sz="3600" dirty="0"/>
              <a:t>Wormhole routing: hold on to the buffer when blocked. </a:t>
            </a:r>
          </a:p>
          <a:p>
            <a:pPr marL="742950" lvl="2" indent="-342900"/>
            <a:r>
              <a:rPr lang="en-US" altLang="en-US" sz="3200" dirty="0"/>
              <a:t>Hold and wait </a:t>
            </a:r>
            <a:r>
              <a:rPr lang="en-US" altLang="en-US" sz="3200" dirty="0">
                <a:sym typeface="Wingdings" panose="05000000000000000000" pitchFamily="2" charset="2"/>
              </a:rPr>
              <a:t> this is the formula for deadlock.</a:t>
            </a:r>
          </a:p>
          <a:p>
            <a:pPr marL="742950" lvl="2" indent="-342900"/>
            <a:r>
              <a:rPr lang="en-US" altLang="en-US" sz="3200" dirty="0">
                <a:sym typeface="Wingdings" panose="05000000000000000000" pitchFamily="2" charset="2"/>
              </a:rPr>
              <a:t>Solution?</a:t>
            </a:r>
            <a:endParaRPr lang="en-US" altLang="en-US" sz="3200" dirty="0"/>
          </a:p>
          <a:p>
            <a:pPr marL="342900" lvl="1" indent="-342900"/>
            <a:endParaRPr lang="en-US" altLang="en-US" dirty="0"/>
          </a:p>
          <a:p>
            <a:endParaRPr lang="en-US" altLang="en-US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771" y="3674226"/>
            <a:ext cx="3811588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021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Virtual channels alleviate the deadlock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6559368" cy="4767890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A logical channel can be realized with one buffer and the related flow control mechanism.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At one time, one message use the link.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We can allow multiple messages to share the link by having multiple virtual channels: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Each virtual channel has one buffer with the related flow control mechanism.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The switch can use some scheduling algorithm to select flits in different buffer for forwarding.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With virtual channel, the train slows down, but not stops when there is network contention.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408" y="2360815"/>
            <a:ext cx="3811588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15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avoidance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 Layered routing</a:t>
            </a:r>
          </a:p>
          <a:p>
            <a:pPr lvl="1"/>
            <a:r>
              <a:rPr lang="en-US" dirty="0"/>
              <a:t> No loop in each virtual channel</a:t>
            </a:r>
          </a:p>
          <a:p>
            <a:r>
              <a:rPr lang="en-US" dirty="0"/>
              <a:t> Routing to avoid forming loops</a:t>
            </a:r>
          </a:p>
          <a:p>
            <a:r>
              <a:rPr lang="en-US" dirty="0"/>
              <a:t> Increase virtual channel ID every time a packet passes a link (works for low dimensional topology).</a:t>
            </a:r>
          </a:p>
        </p:txBody>
      </p:sp>
    </p:spTree>
    <p:extLst>
      <p:ext uri="{BB962C8B-B14F-4D97-AF65-F5344CB8AC3E}">
        <p14:creationId xmlns:p14="http://schemas.microsoft.com/office/powerpoint/2010/main" val="1708185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267453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Once the topology is fixed, routing determines the path from the source to the destination.</a:t>
            </a:r>
          </a:p>
          <a:p>
            <a:pPr>
              <a:defRPr/>
            </a:pPr>
            <a:r>
              <a:rPr lang="en-US" dirty="0"/>
              <a:t>Why routing matters? Consider an 8-node ring with two routing schemes, shortest path routing and random routing.</a:t>
            </a:r>
          </a:p>
          <a:p>
            <a:pPr>
              <a:defRPr/>
            </a:pPr>
            <a:r>
              <a:rPr lang="en-US" dirty="0"/>
              <a:t>Evaluating the performance of an interconnect often uses some well known communication patterns.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19499" y="4905110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</a:t>
            </a:r>
          </a:p>
        </p:txBody>
      </p:sp>
      <p:sp>
        <p:nvSpPr>
          <p:cNvPr id="5" name="Oval 4"/>
          <p:cNvSpPr/>
          <p:nvPr/>
        </p:nvSpPr>
        <p:spPr>
          <a:xfrm>
            <a:off x="3279373" y="4899569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4339247" y="4899569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5384564" y="4899568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6444438" y="4899568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7504312" y="4899568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0" name="Oval 9"/>
          <p:cNvSpPr/>
          <p:nvPr/>
        </p:nvSpPr>
        <p:spPr>
          <a:xfrm>
            <a:off x="8564186" y="4899567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Oval 10"/>
          <p:cNvSpPr/>
          <p:nvPr/>
        </p:nvSpPr>
        <p:spPr>
          <a:xfrm>
            <a:off x="9609503" y="4899566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 flipV="1">
            <a:off x="2867892" y="5207140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920487" y="5191113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999077" y="5188342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047514" y="5207136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077243" y="5201595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145427" y="5212677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198022" y="5212677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913246" y="4595884"/>
            <a:ext cx="10747683" cy="624509"/>
          </a:xfrm>
          <a:custGeom>
            <a:avLst/>
            <a:gdLst>
              <a:gd name="connsiteX0" fmla="*/ 9352972 w 10747683"/>
              <a:gd name="connsiteY0" fmla="*/ 624509 h 624509"/>
              <a:gd name="connsiteX1" fmla="*/ 10051241 w 10747683"/>
              <a:gd name="connsiteY1" fmla="*/ 67556 h 624509"/>
              <a:gd name="connsiteX2" fmla="*/ 724361 w 10747683"/>
              <a:gd name="connsiteY2" fmla="*/ 67556 h 624509"/>
              <a:gd name="connsiteX3" fmla="*/ 1314565 w 10747683"/>
              <a:gd name="connsiteY3" fmla="*/ 591258 h 62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7683" h="624509">
                <a:moveTo>
                  <a:pt x="9352972" y="624509"/>
                </a:moveTo>
                <a:cubicBezTo>
                  <a:pt x="10421157" y="392445"/>
                  <a:pt x="11489343" y="160381"/>
                  <a:pt x="10051241" y="67556"/>
                </a:cubicBezTo>
                <a:cubicBezTo>
                  <a:pt x="8613139" y="-25269"/>
                  <a:pt x="2180474" y="-19728"/>
                  <a:pt x="724361" y="67556"/>
                </a:cubicBezTo>
                <a:cubicBezTo>
                  <a:pt x="-731752" y="154840"/>
                  <a:pt x="291406" y="373049"/>
                  <a:pt x="1314565" y="5912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3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3814" y="1415332"/>
            <a:ext cx="10363826" cy="483556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Topology (what): how to connect the nodes with links?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Routing (which): which path a packet will go through?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Switching (how): how a packet goes through a path (routers)?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Flow control (when): when can a packet go through a router?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37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traffic patterns used in interconnect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7"/>
            <a:ext cx="10363826" cy="50331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3000" dirty="0"/>
              <a:t>Derived from applications</a:t>
            </a:r>
          </a:p>
          <a:p>
            <a:pPr>
              <a:lnSpc>
                <a:spcPct val="90000"/>
              </a:lnSpc>
              <a:defRPr/>
            </a:pPr>
            <a:r>
              <a:rPr lang="en-US" sz="3000" dirty="0"/>
              <a:t>Important to stress test the network with different patterns</a:t>
            </a:r>
          </a:p>
          <a:p>
            <a:pPr>
              <a:lnSpc>
                <a:spcPct val="90000"/>
              </a:lnSpc>
              <a:defRPr/>
            </a:pPr>
            <a:r>
              <a:rPr lang="en-US" sz="3000" dirty="0"/>
              <a:t>For each topology and pattern, one can derive the average hop count (latency) and maximum link load (throughput). </a:t>
            </a:r>
          </a:p>
          <a:p>
            <a:pPr>
              <a:lnSpc>
                <a:spcPct val="90000"/>
              </a:lnSpc>
              <a:defRPr/>
            </a:pPr>
            <a:r>
              <a:rPr lang="en-US" sz="3000" dirty="0"/>
              <a:t> </a:t>
            </a:r>
            <a:r>
              <a:rPr lang="en-US" sz="3000" i="1" dirty="0"/>
              <a:t>Random uniform</a:t>
            </a:r>
            <a:r>
              <a:rPr lang="en-US" sz="3000" dirty="0"/>
              <a:t>: each packet has a randomly selected source and/or destination. </a:t>
            </a:r>
          </a:p>
          <a:p>
            <a:pPr>
              <a:lnSpc>
                <a:spcPct val="90000"/>
              </a:lnSpc>
              <a:defRPr/>
            </a:pPr>
            <a:r>
              <a:rPr lang="en-US" sz="3000" dirty="0"/>
              <a:t> </a:t>
            </a:r>
            <a:r>
              <a:rPr lang="en-US" sz="3000" i="1" dirty="0"/>
              <a:t>Random permutation</a:t>
            </a:r>
            <a:r>
              <a:rPr lang="en-US" sz="3000" dirty="0"/>
              <a:t>: Each node is a source and a destination in this pattern. </a:t>
            </a:r>
          </a:p>
          <a:p>
            <a:pPr>
              <a:lnSpc>
                <a:spcPct val="90000"/>
              </a:lnSpc>
              <a:defRPr/>
            </a:pPr>
            <a:r>
              <a:rPr lang="en-US" sz="3000" dirty="0"/>
              <a:t> Special permutations: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i="1" dirty="0"/>
              <a:t>Bit reversal: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i="1" dirty="0"/>
              <a:t>Bit complement: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i="1" dirty="0"/>
              <a:t>Tornado: </a:t>
            </a:r>
          </a:p>
          <a:p>
            <a:pPr>
              <a:lnSpc>
                <a:spcPct val="90000"/>
              </a:lnSpc>
              <a:defRPr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89851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Common traffic 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967396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en-US" sz="3000" i="1" dirty="0"/>
                  <a:t>Bit reversal: 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en-US" sz="2600" i="1" dirty="0"/>
                  <a:t> Example (8 nodes),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0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000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↔0,1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001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↔4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2(010)↔2(010), 3(011)↔6(110), 5(101)↔5(101).</m:t>
                    </m:r>
                  </m:oMath>
                </a14:m>
                <a:endParaRPr lang="en-US" sz="2600" i="1" dirty="0"/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sz="3000" i="1" dirty="0"/>
                  <a:t>Bit complement: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en-US" sz="2600" i="1" dirty="0"/>
                  <a:t> Example: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</a:rPr>
                      <m:t>0(000)</m:t>
                    </m:r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111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1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001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↔6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110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2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010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↔5</m:t>
                    </m:r>
                    <m:d>
                      <m:d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101</m:t>
                        </m:r>
                      </m:e>
                    </m:d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3(011)↔4(100)</m:t>
                    </m:r>
                  </m:oMath>
                </a14:m>
                <a:endParaRPr lang="en-US" sz="2600" i="1" dirty="0"/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sz="3000" i="1" dirty="0"/>
                  <a:t>Tornado: node </a:t>
                </a:r>
                <a:r>
                  <a:rPr lang="en-US" sz="3000" i="1" dirty="0" err="1"/>
                  <a:t>i</a:t>
                </a:r>
                <a:r>
                  <a:rPr lang="en-US" sz="3000" i="1" dirty="0"/>
                  <a:t> send to node (</a:t>
                </a:r>
                <a:r>
                  <a:rPr lang="en-US" sz="3000" i="1" dirty="0" err="1"/>
                  <a:t>i</a:t>
                </a:r>
                <a:r>
                  <a:rPr lang="en-US" sz="3000" i="1" dirty="0"/>
                  <a:t> + (N-1)/2) mod N</a:t>
                </a:r>
              </a:p>
              <a:p>
                <a:pPr lvl="1">
                  <a:lnSpc>
                    <a:spcPct val="90000"/>
                  </a:lnSpc>
                  <a:defRPr/>
                </a:pPr>
                <a:r>
                  <a:rPr lang="en-US" sz="2600" i="1" dirty="0"/>
                  <a:t> Example: 0</a:t>
                </a:r>
                <a14:m>
                  <m:oMath xmlns:m="http://schemas.openxmlformats.org/officeDocument/2006/math"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3, 1→4, 2→5, 3→6, 4→7, 5→0, 6→1, 7→2</m:t>
                    </m:r>
                  </m:oMath>
                </a14:m>
                <a:endParaRPr lang="en-US" sz="26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10363826" cy="4967396"/>
              </a:xfrm>
              <a:blipFill>
                <a:blip r:embed="rId2"/>
                <a:stretch>
                  <a:fillRect l="-1235" t="-2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008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 fontScale="90000"/>
          </a:bodyPr>
          <a:lstStyle/>
          <a:p>
            <a:r>
              <a:rPr lang="en-US" dirty="0"/>
              <a:t>Analyzing the routing performance with the Tornado pattern in the 8-node ring topology: average hop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8088" y="4124377"/>
            <a:ext cx="11041772" cy="211131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 Shortest path routing: average hop count = 3</a:t>
            </a:r>
          </a:p>
          <a:p>
            <a:r>
              <a:rPr lang="en-US" altLang="en-US" sz="2400" dirty="0"/>
              <a:t>Random routing: same direction hop count = 3, the other direction, hop count = 5. Average hop count = (3+5)/2 = 4</a:t>
            </a:r>
          </a:p>
        </p:txBody>
      </p:sp>
      <p:sp>
        <p:nvSpPr>
          <p:cNvPr id="6" name="Oval 5"/>
          <p:cNvSpPr/>
          <p:nvPr/>
        </p:nvSpPr>
        <p:spPr>
          <a:xfrm>
            <a:off x="1978430" y="1929154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7" name="Oval 6"/>
          <p:cNvSpPr/>
          <p:nvPr/>
        </p:nvSpPr>
        <p:spPr>
          <a:xfrm>
            <a:off x="3038304" y="192361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4098178" y="192361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5143495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11" name="Oval 10"/>
          <p:cNvSpPr/>
          <p:nvPr/>
        </p:nvSpPr>
        <p:spPr>
          <a:xfrm>
            <a:off x="6203369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2" name="Oval 11"/>
          <p:cNvSpPr/>
          <p:nvPr/>
        </p:nvSpPr>
        <p:spPr>
          <a:xfrm>
            <a:off x="7263243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13" name="Oval 12"/>
          <p:cNvSpPr/>
          <p:nvPr/>
        </p:nvSpPr>
        <p:spPr>
          <a:xfrm>
            <a:off x="8323117" y="1923611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4" name="Oval 13"/>
          <p:cNvSpPr/>
          <p:nvPr/>
        </p:nvSpPr>
        <p:spPr>
          <a:xfrm>
            <a:off x="9368434" y="1923610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16" name="Straight Connector 15"/>
          <p:cNvCxnSpPr>
            <a:stCxn id="6" idx="6"/>
            <a:endCxn id="7" idx="2"/>
          </p:cNvCxnSpPr>
          <p:nvPr/>
        </p:nvCxnSpPr>
        <p:spPr>
          <a:xfrm flipV="1">
            <a:off x="2626823" y="2231184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79418" y="2215157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58008" y="2212386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806445" y="2231180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836174" y="2225639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7904358" y="223672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956953" y="223672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672177" y="1619928"/>
            <a:ext cx="10747683" cy="624509"/>
          </a:xfrm>
          <a:custGeom>
            <a:avLst/>
            <a:gdLst>
              <a:gd name="connsiteX0" fmla="*/ 9352972 w 10747683"/>
              <a:gd name="connsiteY0" fmla="*/ 624509 h 624509"/>
              <a:gd name="connsiteX1" fmla="*/ 10051241 w 10747683"/>
              <a:gd name="connsiteY1" fmla="*/ 67556 h 624509"/>
              <a:gd name="connsiteX2" fmla="*/ 724361 w 10747683"/>
              <a:gd name="connsiteY2" fmla="*/ 67556 h 624509"/>
              <a:gd name="connsiteX3" fmla="*/ 1314565 w 10747683"/>
              <a:gd name="connsiteY3" fmla="*/ 591258 h 62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7683" h="624509">
                <a:moveTo>
                  <a:pt x="9352972" y="624509"/>
                </a:moveTo>
                <a:cubicBezTo>
                  <a:pt x="10421157" y="392445"/>
                  <a:pt x="11489343" y="160381"/>
                  <a:pt x="10051241" y="67556"/>
                </a:cubicBezTo>
                <a:cubicBezTo>
                  <a:pt x="8613139" y="-25269"/>
                  <a:pt x="2180474" y="-19728"/>
                  <a:pt x="724361" y="67556"/>
                </a:cubicBezTo>
                <a:cubicBezTo>
                  <a:pt x="-731752" y="154840"/>
                  <a:pt x="291406" y="373049"/>
                  <a:pt x="1314565" y="5912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02626" y="2676698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403727" y="2812472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429652" y="2920538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77549" y="3045229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27565" y="3169920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594717" y="3311236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647313" y="3448275"/>
            <a:ext cx="21124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40468" y="3624349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140468" y="3438455"/>
            <a:ext cx="21124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140468" y="3305694"/>
            <a:ext cx="1162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9597624" y="3624349"/>
            <a:ext cx="1162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99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 fontScale="90000"/>
          </a:bodyPr>
          <a:lstStyle/>
          <a:p>
            <a:r>
              <a:rPr lang="en-US" dirty="0"/>
              <a:t>Analyzing the routing performance with the Tornado pattern in the 8-node ring topology: maximum link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8088" y="4124377"/>
            <a:ext cx="11041772" cy="2111313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400" dirty="0"/>
              <a:t> Shortest path routing: maximum link load = 3 (throughput = 1/3)</a:t>
            </a:r>
          </a:p>
          <a:p>
            <a:pPr lvl="1"/>
            <a:r>
              <a:rPr lang="en-US" altLang="en-US" sz="2000" dirty="0"/>
              <a:t>Channel on the other direction is not used!</a:t>
            </a:r>
          </a:p>
          <a:p>
            <a:r>
              <a:rPr lang="en-US" altLang="en-US" sz="2400" dirty="0"/>
              <a:t>Random routing: Each packet will pick the direction randomly. ½ goes clockwise, ½ goes counter-clockwise. Clockwise link load = 3/2, counter-clockwise link load = 5/2. Throughput = (1/(5/2))=0.4</a:t>
            </a:r>
          </a:p>
        </p:txBody>
      </p:sp>
      <p:sp>
        <p:nvSpPr>
          <p:cNvPr id="6" name="Oval 5"/>
          <p:cNvSpPr/>
          <p:nvPr/>
        </p:nvSpPr>
        <p:spPr>
          <a:xfrm>
            <a:off x="1978430" y="1929154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7" name="Oval 6"/>
          <p:cNvSpPr/>
          <p:nvPr/>
        </p:nvSpPr>
        <p:spPr>
          <a:xfrm>
            <a:off x="3038304" y="192361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>
          <a:xfrm>
            <a:off x="4098178" y="192361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5143495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11" name="Oval 10"/>
          <p:cNvSpPr/>
          <p:nvPr/>
        </p:nvSpPr>
        <p:spPr>
          <a:xfrm>
            <a:off x="6203369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2" name="Oval 11"/>
          <p:cNvSpPr/>
          <p:nvPr/>
        </p:nvSpPr>
        <p:spPr>
          <a:xfrm>
            <a:off x="7263243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13" name="Oval 12"/>
          <p:cNvSpPr/>
          <p:nvPr/>
        </p:nvSpPr>
        <p:spPr>
          <a:xfrm>
            <a:off x="8323117" y="1923611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4" name="Oval 13"/>
          <p:cNvSpPr/>
          <p:nvPr/>
        </p:nvSpPr>
        <p:spPr>
          <a:xfrm>
            <a:off x="9368434" y="1923610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16" name="Straight Connector 15"/>
          <p:cNvCxnSpPr>
            <a:stCxn id="6" idx="6"/>
            <a:endCxn id="7" idx="2"/>
          </p:cNvCxnSpPr>
          <p:nvPr/>
        </p:nvCxnSpPr>
        <p:spPr>
          <a:xfrm flipV="1">
            <a:off x="2626823" y="2231184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79418" y="2215157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758008" y="2212386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806445" y="2231180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836174" y="2225639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7904358" y="223672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956953" y="223672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672177" y="1619928"/>
            <a:ext cx="10747683" cy="624509"/>
          </a:xfrm>
          <a:custGeom>
            <a:avLst/>
            <a:gdLst>
              <a:gd name="connsiteX0" fmla="*/ 9352972 w 10747683"/>
              <a:gd name="connsiteY0" fmla="*/ 624509 h 624509"/>
              <a:gd name="connsiteX1" fmla="*/ 10051241 w 10747683"/>
              <a:gd name="connsiteY1" fmla="*/ 67556 h 624509"/>
              <a:gd name="connsiteX2" fmla="*/ 724361 w 10747683"/>
              <a:gd name="connsiteY2" fmla="*/ 67556 h 624509"/>
              <a:gd name="connsiteX3" fmla="*/ 1314565 w 10747683"/>
              <a:gd name="connsiteY3" fmla="*/ 591258 h 62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7683" h="624509">
                <a:moveTo>
                  <a:pt x="9352972" y="624509"/>
                </a:moveTo>
                <a:cubicBezTo>
                  <a:pt x="10421157" y="392445"/>
                  <a:pt x="11489343" y="160381"/>
                  <a:pt x="10051241" y="67556"/>
                </a:cubicBezTo>
                <a:cubicBezTo>
                  <a:pt x="8613139" y="-25269"/>
                  <a:pt x="2180474" y="-19728"/>
                  <a:pt x="724361" y="67556"/>
                </a:cubicBezTo>
                <a:cubicBezTo>
                  <a:pt x="-731752" y="154840"/>
                  <a:pt x="291406" y="373049"/>
                  <a:pt x="1314565" y="5912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02626" y="2676698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403727" y="2812472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429652" y="2920538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77549" y="3045229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27565" y="3169920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594717" y="3311236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647313" y="3448275"/>
            <a:ext cx="21124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40468" y="3624349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140468" y="3438455"/>
            <a:ext cx="21124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1140468" y="3305694"/>
            <a:ext cx="1162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9597624" y="3624349"/>
            <a:ext cx="1162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455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Routing classification: how to select path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5397127"/>
          </a:xfrm>
        </p:spPr>
        <p:txBody>
          <a:bodyPr>
            <a:normAutofit/>
          </a:bodyPr>
          <a:lstStyle/>
          <a:p>
            <a:r>
              <a:rPr lang="en-US" altLang="en-US" dirty="0"/>
              <a:t>How to select among the set of all possible paths from a source to a destination</a:t>
            </a:r>
          </a:p>
          <a:p>
            <a:pPr lvl="1"/>
            <a:r>
              <a:rPr lang="en-US" altLang="en-US" dirty="0"/>
              <a:t>Deterministic: Always choose the same route</a:t>
            </a:r>
          </a:p>
          <a:p>
            <a:pPr lvl="2"/>
            <a:r>
              <a:rPr lang="en-US" altLang="en-US" dirty="0"/>
              <a:t>Example: shortest path routing in ring</a:t>
            </a:r>
          </a:p>
          <a:p>
            <a:pPr lvl="2"/>
            <a:r>
              <a:rPr lang="en-US" altLang="en-US" dirty="0"/>
              <a:t>Restrictive, but can be easily implemented </a:t>
            </a:r>
          </a:p>
          <a:p>
            <a:pPr lvl="1"/>
            <a:r>
              <a:rPr lang="en-US" altLang="en-US" dirty="0"/>
              <a:t>Oblivious: Choose the route without considering the current network state information</a:t>
            </a:r>
          </a:p>
          <a:p>
            <a:pPr lvl="2"/>
            <a:r>
              <a:rPr lang="en-US" altLang="en-US" dirty="0"/>
              <a:t>Example: random routing on ring</a:t>
            </a:r>
          </a:p>
          <a:p>
            <a:pPr lvl="2"/>
            <a:r>
              <a:rPr lang="en-US" altLang="en-US" dirty="0"/>
              <a:t>Deterministic is a special oblivious routing</a:t>
            </a:r>
          </a:p>
          <a:p>
            <a:pPr lvl="1"/>
            <a:r>
              <a:rPr lang="en-US" altLang="en-US" dirty="0"/>
              <a:t>Adaptive: Choose the route based on the network state</a:t>
            </a:r>
          </a:p>
          <a:p>
            <a:pPr lvl="2"/>
            <a:r>
              <a:rPr lang="en-US" altLang="en-US" dirty="0"/>
              <a:t> based on congestion metrics: link buffer occupancy, history of link load</a:t>
            </a:r>
          </a:p>
        </p:txBody>
      </p:sp>
    </p:spTree>
    <p:extLst>
      <p:ext uri="{BB962C8B-B14F-4D97-AF65-F5344CB8AC3E}">
        <p14:creationId xmlns:p14="http://schemas.microsoft.com/office/powerpoint/2010/main" val="3121722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292514"/>
            <a:ext cx="10364451" cy="955842"/>
          </a:xfrm>
        </p:spPr>
        <p:txBody>
          <a:bodyPr>
            <a:normAutofit/>
          </a:bodyPr>
          <a:lstStyle/>
          <a:p>
            <a:r>
              <a:rPr lang="en-US" dirty="0"/>
              <a:t>Routing classification: path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14382" y="1321724"/>
            <a:ext cx="10363826" cy="5397127"/>
          </a:xfrm>
        </p:spPr>
        <p:txBody>
          <a:bodyPr>
            <a:normAutofit/>
          </a:bodyPr>
          <a:lstStyle/>
          <a:p>
            <a:r>
              <a:rPr lang="en-US" altLang="en-US" dirty="0"/>
              <a:t>Minimal routing: always use shortest path</a:t>
            </a:r>
          </a:p>
          <a:p>
            <a:pPr lvl="1"/>
            <a:r>
              <a:rPr lang="en-US" altLang="en-US" dirty="0"/>
              <a:t> Example: shortest path routing on ring</a:t>
            </a:r>
          </a:p>
          <a:p>
            <a:r>
              <a:rPr lang="en-US" altLang="en-US" dirty="0"/>
              <a:t>Non-minimal routing: may use non-shortest path</a:t>
            </a:r>
          </a:p>
          <a:p>
            <a:pPr lvl="1"/>
            <a:r>
              <a:rPr lang="en-US" altLang="en-US" dirty="0"/>
              <a:t> Example: random routing on ring</a:t>
            </a:r>
          </a:p>
        </p:txBody>
      </p:sp>
    </p:spTree>
    <p:extLst>
      <p:ext uri="{BB962C8B-B14F-4D97-AF65-F5344CB8AC3E}">
        <p14:creationId xmlns:p14="http://schemas.microsoft.com/office/powerpoint/2010/main" val="233624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classification: routing mechanism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46598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Source routing: message include a list of intermediate nodes (or ports) toward the destination. Intermediate routers just lookup and forward. A source routed packet format is as follows: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Destination based routing: message only includes the destination address. Intermediate routers use the address to compute the output port (e.g.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err="1"/>
              <a:t>addr</a:t>
            </a:r>
            <a:r>
              <a:rPr lang="en-US" dirty="0"/>
              <a:t> as an index to the forwarding table).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/>
              <a:t> What is the routing used in the Internet?</a:t>
            </a:r>
          </a:p>
        </p:txBody>
      </p:sp>
      <p:pic>
        <p:nvPicPr>
          <p:cNvPr id="1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989" y="3232266"/>
            <a:ext cx="43148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5187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 order routing in a mesh/torus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1296786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X Y Routing: Always go X first then Y</a:t>
            </a:r>
          </a:p>
          <a:p>
            <a:pPr lvl="1"/>
            <a:r>
              <a:rPr lang="en-US" altLang="en-US" dirty="0"/>
              <a:t> Minimal and deterministic, deadlock free (no loop)</a:t>
            </a:r>
          </a:p>
          <a:p>
            <a:pPr lvl="1"/>
            <a:r>
              <a:rPr lang="en-US" altLang="en-US" dirty="0"/>
              <a:t> Not take advantage of the path diversity in the topology, poor load balancing</a:t>
            </a:r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46936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31290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DC</a:t>
            </a:r>
          </a:p>
        </p:txBody>
      </p:sp>
      <p:sp>
        <p:nvSpPr>
          <p:cNvPr id="7" name="Rectangle 6"/>
          <p:cNvSpPr/>
          <p:nvPr/>
        </p:nvSpPr>
        <p:spPr>
          <a:xfrm>
            <a:off x="6015644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5" idx="3"/>
            <a:endCxn id="6" idx="1"/>
          </p:cNvCxnSpPr>
          <p:nvPr/>
        </p:nvCxnSpPr>
        <p:spPr>
          <a:xfrm>
            <a:off x="4571591" y="315251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55945" y="315251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046936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31290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15644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</a:p>
        </p:txBody>
      </p:sp>
      <p:cxnSp>
        <p:nvCxnSpPr>
          <p:cNvPr id="13" name="Straight Connector 12"/>
          <p:cNvCxnSpPr>
            <a:stCxn id="10" idx="3"/>
            <a:endCxn id="11" idx="1"/>
          </p:cNvCxnSpPr>
          <p:nvPr/>
        </p:nvCxnSpPr>
        <p:spPr>
          <a:xfrm>
            <a:off x="4571591" y="402444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55945" y="402444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046936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031290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15644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5" idx="3"/>
            <a:endCxn id="16" idx="1"/>
          </p:cNvCxnSpPr>
          <p:nvPr/>
        </p:nvCxnSpPr>
        <p:spPr>
          <a:xfrm>
            <a:off x="4571591" y="489636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55945" y="489636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  <a:endCxn id="10" idx="0"/>
          </p:cNvCxnSpPr>
          <p:nvPr/>
        </p:nvCxnSpPr>
        <p:spPr>
          <a:xfrm>
            <a:off x="4309264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93618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270477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09264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293618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287966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009991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6550292" y="315251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009991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550292" y="402444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009991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6550292" y="489636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264824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282313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046936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031290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15644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</a:t>
            </a:r>
          </a:p>
        </p:txBody>
      </p:sp>
      <p:cxnSp>
        <p:nvCxnSpPr>
          <p:cNvPr id="37" name="Straight Connector 36"/>
          <p:cNvCxnSpPr>
            <a:stCxn id="34" idx="3"/>
            <a:endCxn id="35" idx="1"/>
          </p:cNvCxnSpPr>
          <p:nvPr/>
        </p:nvCxnSpPr>
        <p:spPr>
          <a:xfrm>
            <a:off x="4571591" y="576829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55945" y="576829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309264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293618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287966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009991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6550292" y="576829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282313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64098" y="5539694"/>
            <a:ext cx="148902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6015644" y="4314305"/>
            <a:ext cx="0" cy="12253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55945" y="5652655"/>
            <a:ext cx="1642877" cy="83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7140633" y="4279517"/>
            <a:ext cx="41563" cy="13703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5461462" y="5918662"/>
            <a:ext cx="554182" cy="831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436524" y="3383931"/>
            <a:ext cx="0" cy="257048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636029" y="5270269"/>
            <a:ext cx="266007" cy="4980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90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 order routing in a mesh/torus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3"/>
            <a:ext cx="10363826" cy="1296786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What about randomly goes XY or YX</a:t>
            </a:r>
          </a:p>
          <a:p>
            <a:pPr lvl="1"/>
            <a:r>
              <a:rPr lang="en-US" altLang="en-US" dirty="0"/>
              <a:t> Minimal and deterministic</a:t>
            </a:r>
          </a:p>
          <a:p>
            <a:pPr lvl="1"/>
            <a:r>
              <a:rPr lang="en-US" altLang="en-US" dirty="0"/>
              <a:t> Better load balancing. Need additional mechanism to resolve deadlock</a:t>
            </a:r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46936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31290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DC</a:t>
            </a:r>
          </a:p>
        </p:txBody>
      </p:sp>
      <p:sp>
        <p:nvSpPr>
          <p:cNvPr id="7" name="Rectangle 6"/>
          <p:cNvSpPr/>
          <p:nvPr/>
        </p:nvSpPr>
        <p:spPr>
          <a:xfrm>
            <a:off x="6015644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5" idx="3"/>
            <a:endCxn id="6" idx="1"/>
          </p:cNvCxnSpPr>
          <p:nvPr/>
        </p:nvCxnSpPr>
        <p:spPr>
          <a:xfrm>
            <a:off x="4571591" y="315251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55945" y="315251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046936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31290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15644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</a:p>
        </p:txBody>
      </p:sp>
      <p:cxnSp>
        <p:nvCxnSpPr>
          <p:cNvPr id="13" name="Straight Connector 12"/>
          <p:cNvCxnSpPr>
            <a:stCxn id="10" idx="3"/>
            <a:endCxn id="11" idx="1"/>
          </p:cNvCxnSpPr>
          <p:nvPr/>
        </p:nvCxnSpPr>
        <p:spPr>
          <a:xfrm>
            <a:off x="4571591" y="402444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555945" y="402444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046936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031290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15644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5" idx="3"/>
            <a:endCxn id="16" idx="1"/>
          </p:cNvCxnSpPr>
          <p:nvPr/>
        </p:nvCxnSpPr>
        <p:spPr>
          <a:xfrm>
            <a:off x="4571591" y="489636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55945" y="489636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  <a:endCxn id="10" idx="0"/>
          </p:cNvCxnSpPr>
          <p:nvPr/>
        </p:nvCxnSpPr>
        <p:spPr>
          <a:xfrm>
            <a:off x="4309264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93618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270477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09264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293618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287966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009991" y="292391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6550292" y="315251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009991" y="379584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550292" y="402444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009991" y="466776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6550292" y="489636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264824" y="338111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282313" y="425304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046936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031290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SB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015644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SC</a:t>
            </a:r>
          </a:p>
        </p:txBody>
      </p:sp>
      <p:cxnSp>
        <p:nvCxnSpPr>
          <p:cNvPr id="37" name="Straight Connector 36"/>
          <p:cNvCxnSpPr>
            <a:stCxn id="34" idx="3"/>
            <a:endCxn id="35" idx="1"/>
          </p:cNvCxnSpPr>
          <p:nvPr/>
        </p:nvCxnSpPr>
        <p:spPr>
          <a:xfrm>
            <a:off x="4571591" y="576829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55945" y="576829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309264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293618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287966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009991" y="553969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6550292" y="576829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282313" y="512496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55945" y="5652655"/>
            <a:ext cx="1642877" cy="83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7140633" y="4279517"/>
            <a:ext cx="41563" cy="13703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5461462" y="5918662"/>
            <a:ext cx="554182" cy="831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436524" y="3383931"/>
            <a:ext cx="0" cy="2570489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4455622" y="4181302"/>
            <a:ext cx="16625" cy="135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4430684" y="4164676"/>
            <a:ext cx="1584960" cy="83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7170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Valiant’s</a:t>
            </a:r>
            <a:r>
              <a:rPr lang="en-US" dirty="0"/>
              <a:t> routing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349002"/>
            <a:ext cx="6573903" cy="5101673"/>
          </a:xfrm>
        </p:spPr>
        <p:txBody>
          <a:bodyPr>
            <a:normAutofit/>
          </a:bodyPr>
          <a:lstStyle/>
          <a:p>
            <a:r>
              <a:rPr lang="en-US" altLang="en-US" dirty="0"/>
              <a:t>How: Randomly select an intermediate node I, route packet from s to I and then from I to d. </a:t>
            </a:r>
          </a:p>
          <a:p>
            <a:r>
              <a:rPr lang="en-US" altLang="en-US" dirty="0"/>
              <a:t>Randomizes any traffic pattern</a:t>
            </a:r>
          </a:p>
          <a:p>
            <a:pPr lvl="1"/>
            <a:r>
              <a:rPr lang="en-US" altLang="en-US" dirty="0"/>
              <a:t> All patterns become like random uniform</a:t>
            </a:r>
          </a:p>
          <a:p>
            <a:pPr lvl="1"/>
            <a:r>
              <a:rPr lang="en-US" altLang="en-US" dirty="0"/>
              <a:t> Balance network load</a:t>
            </a:r>
          </a:p>
          <a:p>
            <a:r>
              <a:rPr lang="en-US" altLang="en-US" dirty="0"/>
              <a:t>Non-minimal routing, high latency.</a:t>
            </a:r>
          </a:p>
          <a:p>
            <a:r>
              <a:rPr lang="en-US" altLang="en-US" dirty="0"/>
              <a:t>No communication locality any more 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62972" y="210095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47326" y="210095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7" name="Rectangle 6"/>
          <p:cNvSpPr/>
          <p:nvPr/>
        </p:nvSpPr>
        <p:spPr>
          <a:xfrm>
            <a:off x="9631680" y="210095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5" idx="3"/>
            <a:endCxn id="6" idx="1"/>
          </p:cNvCxnSpPr>
          <p:nvPr/>
        </p:nvCxnSpPr>
        <p:spPr>
          <a:xfrm>
            <a:off x="8187627" y="232955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71981" y="232955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662972" y="297288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647326" y="297288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631680" y="297288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13" name="Straight Connector 12"/>
          <p:cNvCxnSpPr>
            <a:stCxn id="10" idx="3"/>
            <a:endCxn id="11" idx="1"/>
          </p:cNvCxnSpPr>
          <p:nvPr/>
        </p:nvCxnSpPr>
        <p:spPr>
          <a:xfrm>
            <a:off x="8187627" y="320148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171981" y="320148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62972" y="384480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647326" y="384480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631680" y="384480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5" idx="3"/>
            <a:endCxn id="16" idx="1"/>
          </p:cNvCxnSpPr>
          <p:nvPr/>
        </p:nvCxnSpPr>
        <p:spPr>
          <a:xfrm>
            <a:off x="8187627" y="407340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171981" y="407340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2"/>
            <a:endCxn id="10" idx="0"/>
          </p:cNvCxnSpPr>
          <p:nvPr/>
        </p:nvCxnSpPr>
        <p:spPr>
          <a:xfrm>
            <a:off x="7925300" y="255815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909654" y="255815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886513" y="255815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925300" y="343008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909654" y="343008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904002" y="343008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0626027" y="2100954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10166328" y="2329554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626027" y="297288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166328" y="320148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0626027" y="3844809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166328" y="4073409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880860" y="2558154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898349" y="343008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7662972" y="471673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647326" y="471673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631680" y="471673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Connector 36"/>
          <p:cNvCxnSpPr>
            <a:stCxn id="34" idx="3"/>
            <a:endCxn id="35" idx="1"/>
          </p:cNvCxnSpPr>
          <p:nvPr/>
        </p:nvCxnSpPr>
        <p:spPr>
          <a:xfrm>
            <a:off x="8187627" y="494533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9171981" y="494533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925300" y="430200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909654" y="430200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904002" y="430200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0626027" y="4716735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10166328" y="4945335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0898349" y="4302008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197620" y="4813069"/>
            <a:ext cx="5889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8736676" y="2558154"/>
            <a:ext cx="58189" cy="22299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9171981" y="2460567"/>
            <a:ext cx="620412" cy="166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792393" y="2460567"/>
            <a:ext cx="0" cy="5123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978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76466"/>
            <a:ext cx="10521222" cy="4965898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How a packet/message passes a switch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Traditional switching mechanisms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Packet switching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Messages are chopped into packets, each packet is switched independently.</a:t>
            </a:r>
          </a:p>
          <a:p>
            <a:pPr lvl="3">
              <a:buFont typeface="Arial" charset="0"/>
              <a:buChar char="–"/>
              <a:defRPr/>
            </a:pPr>
            <a:r>
              <a:rPr lang="en-US" dirty="0"/>
              <a:t>E.g. Ethernet packet: 64-1500 bytes.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The switching happens after </a:t>
            </a:r>
            <a:r>
              <a:rPr lang="en-US" dirty="0">
                <a:solidFill>
                  <a:srgbClr val="FF0000"/>
                </a:solidFill>
              </a:rPr>
              <a:t>the whole packet </a:t>
            </a:r>
            <a:r>
              <a:rPr lang="en-US" dirty="0"/>
              <a:t>is in the input buffer of a switch.</a:t>
            </a:r>
          </a:p>
          <a:p>
            <a:pPr lvl="3">
              <a:buFont typeface="Arial" charset="0"/>
              <a:buChar char="–"/>
              <a:defRPr/>
            </a:pPr>
            <a:r>
              <a:rPr lang="en-US" dirty="0"/>
              <a:t>Store-and-forward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Circuit switching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The circuit is set up first (the connection between the input and output ports alone the whole path are set up).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No routing delay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Too much start-up overheads, no suitable for high performance communication.  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Packet switching for computer communications and circuit switching for telephone communications.</a:t>
            </a:r>
          </a:p>
        </p:txBody>
      </p:sp>
    </p:spTree>
    <p:extLst>
      <p:ext uri="{BB962C8B-B14F-4D97-AF65-F5344CB8AC3E}">
        <p14:creationId xmlns:p14="http://schemas.microsoft.com/office/powerpoint/2010/main" val="36867472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Valiant’s</a:t>
            </a:r>
            <a:r>
              <a:rPr lang="en-US" dirty="0"/>
              <a:t> routing for Tornado pattern on the 8-node 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397433"/>
            <a:ext cx="10266844" cy="2053242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Both phases are random uniform. Let us look at each phase.</a:t>
            </a:r>
          </a:p>
          <a:p>
            <a:r>
              <a:rPr lang="en-US" altLang="en-US" dirty="0"/>
              <a:t>For random uniform, all links will have the same load in the ring. Let us look at the link from 3 to 4. </a:t>
            </a:r>
          </a:p>
          <a:p>
            <a:r>
              <a:rPr lang="en-US" altLang="en-US" dirty="0"/>
              <a:t> Traffic in 3-&gt;7 can go either clockwise or counter-clockwise, so count half in one direction.</a:t>
            </a:r>
          </a:p>
          <a:p>
            <a:r>
              <a:rPr lang="en-US" altLang="en-US" dirty="0"/>
              <a:t>Load  for one phase = 6/8 + 4/16 = 1. Total load = 2 and throughput = 0.5.</a:t>
            </a:r>
          </a:p>
        </p:txBody>
      </p:sp>
      <p:sp>
        <p:nvSpPr>
          <p:cNvPr id="48" name="Oval 47"/>
          <p:cNvSpPr/>
          <p:nvPr/>
        </p:nvSpPr>
        <p:spPr>
          <a:xfrm>
            <a:off x="1978430" y="1929154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49" name="Oval 48"/>
          <p:cNvSpPr/>
          <p:nvPr/>
        </p:nvSpPr>
        <p:spPr>
          <a:xfrm>
            <a:off x="3038304" y="192361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50" name="Oval 49"/>
          <p:cNvSpPr/>
          <p:nvPr/>
        </p:nvSpPr>
        <p:spPr>
          <a:xfrm>
            <a:off x="4098178" y="192361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51" name="Oval 50"/>
          <p:cNvSpPr/>
          <p:nvPr/>
        </p:nvSpPr>
        <p:spPr>
          <a:xfrm>
            <a:off x="5143495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52" name="Oval 51"/>
          <p:cNvSpPr/>
          <p:nvPr/>
        </p:nvSpPr>
        <p:spPr>
          <a:xfrm>
            <a:off x="6203369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54" name="Oval 53"/>
          <p:cNvSpPr/>
          <p:nvPr/>
        </p:nvSpPr>
        <p:spPr>
          <a:xfrm>
            <a:off x="7263243" y="192361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55" name="Oval 54"/>
          <p:cNvSpPr/>
          <p:nvPr/>
        </p:nvSpPr>
        <p:spPr>
          <a:xfrm>
            <a:off x="8323117" y="1923611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56" name="Oval 55"/>
          <p:cNvSpPr/>
          <p:nvPr/>
        </p:nvSpPr>
        <p:spPr>
          <a:xfrm>
            <a:off x="9368434" y="1923610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cxnSp>
        <p:nvCxnSpPr>
          <p:cNvPr id="57" name="Straight Connector 56"/>
          <p:cNvCxnSpPr>
            <a:stCxn id="48" idx="6"/>
            <a:endCxn id="49" idx="2"/>
          </p:cNvCxnSpPr>
          <p:nvPr/>
        </p:nvCxnSpPr>
        <p:spPr>
          <a:xfrm flipV="1">
            <a:off x="2626823" y="2231184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3679418" y="2215157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4758008" y="2212386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5806445" y="2231180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836174" y="2225639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904358" y="223672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8956953" y="223672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 66"/>
          <p:cNvSpPr/>
          <p:nvPr/>
        </p:nvSpPr>
        <p:spPr>
          <a:xfrm>
            <a:off x="672177" y="1619928"/>
            <a:ext cx="10747683" cy="624509"/>
          </a:xfrm>
          <a:custGeom>
            <a:avLst/>
            <a:gdLst>
              <a:gd name="connsiteX0" fmla="*/ 9352972 w 10747683"/>
              <a:gd name="connsiteY0" fmla="*/ 624509 h 624509"/>
              <a:gd name="connsiteX1" fmla="*/ 10051241 w 10747683"/>
              <a:gd name="connsiteY1" fmla="*/ 67556 h 624509"/>
              <a:gd name="connsiteX2" fmla="*/ 724361 w 10747683"/>
              <a:gd name="connsiteY2" fmla="*/ 67556 h 624509"/>
              <a:gd name="connsiteX3" fmla="*/ 1314565 w 10747683"/>
              <a:gd name="connsiteY3" fmla="*/ 591258 h 62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7683" h="624509">
                <a:moveTo>
                  <a:pt x="9352972" y="624509"/>
                </a:moveTo>
                <a:cubicBezTo>
                  <a:pt x="10421157" y="392445"/>
                  <a:pt x="11489343" y="160381"/>
                  <a:pt x="10051241" y="67556"/>
                </a:cubicBezTo>
                <a:cubicBezTo>
                  <a:pt x="8613139" y="-25269"/>
                  <a:pt x="2180474" y="-19728"/>
                  <a:pt x="724361" y="67556"/>
                </a:cubicBezTo>
                <a:cubicBezTo>
                  <a:pt x="-731752" y="154840"/>
                  <a:pt x="291406" y="373049"/>
                  <a:pt x="1314565" y="5912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3459034" y="3439962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406634" y="2878974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4511630" y="3183774"/>
            <a:ext cx="3165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5406634" y="2756812"/>
            <a:ext cx="21124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5406634" y="2657302"/>
            <a:ext cx="1162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098339" y="4089861"/>
            <a:ext cx="11621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5935287" y="2028305"/>
            <a:ext cx="108066" cy="3906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406634" y="2951018"/>
            <a:ext cx="4344195" cy="1662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11630" y="3092092"/>
            <a:ext cx="21124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4511630" y="3294610"/>
            <a:ext cx="4344195" cy="1662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3459034" y="3521825"/>
            <a:ext cx="4344195" cy="1662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2300546" y="3637961"/>
            <a:ext cx="4344195" cy="1662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422374" y="3856864"/>
            <a:ext cx="117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1/8 traffic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7041914" y="4035987"/>
            <a:ext cx="1162158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8423404" y="386461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1/16 traffic</a:t>
            </a:r>
          </a:p>
        </p:txBody>
      </p:sp>
    </p:spTree>
    <p:extLst>
      <p:ext uri="{BB962C8B-B14F-4D97-AF65-F5344CB8AC3E}">
        <p14:creationId xmlns:p14="http://schemas.microsoft.com/office/powerpoint/2010/main" val="1178539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en-US" dirty="0"/>
              <a:t>Can be minimal or non-minimal</a:t>
            </a:r>
          </a:p>
          <a:p>
            <a:r>
              <a:rPr lang="en-US" altLang="en-US" dirty="0"/>
              <a:t> Uses network state to make routing decisions</a:t>
            </a:r>
          </a:p>
          <a:p>
            <a:pPr lvl="1"/>
            <a:r>
              <a:rPr lang="en-US" altLang="en-US" dirty="0"/>
              <a:t> Buffer occupancies are often used</a:t>
            </a:r>
          </a:p>
          <a:p>
            <a:pPr lvl="1"/>
            <a:r>
              <a:rPr lang="en-US" altLang="en-US" dirty="0"/>
              <a:t> Local information readily available</a:t>
            </a:r>
          </a:p>
          <a:p>
            <a:pPr lvl="2"/>
            <a:r>
              <a:rPr lang="en-US" altLang="en-US" dirty="0"/>
              <a:t> Global information more costly to obtain</a:t>
            </a:r>
          </a:p>
          <a:p>
            <a:pPr lvl="2"/>
            <a:r>
              <a:rPr lang="en-US" altLang="en-US" dirty="0"/>
              <a:t>With flow control, backpressure can imply global congestion (with delay)</a:t>
            </a:r>
          </a:p>
          <a:p>
            <a:pPr lvl="2"/>
            <a:r>
              <a:rPr lang="en-US" altLang="en-US" dirty="0"/>
              <a:t> Network state changes rapidly.</a:t>
            </a:r>
          </a:p>
          <a:p>
            <a:pPr lvl="2"/>
            <a:r>
              <a:rPr lang="en-US" altLang="en-US" dirty="0"/>
              <a:t> Using local information leads to sub-optimal results.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1579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319" y="482080"/>
            <a:ext cx="10364451" cy="1122819"/>
          </a:xfrm>
        </p:spPr>
        <p:txBody>
          <a:bodyPr/>
          <a:lstStyle/>
          <a:p>
            <a:r>
              <a:rPr lang="en-US" dirty="0"/>
              <a:t>Local information may result in sub-optimal choice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105124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89478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6" name="Rectangle 5"/>
          <p:cNvSpPr/>
          <p:nvPr/>
        </p:nvSpPr>
        <p:spPr>
          <a:xfrm>
            <a:off x="6073832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3"/>
            <a:endCxn id="5" idx="1"/>
          </p:cNvCxnSpPr>
          <p:nvPr/>
        </p:nvCxnSpPr>
        <p:spPr>
          <a:xfrm>
            <a:off x="4629779" y="2537372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14133" y="2537372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05124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89478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73832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>
            <a:stCxn id="9" idx="3"/>
            <a:endCxn id="10" idx="1"/>
          </p:cNvCxnSpPr>
          <p:nvPr/>
        </p:nvCxnSpPr>
        <p:spPr>
          <a:xfrm>
            <a:off x="4629779" y="3409300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14133" y="3409300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05124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089478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73832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4" idx="3"/>
            <a:endCxn id="15" idx="1"/>
          </p:cNvCxnSpPr>
          <p:nvPr/>
        </p:nvCxnSpPr>
        <p:spPr>
          <a:xfrm>
            <a:off x="4629779" y="4281227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14133" y="4281227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  <a:endCxn id="9" idx="0"/>
          </p:cNvCxnSpPr>
          <p:nvPr/>
        </p:nvCxnSpPr>
        <p:spPr>
          <a:xfrm>
            <a:off x="4367452" y="2765972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51806" y="2765972"/>
            <a:ext cx="0" cy="414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28665" y="2765972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67452" y="3637900"/>
            <a:ext cx="0" cy="41472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51806" y="3637900"/>
            <a:ext cx="0" cy="414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46154" y="3637900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068179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6608480" y="2537372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068179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608480" y="3409300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068179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6608480" y="4281227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23012" y="2765972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40501" y="3637900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105124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89478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073832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Connector 35"/>
          <p:cNvCxnSpPr>
            <a:stCxn id="33" idx="3"/>
            <a:endCxn id="34" idx="1"/>
          </p:cNvCxnSpPr>
          <p:nvPr/>
        </p:nvCxnSpPr>
        <p:spPr>
          <a:xfrm>
            <a:off x="4629779" y="5153153"/>
            <a:ext cx="459699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614133" y="5153153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67452" y="4509826"/>
            <a:ext cx="0" cy="41472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51806" y="4509826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46154" y="4509826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068179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6608480" y="5153153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40501" y="4509826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4513811" y="4397433"/>
            <a:ext cx="8313" cy="52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505498" y="4380807"/>
            <a:ext cx="714895" cy="83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5195455" y="2765972"/>
            <a:ext cx="16625" cy="16314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286201" y="2558608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807445" y="2581306"/>
            <a:ext cx="1388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 load link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1283929" y="3645455"/>
            <a:ext cx="0" cy="41472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743629" y="363790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Median load link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1283929" y="4717189"/>
            <a:ext cx="0" cy="414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723292" y="4717189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 load link</a:t>
            </a:r>
          </a:p>
        </p:txBody>
      </p:sp>
    </p:spTree>
    <p:extLst>
      <p:ext uri="{BB962C8B-B14F-4D97-AF65-F5344CB8AC3E}">
        <p14:creationId xmlns:p14="http://schemas.microsoft.com/office/powerpoint/2010/main" val="41160392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319" y="482080"/>
            <a:ext cx="10364451" cy="1122819"/>
          </a:xfrm>
        </p:spPr>
        <p:txBody>
          <a:bodyPr/>
          <a:lstStyle/>
          <a:p>
            <a:r>
              <a:rPr lang="en-US" dirty="0"/>
              <a:t>Non-minimal adaptive routing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105124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89478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6" name="Rectangle 5"/>
          <p:cNvSpPr/>
          <p:nvPr/>
        </p:nvSpPr>
        <p:spPr>
          <a:xfrm>
            <a:off x="6073832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3"/>
            <a:endCxn id="5" idx="1"/>
          </p:cNvCxnSpPr>
          <p:nvPr/>
        </p:nvCxnSpPr>
        <p:spPr>
          <a:xfrm>
            <a:off x="4629779" y="2537372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14133" y="2537372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05124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89478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73832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>
            <a:stCxn id="9" idx="3"/>
            <a:endCxn id="10" idx="1"/>
          </p:cNvCxnSpPr>
          <p:nvPr/>
        </p:nvCxnSpPr>
        <p:spPr>
          <a:xfrm>
            <a:off x="4629779" y="3409300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14133" y="3409300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05124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089478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73832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4" idx="3"/>
            <a:endCxn id="15" idx="1"/>
          </p:cNvCxnSpPr>
          <p:nvPr/>
        </p:nvCxnSpPr>
        <p:spPr>
          <a:xfrm>
            <a:off x="4629779" y="4281227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14133" y="4281227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  <a:endCxn id="9" idx="0"/>
          </p:cNvCxnSpPr>
          <p:nvPr/>
        </p:nvCxnSpPr>
        <p:spPr>
          <a:xfrm>
            <a:off x="4367452" y="2765972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51806" y="2765972"/>
            <a:ext cx="0" cy="414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28665" y="2765972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367452" y="3637900"/>
            <a:ext cx="0" cy="41472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51806" y="3637900"/>
            <a:ext cx="0" cy="414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46154" y="3637900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068179" y="230877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6608480" y="2537372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068179" y="318070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608480" y="3409300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068179" y="405262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6608480" y="4281227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323012" y="2765972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40501" y="3637900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105124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89478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073832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Connector 35"/>
          <p:cNvCxnSpPr>
            <a:stCxn id="33" idx="3"/>
            <a:endCxn id="34" idx="1"/>
          </p:cNvCxnSpPr>
          <p:nvPr/>
        </p:nvCxnSpPr>
        <p:spPr>
          <a:xfrm>
            <a:off x="4629779" y="5153153"/>
            <a:ext cx="459699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614133" y="5153153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67452" y="4509826"/>
            <a:ext cx="0" cy="41472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351806" y="4509826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346154" y="4509826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068179" y="492455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6608480" y="5153153"/>
            <a:ext cx="459699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40501" y="4509826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4513811" y="4397433"/>
            <a:ext cx="8313" cy="52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505498" y="4380807"/>
            <a:ext cx="714895" cy="83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286201" y="2558608"/>
            <a:ext cx="0" cy="41472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807445" y="2581306"/>
            <a:ext cx="1388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 load link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1283929" y="3645455"/>
            <a:ext cx="0" cy="41472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743629" y="363790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Median load link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1283929" y="4717189"/>
            <a:ext cx="0" cy="4147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723292" y="4717189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High load link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5220393" y="4380807"/>
            <a:ext cx="1005840" cy="166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6201295" y="2668385"/>
            <a:ext cx="8312" cy="172904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5614133" y="2651760"/>
            <a:ext cx="612100" cy="166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171411" y="2168040"/>
            <a:ext cx="361829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Potentially use more </a:t>
            </a:r>
          </a:p>
          <a:p>
            <a:r>
              <a:rPr lang="en-US" sz="2800" dirty="0"/>
              <a:t>resources. Low </a:t>
            </a:r>
          </a:p>
          <a:p>
            <a:r>
              <a:rPr lang="en-US" sz="2800" dirty="0"/>
              <a:t>performance under high</a:t>
            </a:r>
          </a:p>
          <a:p>
            <a:r>
              <a:rPr lang="en-US" sz="2800" dirty="0"/>
              <a:t>load</a:t>
            </a:r>
          </a:p>
        </p:txBody>
      </p:sp>
    </p:spTree>
    <p:extLst>
      <p:ext uri="{BB962C8B-B14F-4D97-AF65-F5344CB8AC3E}">
        <p14:creationId xmlns:p14="http://schemas.microsoft.com/office/powerpoint/2010/main" val="4072704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 to sense remote congestion: backpressure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769748"/>
            <a:ext cx="10363826" cy="3690688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3-&gt;7 have two potential equal length paths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Initially 3-&gt;7 chooses the clockwise path. 5-&gt; 6 is already ongoing. Link 3-&gt;4 does not sense congestion at the beginning. Since 5-&gt;6 cannot handle the load, packet buffer builds up at node 5. When it is full, it will not accept packets, and eventually buffer in node 4 will be full. Then buffer at node 3 will be full and 3 can sense the congestion. This is called backpressure. 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Backpressure allows local queue length to reflect remote congestion. </a:t>
            </a:r>
          </a:p>
          <a:p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2011681" y="1777764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78" name="Oval 77"/>
          <p:cNvSpPr/>
          <p:nvPr/>
        </p:nvSpPr>
        <p:spPr>
          <a:xfrm>
            <a:off x="3071555" y="177222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9" name="Oval 78"/>
          <p:cNvSpPr/>
          <p:nvPr/>
        </p:nvSpPr>
        <p:spPr>
          <a:xfrm>
            <a:off x="4131429" y="1772223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0" name="Oval 79"/>
          <p:cNvSpPr/>
          <p:nvPr/>
        </p:nvSpPr>
        <p:spPr>
          <a:xfrm>
            <a:off x="5176746" y="177222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1" name="Oval 80"/>
          <p:cNvSpPr/>
          <p:nvPr/>
        </p:nvSpPr>
        <p:spPr>
          <a:xfrm>
            <a:off x="6236620" y="177222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2" name="Oval 81"/>
          <p:cNvSpPr/>
          <p:nvPr/>
        </p:nvSpPr>
        <p:spPr>
          <a:xfrm>
            <a:off x="7296494" y="1772222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3" name="Oval 82"/>
          <p:cNvSpPr/>
          <p:nvPr/>
        </p:nvSpPr>
        <p:spPr>
          <a:xfrm>
            <a:off x="8356368" y="1772221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4" name="Oval 83"/>
          <p:cNvSpPr/>
          <p:nvPr/>
        </p:nvSpPr>
        <p:spPr>
          <a:xfrm>
            <a:off x="9401685" y="1772220"/>
            <a:ext cx="648393" cy="6151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85" name="Straight Connector 84"/>
          <p:cNvCxnSpPr>
            <a:stCxn id="77" idx="6"/>
            <a:endCxn id="78" idx="2"/>
          </p:cNvCxnSpPr>
          <p:nvPr/>
        </p:nvCxnSpPr>
        <p:spPr>
          <a:xfrm flipV="1">
            <a:off x="2660074" y="2079794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3712669" y="2063767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4791259" y="2060996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5839696" y="2079790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869425" y="2074249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7937609" y="208533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8990204" y="2085331"/>
            <a:ext cx="411481" cy="55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Freeform 91"/>
          <p:cNvSpPr/>
          <p:nvPr/>
        </p:nvSpPr>
        <p:spPr>
          <a:xfrm>
            <a:off x="705428" y="1468538"/>
            <a:ext cx="10747683" cy="624509"/>
          </a:xfrm>
          <a:custGeom>
            <a:avLst/>
            <a:gdLst>
              <a:gd name="connsiteX0" fmla="*/ 9352972 w 10747683"/>
              <a:gd name="connsiteY0" fmla="*/ 624509 h 624509"/>
              <a:gd name="connsiteX1" fmla="*/ 10051241 w 10747683"/>
              <a:gd name="connsiteY1" fmla="*/ 67556 h 624509"/>
              <a:gd name="connsiteX2" fmla="*/ 724361 w 10747683"/>
              <a:gd name="connsiteY2" fmla="*/ 67556 h 624509"/>
              <a:gd name="connsiteX3" fmla="*/ 1314565 w 10747683"/>
              <a:gd name="connsiteY3" fmla="*/ 591258 h 624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7683" h="624509">
                <a:moveTo>
                  <a:pt x="9352972" y="624509"/>
                </a:moveTo>
                <a:cubicBezTo>
                  <a:pt x="10421157" y="392445"/>
                  <a:pt x="11489343" y="160381"/>
                  <a:pt x="10051241" y="67556"/>
                </a:cubicBezTo>
                <a:cubicBezTo>
                  <a:pt x="8613139" y="-25269"/>
                  <a:pt x="2180474" y="-19728"/>
                  <a:pt x="724361" y="67556"/>
                </a:cubicBezTo>
                <a:cubicBezTo>
                  <a:pt x="-731752" y="154840"/>
                  <a:pt x="291406" y="373049"/>
                  <a:pt x="1314565" y="5912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5825139" y="2202873"/>
            <a:ext cx="3576546" cy="831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82" idx="5"/>
            <a:endCxn id="83" idx="3"/>
          </p:cNvCxnSpPr>
          <p:nvPr/>
        </p:nvCxnSpPr>
        <p:spPr>
          <a:xfrm flipV="1">
            <a:off x="7849932" y="2297277"/>
            <a:ext cx="601391" cy="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8063345" y="1772220"/>
            <a:ext cx="157942" cy="83797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&quot;No&quot; Symbol 99"/>
          <p:cNvSpPr/>
          <p:nvPr/>
        </p:nvSpPr>
        <p:spPr>
          <a:xfrm>
            <a:off x="5919762" y="2069308"/>
            <a:ext cx="351850" cy="39901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Freeform 103"/>
          <p:cNvSpPr/>
          <p:nvPr/>
        </p:nvSpPr>
        <p:spPr>
          <a:xfrm>
            <a:off x="1596044" y="1612669"/>
            <a:ext cx="8819803" cy="324196"/>
          </a:xfrm>
          <a:custGeom>
            <a:avLst/>
            <a:gdLst>
              <a:gd name="connsiteX0" fmla="*/ 3607723 w 8819803"/>
              <a:gd name="connsiteY0" fmla="*/ 324196 h 324196"/>
              <a:gd name="connsiteX1" fmla="*/ 1213658 w 8819803"/>
              <a:gd name="connsiteY1" fmla="*/ 315884 h 324196"/>
              <a:gd name="connsiteX2" fmla="*/ 1122218 w 8819803"/>
              <a:gd name="connsiteY2" fmla="*/ 299258 h 324196"/>
              <a:gd name="connsiteX3" fmla="*/ 839585 w 8819803"/>
              <a:gd name="connsiteY3" fmla="*/ 282633 h 324196"/>
              <a:gd name="connsiteX4" fmla="*/ 789709 w 8819803"/>
              <a:gd name="connsiteY4" fmla="*/ 274320 h 324196"/>
              <a:gd name="connsiteX5" fmla="*/ 723207 w 8819803"/>
              <a:gd name="connsiteY5" fmla="*/ 266007 h 324196"/>
              <a:gd name="connsiteX6" fmla="*/ 689956 w 8819803"/>
              <a:gd name="connsiteY6" fmla="*/ 257695 h 324196"/>
              <a:gd name="connsiteX7" fmla="*/ 640080 w 8819803"/>
              <a:gd name="connsiteY7" fmla="*/ 249382 h 324196"/>
              <a:gd name="connsiteX8" fmla="*/ 257694 w 8819803"/>
              <a:gd name="connsiteY8" fmla="*/ 257695 h 324196"/>
              <a:gd name="connsiteX9" fmla="*/ 216131 w 8819803"/>
              <a:gd name="connsiteY9" fmla="*/ 266007 h 324196"/>
              <a:gd name="connsiteX10" fmla="*/ 58189 w 8819803"/>
              <a:gd name="connsiteY10" fmla="*/ 257695 h 324196"/>
              <a:gd name="connsiteX11" fmla="*/ 16625 w 8819803"/>
              <a:gd name="connsiteY11" fmla="*/ 216131 h 324196"/>
              <a:gd name="connsiteX12" fmla="*/ 0 w 8819803"/>
              <a:gd name="connsiteY12" fmla="*/ 166255 h 324196"/>
              <a:gd name="connsiteX13" fmla="*/ 8312 w 8819803"/>
              <a:gd name="connsiteY13" fmla="*/ 83127 h 324196"/>
              <a:gd name="connsiteX14" fmla="*/ 16625 w 8819803"/>
              <a:gd name="connsiteY14" fmla="*/ 58189 h 324196"/>
              <a:gd name="connsiteX15" fmla="*/ 41563 w 8819803"/>
              <a:gd name="connsiteY15" fmla="*/ 49876 h 324196"/>
              <a:gd name="connsiteX16" fmla="*/ 58189 w 8819803"/>
              <a:gd name="connsiteY16" fmla="*/ 33251 h 324196"/>
              <a:gd name="connsiteX17" fmla="*/ 108065 w 8819803"/>
              <a:gd name="connsiteY17" fmla="*/ 16626 h 324196"/>
              <a:gd name="connsiteX18" fmla="*/ 182880 w 8819803"/>
              <a:gd name="connsiteY18" fmla="*/ 0 h 324196"/>
              <a:gd name="connsiteX19" fmla="*/ 448887 w 8819803"/>
              <a:gd name="connsiteY19" fmla="*/ 8313 h 324196"/>
              <a:gd name="connsiteX20" fmla="*/ 581891 w 8819803"/>
              <a:gd name="connsiteY20" fmla="*/ 24938 h 324196"/>
              <a:gd name="connsiteX21" fmla="*/ 3990109 w 8819803"/>
              <a:gd name="connsiteY21" fmla="*/ 16626 h 324196"/>
              <a:gd name="connsiteX22" fmla="*/ 4031672 w 8819803"/>
              <a:gd name="connsiteY22" fmla="*/ 8313 h 324196"/>
              <a:gd name="connsiteX23" fmla="*/ 4796443 w 8819803"/>
              <a:gd name="connsiteY23" fmla="*/ 0 h 324196"/>
              <a:gd name="connsiteX24" fmla="*/ 6882938 w 8819803"/>
              <a:gd name="connsiteY24" fmla="*/ 8313 h 324196"/>
              <a:gd name="connsiteX25" fmla="*/ 6949440 w 8819803"/>
              <a:gd name="connsiteY25" fmla="*/ 16626 h 324196"/>
              <a:gd name="connsiteX26" fmla="*/ 7032567 w 8819803"/>
              <a:gd name="connsiteY26" fmla="*/ 24938 h 324196"/>
              <a:gd name="connsiteX27" fmla="*/ 7348451 w 8819803"/>
              <a:gd name="connsiteY27" fmla="*/ 33251 h 324196"/>
              <a:gd name="connsiteX28" fmla="*/ 8520545 w 8819803"/>
              <a:gd name="connsiteY28" fmla="*/ 58189 h 324196"/>
              <a:gd name="connsiteX29" fmla="*/ 8570421 w 8819803"/>
              <a:gd name="connsiteY29" fmla="*/ 66502 h 324196"/>
              <a:gd name="connsiteX30" fmla="*/ 8686800 w 8819803"/>
              <a:gd name="connsiteY30" fmla="*/ 83127 h 324196"/>
              <a:gd name="connsiteX31" fmla="*/ 8711738 w 8819803"/>
              <a:gd name="connsiteY31" fmla="*/ 91440 h 324196"/>
              <a:gd name="connsiteX32" fmla="*/ 8811491 w 8819803"/>
              <a:gd name="connsiteY32" fmla="*/ 108066 h 324196"/>
              <a:gd name="connsiteX33" fmla="*/ 8819803 w 8819803"/>
              <a:gd name="connsiteY33" fmla="*/ 133004 h 324196"/>
              <a:gd name="connsiteX34" fmla="*/ 8794865 w 8819803"/>
              <a:gd name="connsiteY34" fmla="*/ 182880 h 324196"/>
              <a:gd name="connsiteX35" fmla="*/ 8769927 w 8819803"/>
              <a:gd name="connsiteY35" fmla="*/ 191193 h 324196"/>
              <a:gd name="connsiteX36" fmla="*/ 8744989 w 8819803"/>
              <a:gd name="connsiteY36" fmla="*/ 207818 h 324196"/>
              <a:gd name="connsiteX37" fmla="*/ 8703425 w 8819803"/>
              <a:gd name="connsiteY37" fmla="*/ 216131 h 324196"/>
              <a:gd name="connsiteX38" fmla="*/ 8678487 w 8819803"/>
              <a:gd name="connsiteY38" fmla="*/ 224444 h 324196"/>
              <a:gd name="connsiteX39" fmla="*/ 8620298 w 8819803"/>
              <a:gd name="connsiteY39" fmla="*/ 232756 h 324196"/>
              <a:gd name="connsiteX40" fmla="*/ 8578734 w 8819803"/>
              <a:gd name="connsiteY40" fmla="*/ 241069 h 324196"/>
              <a:gd name="connsiteX41" fmla="*/ 8545483 w 8819803"/>
              <a:gd name="connsiteY41" fmla="*/ 249382 h 324196"/>
              <a:gd name="connsiteX42" fmla="*/ 8437418 w 8819803"/>
              <a:gd name="connsiteY42" fmla="*/ 257695 h 324196"/>
              <a:gd name="connsiteX43" fmla="*/ 8420792 w 8819803"/>
              <a:gd name="connsiteY43" fmla="*/ 274320 h 324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819803" h="324196">
                <a:moveTo>
                  <a:pt x="3607723" y="324196"/>
                </a:moveTo>
                <a:lnTo>
                  <a:pt x="1213658" y="315884"/>
                </a:lnTo>
                <a:cubicBezTo>
                  <a:pt x="1143087" y="315406"/>
                  <a:pt x="1175102" y="306813"/>
                  <a:pt x="1122218" y="299258"/>
                </a:cubicBezTo>
                <a:cubicBezTo>
                  <a:pt x="1036128" y="286960"/>
                  <a:pt x="915695" y="285804"/>
                  <a:pt x="839585" y="282633"/>
                </a:cubicBezTo>
                <a:cubicBezTo>
                  <a:pt x="822960" y="279862"/>
                  <a:pt x="806394" y="276704"/>
                  <a:pt x="789709" y="274320"/>
                </a:cubicBezTo>
                <a:cubicBezTo>
                  <a:pt x="767594" y="271161"/>
                  <a:pt x="745243" y="269680"/>
                  <a:pt x="723207" y="266007"/>
                </a:cubicBezTo>
                <a:cubicBezTo>
                  <a:pt x="711938" y="264129"/>
                  <a:pt x="701159" y="259936"/>
                  <a:pt x="689956" y="257695"/>
                </a:cubicBezTo>
                <a:cubicBezTo>
                  <a:pt x="673429" y="254390"/>
                  <a:pt x="656705" y="252153"/>
                  <a:pt x="640080" y="249382"/>
                </a:cubicBezTo>
                <a:lnTo>
                  <a:pt x="257694" y="257695"/>
                </a:lnTo>
                <a:cubicBezTo>
                  <a:pt x="243576" y="258249"/>
                  <a:pt x="230260" y="266007"/>
                  <a:pt x="216131" y="266007"/>
                </a:cubicBezTo>
                <a:cubicBezTo>
                  <a:pt x="163411" y="266007"/>
                  <a:pt x="110836" y="260466"/>
                  <a:pt x="58189" y="257695"/>
                </a:cubicBezTo>
                <a:cubicBezTo>
                  <a:pt x="35440" y="242528"/>
                  <a:pt x="28292" y="242380"/>
                  <a:pt x="16625" y="216131"/>
                </a:cubicBezTo>
                <a:cubicBezTo>
                  <a:pt x="9508" y="200117"/>
                  <a:pt x="0" y="166255"/>
                  <a:pt x="0" y="166255"/>
                </a:cubicBezTo>
                <a:cubicBezTo>
                  <a:pt x="2771" y="138546"/>
                  <a:pt x="4078" y="110651"/>
                  <a:pt x="8312" y="83127"/>
                </a:cubicBezTo>
                <a:cubicBezTo>
                  <a:pt x="9644" y="74467"/>
                  <a:pt x="10429" y="64385"/>
                  <a:pt x="16625" y="58189"/>
                </a:cubicBezTo>
                <a:cubicBezTo>
                  <a:pt x="22821" y="51993"/>
                  <a:pt x="33250" y="52647"/>
                  <a:pt x="41563" y="49876"/>
                </a:cubicBezTo>
                <a:cubicBezTo>
                  <a:pt x="47105" y="44334"/>
                  <a:pt x="51179" y="36756"/>
                  <a:pt x="58189" y="33251"/>
                </a:cubicBezTo>
                <a:cubicBezTo>
                  <a:pt x="73864" y="25414"/>
                  <a:pt x="91440" y="22168"/>
                  <a:pt x="108065" y="16626"/>
                </a:cubicBezTo>
                <a:cubicBezTo>
                  <a:pt x="148996" y="2982"/>
                  <a:pt x="124354" y="9755"/>
                  <a:pt x="182880" y="0"/>
                </a:cubicBezTo>
                <a:cubicBezTo>
                  <a:pt x="271549" y="2771"/>
                  <a:pt x="360347" y="2779"/>
                  <a:pt x="448887" y="8313"/>
                </a:cubicBezTo>
                <a:cubicBezTo>
                  <a:pt x="493480" y="11100"/>
                  <a:pt x="581891" y="24938"/>
                  <a:pt x="581891" y="24938"/>
                </a:cubicBezTo>
                <a:lnTo>
                  <a:pt x="3990109" y="16626"/>
                </a:lnTo>
                <a:cubicBezTo>
                  <a:pt x="4004238" y="16558"/>
                  <a:pt x="4017546" y="8604"/>
                  <a:pt x="4031672" y="8313"/>
                </a:cubicBezTo>
                <a:lnTo>
                  <a:pt x="4796443" y="0"/>
                </a:lnTo>
                <a:lnTo>
                  <a:pt x="6882938" y="8313"/>
                </a:lnTo>
                <a:cubicBezTo>
                  <a:pt x="6905277" y="8486"/>
                  <a:pt x="6927237" y="14159"/>
                  <a:pt x="6949440" y="16626"/>
                </a:cubicBezTo>
                <a:cubicBezTo>
                  <a:pt x="6977117" y="19701"/>
                  <a:pt x="7004744" y="23779"/>
                  <a:pt x="7032567" y="24938"/>
                </a:cubicBezTo>
                <a:cubicBezTo>
                  <a:pt x="7137807" y="29323"/>
                  <a:pt x="7243156" y="30480"/>
                  <a:pt x="7348451" y="33251"/>
                </a:cubicBezTo>
                <a:cubicBezTo>
                  <a:pt x="7827211" y="97084"/>
                  <a:pt x="7364703" y="40676"/>
                  <a:pt x="8520545" y="58189"/>
                </a:cubicBezTo>
                <a:cubicBezTo>
                  <a:pt x="8537398" y="58444"/>
                  <a:pt x="8553736" y="64118"/>
                  <a:pt x="8570421" y="66502"/>
                </a:cubicBezTo>
                <a:cubicBezTo>
                  <a:pt x="8716129" y="87318"/>
                  <a:pt x="8567747" y="63287"/>
                  <a:pt x="8686800" y="83127"/>
                </a:cubicBezTo>
                <a:cubicBezTo>
                  <a:pt x="8695113" y="85898"/>
                  <a:pt x="8703146" y="89722"/>
                  <a:pt x="8711738" y="91440"/>
                </a:cubicBezTo>
                <a:cubicBezTo>
                  <a:pt x="8744793" y="98051"/>
                  <a:pt x="8811491" y="108066"/>
                  <a:pt x="8811491" y="108066"/>
                </a:cubicBezTo>
                <a:cubicBezTo>
                  <a:pt x="8814262" y="116379"/>
                  <a:pt x="8819803" y="124242"/>
                  <a:pt x="8819803" y="133004"/>
                </a:cubicBezTo>
                <a:cubicBezTo>
                  <a:pt x="8819803" y="145053"/>
                  <a:pt x="8803272" y="176154"/>
                  <a:pt x="8794865" y="182880"/>
                </a:cubicBezTo>
                <a:cubicBezTo>
                  <a:pt x="8788023" y="188354"/>
                  <a:pt x="8777764" y="187274"/>
                  <a:pt x="8769927" y="191193"/>
                </a:cubicBezTo>
                <a:cubicBezTo>
                  <a:pt x="8760991" y="195661"/>
                  <a:pt x="8754343" y="204310"/>
                  <a:pt x="8744989" y="207818"/>
                </a:cubicBezTo>
                <a:cubicBezTo>
                  <a:pt x="8731760" y="212779"/>
                  <a:pt x="8717132" y="212704"/>
                  <a:pt x="8703425" y="216131"/>
                </a:cubicBezTo>
                <a:cubicBezTo>
                  <a:pt x="8694924" y="218256"/>
                  <a:pt x="8687079" y="222726"/>
                  <a:pt x="8678487" y="224444"/>
                </a:cubicBezTo>
                <a:cubicBezTo>
                  <a:pt x="8659274" y="228286"/>
                  <a:pt x="8639625" y="229535"/>
                  <a:pt x="8620298" y="232756"/>
                </a:cubicBezTo>
                <a:cubicBezTo>
                  <a:pt x="8606361" y="235079"/>
                  <a:pt x="8592527" y="238004"/>
                  <a:pt x="8578734" y="241069"/>
                </a:cubicBezTo>
                <a:cubicBezTo>
                  <a:pt x="8567581" y="243547"/>
                  <a:pt x="8556830" y="248047"/>
                  <a:pt x="8545483" y="249382"/>
                </a:cubicBezTo>
                <a:cubicBezTo>
                  <a:pt x="8509602" y="253603"/>
                  <a:pt x="8473440" y="254924"/>
                  <a:pt x="8437418" y="257695"/>
                </a:cubicBezTo>
                <a:lnTo>
                  <a:pt x="8420792" y="274320"/>
                </a:lnTo>
              </a:path>
            </a:pathLst>
          </a:cu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35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free 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21972"/>
            <a:ext cx="10363826" cy="4569228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Make sure that the loop can never occur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Put constraints on how paths can be used to route traffic.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Use infinite virtual channels.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Deadlock free routing example: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Up/down routing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Select a root node and build a spanning tree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Links are classified as up links or down links</a:t>
            </a:r>
          </a:p>
          <a:p>
            <a:pPr lvl="3">
              <a:buFont typeface="Arial" charset="0"/>
              <a:buChar char="–"/>
              <a:defRPr/>
            </a:pPr>
            <a:r>
              <a:rPr lang="en-US" dirty="0"/>
              <a:t>Up links: from lower level to upper level</a:t>
            </a:r>
          </a:p>
          <a:p>
            <a:pPr lvl="3">
              <a:buFont typeface="Arial" charset="0"/>
              <a:buChar char="–"/>
              <a:defRPr/>
            </a:pPr>
            <a:r>
              <a:rPr lang="en-US" dirty="0"/>
              <a:t>Down links: from upper level to lower level</a:t>
            </a:r>
          </a:p>
          <a:p>
            <a:pPr lvl="3">
              <a:buFont typeface="Arial" charset="0"/>
              <a:buChar char="–"/>
              <a:defRPr/>
            </a:pPr>
            <a:r>
              <a:rPr lang="en-US" dirty="0"/>
              <a:t>Link between nodes in the same level: up/down based on node number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/>
              <a:t>Path: all up link, all down link, a sequence of up links followed by a sequence of down links</a:t>
            </a:r>
          </a:p>
          <a:p>
            <a:pPr lvl="3">
              <a:buFont typeface="Arial" charset="0"/>
              <a:buChar char="–"/>
              <a:defRPr/>
            </a:pPr>
            <a:r>
              <a:rPr lang="en-US" dirty="0"/>
              <a:t>No up link can follow a down link.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Why deadlock free?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Can we have disconnected nodes?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182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free routing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88473" y="1566407"/>
            <a:ext cx="9989127" cy="4983479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altLang="en-US" dirty="0"/>
              <a:t>Is X-Y routing on mesh deadlock free?</a:t>
            </a:r>
          </a:p>
          <a:p>
            <a:r>
              <a:rPr lang="en-US" altLang="en-US" dirty="0"/>
              <a:t>How about adaptive routing on mesh that always use the shortest paths?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5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>
                <a:sym typeface="Wingdings" panose="05000000000000000000" pitchFamily="2" charset="2"/>
              </a:rPr>
              <a:t>Store-and-Forward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A switch waits for the full packet to arrive before sending it to the next switch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Application: LAN (Ethernet), WAN (Internet routers)</a:t>
            </a:r>
          </a:p>
          <a:p>
            <a:r>
              <a:rPr lang="en-US" altLang="en-US" dirty="0">
                <a:sym typeface="Wingdings" panose="05000000000000000000" pitchFamily="2" charset="2"/>
              </a:rPr>
              <a:t>Drawback: packet latency is proportional to the number of hops (links).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Let each link has bandwidth b and latency L. Let the packet size be p and the path length be H for a packet. The packet latency is H(p/b + L), proportional to H. 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  <a:sym typeface="Wingdings" panose="05000000000000000000" pitchFamily="2" charset="2"/>
              </a:rPr>
              <a:t> Latency is not scalable!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0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Cut-through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98138" y="1691099"/>
            <a:ext cx="7058132" cy="422479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sym typeface="Wingdings" pitchFamily="2" charset="2"/>
              </a:rPr>
              <a:t>Packet is further cut into flits.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Flit size is very small, e.g. 4 bytes, 8 bytes, etc.</a:t>
            </a:r>
          </a:p>
          <a:p>
            <a:pPr lvl="1">
              <a:defRPr/>
            </a:pPr>
            <a:r>
              <a:rPr lang="en-US" dirty="0">
                <a:sym typeface="Wingdings" pitchFamily="2" charset="2"/>
              </a:rPr>
              <a:t>A packet will have one header flit, and many data flits.</a:t>
            </a:r>
          </a:p>
          <a:p>
            <a:pPr>
              <a:defRPr/>
            </a:pPr>
            <a:r>
              <a:rPr lang="en-US" dirty="0">
                <a:sym typeface="Wingdings" pitchFamily="2" charset="2"/>
              </a:rPr>
              <a:t>A switch examines the header flit and forward the message before the whole packet arrives.</a:t>
            </a:r>
          </a:p>
          <a:p>
            <a:pPr>
              <a:defRPr/>
            </a:pPr>
            <a:r>
              <a:rPr lang="en-US" dirty="0">
                <a:sym typeface="Wingdings" pitchFamily="2" charset="2"/>
              </a:rPr>
              <a:t>Pipeline in the unit of flits.</a:t>
            </a:r>
          </a:p>
          <a:p>
            <a:pPr>
              <a:defRPr/>
            </a:pPr>
            <a:r>
              <a:rPr lang="en-US" dirty="0">
                <a:sym typeface="Wingdings" pitchFamily="2" charset="2"/>
              </a:rPr>
              <a:t>Application: most high-end switches (</a:t>
            </a:r>
            <a:r>
              <a:rPr lang="en-US" dirty="0" err="1">
                <a:sym typeface="Wingdings" pitchFamily="2" charset="2"/>
              </a:rPr>
              <a:t>InfiniBand</a:t>
            </a:r>
            <a:r>
              <a:rPr lang="en-US" dirty="0">
                <a:sym typeface="Wingdings" pitchFamily="2" charset="2"/>
              </a:rPr>
              <a:t>, slingshot, also used in all supercomputers).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96102" y="2901142"/>
            <a:ext cx="532014" cy="55695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" name="Rectangle 5"/>
          <p:cNvSpPr/>
          <p:nvPr/>
        </p:nvSpPr>
        <p:spPr>
          <a:xfrm>
            <a:off x="8828116" y="2901141"/>
            <a:ext cx="532014" cy="556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" name="Rectangle 6"/>
          <p:cNvSpPr/>
          <p:nvPr/>
        </p:nvSpPr>
        <p:spPr>
          <a:xfrm>
            <a:off x="9360130" y="2901141"/>
            <a:ext cx="532014" cy="556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8" name="Rectangle 7"/>
          <p:cNvSpPr/>
          <p:nvPr/>
        </p:nvSpPr>
        <p:spPr>
          <a:xfrm>
            <a:off x="9892144" y="2901140"/>
            <a:ext cx="532014" cy="556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24158" y="2901140"/>
            <a:ext cx="532014" cy="556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956172" y="2901140"/>
            <a:ext cx="532014" cy="5569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36382" y="2252749"/>
            <a:ext cx="77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Packet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66433" y="4214553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Header Flit</a:t>
            </a:r>
          </a:p>
        </p:txBody>
      </p:sp>
      <p:cxnSp>
        <p:nvCxnSpPr>
          <p:cNvPr id="14" name="Straight Arrow Connector 13"/>
          <p:cNvCxnSpPr>
            <a:stCxn id="12" idx="0"/>
          </p:cNvCxnSpPr>
          <p:nvPr/>
        </p:nvCxnSpPr>
        <p:spPr>
          <a:xfrm flipH="1" flipV="1">
            <a:off x="8562109" y="3433155"/>
            <a:ext cx="12023" cy="781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591993" y="4220696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Flits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64906" y="4214553"/>
            <a:ext cx="826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Tail Flit</a:t>
            </a:r>
          </a:p>
        </p:txBody>
      </p:sp>
      <p:cxnSp>
        <p:nvCxnSpPr>
          <p:cNvPr id="18" name="Straight Arrow Connector 17"/>
          <p:cNvCxnSpPr>
            <a:stCxn id="16" idx="0"/>
          </p:cNvCxnSpPr>
          <p:nvPr/>
        </p:nvCxnSpPr>
        <p:spPr>
          <a:xfrm flipV="1">
            <a:off x="11278225" y="3458093"/>
            <a:ext cx="0" cy="75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0"/>
            <a:endCxn id="6" idx="2"/>
          </p:cNvCxnSpPr>
          <p:nvPr/>
        </p:nvCxnSpPr>
        <p:spPr>
          <a:xfrm flipH="1" flipV="1">
            <a:off x="9094123" y="3458094"/>
            <a:ext cx="761725" cy="762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0"/>
            <a:endCxn id="7" idx="2"/>
          </p:cNvCxnSpPr>
          <p:nvPr/>
        </p:nvCxnSpPr>
        <p:spPr>
          <a:xfrm flipH="1" flipV="1">
            <a:off x="9626137" y="3458094"/>
            <a:ext cx="229711" cy="762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8" idx="2"/>
          </p:cNvCxnSpPr>
          <p:nvPr/>
        </p:nvCxnSpPr>
        <p:spPr>
          <a:xfrm flipV="1">
            <a:off x="9855848" y="3458093"/>
            <a:ext cx="302303" cy="762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  <a:endCxn id="9" idx="2"/>
          </p:cNvCxnSpPr>
          <p:nvPr/>
        </p:nvCxnSpPr>
        <p:spPr>
          <a:xfrm flipV="1">
            <a:off x="9855848" y="3458093"/>
            <a:ext cx="834317" cy="762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2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switching versus cut-through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4705004"/>
            <a:ext cx="10363826" cy="1795549"/>
          </a:xfrm>
        </p:spPr>
        <p:txBody>
          <a:bodyPr>
            <a:normAutofit/>
          </a:bodyPr>
          <a:lstStyle/>
          <a:p>
            <a:r>
              <a:rPr lang="en-US" dirty="0"/>
              <a:t>                         Time = H (p/b + L)          </a:t>
            </a:r>
            <a:r>
              <a:rPr lang="en-US" dirty="0">
                <a:solidFill>
                  <a:srgbClr val="FF0000"/>
                </a:solidFill>
              </a:rPr>
              <a:t>Time = n/b + H L (</a:t>
            </a:r>
            <a:r>
              <a:rPr lang="en-US" dirty="0">
                <a:solidFill>
                  <a:srgbClr val="00B050"/>
                </a:solidFill>
              </a:rPr>
              <a:t>fix: p/b + H L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/>
              <a:t> When L is small, the time is independent of the hop count.</a:t>
            </a:r>
          </a:p>
          <a:p>
            <a:pPr lvl="1"/>
            <a:r>
              <a:rPr lang="en-US" dirty="0"/>
              <a:t> Latency scalability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153" y="1494905"/>
            <a:ext cx="5810250" cy="306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Cut-through routing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7939281" cy="5050523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Cut through routing: when the header of a message is blocked, the whole message will continue until it is buffered in the blocked router.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Need to be able to buffer multiple packets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High buffer requirement in routers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Eventually, the buffer will be filled up.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/>
              <a:t>Wormhole routing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Cut through routing with buffer for only one flit for each channel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Minimum buffer requirement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Each channel has the flow control mechanism - when the buffer is used, signal sender to not send anything until the buffer is cleared.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/>
              <a:t>When the header is blocked, the message stop moving (the message may be buffered in a distributed manner, occupying buffers in multiple routers).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792" y="2568632"/>
            <a:ext cx="26384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713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Contention and link level flow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3520357"/>
            <a:ext cx="10003436" cy="2984359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/>
              <a:t>Two messages try to use the same outgoing link</a:t>
            </a:r>
          </a:p>
          <a:p>
            <a:pPr lvl="1">
              <a:defRPr/>
            </a:pPr>
            <a:r>
              <a:rPr lang="en-US" dirty="0"/>
              <a:t>One needs to either buffer one message, drop one message, or misroute one message. </a:t>
            </a:r>
          </a:p>
          <a:p>
            <a:pPr>
              <a:defRPr/>
            </a:pPr>
            <a:r>
              <a:rPr lang="en-US" dirty="0"/>
              <a:t>Wormhole networks try to block in place: link-level flow control.</a:t>
            </a:r>
          </a:p>
          <a:p>
            <a:pPr lvl="1">
              <a:defRPr/>
            </a:pPr>
            <a:r>
              <a:rPr lang="en-US" dirty="0"/>
              <a:t>A message may occupy multiple links.</a:t>
            </a:r>
          </a:p>
          <a:p>
            <a:pPr lvl="1">
              <a:defRPr/>
            </a:pPr>
            <a:r>
              <a:rPr lang="en-US" dirty="0"/>
              <a:t>Cut through routing has the same effect when more data are in the network.</a:t>
            </a:r>
          </a:p>
          <a:p>
            <a:pPr>
              <a:defRPr/>
            </a:pPr>
            <a:r>
              <a:rPr lang="en-US" dirty="0"/>
              <a:t>This kind of networks are also call </a:t>
            </a:r>
            <a:r>
              <a:rPr lang="en-US" dirty="0">
                <a:solidFill>
                  <a:srgbClr val="C00000"/>
                </a:solidFill>
              </a:rPr>
              <a:t>lossless</a:t>
            </a:r>
            <a:r>
              <a:rPr lang="en-US" dirty="0"/>
              <a:t> networks (as compared to </a:t>
            </a:r>
            <a:r>
              <a:rPr lang="en-US" dirty="0" err="1"/>
              <a:t>lossy</a:t>
            </a:r>
            <a:r>
              <a:rPr lang="en-US" dirty="0"/>
              <a:t> network)</a:t>
            </a:r>
          </a:p>
          <a:p>
            <a:pPr lvl="1">
              <a:defRPr/>
            </a:pPr>
            <a:r>
              <a:rPr lang="en-US" dirty="0"/>
              <a:t>No packet is ever dropped by the network.</a:t>
            </a:r>
          </a:p>
          <a:p>
            <a:pPr lvl="1">
              <a:defRPr/>
            </a:pPr>
            <a:r>
              <a:rPr lang="en-US" dirty="0"/>
              <a:t>Is the Internet lossless? Which one is better, </a:t>
            </a:r>
            <a:r>
              <a:rPr lang="en-US" dirty="0" err="1"/>
              <a:t>lossy</a:t>
            </a:r>
            <a:r>
              <a:rPr lang="en-US" dirty="0"/>
              <a:t> or lossless network?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465" y="1491532"/>
            <a:ext cx="26384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865" y="1415332"/>
            <a:ext cx="44958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742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Wormhole Flow control</a:t>
            </a:r>
          </a:p>
        </p:txBody>
      </p:sp>
      <p:sp>
        <p:nvSpPr>
          <p:cNvPr id="4" name="Rectangle 3"/>
          <p:cNvSpPr/>
          <p:nvPr/>
        </p:nvSpPr>
        <p:spPr>
          <a:xfrm>
            <a:off x="4213190" y="221733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97544" y="221733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81898" y="221733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4" idx="3"/>
            <a:endCxn id="5" idx="1"/>
          </p:cNvCxnSpPr>
          <p:nvPr/>
        </p:nvCxnSpPr>
        <p:spPr>
          <a:xfrm>
            <a:off x="4737845" y="244593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22199" y="244593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13190" y="308926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97544" y="308926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81898" y="308926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cxnSp>
        <p:nvCxnSpPr>
          <p:cNvPr id="12" name="Straight Connector 11"/>
          <p:cNvCxnSpPr>
            <a:stCxn id="9" idx="3"/>
            <a:endCxn id="10" idx="1"/>
          </p:cNvCxnSpPr>
          <p:nvPr/>
        </p:nvCxnSpPr>
        <p:spPr>
          <a:xfrm>
            <a:off x="4737845" y="3317860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722199" y="3317860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213190" y="396118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97544" y="396118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81898" y="396118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stCxn id="14" idx="3"/>
            <a:endCxn id="15" idx="1"/>
          </p:cNvCxnSpPr>
          <p:nvPr/>
        </p:nvCxnSpPr>
        <p:spPr>
          <a:xfrm>
            <a:off x="4737845" y="4189787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22199" y="4189787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  <a:endCxn id="9" idx="0"/>
          </p:cNvCxnSpPr>
          <p:nvPr/>
        </p:nvCxnSpPr>
        <p:spPr>
          <a:xfrm>
            <a:off x="4475518" y="267453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59872" y="267453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36731" y="267453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475518" y="3546460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59872" y="3546460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454220" y="3546460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176245" y="2217332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6716546" y="2445932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176245" y="3089260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6716546" y="3317860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176245" y="3961187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6716546" y="4189787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431078" y="2674532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448567" y="3546460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4213190" y="483311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197544" y="483311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181898" y="483311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Connector 35"/>
          <p:cNvCxnSpPr>
            <a:stCxn id="33" idx="3"/>
            <a:endCxn id="34" idx="1"/>
          </p:cNvCxnSpPr>
          <p:nvPr/>
        </p:nvCxnSpPr>
        <p:spPr>
          <a:xfrm>
            <a:off x="4737845" y="5061713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722199" y="5061713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75518" y="4418386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459872" y="4418386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54220" y="4418386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176245" y="4833113"/>
            <a:ext cx="524655" cy="457200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6716546" y="5061713"/>
            <a:ext cx="45969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448567" y="4418386"/>
            <a:ext cx="0" cy="4147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225550" y="4124368"/>
            <a:ext cx="191193" cy="13083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225549" y="4930876"/>
            <a:ext cx="191193" cy="13083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364274" y="4927975"/>
            <a:ext cx="191193" cy="13083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456052" y="4927974"/>
            <a:ext cx="191193" cy="13083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6321145" y="4255205"/>
            <a:ext cx="0" cy="672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9" idx="0"/>
          </p:cNvCxnSpPr>
          <p:nvPr/>
        </p:nvCxnSpPr>
        <p:spPr>
          <a:xfrm flipH="1" flipV="1">
            <a:off x="6321145" y="4255205"/>
            <a:ext cx="1" cy="6756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0" idx="3"/>
            <a:endCxn id="49" idx="1"/>
          </p:cNvCxnSpPr>
          <p:nvPr/>
        </p:nvCxnSpPr>
        <p:spPr>
          <a:xfrm>
            <a:off x="5555467" y="4993394"/>
            <a:ext cx="670082" cy="29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1" idx="3"/>
            <a:endCxn id="50" idx="1"/>
          </p:cNvCxnSpPr>
          <p:nvPr/>
        </p:nvCxnSpPr>
        <p:spPr>
          <a:xfrm>
            <a:off x="4647245" y="4993393"/>
            <a:ext cx="717029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19387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30338</TotalTime>
  <Words>2279</Words>
  <Application>Microsoft Macintosh PowerPoint</Application>
  <PresentationFormat>Widescreen</PresentationFormat>
  <Paragraphs>297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Cambria Math</vt:lpstr>
      <vt:lpstr>Courier New</vt:lpstr>
      <vt:lpstr>Tw Cen MT</vt:lpstr>
      <vt:lpstr>Wingdings</vt:lpstr>
      <vt:lpstr>Droplet</vt:lpstr>
      <vt:lpstr>Switching, routing, and flow control</vt:lpstr>
      <vt:lpstr>Network architecture</vt:lpstr>
      <vt:lpstr>Switching</vt:lpstr>
      <vt:lpstr>Packet switching</vt:lpstr>
      <vt:lpstr>Cut-through switching</vt:lpstr>
      <vt:lpstr>Packet switching versus cut-through switching</vt:lpstr>
      <vt:lpstr>Cut-through routing variations</vt:lpstr>
      <vt:lpstr>Contention and link level flow control</vt:lpstr>
      <vt:lpstr>Wormhole Flow control</vt:lpstr>
      <vt:lpstr>Head-of-line blocking </vt:lpstr>
      <vt:lpstr>Virtual channel</vt:lpstr>
      <vt:lpstr>Lossless network and tree saturation</vt:lpstr>
      <vt:lpstr>Tree saturation example</vt:lpstr>
      <vt:lpstr>Tree saturation</vt:lpstr>
      <vt:lpstr>Tree saturation</vt:lpstr>
      <vt:lpstr>Lossless network and deadlock</vt:lpstr>
      <vt:lpstr>Virtual channels alleviate the deadlock problem</vt:lpstr>
      <vt:lpstr>Deadlock avoidance</vt:lpstr>
      <vt:lpstr>Routing</vt:lpstr>
      <vt:lpstr>Common traffic patterns used in interconnect evaluation</vt:lpstr>
      <vt:lpstr>Common traffic patterns</vt:lpstr>
      <vt:lpstr>Analyzing the routing performance with the Tornado pattern in the 8-node ring topology: average hop count</vt:lpstr>
      <vt:lpstr>Analyzing the routing performance with the Tornado pattern in the 8-node ring topology: maximum link load</vt:lpstr>
      <vt:lpstr>Routing classification: how to select path</vt:lpstr>
      <vt:lpstr>Routing classification: path length</vt:lpstr>
      <vt:lpstr>Routing classification: routing mechanism</vt:lpstr>
      <vt:lpstr>Dimension order routing in a mesh/torus</vt:lpstr>
      <vt:lpstr>Dimension order routing in a mesh/torus</vt:lpstr>
      <vt:lpstr>Valiant’s routing algorithm</vt:lpstr>
      <vt:lpstr>Valiant’s routing for Tornado pattern on the 8-node ring</vt:lpstr>
      <vt:lpstr>Adaptive routing</vt:lpstr>
      <vt:lpstr>Local information may result in sub-optimal choice</vt:lpstr>
      <vt:lpstr>Non-minimal adaptive routing</vt:lpstr>
      <vt:lpstr>Mechanism to sense remote congestion: backpressure</vt:lpstr>
      <vt:lpstr>Deadlock free routing</vt:lpstr>
      <vt:lpstr>Deadlock free routing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Microsoft Office User</cp:lastModifiedBy>
  <cp:revision>155</cp:revision>
  <dcterms:created xsi:type="dcterms:W3CDTF">2021-08-12T15:51:09Z</dcterms:created>
  <dcterms:modified xsi:type="dcterms:W3CDTF">2022-04-06T15:04:53Z</dcterms:modified>
</cp:coreProperties>
</file>