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86" r:id="rId2"/>
    <p:sldId id="327" r:id="rId3"/>
    <p:sldId id="328" r:id="rId4"/>
    <p:sldId id="291" r:id="rId5"/>
    <p:sldId id="345" r:id="rId6"/>
    <p:sldId id="346" r:id="rId7"/>
    <p:sldId id="349" r:id="rId8"/>
    <p:sldId id="348" r:id="rId9"/>
    <p:sldId id="350" r:id="rId10"/>
    <p:sldId id="347" r:id="rId11"/>
    <p:sldId id="351" r:id="rId12"/>
    <p:sldId id="352" r:id="rId13"/>
    <p:sldId id="292" r:id="rId14"/>
    <p:sldId id="289" r:id="rId15"/>
    <p:sldId id="293" r:id="rId16"/>
    <p:sldId id="312" r:id="rId17"/>
    <p:sldId id="322" r:id="rId18"/>
    <p:sldId id="306" r:id="rId19"/>
    <p:sldId id="324" r:id="rId20"/>
    <p:sldId id="325" r:id="rId21"/>
    <p:sldId id="329" r:id="rId22"/>
    <p:sldId id="330" r:id="rId23"/>
    <p:sldId id="353" r:id="rId24"/>
    <p:sldId id="331" r:id="rId25"/>
    <p:sldId id="332" r:id="rId26"/>
    <p:sldId id="333" r:id="rId27"/>
    <p:sldId id="334" r:id="rId28"/>
    <p:sldId id="335" r:id="rId29"/>
    <p:sldId id="354" r:id="rId30"/>
    <p:sldId id="336" r:id="rId31"/>
    <p:sldId id="337" r:id="rId32"/>
    <p:sldId id="338" r:id="rId33"/>
    <p:sldId id="339" r:id="rId34"/>
    <p:sldId id="340" r:id="rId35"/>
    <p:sldId id="341" r:id="rId36"/>
    <p:sldId id="343" r:id="rId37"/>
    <p:sldId id="344" r:id="rId38"/>
    <p:sldId id="34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FC3-D779-4913-B22F-B27412D00EAB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8E64-E87F-44C3-A97C-A44D160C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" y="39292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74" y="292513"/>
            <a:ext cx="10364451" cy="11228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1566408"/>
            <a:ext cx="10363826" cy="4224792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8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2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q"/>
              <a:defRPr sz="20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Aaaa</a:t>
            </a:r>
            <a:endParaRPr lang="en-US" dirty="0"/>
          </a:p>
          <a:p>
            <a:pPr lvl="1"/>
            <a:r>
              <a:rPr lang="en-US" dirty="0" err="1"/>
              <a:t>Saaaa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76466"/>
            <a:ext cx="10521222" cy="423478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First step in the interconnect design.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Topology design determines the cost of the network and significantly impact the performance: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number of switches and links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the switch port count (nodal degree)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network layout </a:t>
            </a:r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 Bound the throughput and packet latency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 </a:t>
            </a:r>
            <a:r>
              <a:rPr lang="en-US" altLang="en-US" dirty="0" smtClean="0"/>
              <a:t>Average hop counts decide the latency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674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51016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Cut: A cut partitions all nodes into two disjoint sets.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Bisection: 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Bisection is a cut that divides all nodes into half or nearly half.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Link (channel) bisection: counting the link in the bisection.</a:t>
            </a:r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Bisection </a:t>
            </a:r>
            <a:r>
              <a:rPr lang="en-US" altLang="en-US" sz="3000" dirty="0"/>
              <a:t>bandwidth: The smallest bandwidth between </a:t>
            </a:r>
            <a:r>
              <a:rPr lang="en-US" altLang="en-US" sz="3000" dirty="0" smtClean="0"/>
              <a:t>any half </a:t>
            </a:r>
            <a:r>
              <a:rPr lang="en-US" altLang="en-US" sz="3000" dirty="0"/>
              <a:t>of the nodes to another half of the nodes. </a:t>
            </a:r>
            <a:endParaRPr lang="en-US" altLang="en-US" sz="2600" dirty="0" smtClean="0"/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proxy for aggregate throughput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Routing and flow control can have significant impact</a:t>
            </a:r>
          </a:p>
          <a:p>
            <a:pPr lvl="2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Using bisection bandwidth has an implicit assumption of ideal routing (completely load balanced) and ideal flow control.</a:t>
            </a:r>
            <a:endParaRPr lang="en-US" altLang="en-US" sz="3000" dirty="0"/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With uniform random traffic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¼ of the traffic will cross the bisection in one direction.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 smtClean="0"/>
              <a:t>½ in two directions. </a:t>
            </a:r>
          </a:p>
        </p:txBody>
      </p:sp>
    </p:spTree>
    <p:extLst>
      <p:ext uri="{BB962C8B-B14F-4D97-AF65-F5344CB8AC3E}">
        <p14:creationId xmlns:p14="http://schemas.microsoft.com/office/powerpoint/2010/main" val="133729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bandwidth examples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8796" y="3266901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498435" y="2363284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7952" y="3266902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68948" y="3266901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14834" y="2363284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911109" y="3266901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98435" y="4131424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14834" y="4076006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4" idx="7"/>
            <a:endCxn id="5" idx="3"/>
          </p:cNvCxnSpPr>
          <p:nvPr/>
        </p:nvCxnSpPr>
        <p:spPr>
          <a:xfrm flipV="1">
            <a:off x="1157710" y="2909626"/>
            <a:ext cx="441767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10" idx="1"/>
          </p:cNvCxnSpPr>
          <p:nvPr/>
        </p:nvCxnSpPr>
        <p:spPr>
          <a:xfrm>
            <a:off x="1157710" y="3813243"/>
            <a:ext cx="441767" cy="4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7"/>
            <a:endCxn id="6" idx="3"/>
          </p:cNvCxnSpPr>
          <p:nvPr/>
        </p:nvCxnSpPr>
        <p:spPr>
          <a:xfrm flipV="1">
            <a:off x="2087349" y="3813244"/>
            <a:ext cx="491645" cy="41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6" idx="1"/>
          </p:cNvCxnSpPr>
          <p:nvPr/>
        </p:nvCxnSpPr>
        <p:spPr>
          <a:xfrm>
            <a:off x="2087349" y="2909626"/>
            <a:ext cx="491645" cy="45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7" idx="2"/>
          </p:cNvCxnSpPr>
          <p:nvPr/>
        </p:nvCxnSpPr>
        <p:spPr>
          <a:xfrm flipV="1">
            <a:off x="3167908" y="3586941"/>
            <a:ext cx="701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7"/>
            <a:endCxn id="8" idx="3"/>
          </p:cNvCxnSpPr>
          <p:nvPr/>
        </p:nvCxnSpPr>
        <p:spPr>
          <a:xfrm flipV="1">
            <a:off x="4457862" y="2909626"/>
            <a:ext cx="458014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5"/>
            <a:endCxn id="11" idx="1"/>
          </p:cNvCxnSpPr>
          <p:nvPr/>
        </p:nvCxnSpPr>
        <p:spPr>
          <a:xfrm>
            <a:off x="4457862" y="3813243"/>
            <a:ext cx="458014" cy="35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5"/>
            <a:endCxn id="9" idx="1"/>
          </p:cNvCxnSpPr>
          <p:nvPr/>
        </p:nvCxnSpPr>
        <p:spPr>
          <a:xfrm>
            <a:off x="5403748" y="2909626"/>
            <a:ext cx="608403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7"/>
          </p:cNvCxnSpPr>
          <p:nvPr/>
        </p:nvCxnSpPr>
        <p:spPr>
          <a:xfrm flipV="1">
            <a:off x="5403748" y="3715789"/>
            <a:ext cx="507361" cy="45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674135" y="2480862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56991" y="3345865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9897" y="245211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2931" y="416521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47856" y="335719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26" name="Oval 25"/>
          <p:cNvSpPr/>
          <p:nvPr/>
        </p:nvSpPr>
        <p:spPr>
          <a:xfrm>
            <a:off x="3428375" y="3205290"/>
            <a:ext cx="216130" cy="809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542319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26673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511027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>
            <a:off x="8066974" y="257892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51328" y="257892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42319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26673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511027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2" idx="3"/>
            <a:endCxn id="33" idx="1"/>
          </p:cNvCxnSpPr>
          <p:nvPr/>
        </p:nvCxnSpPr>
        <p:spPr>
          <a:xfrm>
            <a:off x="8066974" y="345085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051328" y="345085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542319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26673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511027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7" idx="3"/>
            <a:endCxn id="38" idx="1"/>
          </p:cNvCxnSpPr>
          <p:nvPr/>
        </p:nvCxnSpPr>
        <p:spPr>
          <a:xfrm>
            <a:off x="8066974" y="4322783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51328" y="4322783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2"/>
            <a:endCxn id="32" idx="0"/>
          </p:cNvCxnSpPr>
          <p:nvPr/>
        </p:nvCxnSpPr>
        <p:spPr>
          <a:xfrm>
            <a:off x="7804647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789001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765860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04647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789001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783349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505374" y="235032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045675" y="257892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0505374" y="322225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10045675" y="345085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0505374" y="40941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0045675" y="4322783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60207" y="280752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777696" y="3679456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542319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526673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511027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6" idx="3"/>
            <a:endCxn id="57" idx="1"/>
          </p:cNvCxnSpPr>
          <p:nvPr/>
        </p:nvCxnSpPr>
        <p:spPr>
          <a:xfrm>
            <a:off x="8066974" y="519470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051328" y="519470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804647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789001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9783349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0505374" y="496610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10045675" y="519470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0777696" y="4551382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9193876" y="1953491"/>
            <a:ext cx="216131" cy="37989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bandwidth examples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85213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69567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53921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7" idx="3"/>
            <a:endCxn id="28" idx="1"/>
          </p:cNvCxnSpPr>
          <p:nvPr/>
        </p:nvCxnSpPr>
        <p:spPr>
          <a:xfrm>
            <a:off x="4209868" y="2454237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194222" y="2454237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685213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669567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53921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32" idx="3"/>
            <a:endCxn id="33" idx="1"/>
          </p:cNvCxnSpPr>
          <p:nvPr/>
        </p:nvCxnSpPr>
        <p:spPr>
          <a:xfrm>
            <a:off x="4209868" y="332616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94222" y="332616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685213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669567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653921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7" idx="3"/>
            <a:endCxn id="38" idx="1"/>
          </p:cNvCxnSpPr>
          <p:nvPr/>
        </p:nvCxnSpPr>
        <p:spPr>
          <a:xfrm>
            <a:off x="4209868" y="419809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194222" y="419809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2"/>
            <a:endCxn id="32" idx="0"/>
          </p:cNvCxnSpPr>
          <p:nvPr/>
        </p:nvCxnSpPr>
        <p:spPr>
          <a:xfrm>
            <a:off x="3947541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31895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08754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47541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31895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926243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48268" y="222563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6188569" y="2454237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648268" y="309756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6188569" y="332616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648268" y="396949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6188569" y="419809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03101" y="2682837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920590" y="355476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685213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69567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653921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6" idx="3"/>
            <a:endCxn id="57" idx="1"/>
          </p:cNvCxnSpPr>
          <p:nvPr/>
        </p:nvCxnSpPr>
        <p:spPr>
          <a:xfrm>
            <a:off x="4209868" y="507001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94222" y="507001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947541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31895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6243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648268" y="484141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6188569" y="507001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20590" y="442669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4455622" y="3815542"/>
            <a:ext cx="8313" cy="2144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462203" y="3815542"/>
            <a:ext cx="1933732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6392487" y="1830058"/>
            <a:ext cx="8313" cy="198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85213" y="6080269"/>
            <a:ext cx="3392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the smallest cut, not a bisection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7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Metric: path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469036"/>
            <a:ext cx="10363825" cy="49392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Path diversity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Number of shortest (or short) paths between a pair of nodes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Multipath routing utilizes and exploits path diversity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243521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Interconnection network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3814" y="1415332"/>
            <a:ext cx="10363826" cy="483556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Direct 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Each switch (router) is associated (or connected) to a compute node (or terminal node)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All switches (routers) are sources and destinations of traffic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Examples: ring, mesh. When drawing such topology, switch and compute nodes are sometime merged in a graph. </a:t>
            </a:r>
          </a:p>
          <a:p>
            <a:pPr>
              <a:defRPr/>
            </a:pPr>
            <a:r>
              <a:rPr lang="en-US" dirty="0" smtClean="0"/>
              <a:t>Indirect  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Switches are distinct from compute/terminal nodes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Compute nodes can be sources and destinations of traffic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 smtClean="0"/>
              <a:t>Switches do not generate traffic</a:t>
            </a:r>
          </a:p>
          <a:p>
            <a:pPr lvl="1">
              <a:defRPr/>
            </a:pPr>
            <a:r>
              <a:rPr lang="en-US" dirty="0" smtClean="0"/>
              <a:t>Example: </a:t>
            </a:r>
            <a:r>
              <a:rPr lang="en-US" dirty="0" err="1" smtClean="0"/>
              <a:t>bufferfly</a:t>
            </a:r>
            <a:r>
              <a:rPr lang="en-US" dirty="0" smtClean="0"/>
              <a:t> network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3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287" y="232927"/>
            <a:ext cx="10364451" cy="1122819"/>
          </a:xfrm>
        </p:spPr>
        <p:txBody>
          <a:bodyPr/>
          <a:lstStyle/>
          <a:p>
            <a:r>
              <a:rPr lang="en-US" dirty="0" smtClean="0"/>
              <a:t>Direct and indirect network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9292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3646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5" idx="1"/>
          </p:cNvCxnSpPr>
          <p:nvPr/>
        </p:nvCxnSpPr>
        <p:spPr>
          <a:xfrm>
            <a:off x="1603947" y="258955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88301" y="258955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79292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63646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3"/>
            <a:endCxn id="11" idx="1"/>
          </p:cNvCxnSpPr>
          <p:nvPr/>
        </p:nvCxnSpPr>
        <p:spPr>
          <a:xfrm>
            <a:off x="1603947" y="34614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88301" y="34614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79292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3646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0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5" idx="3"/>
            <a:endCxn id="16" idx="1"/>
          </p:cNvCxnSpPr>
          <p:nvPr/>
        </p:nvCxnSpPr>
        <p:spPr>
          <a:xfrm>
            <a:off x="1603947" y="433340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88301" y="433340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  <a:endCxn id="10" idx="0"/>
          </p:cNvCxnSpPr>
          <p:nvPr/>
        </p:nvCxnSpPr>
        <p:spPr>
          <a:xfrm>
            <a:off x="1341620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25974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02833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41620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25974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320322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042347" y="236095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582648" y="258955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042347" y="32328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582648" y="34614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42347" y="410480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3582648" y="433340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97180" y="281815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14669" y="369007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079292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63646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0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5" idx="3"/>
            <a:endCxn id="36" idx="1"/>
          </p:cNvCxnSpPr>
          <p:nvPr/>
        </p:nvCxnSpPr>
        <p:spPr>
          <a:xfrm>
            <a:off x="1603947" y="520533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301" y="520533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41620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25974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320322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042347" y="497673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582648" y="520533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14669" y="456200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269089" y="1596833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85988" y="1606827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102887" y="1596833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269089" y="270485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185988" y="2714850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02887" y="270485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269089" y="3812879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185988" y="3822873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102887" y="3812879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269089" y="493089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185988" y="4940890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02887" y="4930896"/>
            <a:ext cx="419725" cy="71952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134833" y="135574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142331" y="194910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27335" y="254245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134833" y="313581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127335" y="373918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134833" y="433253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142331" y="491278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149829" y="55061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0137207" y="1378227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0144705" y="197158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129709" y="256493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137207" y="315829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129709" y="3761663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137207" y="435501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144705" y="493526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0152203" y="55286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7688814" y="1739239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688814" y="2846013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688814" y="4355019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688814" y="5506141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8603214" y="1734242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603214" y="3285419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603214" y="5506141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603214" y="3990263"/>
            <a:ext cx="4971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688814" y="2192692"/>
            <a:ext cx="497174" cy="18175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698816" y="3295083"/>
            <a:ext cx="497174" cy="18175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703810" y="2169594"/>
            <a:ext cx="474680" cy="1794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13814" y="3285419"/>
            <a:ext cx="474680" cy="179443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603214" y="2169594"/>
            <a:ext cx="497174" cy="666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8613211" y="4398118"/>
            <a:ext cx="497174" cy="666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613211" y="2169594"/>
            <a:ext cx="464676" cy="6664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638199" y="4415606"/>
            <a:ext cx="452200" cy="6314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58" idx="3"/>
          </p:cNvCxnSpPr>
          <p:nvPr/>
        </p:nvCxnSpPr>
        <p:spPr>
          <a:xfrm>
            <a:off x="6659488" y="1584346"/>
            <a:ext cx="609601" cy="14989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9" idx="3"/>
          </p:cNvCxnSpPr>
          <p:nvPr/>
        </p:nvCxnSpPr>
        <p:spPr>
          <a:xfrm flipV="1">
            <a:off x="6666986" y="2150219"/>
            <a:ext cx="602103" cy="2748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0" idx="3"/>
          </p:cNvCxnSpPr>
          <p:nvPr/>
        </p:nvCxnSpPr>
        <p:spPr>
          <a:xfrm>
            <a:off x="6651990" y="2771058"/>
            <a:ext cx="554646" cy="749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61" idx="3"/>
          </p:cNvCxnSpPr>
          <p:nvPr/>
        </p:nvCxnSpPr>
        <p:spPr>
          <a:xfrm flipV="1">
            <a:off x="6659488" y="3236070"/>
            <a:ext cx="558386" cy="12834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62" idx="3"/>
          </p:cNvCxnSpPr>
          <p:nvPr/>
        </p:nvCxnSpPr>
        <p:spPr>
          <a:xfrm>
            <a:off x="6651990" y="3967782"/>
            <a:ext cx="624597" cy="224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63" idx="3"/>
          </p:cNvCxnSpPr>
          <p:nvPr/>
        </p:nvCxnSpPr>
        <p:spPr>
          <a:xfrm flipV="1">
            <a:off x="6659488" y="4384386"/>
            <a:ext cx="549647" cy="1767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64" idx="3"/>
          </p:cNvCxnSpPr>
          <p:nvPr/>
        </p:nvCxnSpPr>
        <p:spPr>
          <a:xfrm flipV="1">
            <a:off x="6666986" y="5108892"/>
            <a:ext cx="548396" cy="324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65" idx="3"/>
          </p:cNvCxnSpPr>
          <p:nvPr/>
        </p:nvCxnSpPr>
        <p:spPr>
          <a:xfrm flipV="1">
            <a:off x="6674484" y="5493032"/>
            <a:ext cx="594605" cy="2417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66" idx="1"/>
          </p:cNvCxnSpPr>
          <p:nvPr/>
        </p:nvCxnSpPr>
        <p:spPr>
          <a:xfrm flipV="1">
            <a:off x="9522612" y="1606827"/>
            <a:ext cx="614595" cy="1274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67" idx="1"/>
          </p:cNvCxnSpPr>
          <p:nvPr/>
        </p:nvCxnSpPr>
        <p:spPr>
          <a:xfrm>
            <a:off x="9525111" y="2163960"/>
            <a:ext cx="619594" cy="362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68" idx="1"/>
          </p:cNvCxnSpPr>
          <p:nvPr/>
        </p:nvCxnSpPr>
        <p:spPr>
          <a:xfrm flipV="1">
            <a:off x="9547612" y="2793539"/>
            <a:ext cx="582097" cy="424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69" idx="1"/>
          </p:cNvCxnSpPr>
          <p:nvPr/>
        </p:nvCxnSpPr>
        <p:spPr>
          <a:xfrm>
            <a:off x="9535112" y="3285419"/>
            <a:ext cx="602095" cy="1014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endCxn id="70" idx="1"/>
          </p:cNvCxnSpPr>
          <p:nvPr/>
        </p:nvCxnSpPr>
        <p:spPr>
          <a:xfrm>
            <a:off x="9547612" y="3964030"/>
            <a:ext cx="582097" cy="2623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endCxn id="71" idx="1"/>
          </p:cNvCxnSpPr>
          <p:nvPr/>
        </p:nvCxnSpPr>
        <p:spPr>
          <a:xfrm>
            <a:off x="9535100" y="4372510"/>
            <a:ext cx="602107" cy="2111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72" idx="1"/>
          </p:cNvCxnSpPr>
          <p:nvPr/>
        </p:nvCxnSpPr>
        <p:spPr>
          <a:xfrm>
            <a:off x="9522612" y="5079855"/>
            <a:ext cx="622093" cy="84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73" idx="1"/>
          </p:cNvCxnSpPr>
          <p:nvPr/>
        </p:nvCxnSpPr>
        <p:spPr>
          <a:xfrm>
            <a:off x="9535100" y="5493032"/>
            <a:ext cx="617103" cy="2641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1620" y="6047283"/>
            <a:ext cx="3602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Direct: switch and compute nodes are</a:t>
            </a:r>
          </a:p>
          <a:p>
            <a:r>
              <a:rPr lang="en-US" dirty="0" smtClean="0"/>
              <a:t>together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4358" y="6112211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3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and irregular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7"/>
            <a:ext cx="10363826" cy="5033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Regular </a:t>
            </a:r>
            <a:r>
              <a:rPr lang="en-US" sz="3000" dirty="0"/>
              <a:t>topologies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Nodes are connected with some kind of patterns.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The graph has a structure.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Nodes are identified by coordinates.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Routing can usually pre-determined by the coordinates of the nodes.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/>
              <a:t>Irregular topologies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Nodes are connected arbitrarily.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The graph does not have a structure, e.g. internet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200" dirty="0"/>
              <a:t>More extensible in comparison to regular topology.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600" dirty="0"/>
              <a:t>Usually use variations of shortest path routing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3000" dirty="0" smtClean="0"/>
              <a:t>Which has better topology extensibility?</a:t>
            </a:r>
          </a:p>
        </p:txBody>
      </p:sp>
    </p:spTree>
    <p:extLst>
      <p:ext uri="{BB962C8B-B14F-4D97-AF65-F5344CB8AC3E}">
        <p14:creationId xmlns:p14="http://schemas.microsoft.com/office/powerpoint/2010/main" val="258985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array and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399" y="4959053"/>
            <a:ext cx="10363826" cy="1424696"/>
          </a:xfrm>
        </p:spPr>
        <p:txBody>
          <a:bodyPr>
            <a:normAutofit/>
          </a:bodyPr>
          <a:lstStyle/>
          <a:p>
            <a:r>
              <a:rPr lang="en-US" dirty="0" smtClean="0"/>
              <a:t> For a linear array or a ring with N nodes, what are the diameter, nodal degree, and bisection bandwidth?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156" y="1752600"/>
            <a:ext cx="4475163" cy="2849563"/>
          </a:xfrm>
          <a:prstGeom prst="rect">
            <a:avLst/>
          </a:prstGeom>
          <a:noFill/>
        </p:spPr>
      </p:pic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239159" y="1752600"/>
            <a:ext cx="1752600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Linear array</a:t>
            </a: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8239159" y="2603416"/>
            <a:ext cx="1752600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Ring (torus)</a:t>
            </a:r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8239159" y="3784668"/>
            <a:ext cx="2133600" cy="369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Short wire torus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39339" y="1928191"/>
            <a:ext cx="1470991" cy="19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5" idx="1"/>
          </p:cNvCxnSpPr>
          <p:nvPr/>
        </p:nvCxnSpPr>
        <p:spPr>
          <a:xfrm flipH="1" flipV="1">
            <a:off x="6798365" y="2768634"/>
            <a:ext cx="1440794" cy="1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7" idx="1"/>
          </p:cNvCxnSpPr>
          <p:nvPr/>
        </p:nvCxnSpPr>
        <p:spPr>
          <a:xfrm flipH="1" flipV="1">
            <a:off x="6798365" y="3965713"/>
            <a:ext cx="1440794" cy="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0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Describing linear array and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3393519"/>
          </a:xfrm>
        </p:spPr>
        <p:txBody>
          <a:bodyPr>
            <a:normAutofit/>
          </a:bodyPr>
          <a:lstStyle/>
          <a:p>
            <a:r>
              <a:rPr lang="en-US" altLang="en-US" dirty="0"/>
              <a:t>Array: nodes are numbered from 0, 1, …, </a:t>
            </a:r>
            <a:r>
              <a:rPr lang="en-US" altLang="en-US" dirty="0" smtClean="0"/>
              <a:t>N-1</a:t>
            </a:r>
            <a:endParaRPr lang="en-US" altLang="en-US" dirty="0"/>
          </a:p>
          <a:p>
            <a:pPr lvl="1"/>
            <a:r>
              <a:rPr lang="en-US" altLang="en-US" dirty="0"/>
              <a:t>Node </a:t>
            </a:r>
            <a:r>
              <a:rPr lang="en-US" altLang="en-US" dirty="0" err="1"/>
              <a:t>i</a:t>
            </a:r>
            <a:r>
              <a:rPr lang="en-US" altLang="en-US" dirty="0"/>
              <a:t> is connected to node i+1,  </a:t>
            </a:r>
            <a:r>
              <a:rPr lang="en-US" altLang="en-US" dirty="0" smtClean="0"/>
              <a:t>0 &lt;=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&lt;= N-2</a:t>
            </a:r>
            <a:endParaRPr lang="en-US" altLang="en-US" dirty="0"/>
          </a:p>
          <a:p>
            <a:r>
              <a:rPr lang="en-US" altLang="en-US" dirty="0"/>
              <a:t>Ring: nodes are numbered from 0, 1, …, N-1</a:t>
            </a:r>
          </a:p>
          <a:p>
            <a:pPr lvl="1"/>
            <a:r>
              <a:rPr lang="en-US" altLang="en-US" dirty="0"/>
              <a:t>Node I is connected to node (i+1) mod N, for all </a:t>
            </a:r>
            <a:r>
              <a:rPr lang="en-US" altLang="en-US" dirty="0" smtClean="0"/>
              <a:t>0 &lt;=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&lt;= N-1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00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smtClean="0"/>
              <a:t>Multidimensional Meshes and Tori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7254" y="4224129"/>
                <a:ext cx="11041772" cy="21113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sz="2400" dirty="0" smtClean="0"/>
                  <a:t> Let the sizes of a d-dimensional mesh/torus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, </a:t>
                </a:r>
                <a:r>
                  <a:rPr lang="en-US" altLang="en-US" sz="2400" dirty="0" smtClean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each</m:t>
                    </m:r>
                  </m:oMath>
                </a14:m>
                <a:r>
                  <a:rPr lang="en-US" altLang="en-US" sz="2400" dirty="0" smtClean="0"/>
                  <a:t> node in the topology can be represented by a d-dimension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, </a:t>
                </a:r>
                <a:r>
                  <a:rPr lang="en-US" altLang="en-US" sz="2400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),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r>
                  <a:rPr lang="en-US" altLang="en-US" sz="2400" dirty="0" smtClean="0"/>
                  <a:t>Which nodes does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4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) connect to? </a:t>
                </a:r>
                <a:endParaRPr lang="en-US" altLang="en-US" sz="2400" dirty="0"/>
              </a:p>
              <a:p>
                <a:r>
                  <a:rPr lang="en-US" altLang="en-US" sz="2400" dirty="0" smtClean="0"/>
                  <a:t>Mesh: Diameter = ? Nodal degree = ? Bisection bandwidth = ?</a:t>
                </a:r>
              </a:p>
              <a:p>
                <a:r>
                  <a:rPr lang="en-US" altLang="en-US" sz="2400" dirty="0" smtClean="0"/>
                  <a:t>Torus: Diameter = ? Nodal degree = ? Bisection bandwidth = ? 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7254" y="4224129"/>
                <a:ext cx="11041772" cy="2111313"/>
              </a:xfrm>
              <a:blipFill>
                <a:blip r:embed="rId2"/>
                <a:stretch>
                  <a:fillRect l="-497"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73390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67739" y="3585265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torus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Performance: Network offered load .vs. average package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1210" y="1491521"/>
            <a:ext cx="10363826" cy="133493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960077" y="1537703"/>
            <a:ext cx="14990" cy="372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139163" y="3090110"/>
            <a:ext cx="337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package latency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74852" y="5484821"/>
            <a:ext cx="492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Offered load (packet generation rate)</a:t>
            </a:r>
          </a:p>
        </p:txBody>
      </p:sp>
      <p:sp>
        <p:nvSpPr>
          <p:cNvPr id="19" name="Freeform 18"/>
          <p:cNvSpPr/>
          <p:nvPr/>
        </p:nvSpPr>
        <p:spPr>
          <a:xfrm>
            <a:off x="1976581" y="1616364"/>
            <a:ext cx="4830618" cy="2669309"/>
          </a:xfrm>
          <a:custGeom>
            <a:avLst/>
            <a:gdLst>
              <a:gd name="connsiteX0" fmla="*/ 0 w 4830618"/>
              <a:gd name="connsiteY0" fmla="*/ 2669309 h 2669309"/>
              <a:gd name="connsiteX1" fmla="*/ 3223491 w 4830618"/>
              <a:gd name="connsiteY1" fmla="*/ 2253673 h 2669309"/>
              <a:gd name="connsiteX2" fmla="*/ 4535055 w 4830618"/>
              <a:gd name="connsiteY2" fmla="*/ 1283854 h 2669309"/>
              <a:gd name="connsiteX3" fmla="*/ 4830618 w 4830618"/>
              <a:gd name="connsiteY3" fmla="*/ 36945 h 2669309"/>
              <a:gd name="connsiteX4" fmla="*/ 4830618 w 4830618"/>
              <a:gd name="connsiteY4" fmla="*/ 36945 h 2669309"/>
              <a:gd name="connsiteX5" fmla="*/ 4830618 w 4830618"/>
              <a:gd name="connsiteY5" fmla="*/ 0 h 26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0618" h="2669309">
                <a:moveTo>
                  <a:pt x="0" y="2669309"/>
                </a:moveTo>
                <a:cubicBezTo>
                  <a:pt x="1233824" y="2576945"/>
                  <a:pt x="2467649" y="2484582"/>
                  <a:pt x="3223491" y="2253673"/>
                </a:cubicBezTo>
                <a:cubicBezTo>
                  <a:pt x="3979333" y="2022764"/>
                  <a:pt x="4267201" y="1653309"/>
                  <a:pt x="4535055" y="1283854"/>
                </a:cubicBezTo>
                <a:cubicBezTo>
                  <a:pt x="4802909" y="914399"/>
                  <a:pt x="4830618" y="36945"/>
                  <a:pt x="4830618" y="36945"/>
                </a:cubicBezTo>
                <a:lnTo>
                  <a:pt x="4830618" y="36945"/>
                </a:lnTo>
                <a:lnTo>
                  <a:pt x="483061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975067" y="5262759"/>
            <a:ext cx="708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70702" y="4394367"/>
            <a:ext cx="2849819" cy="830997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Minimal latency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67572" y="5007142"/>
            <a:ext cx="5476937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60076" y="4651542"/>
            <a:ext cx="5476937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60076" y="4285673"/>
            <a:ext cx="547693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04363" y="4651542"/>
            <a:ext cx="766339" cy="280676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70701" y="3115806"/>
            <a:ext cx="2849819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Minimal latency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204363" y="3999346"/>
            <a:ext cx="766338" cy="65219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70701" y="1372770"/>
            <a:ext cx="284981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Minimal latency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 and flow</a:t>
            </a:r>
          </a:p>
          <a:p>
            <a:r>
              <a:rPr lang="en-US" sz="2400" dirty="0" smtClean="0"/>
              <a:t>control</a:t>
            </a:r>
            <a:endParaRPr lang="en-US" sz="2400" dirty="0"/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6603999" y="2157600"/>
            <a:ext cx="1366702" cy="212807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08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2514"/>
            <a:ext cx="10364451" cy="955842"/>
          </a:xfrm>
        </p:spPr>
        <p:txBody>
          <a:bodyPr>
            <a:normAutofit/>
          </a:bodyPr>
          <a:lstStyle/>
          <a:p>
            <a:r>
              <a:rPr lang="en-US" dirty="0" err="1" smtClean="0"/>
              <a:t>Hypercubes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9444" y="4462821"/>
            <a:ext cx="10363826" cy="2208725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Also called Binary n-cube: n dimensions, the size of each dimension is 2.  </a:t>
            </a:r>
          </a:p>
          <a:p>
            <a:r>
              <a:rPr lang="en-US" altLang="en-US" sz="2400" dirty="0" smtClean="0"/>
              <a:t>Each node is represented by a binary number. </a:t>
            </a:r>
            <a:endParaRPr lang="en-US" altLang="en-US" sz="2400" dirty="0"/>
          </a:p>
          <a:p>
            <a:pPr lvl="1"/>
            <a:r>
              <a:rPr lang="en-US" altLang="en-US" sz="2000" dirty="0" smtClean="0"/>
              <a:t> A link between two nodes whose binary numbers differ by 1 bit. </a:t>
            </a:r>
          </a:p>
          <a:p>
            <a:r>
              <a:rPr lang="en-US" altLang="en-US" sz="2400" dirty="0" smtClean="0"/>
              <a:t> Diameter ? Nodal degree? Bisection bandwidth?</a:t>
            </a:r>
            <a:endParaRPr lang="en-US" altLang="en-US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0" y="1321903"/>
            <a:ext cx="7307263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18912" y="1321903"/>
            <a:ext cx="4648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044108" y="3510279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02641" y="368127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069344" y="3510279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69344" y="367124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001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006573" y="2497484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82419" y="265845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010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069344" y="2484436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69344" y="2645405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011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10368698" y="3497231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427231" y="366822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1393934" y="3497231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393934" y="365820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101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0331163" y="2484436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407009" y="264540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1393934" y="2471388"/>
            <a:ext cx="681644" cy="69127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393934" y="263235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111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6"/>
            <a:endCxn id="10" idx="1"/>
          </p:cNvCxnSpPr>
          <p:nvPr/>
        </p:nvCxnSpPr>
        <p:spPr>
          <a:xfrm>
            <a:off x="8725752" y="3855914"/>
            <a:ext cx="343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2" idx="3"/>
            <a:endCxn id="16" idx="1"/>
          </p:cNvCxnSpPr>
          <p:nvPr/>
        </p:nvCxnSpPr>
        <p:spPr>
          <a:xfrm flipV="1">
            <a:off x="8646997" y="2830071"/>
            <a:ext cx="422347" cy="13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4"/>
            <a:endCxn id="9" idx="0"/>
          </p:cNvCxnSpPr>
          <p:nvPr/>
        </p:nvCxnSpPr>
        <p:spPr>
          <a:xfrm>
            <a:off x="9410166" y="3175706"/>
            <a:ext cx="0" cy="33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40595" y="3188754"/>
            <a:ext cx="0" cy="33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684784" y="3188754"/>
            <a:ext cx="0" cy="33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734958" y="3175706"/>
            <a:ext cx="0" cy="334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1050342" y="2830071"/>
            <a:ext cx="343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050342" y="3851952"/>
            <a:ext cx="343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1" idx="0"/>
            <a:endCxn id="21" idx="1"/>
          </p:cNvCxnSpPr>
          <p:nvPr/>
        </p:nvCxnSpPr>
        <p:spPr>
          <a:xfrm rot="16200000" flipH="1">
            <a:off x="9345098" y="1499781"/>
            <a:ext cx="88186" cy="2083592"/>
          </a:xfrm>
          <a:prstGeom prst="curvedConnector3">
            <a:avLst>
              <a:gd name="adj1" fmla="val -274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rot="16200000" flipH="1">
            <a:off x="10428844" y="1502706"/>
            <a:ext cx="88186" cy="2083592"/>
          </a:xfrm>
          <a:prstGeom prst="curvedConnector3">
            <a:avLst>
              <a:gd name="adj1" fmla="val -274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H="1">
            <a:off x="9362411" y="2527700"/>
            <a:ext cx="88186" cy="2083592"/>
          </a:xfrm>
          <a:prstGeom prst="curvedConnector3">
            <a:avLst>
              <a:gd name="adj1" fmla="val -274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16200000" flipH="1">
            <a:off x="10392697" y="2500042"/>
            <a:ext cx="88186" cy="2083592"/>
          </a:xfrm>
          <a:prstGeom prst="curvedConnector3">
            <a:avLst>
              <a:gd name="adj1" fmla="val -274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22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n-cube (n-dimensional, size of each dimension is 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18327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Generalized from hypercube (from </a:t>
            </a:r>
            <a:r>
              <a:rPr lang="en-US" dirty="0"/>
              <a:t>binary (hypercube) to </a:t>
            </a:r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n</a:t>
            </a:r>
            <a:r>
              <a:rPr lang="en-US" dirty="0" smtClean="0"/>
              <a:t> dimensions, each </a:t>
            </a:r>
            <a:r>
              <a:rPr lang="en-US" dirty="0"/>
              <a:t>dimension has k </a:t>
            </a:r>
            <a:r>
              <a:rPr lang="en-US" dirty="0" smtClean="0"/>
              <a:t>elements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Each node is identified by a </a:t>
            </a:r>
            <a:r>
              <a:rPr lang="en-US" dirty="0" smtClean="0"/>
              <a:t>n-digit k-based number.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471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425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473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21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56922" y="4691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>
            <a:stCxn id="5" idx="6"/>
            <a:endCxn id="6" idx="2"/>
          </p:cNvCxnSpPr>
          <p:nvPr/>
        </p:nvCxnSpPr>
        <p:spPr>
          <a:xfrm>
            <a:off x="4094922" y="4767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6"/>
            <a:endCxn id="7" idx="2"/>
          </p:cNvCxnSpPr>
          <p:nvPr/>
        </p:nvCxnSpPr>
        <p:spPr>
          <a:xfrm>
            <a:off x="4399722" y="4767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  <a:endCxn id="8" idx="2"/>
          </p:cNvCxnSpPr>
          <p:nvPr/>
        </p:nvCxnSpPr>
        <p:spPr>
          <a:xfrm>
            <a:off x="4704522" y="4767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2189922" y="51484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0-cube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3866322" y="57580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1-cube</a:t>
            </a:r>
          </a:p>
        </p:txBody>
      </p:sp>
      <p:sp>
        <p:nvSpPr>
          <p:cNvPr id="14" name="Oval 13"/>
          <p:cNvSpPr/>
          <p:nvPr/>
        </p:nvSpPr>
        <p:spPr>
          <a:xfrm>
            <a:off x="59237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285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5333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381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761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809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57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9237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285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333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381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>
            <a:stCxn id="21" idx="6"/>
            <a:endCxn id="22" idx="2"/>
          </p:cNvCxnSpPr>
          <p:nvPr/>
        </p:nvCxnSpPr>
        <p:spPr>
          <a:xfrm>
            <a:off x="60761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6"/>
            <a:endCxn id="23" idx="2"/>
          </p:cNvCxnSpPr>
          <p:nvPr/>
        </p:nvCxnSpPr>
        <p:spPr>
          <a:xfrm>
            <a:off x="63809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6"/>
            <a:endCxn id="24" idx="2"/>
          </p:cNvCxnSpPr>
          <p:nvPr/>
        </p:nvCxnSpPr>
        <p:spPr>
          <a:xfrm>
            <a:off x="66857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9237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2285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333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381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>
            <a:stCxn id="28" idx="6"/>
            <a:endCxn id="29" idx="2"/>
          </p:cNvCxnSpPr>
          <p:nvPr/>
        </p:nvCxnSpPr>
        <p:spPr>
          <a:xfrm>
            <a:off x="60761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6"/>
            <a:endCxn id="30" idx="2"/>
          </p:cNvCxnSpPr>
          <p:nvPr/>
        </p:nvCxnSpPr>
        <p:spPr>
          <a:xfrm>
            <a:off x="63809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6"/>
            <a:endCxn id="31" idx="2"/>
          </p:cNvCxnSpPr>
          <p:nvPr/>
        </p:nvCxnSpPr>
        <p:spPr>
          <a:xfrm>
            <a:off x="66857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9237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285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333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8381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/>
          <p:cNvCxnSpPr>
            <a:stCxn id="35" idx="6"/>
            <a:endCxn id="36" idx="2"/>
          </p:cNvCxnSpPr>
          <p:nvPr/>
        </p:nvCxnSpPr>
        <p:spPr>
          <a:xfrm>
            <a:off x="60761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6" idx="6"/>
            <a:endCxn id="37" idx="2"/>
          </p:cNvCxnSpPr>
          <p:nvPr/>
        </p:nvCxnSpPr>
        <p:spPr>
          <a:xfrm>
            <a:off x="63809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6"/>
            <a:endCxn id="38" idx="2"/>
          </p:cNvCxnSpPr>
          <p:nvPr/>
        </p:nvCxnSpPr>
        <p:spPr>
          <a:xfrm>
            <a:off x="66857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4" idx="4"/>
            <a:endCxn id="21" idx="0"/>
          </p:cNvCxnSpPr>
          <p:nvPr/>
        </p:nvCxnSpPr>
        <p:spPr>
          <a:xfrm rot="5400000">
            <a:off x="59237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1" idx="4"/>
            <a:endCxn id="28" idx="0"/>
          </p:cNvCxnSpPr>
          <p:nvPr/>
        </p:nvCxnSpPr>
        <p:spPr>
          <a:xfrm rot="5400000">
            <a:off x="59237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8" idx="4"/>
            <a:endCxn id="35" idx="0"/>
          </p:cNvCxnSpPr>
          <p:nvPr/>
        </p:nvCxnSpPr>
        <p:spPr>
          <a:xfrm rot="5400000">
            <a:off x="59237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5" idx="4"/>
            <a:endCxn id="22" idx="0"/>
          </p:cNvCxnSpPr>
          <p:nvPr/>
        </p:nvCxnSpPr>
        <p:spPr>
          <a:xfrm rot="5400000">
            <a:off x="62285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2" idx="4"/>
            <a:endCxn id="29" idx="0"/>
          </p:cNvCxnSpPr>
          <p:nvPr/>
        </p:nvCxnSpPr>
        <p:spPr>
          <a:xfrm rot="5400000">
            <a:off x="62285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9" idx="4"/>
            <a:endCxn id="36" idx="0"/>
          </p:cNvCxnSpPr>
          <p:nvPr/>
        </p:nvCxnSpPr>
        <p:spPr>
          <a:xfrm rot="5400000">
            <a:off x="62285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  <a:endCxn id="23" idx="0"/>
          </p:cNvCxnSpPr>
          <p:nvPr/>
        </p:nvCxnSpPr>
        <p:spPr>
          <a:xfrm rot="5400000">
            <a:off x="65333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4"/>
            <a:endCxn id="30" idx="0"/>
          </p:cNvCxnSpPr>
          <p:nvPr/>
        </p:nvCxnSpPr>
        <p:spPr>
          <a:xfrm rot="5400000">
            <a:off x="65333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0" idx="4"/>
            <a:endCxn id="37" idx="0"/>
          </p:cNvCxnSpPr>
          <p:nvPr/>
        </p:nvCxnSpPr>
        <p:spPr>
          <a:xfrm rot="5400000">
            <a:off x="65333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7" idx="4"/>
            <a:endCxn id="24" idx="0"/>
          </p:cNvCxnSpPr>
          <p:nvPr/>
        </p:nvCxnSpPr>
        <p:spPr>
          <a:xfrm rot="5400000">
            <a:off x="68381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4" idx="4"/>
            <a:endCxn id="31" idx="0"/>
          </p:cNvCxnSpPr>
          <p:nvPr/>
        </p:nvCxnSpPr>
        <p:spPr>
          <a:xfrm rot="5400000">
            <a:off x="68381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4"/>
            <a:endCxn id="38" idx="0"/>
          </p:cNvCxnSpPr>
          <p:nvPr/>
        </p:nvCxnSpPr>
        <p:spPr>
          <a:xfrm rot="5400000">
            <a:off x="68381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71"/>
          <p:cNvSpPr txBox="1">
            <a:spLocks noChangeArrowheads="1"/>
          </p:cNvSpPr>
          <p:nvPr/>
        </p:nvSpPr>
        <p:spPr bwMode="auto">
          <a:xfrm>
            <a:off x="5695122" y="58342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2-cube</a:t>
            </a:r>
          </a:p>
        </p:txBody>
      </p:sp>
      <p:sp>
        <p:nvSpPr>
          <p:cNvPr id="55" name="Oval 54"/>
          <p:cNvSpPr/>
          <p:nvPr/>
        </p:nvSpPr>
        <p:spPr>
          <a:xfrm>
            <a:off x="80573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3621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6669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9717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82097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5145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819322" y="42340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0573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3621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6669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9717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6" name="Straight Connector 65"/>
          <p:cNvCxnSpPr>
            <a:stCxn id="62" idx="6"/>
            <a:endCxn id="63" idx="2"/>
          </p:cNvCxnSpPr>
          <p:nvPr/>
        </p:nvCxnSpPr>
        <p:spPr>
          <a:xfrm>
            <a:off x="82097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3" idx="6"/>
            <a:endCxn id="64" idx="2"/>
          </p:cNvCxnSpPr>
          <p:nvPr/>
        </p:nvCxnSpPr>
        <p:spPr>
          <a:xfrm>
            <a:off x="85145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6"/>
            <a:endCxn id="65" idx="2"/>
          </p:cNvCxnSpPr>
          <p:nvPr/>
        </p:nvCxnSpPr>
        <p:spPr>
          <a:xfrm>
            <a:off x="8819322" y="4538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0573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3621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86669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89717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3" name="Straight Connector 72"/>
          <p:cNvCxnSpPr>
            <a:stCxn id="69" idx="6"/>
            <a:endCxn id="70" idx="2"/>
          </p:cNvCxnSpPr>
          <p:nvPr/>
        </p:nvCxnSpPr>
        <p:spPr>
          <a:xfrm>
            <a:off x="82097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0" idx="6"/>
            <a:endCxn id="71" idx="2"/>
          </p:cNvCxnSpPr>
          <p:nvPr/>
        </p:nvCxnSpPr>
        <p:spPr>
          <a:xfrm>
            <a:off x="85145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1" idx="6"/>
            <a:endCxn id="72" idx="2"/>
          </p:cNvCxnSpPr>
          <p:nvPr/>
        </p:nvCxnSpPr>
        <p:spPr>
          <a:xfrm>
            <a:off x="8819322" y="48436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80573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3621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6669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71722" y="5072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Connector 79"/>
          <p:cNvCxnSpPr>
            <a:stCxn id="76" idx="6"/>
            <a:endCxn id="77" idx="2"/>
          </p:cNvCxnSpPr>
          <p:nvPr/>
        </p:nvCxnSpPr>
        <p:spPr>
          <a:xfrm>
            <a:off x="82097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6"/>
            <a:endCxn id="78" idx="2"/>
          </p:cNvCxnSpPr>
          <p:nvPr/>
        </p:nvCxnSpPr>
        <p:spPr>
          <a:xfrm>
            <a:off x="85145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6"/>
            <a:endCxn id="79" idx="2"/>
          </p:cNvCxnSpPr>
          <p:nvPr/>
        </p:nvCxnSpPr>
        <p:spPr>
          <a:xfrm>
            <a:off x="8819322" y="5148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55" idx="4"/>
            <a:endCxn id="62" idx="0"/>
          </p:cNvCxnSpPr>
          <p:nvPr/>
        </p:nvCxnSpPr>
        <p:spPr>
          <a:xfrm rot="5400000">
            <a:off x="80573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2" idx="4"/>
            <a:endCxn id="69" idx="0"/>
          </p:cNvCxnSpPr>
          <p:nvPr/>
        </p:nvCxnSpPr>
        <p:spPr>
          <a:xfrm rot="5400000">
            <a:off x="80573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9" idx="4"/>
            <a:endCxn id="76" idx="0"/>
          </p:cNvCxnSpPr>
          <p:nvPr/>
        </p:nvCxnSpPr>
        <p:spPr>
          <a:xfrm rot="5400000">
            <a:off x="80573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6" idx="4"/>
            <a:endCxn id="63" idx="0"/>
          </p:cNvCxnSpPr>
          <p:nvPr/>
        </p:nvCxnSpPr>
        <p:spPr>
          <a:xfrm rot="5400000">
            <a:off x="83621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3" idx="4"/>
            <a:endCxn id="70" idx="0"/>
          </p:cNvCxnSpPr>
          <p:nvPr/>
        </p:nvCxnSpPr>
        <p:spPr>
          <a:xfrm rot="5400000">
            <a:off x="83621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0" idx="4"/>
            <a:endCxn id="77" idx="0"/>
          </p:cNvCxnSpPr>
          <p:nvPr/>
        </p:nvCxnSpPr>
        <p:spPr>
          <a:xfrm rot="5400000">
            <a:off x="83621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7" idx="4"/>
            <a:endCxn id="64" idx="0"/>
          </p:cNvCxnSpPr>
          <p:nvPr/>
        </p:nvCxnSpPr>
        <p:spPr>
          <a:xfrm rot="5400000">
            <a:off x="86669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4" idx="4"/>
            <a:endCxn id="71" idx="0"/>
          </p:cNvCxnSpPr>
          <p:nvPr/>
        </p:nvCxnSpPr>
        <p:spPr>
          <a:xfrm rot="5400000">
            <a:off x="86669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1" idx="4"/>
            <a:endCxn id="78" idx="0"/>
          </p:cNvCxnSpPr>
          <p:nvPr/>
        </p:nvCxnSpPr>
        <p:spPr>
          <a:xfrm rot="5400000">
            <a:off x="86669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8" idx="4"/>
            <a:endCxn id="65" idx="0"/>
          </p:cNvCxnSpPr>
          <p:nvPr/>
        </p:nvCxnSpPr>
        <p:spPr>
          <a:xfrm rot="5400000">
            <a:off x="89717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65" idx="4"/>
            <a:endCxn id="72" idx="0"/>
          </p:cNvCxnSpPr>
          <p:nvPr/>
        </p:nvCxnSpPr>
        <p:spPr>
          <a:xfrm rot="5400000">
            <a:off x="89717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2" idx="4"/>
            <a:endCxn id="79" idx="0"/>
          </p:cNvCxnSpPr>
          <p:nvPr/>
        </p:nvCxnSpPr>
        <p:spPr>
          <a:xfrm rot="5400000">
            <a:off x="8971723" y="4996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2859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85907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8955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200322" y="38530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9" name="Straight Connector 98"/>
          <p:cNvCxnSpPr>
            <a:stCxn id="95" idx="6"/>
            <a:endCxn id="96" idx="2"/>
          </p:cNvCxnSpPr>
          <p:nvPr/>
        </p:nvCxnSpPr>
        <p:spPr>
          <a:xfrm>
            <a:off x="8438322" y="39292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6" idx="6"/>
            <a:endCxn id="97" idx="2"/>
          </p:cNvCxnSpPr>
          <p:nvPr/>
        </p:nvCxnSpPr>
        <p:spPr>
          <a:xfrm>
            <a:off x="8743122" y="39292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7" idx="6"/>
            <a:endCxn id="98" idx="2"/>
          </p:cNvCxnSpPr>
          <p:nvPr/>
        </p:nvCxnSpPr>
        <p:spPr>
          <a:xfrm>
            <a:off x="9047922" y="39292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85907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8955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2003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9505122" y="3548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6" name="Straight Connector 105"/>
          <p:cNvCxnSpPr>
            <a:stCxn id="102" idx="6"/>
            <a:endCxn id="103" idx="2"/>
          </p:cNvCxnSpPr>
          <p:nvPr/>
        </p:nvCxnSpPr>
        <p:spPr>
          <a:xfrm>
            <a:off x="8743122" y="3624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3" idx="6"/>
            <a:endCxn id="104" idx="2"/>
          </p:cNvCxnSpPr>
          <p:nvPr/>
        </p:nvCxnSpPr>
        <p:spPr>
          <a:xfrm>
            <a:off x="9047922" y="3624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4" idx="6"/>
            <a:endCxn id="105" idx="2"/>
          </p:cNvCxnSpPr>
          <p:nvPr/>
        </p:nvCxnSpPr>
        <p:spPr>
          <a:xfrm>
            <a:off x="9352722" y="36244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88955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2003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95051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809922" y="3319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3" name="Straight Connector 112"/>
          <p:cNvCxnSpPr>
            <a:stCxn id="109" idx="6"/>
            <a:endCxn id="110" idx="2"/>
          </p:cNvCxnSpPr>
          <p:nvPr/>
        </p:nvCxnSpPr>
        <p:spPr>
          <a:xfrm>
            <a:off x="9047922" y="3395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10" idx="6"/>
            <a:endCxn id="111" idx="2"/>
          </p:cNvCxnSpPr>
          <p:nvPr/>
        </p:nvCxnSpPr>
        <p:spPr>
          <a:xfrm>
            <a:off x="9352722" y="3395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6"/>
            <a:endCxn id="112" idx="2"/>
          </p:cNvCxnSpPr>
          <p:nvPr/>
        </p:nvCxnSpPr>
        <p:spPr>
          <a:xfrm>
            <a:off x="9657522" y="339587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9200322" y="4157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9200322" y="4462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9200322" y="4767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9" name="Straight Connector 118"/>
          <p:cNvCxnSpPr>
            <a:stCxn id="116" idx="4"/>
            <a:endCxn id="117" idx="0"/>
          </p:cNvCxnSpPr>
          <p:nvPr/>
        </p:nvCxnSpPr>
        <p:spPr>
          <a:xfrm rot="5400000">
            <a:off x="9200323" y="43864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7" idx="4"/>
            <a:endCxn id="118" idx="0"/>
          </p:cNvCxnSpPr>
          <p:nvPr/>
        </p:nvCxnSpPr>
        <p:spPr>
          <a:xfrm rot="5400000">
            <a:off x="9200323" y="4691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9506710" y="39276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506710" y="42324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9506710" y="453728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4" name="Straight Connector 123"/>
          <p:cNvCxnSpPr>
            <a:stCxn id="121" idx="4"/>
            <a:endCxn id="122" idx="0"/>
          </p:cNvCxnSpPr>
          <p:nvPr/>
        </p:nvCxnSpPr>
        <p:spPr>
          <a:xfrm rot="5400000">
            <a:off x="9505916" y="41570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4"/>
            <a:endCxn id="123" idx="0"/>
          </p:cNvCxnSpPr>
          <p:nvPr/>
        </p:nvCxnSpPr>
        <p:spPr>
          <a:xfrm rot="5400000">
            <a:off x="9505916" y="446187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9809922" y="37006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9809922" y="40054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809922" y="43102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9" name="Straight Connector 128"/>
          <p:cNvCxnSpPr>
            <a:stCxn id="126" idx="4"/>
            <a:endCxn id="127" idx="0"/>
          </p:cNvCxnSpPr>
          <p:nvPr/>
        </p:nvCxnSpPr>
        <p:spPr>
          <a:xfrm rot="5400000">
            <a:off x="9809923" y="39292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27" idx="4"/>
            <a:endCxn id="128" idx="0"/>
          </p:cNvCxnSpPr>
          <p:nvPr/>
        </p:nvCxnSpPr>
        <p:spPr>
          <a:xfrm rot="5400000">
            <a:off x="9809923" y="42340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55" idx="0"/>
            <a:endCxn id="95" idx="3"/>
          </p:cNvCxnSpPr>
          <p:nvPr/>
        </p:nvCxnSpPr>
        <p:spPr>
          <a:xfrm rot="5400000" flipH="1" flipV="1">
            <a:off x="8133522" y="3983245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95" idx="7"/>
            <a:endCxn id="102" idx="3"/>
          </p:cNvCxnSpPr>
          <p:nvPr/>
        </p:nvCxnSpPr>
        <p:spPr>
          <a:xfrm rot="5400000" flipH="1" flipV="1">
            <a:off x="8416097" y="3678445"/>
            <a:ext cx="19685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2" idx="7"/>
          </p:cNvCxnSpPr>
          <p:nvPr/>
        </p:nvCxnSpPr>
        <p:spPr>
          <a:xfrm rot="5400000" flipH="1" flipV="1">
            <a:off x="8720897" y="33958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56" idx="0"/>
            <a:endCxn id="96" idx="3"/>
          </p:cNvCxnSpPr>
          <p:nvPr/>
        </p:nvCxnSpPr>
        <p:spPr>
          <a:xfrm rot="5400000" flipH="1" flipV="1">
            <a:off x="8438322" y="3983245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96" idx="7"/>
          </p:cNvCxnSpPr>
          <p:nvPr/>
        </p:nvCxnSpPr>
        <p:spPr>
          <a:xfrm rot="5400000" flipH="1" flipV="1">
            <a:off x="8720897" y="37006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3" idx="7"/>
          </p:cNvCxnSpPr>
          <p:nvPr/>
        </p:nvCxnSpPr>
        <p:spPr>
          <a:xfrm rot="5400000" flipH="1" flipV="1">
            <a:off x="9025697" y="33958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57" idx="7"/>
            <a:endCxn id="97" idx="3"/>
          </p:cNvCxnSpPr>
          <p:nvPr/>
        </p:nvCxnSpPr>
        <p:spPr>
          <a:xfrm rot="5400000" flipH="1" flipV="1">
            <a:off x="8758997" y="40213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97" idx="7"/>
            <a:endCxn id="104" idx="3"/>
          </p:cNvCxnSpPr>
          <p:nvPr/>
        </p:nvCxnSpPr>
        <p:spPr>
          <a:xfrm rot="5400000" flipH="1" flipV="1">
            <a:off x="9025697" y="3678445"/>
            <a:ext cx="19685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04" idx="6"/>
          </p:cNvCxnSpPr>
          <p:nvPr/>
        </p:nvCxnSpPr>
        <p:spPr>
          <a:xfrm flipV="1">
            <a:off x="9352722" y="347207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8" idx="7"/>
            <a:endCxn id="98" idx="3"/>
          </p:cNvCxnSpPr>
          <p:nvPr/>
        </p:nvCxnSpPr>
        <p:spPr>
          <a:xfrm rot="5400000" flipH="1" flipV="1">
            <a:off x="9063797" y="40213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 flipH="1" flipV="1">
            <a:off x="9352722" y="370067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5" idx="7"/>
          </p:cNvCxnSpPr>
          <p:nvPr/>
        </p:nvCxnSpPr>
        <p:spPr>
          <a:xfrm rot="5400000" flipH="1" flipV="1">
            <a:off x="9635297" y="3395870"/>
            <a:ext cx="1746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65" idx="7"/>
            <a:endCxn id="116" idx="3"/>
          </p:cNvCxnSpPr>
          <p:nvPr/>
        </p:nvCxnSpPr>
        <p:spPr>
          <a:xfrm rot="5400000" flipH="1" flipV="1">
            <a:off x="9063797" y="43261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16" idx="7"/>
            <a:endCxn id="121" idx="3"/>
          </p:cNvCxnSpPr>
          <p:nvPr/>
        </p:nvCxnSpPr>
        <p:spPr>
          <a:xfrm rot="5400000" flipH="1" flipV="1">
            <a:off x="9368597" y="4019758"/>
            <a:ext cx="122237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21" idx="7"/>
          </p:cNvCxnSpPr>
          <p:nvPr/>
        </p:nvCxnSpPr>
        <p:spPr>
          <a:xfrm rot="5400000" flipH="1" flipV="1">
            <a:off x="9673397" y="3814970"/>
            <a:ext cx="9842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72" idx="7"/>
            <a:endCxn id="117" idx="3"/>
          </p:cNvCxnSpPr>
          <p:nvPr/>
        </p:nvCxnSpPr>
        <p:spPr>
          <a:xfrm rot="5400000" flipH="1" flipV="1">
            <a:off x="9063797" y="46309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17" idx="7"/>
            <a:endCxn id="122" idx="3"/>
          </p:cNvCxnSpPr>
          <p:nvPr/>
        </p:nvCxnSpPr>
        <p:spPr>
          <a:xfrm rot="5400000" flipH="1" flipV="1">
            <a:off x="9368597" y="4324558"/>
            <a:ext cx="122237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22" idx="6"/>
            <a:endCxn id="127" idx="3"/>
          </p:cNvCxnSpPr>
          <p:nvPr/>
        </p:nvCxnSpPr>
        <p:spPr>
          <a:xfrm flipV="1">
            <a:off x="9659110" y="4135645"/>
            <a:ext cx="173037" cy="17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79" idx="7"/>
            <a:endCxn id="118" idx="3"/>
          </p:cNvCxnSpPr>
          <p:nvPr/>
        </p:nvCxnSpPr>
        <p:spPr>
          <a:xfrm rot="5400000" flipH="1" flipV="1">
            <a:off x="9063797" y="4935745"/>
            <a:ext cx="196850" cy="12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18" idx="7"/>
            <a:endCxn id="123" idx="3"/>
          </p:cNvCxnSpPr>
          <p:nvPr/>
        </p:nvCxnSpPr>
        <p:spPr>
          <a:xfrm rot="5400000" flipH="1" flipV="1">
            <a:off x="9368597" y="4629358"/>
            <a:ext cx="122237" cy="198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23" idx="7"/>
            <a:endCxn id="128" idx="3"/>
          </p:cNvCxnSpPr>
          <p:nvPr/>
        </p:nvCxnSpPr>
        <p:spPr>
          <a:xfrm rot="5400000" flipH="1" flipV="1">
            <a:off x="9673397" y="4402345"/>
            <a:ext cx="12065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8" idx="4"/>
            <a:endCxn id="116" idx="0"/>
          </p:cNvCxnSpPr>
          <p:nvPr/>
        </p:nvCxnSpPr>
        <p:spPr>
          <a:xfrm rot="5400000">
            <a:off x="9200323" y="4081670"/>
            <a:ext cx="152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05" idx="4"/>
          </p:cNvCxnSpPr>
          <p:nvPr/>
        </p:nvCxnSpPr>
        <p:spPr>
          <a:xfrm rot="5400000">
            <a:off x="9467023" y="381497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12" idx="4"/>
            <a:endCxn id="126" idx="0"/>
          </p:cNvCxnSpPr>
          <p:nvPr/>
        </p:nvCxnSpPr>
        <p:spPr>
          <a:xfrm rot="5400000">
            <a:off x="9771823" y="3586370"/>
            <a:ext cx="228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236"/>
          <p:cNvSpPr txBox="1">
            <a:spLocks noChangeArrowheads="1"/>
          </p:cNvSpPr>
          <p:nvPr/>
        </p:nvSpPr>
        <p:spPr bwMode="auto">
          <a:xfrm>
            <a:off x="8209722" y="591047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4-ary 3-cube</a:t>
            </a:r>
          </a:p>
        </p:txBody>
      </p:sp>
    </p:spTree>
    <p:extLst>
      <p:ext uri="{BB962C8B-B14F-4D97-AF65-F5344CB8AC3E}">
        <p14:creationId xmlns:p14="http://schemas.microsoft.com/office/powerpoint/2010/main" val="2110518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045226"/>
            <a:ext cx="10363826" cy="1745974"/>
          </a:xfrm>
        </p:spPr>
        <p:txBody>
          <a:bodyPr/>
          <a:lstStyle/>
          <a:p>
            <a:r>
              <a:rPr lang="en-US" altLang="en-US" dirty="0"/>
              <a:t>Fixed </a:t>
            </a:r>
            <a:r>
              <a:rPr lang="en-US" altLang="en-US" dirty="0" smtClean="0"/>
              <a:t>degree. Diameter? </a:t>
            </a:r>
            <a:r>
              <a:rPr lang="en-US" altLang="en-US" dirty="0"/>
              <a:t>B</a:t>
            </a:r>
            <a:r>
              <a:rPr lang="en-US" altLang="en-US" dirty="0" smtClean="0"/>
              <a:t>isection bandwidth?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83" y="1504122"/>
            <a:ext cx="82788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90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457767"/>
                  </p:ext>
                </p:extLst>
              </p:nvPr>
            </p:nvGraphicFramePr>
            <p:xfrm>
              <a:off x="640084" y="1808633"/>
              <a:ext cx="10848105" cy="23773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6017">
                      <a:extLst>
                        <a:ext uri="{9D8B030D-6E8A-4147-A177-3AD203B41FA5}">
                          <a16:colId xmlns:a16="http://schemas.microsoft.com/office/drawing/2014/main" val="84701084"/>
                        </a:ext>
                      </a:extLst>
                    </a:gridCol>
                    <a:gridCol w="898540">
                      <a:extLst>
                        <a:ext uri="{9D8B030D-6E8A-4147-A177-3AD203B41FA5}">
                          <a16:colId xmlns:a16="http://schemas.microsoft.com/office/drawing/2014/main" val="4031310241"/>
                        </a:ext>
                      </a:extLst>
                    </a:gridCol>
                    <a:gridCol w="898541">
                      <a:extLst>
                        <a:ext uri="{9D8B030D-6E8A-4147-A177-3AD203B41FA5}">
                          <a16:colId xmlns:a16="http://schemas.microsoft.com/office/drawing/2014/main" val="2398875222"/>
                        </a:ext>
                      </a:extLst>
                    </a:gridCol>
                    <a:gridCol w="2924493">
                      <a:extLst>
                        <a:ext uri="{9D8B030D-6E8A-4147-A177-3AD203B41FA5}">
                          <a16:colId xmlns:a16="http://schemas.microsoft.com/office/drawing/2014/main" val="3733564924"/>
                        </a:ext>
                      </a:extLst>
                    </a:gridCol>
                    <a:gridCol w="1703837">
                      <a:extLst>
                        <a:ext uri="{9D8B030D-6E8A-4147-A177-3AD203B41FA5}">
                          <a16:colId xmlns:a16="http://schemas.microsoft.com/office/drawing/2014/main" val="988949991"/>
                        </a:ext>
                      </a:extLst>
                    </a:gridCol>
                    <a:gridCol w="1771650">
                      <a:extLst>
                        <a:ext uri="{9D8B030D-6E8A-4147-A177-3AD203B41FA5}">
                          <a16:colId xmlns:a16="http://schemas.microsoft.com/office/drawing/2014/main" val="3024582248"/>
                        </a:ext>
                      </a:extLst>
                    </a:gridCol>
                    <a:gridCol w="1015027">
                      <a:extLst>
                        <a:ext uri="{9D8B030D-6E8A-4147-A177-3AD203B41FA5}">
                          <a16:colId xmlns:a16="http://schemas.microsoft.com/office/drawing/2014/main" val="4333857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Array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d-dimension</a:t>
                          </a:r>
                          <a:r>
                            <a:rPr lang="en-US" baseline="0" dirty="0" smtClean="0"/>
                            <a:t> torus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Hypercube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k-</a:t>
                          </a:r>
                          <a:r>
                            <a:rPr lang="en-US" dirty="0" err="1" smtClean="0"/>
                            <a:t>ary</a:t>
                          </a:r>
                          <a:r>
                            <a:rPr lang="en-US" dirty="0" smtClean="0"/>
                            <a:t> n-cube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Tree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792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</a:t>
                          </a:r>
                          <a:r>
                            <a:rPr lang="en-US" baseline="0" dirty="0" smtClean="0"/>
                            <a:t> of nodes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×…×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38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degree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2n = 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312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diameter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 smtClean="0"/>
                            <a:t>=O(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g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17665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Bisection</a:t>
                          </a:r>
                          <a:r>
                            <a:rPr lang="en-US" baseline="0" dirty="0" smtClean="0"/>
                            <a:t> band.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⁡{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 …,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}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31776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5457767"/>
                  </p:ext>
                </p:extLst>
              </p:nvPr>
            </p:nvGraphicFramePr>
            <p:xfrm>
              <a:off x="640084" y="1808633"/>
              <a:ext cx="10848105" cy="23773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36017">
                      <a:extLst>
                        <a:ext uri="{9D8B030D-6E8A-4147-A177-3AD203B41FA5}">
                          <a16:colId xmlns:a16="http://schemas.microsoft.com/office/drawing/2014/main" val="84701084"/>
                        </a:ext>
                      </a:extLst>
                    </a:gridCol>
                    <a:gridCol w="898540">
                      <a:extLst>
                        <a:ext uri="{9D8B030D-6E8A-4147-A177-3AD203B41FA5}">
                          <a16:colId xmlns:a16="http://schemas.microsoft.com/office/drawing/2014/main" val="4031310241"/>
                        </a:ext>
                      </a:extLst>
                    </a:gridCol>
                    <a:gridCol w="898541">
                      <a:extLst>
                        <a:ext uri="{9D8B030D-6E8A-4147-A177-3AD203B41FA5}">
                          <a16:colId xmlns:a16="http://schemas.microsoft.com/office/drawing/2014/main" val="2398875222"/>
                        </a:ext>
                      </a:extLst>
                    </a:gridCol>
                    <a:gridCol w="2924493">
                      <a:extLst>
                        <a:ext uri="{9D8B030D-6E8A-4147-A177-3AD203B41FA5}">
                          <a16:colId xmlns:a16="http://schemas.microsoft.com/office/drawing/2014/main" val="3733564924"/>
                        </a:ext>
                      </a:extLst>
                    </a:gridCol>
                    <a:gridCol w="1703837">
                      <a:extLst>
                        <a:ext uri="{9D8B030D-6E8A-4147-A177-3AD203B41FA5}">
                          <a16:colId xmlns:a16="http://schemas.microsoft.com/office/drawing/2014/main" val="988949991"/>
                        </a:ext>
                      </a:extLst>
                    </a:gridCol>
                    <a:gridCol w="1771650">
                      <a:extLst>
                        <a:ext uri="{9D8B030D-6E8A-4147-A177-3AD203B41FA5}">
                          <a16:colId xmlns:a16="http://schemas.microsoft.com/office/drawing/2014/main" val="3024582248"/>
                        </a:ext>
                      </a:extLst>
                    </a:gridCol>
                    <a:gridCol w="1015027">
                      <a:extLst>
                        <a:ext uri="{9D8B030D-6E8A-4147-A177-3AD203B41FA5}">
                          <a16:colId xmlns:a16="http://schemas.microsoft.com/office/drawing/2014/main" val="4333857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Array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Ring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d-dimension</a:t>
                          </a:r>
                          <a:r>
                            <a:rPr lang="en-US" baseline="0" dirty="0" smtClean="0"/>
                            <a:t> torus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Hypercube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k-</a:t>
                          </a:r>
                          <a:r>
                            <a:rPr lang="en-US" dirty="0" err="1" smtClean="0"/>
                            <a:t>ary</a:t>
                          </a:r>
                          <a:r>
                            <a:rPr lang="en-US" dirty="0" smtClean="0"/>
                            <a:t> n-cube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Tree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7927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#</a:t>
                          </a:r>
                          <a:r>
                            <a:rPr lang="en-US" baseline="0" dirty="0" smtClean="0"/>
                            <a:t> of nodes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708" t="-108197" r="-154375" b="-4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14" t="-108197" r="-164643" b="-4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6897" t="-108197" r="-58966" b="-4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93864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degree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14" t="-208197" r="-164643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6897" t="-208197" r="-58966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7066" t="-208197" r="-2395" b="-3442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312198"/>
                      </a:ext>
                    </a:extLst>
                  </a:tr>
                  <a:tr h="60318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diameter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4354" t="-189899" r="-830612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708" t="-189899" r="-154375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14" t="-189899" r="-164643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6897" t="-189899" r="-58966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7066" t="-189899" r="-2395" b="-1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1766561"/>
                      </a:ext>
                    </a:extLst>
                  </a:tr>
                  <a:tr h="661607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Bisection</a:t>
                          </a:r>
                          <a:r>
                            <a:rPr lang="en-US" baseline="0" dirty="0" smtClean="0"/>
                            <a:t> band.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708" t="-263303" r="-154375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3214" t="-263303" r="-164643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6897" t="-263303" r="-58966" b="-18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31776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7355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Irregular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Irregular topology does not any special </a:t>
            </a:r>
            <a:r>
              <a:rPr lang="en-US" altLang="en-US" dirty="0" smtClean="0"/>
              <a:t>mathematic </a:t>
            </a:r>
            <a:r>
              <a:rPr lang="en-US" altLang="en-US" dirty="0"/>
              <a:t>properties</a:t>
            </a:r>
          </a:p>
          <a:p>
            <a:pPr lvl="1"/>
            <a:r>
              <a:rPr lang="en-US" altLang="en-US" dirty="0"/>
              <a:t>Can be expanded in any way.</a:t>
            </a:r>
          </a:p>
          <a:p>
            <a:pPr lvl="1"/>
            <a:r>
              <a:rPr lang="en-US" altLang="en-US" dirty="0"/>
              <a:t>No easy way for routing: routes need to be computed like in the Internet.</a:t>
            </a:r>
          </a:p>
          <a:p>
            <a:pPr lvl="2"/>
            <a:r>
              <a:rPr lang="en-US" altLang="en-US" dirty="0"/>
              <a:t>Routes can usually be determined in a regular network by using the coordinates of the source and destination</a:t>
            </a:r>
            <a:r>
              <a:rPr lang="en-US" altLang="en-US" dirty="0" smtClean="0"/>
              <a:t>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 smtClean="0"/>
              <a:t>How to compute nodal degree, diameter, and bisection bandwidth of a irregular topology?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57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Compute nodes are not directly attached to each switch, but are rather attached to the whole network.</a:t>
            </a:r>
          </a:p>
          <a:p>
            <a:pPr lvl="1"/>
            <a:r>
              <a:rPr lang="en-US" altLang="en-US" dirty="0"/>
              <a:t>Using a central interconnect to connect all compute nodes</a:t>
            </a:r>
          </a:p>
          <a:p>
            <a:pPr lvl="1"/>
            <a:r>
              <a:rPr lang="en-US" altLang="en-US" dirty="0"/>
              <a:t>The network emulate the cross-bar switch functionality</a:t>
            </a:r>
            <a:r>
              <a:rPr lang="en-US" altLang="en-US" dirty="0" smtClean="0"/>
              <a:t>.</a:t>
            </a:r>
          </a:p>
          <a:p>
            <a:pPr lvl="1"/>
            <a:r>
              <a:rPr lang="en-US" altLang="en-US" dirty="0" smtClean="0"/>
              <a:t>Currently dominates in data centers.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03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Fully connected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283764"/>
            <a:ext cx="10363826" cy="2176671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Different organizations: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Connected by one </a:t>
            </a:r>
            <a:r>
              <a:rPr lang="en-US" dirty="0" smtClean="0"/>
              <a:t>crossbar switch, </a:t>
            </a:r>
            <a:r>
              <a:rPr lang="en-US" dirty="0"/>
              <a:t>connecting all nodes, connected with a crossbar.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All permutation communication (each node sends one message and receives one message) can be realized.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0557" y="2024932"/>
            <a:ext cx="685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209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781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53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925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497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 rot="5400000" flipH="1" flipV="1">
            <a:off x="2040007" y="2501182"/>
            <a:ext cx="76200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0"/>
          </p:cNvCxnSpPr>
          <p:nvPr/>
        </p:nvCxnSpPr>
        <p:spPr>
          <a:xfrm rot="5400000" flipH="1" flipV="1">
            <a:off x="2306707" y="2691682"/>
            <a:ext cx="7620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  <a:endCxn id="4" idx="2"/>
          </p:cNvCxnSpPr>
          <p:nvPr/>
        </p:nvCxnSpPr>
        <p:spPr>
          <a:xfrm rot="16200000" flipV="1">
            <a:off x="2630557" y="2748832"/>
            <a:ext cx="762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1"/>
          </p:cNvCxnSpPr>
          <p:nvPr/>
        </p:nvCxnSpPr>
        <p:spPr>
          <a:xfrm rot="16200000" flipV="1">
            <a:off x="2859157" y="2634532"/>
            <a:ext cx="795338" cy="33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</p:cNvCxnSpPr>
          <p:nvPr/>
        </p:nvCxnSpPr>
        <p:spPr>
          <a:xfrm rot="16200000" flipV="1">
            <a:off x="3183007" y="2386882"/>
            <a:ext cx="7620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1357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73757" y="3167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40557" y="2405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916557" y="24059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78557" y="17963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stCxn id="18" idx="7"/>
            <a:endCxn id="19" idx="3"/>
          </p:cNvCxnSpPr>
          <p:nvPr/>
        </p:nvCxnSpPr>
        <p:spPr>
          <a:xfrm rot="5400000" flipH="1" flipV="1">
            <a:off x="5188020" y="1915395"/>
            <a:ext cx="447675" cy="600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4"/>
            <a:endCxn id="16" idx="1"/>
          </p:cNvCxnSpPr>
          <p:nvPr/>
        </p:nvCxnSpPr>
        <p:spPr>
          <a:xfrm rot="16200000" flipH="1">
            <a:off x="4935607" y="2729782"/>
            <a:ext cx="566738" cy="376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6"/>
            <a:endCxn id="15" idx="2"/>
          </p:cNvCxnSpPr>
          <p:nvPr/>
        </p:nvCxnSpPr>
        <p:spPr>
          <a:xfrm>
            <a:off x="5602357" y="3282232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9" idx="6"/>
            <a:endCxn id="17" idx="1"/>
          </p:cNvCxnSpPr>
          <p:nvPr/>
        </p:nvCxnSpPr>
        <p:spPr>
          <a:xfrm>
            <a:off x="5907157" y="1910632"/>
            <a:ext cx="566738" cy="52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0"/>
            <a:endCxn id="17" idx="3"/>
          </p:cNvCxnSpPr>
          <p:nvPr/>
        </p:nvCxnSpPr>
        <p:spPr>
          <a:xfrm rot="5400000" flipH="1" flipV="1">
            <a:off x="6078607" y="2772645"/>
            <a:ext cx="566737" cy="223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6"/>
            <a:endCxn id="17" idx="2"/>
          </p:cNvCxnSpPr>
          <p:nvPr/>
        </p:nvCxnSpPr>
        <p:spPr>
          <a:xfrm>
            <a:off x="5145157" y="2520232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5"/>
            <a:endCxn id="15" idx="1"/>
          </p:cNvCxnSpPr>
          <p:nvPr/>
        </p:nvCxnSpPr>
        <p:spPr>
          <a:xfrm rot="16200000" flipH="1">
            <a:off x="5340420" y="2372595"/>
            <a:ext cx="600075" cy="1057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0"/>
            <a:endCxn id="19" idx="4"/>
          </p:cNvCxnSpPr>
          <p:nvPr/>
        </p:nvCxnSpPr>
        <p:spPr>
          <a:xfrm rot="5400000" flipH="1" flipV="1">
            <a:off x="5068957" y="2444032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  <a:endCxn id="17" idx="3"/>
          </p:cNvCxnSpPr>
          <p:nvPr/>
        </p:nvCxnSpPr>
        <p:spPr>
          <a:xfrm flipV="1">
            <a:off x="5602357" y="2601195"/>
            <a:ext cx="871538" cy="681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4"/>
            <a:endCxn id="15" idx="0"/>
          </p:cNvCxnSpPr>
          <p:nvPr/>
        </p:nvCxnSpPr>
        <p:spPr>
          <a:xfrm rot="16200000" flipH="1">
            <a:off x="5449957" y="2367832"/>
            <a:ext cx="1143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793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412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031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503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93157" y="3777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07357" y="3396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07357" y="3015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507357" y="26345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507357" y="21773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07357" y="172013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39" idx="6"/>
          </p:cNvCxnSpPr>
          <p:nvPr/>
        </p:nvCxnSpPr>
        <p:spPr>
          <a:xfrm flipV="1">
            <a:off x="7735957" y="17963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0" idx="1"/>
          </p:cNvCxnSpPr>
          <p:nvPr/>
        </p:nvCxnSpPr>
        <p:spPr>
          <a:xfrm rot="16200000" flipH="1">
            <a:off x="88027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84979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81169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77359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7278757" y="2786932"/>
            <a:ext cx="2014538" cy="33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735957" y="22535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735957" y="27107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735957" y="30917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735957" y="3472732"/>
            <a:ext cx="2057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1931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7171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4123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0313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6503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193157" y="3015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97171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4123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0313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6503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193157" y="2634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97171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94123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0313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6503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193157" y="21773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97171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94123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90313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6503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193157" y="17201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97171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94123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90313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650357" y="3396532"/>
            <a:ext cx="152400" cy="152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659757" y="141533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9869558" y="3625132"/>
            <a:ext cx="3048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6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Multistage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154556"/>
            <a:ext cx="10363826" cy="163664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Try to emulate the cross-bar connection.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Realizing permutation without blocking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Using smaller cross-bar(2x2, 4x4) switches as the building block. Usually O(</a:t>
            </a:r>
            <a:r>
              <a:rPr lang="en-US" dirty="0" err="1"/>
              <a:t>Nlg</a:t>
            </a:r>
            <a:r>
              <a:rPr lang="en-US" dirty="0"/>
              <a:t>(N)) switches (</a:t>
            </a:r>
            <a:r>
              <a:rPr lang="en-US" dirty="0" err="1"/>
              <a:t>lg</a:t>
            </a:r>
            <a:r>
              <a:rPr lang="en-US" dirty="0"/>
              <a:t>(N) stages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78" y="1415332"/>
            <a:ext cx="515778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918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24130" y="1566407"/>
            <a:ext cx="7053470" cy="4983479"/>
          </a:xfrm>
        </p:spPr>
        <p:txBody>
          <a:bodyPr>
            <a:normAutofit/>
          </a:bodyPr>
          <a:lstStyle/>
          <a:p>
            <a:r>
              <a:rPr lang="en-US" dirty="0" smtClean="0"/>
              <a:t> Basically realize the hypercube pattern.</a:t>
            </a:r>
          </a:p>
          <a:p>
            <a:r>
              <a:rPr lang="en-US" dirty="0"/>
              <a:t> </a:t>
            </a:r>
            <a:r>
              <a:rPr lang="en-US" dirty="0" smtClean="0"/>
              <a:t>Nodes are numbered as binary numbers</a:t>
            </a:r>
          </a:p>
          <a:p>
            <a:r>
              <a:rPr lang="en-US" dirty="0"/>
              <a:t> </a:t>
            </a:r>
            <a:r>
              <a:rPr lang="en-US" dirty="0" smtClean="0"/>
              <a:t>4 stages for 8 node network: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0-1 stage: identity + first dimension connectivity. E.g.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</a:t>
            </a:r>
            <a:r>
              <a:rPr lang="en-US" dirty="0" smtClean="0"/>
              <a:t>-</a:t>
            </a:r>
            <a:r>
              <a:rPr lang="en-US" dirty="0" smtClean="0"/>
              <a:t>&gt; (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1-2 stage: identity + second </a:t>
            </a:r>
            <a:r>
              <a:rPr lang="en-US" dirty="0" smtClean="0"/>
              <a:t>dimension connectivity </a:t>
            </a:r>
            <a:r>
              <a:rPr lang="en-US" dirty="0" smtClean="0"/>
              <a:t>connectivity. E.g. 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1-</a:t>
            </a:r>
            <a:r>
              <a:rPr lang="en-US" dirty="0" smtClean="0"/>
              <a:t>&gt; (</a:t>
            </a:r>
            <a:r>
              <a:rPr lang="en-US" dirty="0" smtClean="0"/>
              <a:t>0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1, 0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1)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and so on.</a:t>
            </a:r>
          </a:p>
          <a:p>
            <a:r>
              <a:rPr lang="en-US" dirty="0"/>
              <a:t> </a:t>
            </a:r>
            <a:r>
              <a:rPr lang="en-US" dirty="0" smtClean="0"/>
              <a:t>path </a:t>
            </a:r>
            <a:r>
              <a:rPr lang="en-US" dirty="0" smtClean="0"/>
              <a:t>from 001(at level 0) to 110 (level 3)?</a:t>
            </a:r>
            <a:endParaRPr lang="en-US" dirty="0"/>
          </a:p>
        </p:txBody>
      </p:sp>
      <p:pic>
        <p:nvPicPr>
          <p:cNvPr id="4" name="Picture 2" descr="figure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" y="1974574"/>
            <a:ext cx="3585444" cy="34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56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24130" y="1566407"/>
            <a:ext cx="7053470" cy="49834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path from 001(at level 0) to 110 (level 3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001 -&gt;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01 -&gt; 1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1-&gt;11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/>
              <a:t>Path from 000 (at level 0) to 010 (level 3)?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Butterfly </a:t>
            </a:r>
            <a:r>
              <a:rPr lang="en-US" dirty="0" smtClean="0"/>
              <a:t>network is “</a:t>
            </a:r>
            <a:r>
              <a:rPr lang="en-US" dirty="0" smtClean="0">
                <a:solidFill>
                  <a:srgbClr val="FF0000"/>
                </a:solidFill>
              </a:rPr>
              <a:t>blocking</a:t>
            </a:r>
            <a:r>
              <a:rPr lang="en-US" dirty="0" smtClean="0"/>
              <a:t>” since cannot </a:t>
            </a:r>
            <a:r>
              <a:rPr lang="en-US" dirty="0" smtClean="0"/>
              <a:t>realize all permutations. E.g. 000-&gt;010 and 100-&gt;011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Notice that from a source (at level 0) to a destination (at level 3), there is a unique path. </a:t>
            </a:r>
            <a:endParaRPr lang="en-US" dirty="0"/>
          </a:p>
        </p:txBody>
      </p:sp>
      <p:pic>
        <p:nvPicPr>
          <p:cNvPr id="4" name="Picture 2" descr="figure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9" y="1974574"/>
            <a:ext cx="3585444" cy="34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463040" y="3133898"/>
            <a:ext cx="714895" cy="14381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44436" y="4671753"/>
            <a:ext cx="656706" cy="6151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84269" y="5020887"/>
            <a:ext cx="673331" cy="2909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7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03" y="243502"/>
            <a:ext cx="10364451" cy="95584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Performance: Network offered load .vs. average package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1210" y="1491521"/>
            <a:ext cx="10363826" cy="133493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803059" y="1509992"/>
            <a:ext cx="14990" cy="3725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296181" y="3062399"/>
            <a:ext cx="3372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Average package latency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7834" y="5457110"/>
            <a:ext cx="4926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Offered load (packet generation rate)</a:t>
            </a:r>
          </a:p>
        </p:txBody>
      </p:sp>
      <p:sp>
        <p:nvSpPr>
          <p:cNvPr id="19" name="Freeform 18"/>
          <p:cNvSpPr/>
          <p:nvPr/>
        </p:nvSpPr>
        <p:spPr>
          <a:xfrm>
            <a:off x="1819563" y="1588653"/>
            <a:ext cx="4830618" cy="2669309"/>
          </a:xfrm>
          <a:custGeom>
            <a:avLst/>
            <a:gdLst>
              <a:gd name="connsiteX0" fmla="*/ 0 w 4830618"/>
              <a:gd name="connsiteY0" fmla="*/ 2669309 h 2669309"/>
              <a:gd name="connsiteX1" fmla="*/ 3223491 w 4830618"/>
              <a:gd name="connsiteY1" fmla="*/ 2253673 h 2669309"/>
              <a:gd name="connsiteX2" fmla="*/ 4535055 w 4830618"/>
              <a:gd name="connsiteY2" fmla="*/ 1283854 h 2669309"/>
              <a:gd name="connsiteX3" fmla="*/ 4830618 w 4830618"/>
              <a:gd name="connsiteY3" fmla="*/ 36945 h 2669309"/>
              <a:gd name="connsiteX4" fmla="*/ 4830618 w 4830618"/>
              <a:gd name="connsiteY4" fmla="*/ 36945 h 2669309"/>
              <a:gd name="connsiteX5" fmla="*/ 4830618 w 4830618"/>
              <a:gd name="connsiteY5" fmla="*/ 0 h 26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0618" h="2669309">
                <a:moveTo>
                  <a:pt x="0" y="2669309"/>
                </a:moveTo>
                <a:cubicBezTo>
                  <a:pt x="1233824" y="2576945"/>
                  <a:pt x="2467649" y="2484582"/>
                  <a:pt x="3223491" y="2253673"/>
                </a:cubicBezTo>
                <a:cubicBezTo>
                  <a:pt x="3979333" y="2022764"/>
                  <a:pt x="4267201" y="1653309"/>
                  <a:pt x="4535055" y="1283854"/>
                </a:cubicBezTo>
                <a:cubicBezTo>
                  <a:pt x="4802909" y="914399"/>
                  <a:pt x="4830618" y="36945"/>
                  <a:pt x="4830618" y="36945"/>
                </a:cubicBezTo>
                <a:lnTo>
                  <a:pt x="4830618" y="36945"/>
                </a:lnTo>
                <a:lnTo>
                  <a:pt x="483061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18049" y="5235048"/>
            <a:ext cx="7085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9666" y="4230175"/>
            <a:ext cx="2849819" cy="830997"/>
          </a:xfrm>
          <a:prstGeom prst="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throughput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8259665" y="2951614"/>
            <a:ext cx="2849819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throughput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259665" y="1208578"/>
            <a:ext cx="284981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throughput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ounded by topology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nd routing and flow</a:t>
            </a:r>
          </a:p>
          <a:p>
            <a:r>
              <a:rPr lang="en-US" sz="2400" dirty="0" smtClean="0"/>
              <a:t>control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751782" y="1491521"/>
            <a:ext cx="9236" cy="374352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90510" y="1500756"/>
            <a:ext cx="9236" cy="374352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50024" y="1482287"/>
            <a:ext cx="9236" cy="374352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 flipV="1">
            <a:off x="7710100" y="4636655"/>
            <a:ext cx="549566" cy="901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3" idx="1"/>
          </p:cNvCxnSpPr>
          <p:nvPr/>
        </p:nvCxnSpPr>
        <p:spPr>
          <a:xfrm flipH="1">
            <a:off x="7199746" y="3551779"/>
            <a:ext cx="1059919" cy="422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6" idx="1"/>
          </p:cNvCxnSpPr>
          <p:nvPr/>
        </p:nvCxnSpPr>
        <p:spPr>
          <a:xfrm flipH="1">
            <a:off x="6761018" y="1993408"/>
            <a:ext cx="1498647" cy="1088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26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Benes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482548"/>
            <a:ext cx="10363826" cy="2067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Two copies of Butterfly </a:t>
            </a:r>
            <a:r>
              <a:rPr lang="en-US" dirty="0" smtClean="0"/>
              <a:t>networks, </a:t>
            </a:r>
            <a:r>
              <a:rPr lang="en-US" i="1" dirty="0" smtClean="0"/>
              <a:t>2NLogN</a:t>
            </a:r>
            <a:r>
              <a:rPr lang="en-US" dirty="0" smtClean="0"/>
              <a:t> switches.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Benes </a:t>
            </a:r>
            <a:r>
              <a:rPr lang="en-US" dirty="0" smtClean="0"/>
              <a:t>network is </a:t>
            </a:r>
            <a:r>
              <a:rPr lang="en-US" dirty="0" err="1" smtClean="0">
                <a:solidFill>
                  <a:srgbClr val="FF0000"/>
                </a:solidFill>
              </a:rPr>
              <a:t>rearrangably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nonblocking</a:t>
            </a:r>
            <a:r>
              <a:rPr lang="en-US" dirty="0"/>
              <a:t> </a:t>
            </a:r>
            <a:r>
              <a:rPr lang="en-US" dirty="0" smtClean="0"/>
              <a:t>– by rearranging the flows,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 smtClean="0"/>
              <a:t>permutations can be </a:t>
            </a:r>
            <a:r>
              <a:rPr lang="en-US" dirty="0" smtClean="0"/>
              <a:t>realized without contention.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This is mathematically proven in the 60s’.</a:t>
            </a:r>
          </a:p>
          <a:p>
            <a:pPr lvl="1"/>
            <a:r>
              <a:rPr lang="en-US" dirty="0" smtClean="0"/>
              <a:t>Consider 000-&gt;010 and 100-&gt;011</a:t>
            </a:r>
          </a:p>
          <a:p>
            <a:pPr lvl="1"/>
            <a:endParaRPr lang="en-US" dirty="0"/>
          </a:p>
        </p:txBody>
      </p:sp>
      <p:pic>
        <p:nvPicPr>
          <p:cNvPr id="5" name="Picture 4" descr="figure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5" y="1169505"/>
            <a:ext cx="6480025" cy="316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624349" y="1961804"/>
            <a:ext cx="78139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30436" y="1953491"/>
            <a:ext cx="731520" cy="83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8335" y="1961804"/>
            <a:ext cx="69826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76109" y="1953491"/>
            <a:ext cx="69826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115695" y="1961804"/>
            <a:ext cx="764770" cy="6068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63593" y="2601884"/>
            <a:ext cx="756458" cy="83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24349" y="3266902"/>
            <a:ext cx="781396" cy="2826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530436" y="3557847"/>
            <a:ext cx="731520" cy="166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78335" y="2335876"/>
            <a:ext cx="781396" cy="12136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76109" y="2319251"/>
            <a:ext cx="698269" cy="83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115695" y="2335876"/>
            <a:ext cx="764770" cy="5569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963593" y="2917767"/>
            <a:ext cx="756458" cy="83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52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6550513" cy="422479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Three stages: ingress stage, middle stage, and egress stage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Ingress/egress stage has r   n X m  switches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Middle stage has m  r X r switches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Each switch at ingress/egress stage connects to all m middle switches (one port to each switch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82" y="2229678"/>
            <a:ext cx="3216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44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6550513" cy="422479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Theory: Clos </a:t>
            </a:r>
            <a:r>
              <a:rPr lang="en-US" altLang="en-US" dirty="0"/>
              <a:t>network is </a:t>
            </a:r>
            <a:r>
              <a:rPr lang="en-US" altLang="en-US" dirty="0" smtClean="0">
                <a:solidFill>
                  <a:srgbClr val="FF0000"/>
                </a:solidFill>
              </a:rPr>
              <a:t>strict sense non-blocking </a:t>
            </a:r>
            <a:r>
              <a:rPr lang="en-US" altLang="en-US" dirty="0"/>
              <a:t>when m&gt;=2n-1</a:t>
            </a:r>
            <a:r>
              <a:rPr lang="en-US" altLang="en-US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Strict </a:t>
            </a:r>
            <a:r>
              <a:rPr lang="en-US" altLang="en-US" dirty="0">
                <a:solidFill>
                  <a:srgbClr val="FF0000"/>
                </a:solidFill>
              </a:rPr>
              <a:t>sense </a:t>
            </a:r>
            <a:r>
              <a:rPr lang="en-US" altLang="en-US" dirty="0" smtClean="0">
                <a:solidFill>
                  <a:srgbClr val="FF0000"/>
                </a:solidFill>
              </a:rPr>
              <a:t>non-blocking: </a:t>
            </a:r>
            <a:r>
              <a:rPr lang="en-US" altLang="en-US" dirty="0" smtClean="0"/>
              <a:t>when a new flow is added to an existing permutation, the new flow can be routed without changing existing flows. 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Proof: when setting up a new flow, the source switch will at most has n-1 flows, which are routed to n-1 middle switches. Similarly, the destination switch will at most has n-1 flows. Hence, existing flows will at most use 2n-2 middle switches. </a:t>
            </a:r>
            <a:endParaRPr lang="en-US" alt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982" y="2229678"/>
            <a:ext cx="3216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94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6408"/>
            <a:ext cx="10363826" cy="1991801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altLang="en-US" dirty="0" smtClean="0"/>
              <a:t>Plain tree topology has a bottleneck at the root. </a:t>
            </a:r>
          </a:p>
          <a:p>
            <a:pPr marL="285750" indent="-285750"/>
            <a:r>
              <a:rPr lang="en-US" altLang="en-US" dirty="0" smtClean="0"/>
              <a:t>Fatter </a:t>
            </a:r>
            <a:r>
              <a:rPr lang="en-US" altLang="en-US" dirty="0"/>
              <a:t>links </a:t>
            </a:r>
            <a:r>
              <a:rPr lang="en-US" altLang="en-US" dirty="0" smtClean="0"/>
              <a:t>(bundling more </a:t>
            </a:r>
            <a:r>
              <a:rPr lang="en-US" altLang="en-US" dirty="0"/>
              <a:t>of </a:t>
            </a:r>
            <a:r>
              <a:rPr lang="en-US" altLang="en-US" dirty="0" smtClean="0"/>
              <a:t>links together</a:t>
            </a:r>
            <a:r>
              <a:rPr lang="en-US" altLang="en-US" dirty="0" smtClean="0"/>
              <a:t>) </a:t>
            </a:r>
            <a:r>
              <a:rPr lang="en-US" altLang="en-US" dirty="0"/>
              <a:t>as </a:t>
            </a:r>
            <a:r>
              <a:rPr lang="en-US" altLang="en-US" dirty="0" smtClean="0"/>
              <a:t>we</a:t>
            </a:r>
            <a:r>
              <a:rPr lang="en-US" altLang="en-US" dirty="0" smtClean="0"/>
              <a:t> </a:t>
            </a:r>
            <a:r>
              <a:rPr lang="en-US" altLang="en-US" dirty="0"/>
              <a:t>go up, so bisection BW scales with N</a:t>
            </a:r>
          </a:p>
          <a:p>
            <a:pPr lvl="1"/>
            <a:r>
              <a:rPr lang="en-US" altLang="en-US" dirty="0"/>
              <a:t>Not practical, root is an </a:t>
            </a:r>
            <a:r>
              <a:rPr lang="en-US" altLang="en-US" dirty="0" err="1"/>
              <a:t>NxN</a:t>
            </a:r>
            <a:r>
              <a:rPr lang="en-US" altLang="en-US" dirty="0"/>
              <a:t> switch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56" y="3709285"/>
            <a:ext cx="4889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7354956" y="4166485"/>
            <a:ext cx="2501900" cy="1816100"/>
            <a:chOff x="3872" y="980"/>
            <a:chExt cx="1576" cy="114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872" y="980"/>
              <a:ext cx="136" cy="424"/>
              <a:chOff x="3816" y="2760"/>
              <a:chExt cx="136" cy="424"/>
            </a:xfrm>
          </p:grpSpPr>
          <p:sp>
            <p:nvSpPr>
              <p:cNvPr id="62" name="Oval 6"/>
              <p:cNvSpPr>
                <a:spLocks noChangeArrowheads="1"/>
              </p:cNvSpPr>
              <p:nvPr/>
            </p:nvSpPr>
            <p:spPr bwMode="auto">
              <a:xfrm>
                <a:off x="3816" y="2760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Oval 7"/>
              <p:cNvSpPr>
                <a:spLocks noChangeArrowheads="1"/>
              </p:cNvSpPr>
              <p:nvPr/>
            </p:nvSpPr>
            <p:spPr bwMode="auto">
              <a:xfrm>
                <a:off x="3816" y="3048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Line 8"/>
              <p:cNvSpPr>
                <a:spLocks noChangeShapeType="1"/>
              </p:cNvSpPr>
              <p:nvPr/>
            </p:nvSpPr>
            <p:spPr bwMode="auto">
              <a:xfrm>
                <a:off x="3888" y="2904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4304" y="980"/>
              <a:ext cx="136" cy="424"/>
              <a:chOff x="4248" y="2760"/>
              <a:chExt cx="136" cy="424"/>
            </a:xfrm>
          </p:grpSpPr>
          <p:sp>
            <p:nvSpPr>
              <p:cNvPr id="59" name="Oval 10"/>
              <p:cNvSpPr>
                <a:spLocks noChangeArrowheads="1"/>
              </p:cNvSpPr>
              <p:nvPr/>
            </p:nvSpPr>
            <p:spPr bwMode="auto">
              <a:xfrm>
                <a:off x="4248" y="2760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Oval 11"/>
              <p:cNvSpPr>
                <a:spLocks noChangeArrowheads="1"/>
              </p:cNvSpPr>
              <p:nvPr/>
            </p:nvSpPr>
            <p:spPr bwMode="auto">
              <a:xfrm>
                <a:off x="4248" y="3048"/>
                <a:ext cx="136" cy="136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>
                <a:off x="4320" y="2904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944" y="124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880" y="980"/>
              <a:ext cx="568" cy="424"/>
              <a:chOff x="4824" y="2760"/>
              <a:chExt cx="568" cy="424"/>
            </a:xfrm>
          </p:grpSpPr>
          <p:grpSp>
            <p:nvGrpSpPr>
              <p:cNvPr id="50" name="Group 15"/>
              <p:cNvGrpSpPr>
                <a:grpSpLocks/>
              </p:cNvGrpSpPr>
              <p:nvPr/>
            </p:nvGrpSpPr>
            <p:grpSpPr bwMode="auto">
              <a:xfrm>
                <a:off x="4824" y="2760"/>
                <a:ext cx="136" cy="424"/>
                <a:chOff x="4824" y="2760"/>
                <a:chExt cx="136" cy="424"/>
              </a:xfrm>
            </p:grpSpPr>
            <p:sp>
              <p:nvSpPr>
                <p:cNvPr id="56" name="Oval 16"/>
                <p:cNvSpPr>
                  <a:spLocks noChangeArrowheads="1"/>
                </p:cNvSpPr>
                <p:nvPr/>
              </p:nvSpPr>
              <p:spPr bwMode="auto">
                <a:xfrm>
                  <a:off x="4824" y="276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7" name="Oval 17"/>
                <p:cNvSpPr>
                  <a:spLocks noChangeArrowheads="1"/>
                </p:cNvSpPr>
                <p:nvPr/>
              </p:nvSpPr>
              <p:spPr bwMode="auto">
                <a:xfrm>
                  <a:off x="4824" y="304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8" name="Line 18"/>
                <p:cNvSpPr>
                  <a:spLocks noChangeShapeType="1"/>
                </p:cNvSpPr>
                <p:nvPr/>
              </p:nvSpPr>
              <p:spPr bwMode="auto">
                <a:xfrm>
                  <a:off x="4896" y="290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9"/>
              <p:cNvGrpSpPr>
                <a:grpSpLocks/>
              </p:cNvGrpSpPr>
              <p:nvPr/>
            </p:nvGrpSpPr>
            <p:grpSpPr bwMode="auto">
              <a:xfrm>
                <a:off x="5256" y="2760"/>
                <a:ext cx="136" cy="424"/>
                <a:chOff x="5256" y="2760"/>
                <a:chExt cx="136" cy="424"/>
              </a:xfrm>
            </p:grpSpPr>
            <p:sp>
              <p:nvSpPr>
                <p:cNvPr id="53" name="Oval 20"/>
                <p:cNvSpPr>
                  <a:spLocks noChangeArrowheads="1"/>
                </p:cNvSpPr>
                <p:nvPr/>
              </p:nvSpPr>
              <p:spPr bwMode="auto">
                <a:xfrm>
                  <a:off x="5256" y="276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4" name="Oval 21"/>
                <p:cNvSpPr>
                  <a:spLocks noChangeArrowheads="1"/>
                </p:cNvSpPr>
                <p:nvPr/>
              </p:nvSpPr>
              <p:spPr bwMode="auto">
                <a:xfrm>
                  <a:off x="5256" y="304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55" name="Line 22"/>
                <p:cNvSpPr>
                  <a:spLocks noChangeShapeType="1"/>
                </p:cNvSpPr>
                <p:nvPr/>
              </p:nvSpPr>
              <p:spPr bwMode="auto">
                <a:xfrm>
                  <a:off x="5328" y="290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4896" y="2976"/>
                <a:ext cx="4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3872" y="1700"/>
              <a:ext cx="568" cy="424"/>
              <a:chOff x="3816" y="3480"/>
              <a:chExt cx="568" cy="424"/>
            </a:xfrm>
          </p:grpSpPr>
          <p:grpSp>
            <p:nvGrpSpPr>
              <p:cNvPr id="41" name="Group 25"/>
              <p:cNvGrpSpPr>
                <a:grpSpLocks/>
              </p:cNvGrpSpPr>
              <p:nvPr/>
            </p:nvGrpSpPr>
            <p:grpSpPr bwMode="auto">
              <a:xfrm>
                <a:off x="3816" y="3480"/>
                <a:ext cx="136" cy="424"/>
                <a:chOff x="3816" y="3480"/>
                <a:chExt cx="136" cy="424"/>
              </a:xfrm>
            </p:grpSpPr>
            <p:sp>
              <p:nvSpPr>
                <p:cNvPr id="47" name="Oval 26"/>
                <p:cNvSpPr>
                  <a:spLocks noChangeArrowheads="1"/>
                </p:cNvSpPr>
                <p:nvPr/>
              </p:nvSpPr>
              <p:spPr bwMode="auto">
                <a:xfrm>
                  <a:off x="3816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8" name="Oval 27"/>
                <p:cNvSpPr>
                  <a:spLocks noChangeArrowheads="1"/>
                </p:cNvSpPr>
                <p:nvPr/>
              </p:nvSpPr>
              <p:spPr bwMode="auto">
                <a:xfrm>
                  <a:off x="3816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9" name="Line 28"/>
                <p:cNvSpPr>
                  <a:spLocks noChangeShapeType="1"/>
                </p:cNvSpPr>
                <p:nvPr/>
              </p:nvSpPr>
              <p:spPr bwMode="auto">
                <a:xfrm>
                  <a:off x="3888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4248" y="3480"/>
                <a:ext cx="136" cy="424"/>
                <a:chOff x="4248" y="3480"/>
                <a:chExt cx="136" cy="424"/>
              </a:xfrm>
            </p:grpSpPr>
            <p:sp>
              <p:nvSpPr>
                <p:cNvPr id="44" name="Oval 30"/>
                <p:cNvSpPr>
                  <a:spLocks noChangeArrowheads="1"/>
                </p:cNvSpPr>
                <p:nvPr/>
              </p:nvSpPr>
              <p:spPr bwMode="auto">
                <a:xfrm>
                  <a:off x="4248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5" name="Oval 31"/>
                <p:cNvSpPr>
                  <a:spLocks noChangeArrowheads="1"/>
                </p:cNvSpPr>
                <p:nvPr/>
              </p:nvSpPr>
              <p:spPr bwMode="auto">
                <a:xfrm>
                  <a:off x="4248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6" name="Line 32"/>
                <p:cNvSpPr>
                  <a:spLocks noChangeShapeType="1"/>
                </p:cNvSpPr>
                <p:nvPr/>
              </p:nvSpPr>
              <p:spPr bwMode="auto">
                <a:xfrm>
                  <a:off x="4320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Line 33"/>
              <p:cNvSpPr>
                <a:spLocks noChangeShapeType="1"/>
              </p:cNvSpPr>
              <p:nvPr/>
            </p:nvSpPr>
            <p:spPr bwMode="auto">
              <a:xfrm>
                <a:off x="3888" y="3696"/>
                <a:ext cx="4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4880" y="1700"/>
              <a:ext cx="568" cy="424"/>
              <a:chOff x="4824" y="3480"/>
              <a:chExt cx="568" cy="424"/>
            </a:xfrm>
          </p:grpSpPr>
          <p:grpSp>
            <p:nvGrpSpPr>
              <p:cNvPr id="32" name="Group 35"/>
              <p:cNvGrpSpPr>
                <a:grpSpLocks/>
              </p:cNvGrpSpPr>
              <p:nvPr/>
            </p:nvGrpSpPr>
            <p:grpSpPr bwMode="auto">
              <a:xfrm>
                <a:off x="4824" y="3480"/>
                <a:ext cx="136" cy="424"/>
                <a:chOff x="4824" y="3480"/>
                <a:chExt cx="136" cy="424"/>
              </a:xfrm>
            </p:grpSpPr>
            <p:sp>
              <p:nvSpPr>
                <p:cNvPr id="38" name="Oval 36"/>
                <p:cNvSpPr>
                  <a:spLocks noChangeArrowheads="1"/>
                </p:cNvSpPr>
                <p:nvPr/>
              </p:nvSpPr>
              <p:spPr bwMode="auto">
                <a:xfrm>
                  <a:off x="4824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9" name="Oval 37"/>
                <p:cNvSpPr>
                  <a:spLocks noChangeArrowheads="1"/>
                </p:cNvSpPr>
                <p:nvPr/>
              </p:nvSpPr>
              <p:spPr bwMode="auto">
                <a:xfrm>
                  <a:off x="4824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40" name="Line 38"/>
                <p:cNvSpPr>
                  <a:spLocks noChangeShapeType="1"/>
                </p:cNvSpPr>
                <p:nvPr/>
              </p:nvSpPr>
              <p:spPr bwMode="auto">
                <a:xfrm>
                  <a:off x="4896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5256" y="3480"/>
                <a:ext cx="136" cy="424"/>
                <a:chOff x="5256" y="3480"/>
                <a:chExt cx="136" cy="424"/>
              </a:xfrm>
            </p:grpSpPr>
            <p:sp>
              <p:nvSpPr>
                <p:cNvPr id="35" name="Oval 40"/>
                <p:cNvSpPr>
                  <a:spLocks noChangeArrowheads="1"/>
                </p:cNvSpPr>
                <p:nvPr/>
              </p:nvSpPr>
              <p:spPr bwMode="auto">
                <a:xfrm>
                  <a:off x="5256" y="3480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6" name="Oval 41"/>
                <p:cNvSpPr>
                  <a:spLocks noChangeArrowheads="1"/>
                </p:cNvSpPr>
                <p:nvPr/>
              </p:nvSpPr>
              <p:spPr bwMode="auto">
                <a:xfrm>
                  <a:off x="5256" y="3768"/>
                  <a:ext cx="136" cy="136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37" name="Line 42"/>
                <p:cNvSpPr>
                  <a:spLocks noChangeShapeType="1"/>
                </p:cNvSpPr>
                <p:nvPr/>
              </p:nvSpPr>
              <p:spPr bwMode="auto">
                <a:xfrm>
                  <a:off x="5328" y="3624"/>
                  <a:ext cx="0" cy="136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>
                <a:off x="4896" y="3696"/>
                <a:ext cx="42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" name="Line 44"/>
            <p:cNvSpPr>
              <a:spLocks noChangeShapeType="1"/>
            </p:cNvSpPr>
            <p:nvPr/>
          </p:nvSpPr>
          <p:spPr bwMode="auto">
            <a:xfrm>
              <a:off x="4160" y="1252"/>
              <a:ext cx="0" cy="6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>
              <a:off x="4212" y="1432"/>
              <a:ext cx="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46"/>
            <p:cNvSpPr>
              <a:spLocks noChangeShapeType="1"/>
            </p:cNvSpPr>
            <p:nvPr/>
          </p:nvSpPr>
          <p:spPr bwMode="auto">
            <a:xfrm>
              <a:off x="3944" y="1196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47"/>
            <p:cNvSpPr>
              <a:spLocks noChangeShapeType="1"/>
            </p:cNvSpPr>
            <p:nvPr/>
          </p:nvSpPr>
          <p:spPr bwMode="auto">
            <a:xfrm>
              <a:off x="4064" y="1244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>
              <a:off x="4208" y="1196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9"/>
            <p:cNvSpPr>
              <a:spLocks noChangeShapeType="1"/>
            </p:cNvSpPr>
            <p:nvPr/>
          </p:nvSpPr>
          <p:spPr bwMode="auto">
            <a:xfrm>
              <a:off x="3944" y="196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0"/>
            <p:cNvSpPr>
              <a:spLocks noChangeShapeType="1"/>
            </p:cNvSpPr>
            <p:nvPr/>
          </p:nvSpPr>
          <p:spPr bwMode="auto">
            <a:xfrm>
              <a:off x="4952" y="124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>
              <a:off x="4952" y="1964"/>
              <a:ext cx="42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2"/>
            <p:cNvSpPr>
              <a:spLocks noChangeShapeType="1"/>
            </p:cNvSpPr>
            <p:nvPr/>
          </p:nvSpPr>
          <p:spPr bwMode="auto">
            <a:xfrm>
              <a:off x="4112" y="1212"/>
              <a:ext cx="0" cy="7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53"/>
            <p:cNvSpPr>
              <a:spLocks noChangeShapeType="1"/>
            </p:cNvSpPr>
            <p:nvPr/>
          </p:nvSpPr>
          <p:spPr bwMode="auto">
            <a:xfrm>
              <a:off x="5184" y="1252"/>
              <a:ext cx="0" cy="6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>
              <a:off x="5088" y="1244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5232" y="1196"/>
              <a:ext cx="0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>
              <a:off x="5136" y="1212"/>
              <a:ext cx="0" cy="7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4220" y="1468"/>
              <a:ext cx="86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>
              <a:off x="4168" y="1500"/>
              <a:ext cx="1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4176" y="1536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>
              <a:off x="4076" y="1576"/>
              <a:ext cx="113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61"/>
            <p:cNvSpPr>
              <a:spLocks noChangeShapeType="1"/>
            </p:cNvSpPr>
            <p:nvPr/>
          </p:nvSpPr>
          <p:spPr bwMode="auto">
            <a:xfrm>
              <a:off x="4124" y="1612"/>
              <a:ext cx="95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4072" y="1644"/>
              <a:ext cx="1096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3"/>
            <p:cNvSpPr>
              <a:spLocks noChangeShapeType="1"/>
            </p:cNvSpPr>
            <p:nvPr/>
          </p:nvSpPr>
          <p:spPr bwMode="auto">
            <a:xfrm>
              <a:off x="4080" y="1680"/>
              <a:ext cx="104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546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Fat-tree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263886"/>
            <a:ext cx="10363826" cy="2196549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Use smaller switches to approximate large switches.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Connectivity is reduced, but the topology is </a:t>
            </a:r>
            <a:r>
              <a:rPr lang="en-US" dirty="0" smtClean="0"/>
              <a:t>now </a:t>
            </a:r>
            <a:r>
              <a:rPr lang="en-US" dirty="0"/>
              <a:t>implementable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Most commodity large clusters use this topology. Also call constant bisection bandwidth network (CBB)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18" y="1626704"/>
            <a:ext cx="3038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18" y="1626704"/>
            <a:ext cx="3552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4220818" y="1779104"/>
            <a:ext cx="20574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535018" y="2464904"/>
            <a:ext cx="27432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887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Fat-tree and Folded Clos network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1653209"/>
            <a:ext cx="716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49826" y="5539409"/>
            <a:ext cx="337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A generic 3-stage Clos network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712226" y="4625009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 generic 2-level fat-tree (folded Clos)</a:t>
            </a:r>
          </a:p>
        </p:txBody>
      </p:sp>
    </p:spTree>
    <p:extLst>
      <p:ext uri="{BB962C8B-B14F-4D97-AF65-F5344CB8AC3E}">
        <p14:creationId xmlns:p14="http://schemas.microsoft.com/office/powerpoint/2010/main" val="864570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</a:t>
            </a:r>
            <a:r>
              <a:rPr lang="en-US" dirty="0"/>
              <a:t>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</a:t>
            </a:r>
            <a:r>
              <a:rPr lang="en-US" dirty="0"/>
              <a:t>diameter </a:t>
            </a:r>
            <a:r>
              <a:rPr lang="en-US" dirty="0" smtClean="0"/>
              <a:t>topology with high-radix switches</a:t>
            </a:r>
            <a:endParaRPr lang="en-US" dirty="0"/>
          </a:p>
          <a:p>
            <a:pPr lvl="1"/>
            <a:r>
              <a:rPr lang="en-US" dirty="0"/>
              <a:t>Dragonfly (diameter = 3), </a:t>
            </a:r>
            <a:r>
              <a:rPr lang="en-US" dirty="0" err="1"/>
              <a:t>Slimfly</a:t>
            </a:r>
            <a:r>
              <a:rPr lang="en-US" dirty="0"/>
              <a:t> (diameter = 2), </a:t>
            </a:r>
            <a:r>
              <a:rPr lang="en-US" dirty="0" err="1"/>
              <a:t>Megafly</a:t>
            </a:r>
            <a:r>
              <a:rPr lang="en-US" dirty="0"/>
              <a:t>, </a:t>
            </a:r>
            <a:r>
              <a:rPr lang="en-US" dirty="0" smtClean="0"/>
              <a:t>HyperX</a:t>
            </a:r>
            <a:endParaRPr lang="en-US" dirty="0"/>
          </a:p>
          <a:p>
            <a:r>
              <a:rPr lang="en-US" dirty="0"/>
              <a:t>Dragonfly topology:</a:t>
            </a:r>
          </a:p>
          <a:p>
            <a:pPr lvl="1"/>
            <a:r>
              <a:rPr lang="en-US" dirty="0"/>
              <a:t>Two-level topology</a:t>
            </a:r>
          </a:p>
          <a:p>
            <a:pPr lvl="1"/>
            <a:r>
              <a:rPr lang="en-US" dirty="0"/>
              <a:t>A set of </a:t>
            </a:r>
            <a:r>
              <a:rPr lang="en-US" i="1" dirty="0"/>
              <a:t>a</a:t>
            </a:r>
            <a:r>
              <a:rPr lang="en-US" dirty="0"/>
              <a:t> switches forming a </a:t>
            </a:r>
            <a:r>
              <a:rPr lang="en-US" dirty="0" smtClean="0"/>
              <a:t>group. A group is like a mega router.</a:t>
            </a:r>
            <a:endParaRPr lang="en-US" dirty="0"/>
          </a:p>
          <a:p>
            <a:pPr lvl="1"/>
            <a:r>
              <a:rPr lang="en-US" dirty="0"/>
              <a:t>The switches within one group is connected by fully connected topology</a:t>
            </a:r>
          </a:p>
          <a:p>
            <a:pPr lvl="1"/>
            <a:r>
              <a:rPr lang="en-US" dirty="0"/>
              <a:t>Each router is connected with p processing nodes</a:t>
            </a:r>
          </a:p>
          <a:p>
            <a:pPr lvl="1"/>
            <a:r>
              <a:rPr lang="en-US" dirty="0"/>
              <a:t>Each router has </a:t>
            </a:r>
            <a:r>
              <a:rPr lang="en-US" i="1" dirty="0"/>
              <a:t>h</a:t>
            </a:r>
            <a:r>
              <a:rPr lang="en-US" dirty="0"/>
              <a:t> </a:t>
            </a:r>
            <a:r>
              <a:rPr lang="en-US" dirty="0" smtClean="0"/>
              <a:t>links (global links) </a:t>
            </a:r>
            <a:r>
              <a:rPr lang="en-US" dirty="0"/>
              <a:t>connecting to other groups. </a:t>
            </a:r>
          </a:p>
        </p:txBody>
      </p:sp>
    </p:spTree>
    <p:extLst>
      <p:ext uri="{BB962C8B-B14F-4D97-AF65-F5344CB8AC3E}">
        <p14:creationId xmlns:p14="http://schemas.microsoft.com/office/powerpoint/2010/main" val="152827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Dragonfly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61956" y="1566408"/>
            <a:ext cx="6015644" cy="4224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Left side shows a Dragonfly formed by 7-port switches.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each group has 4 switches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9 groups</a:t>
            </a:r>
          </a:p>
          <a:p>
            <a:r>
              <a:rPr lang="en-US" dirty="0"/>
              <a:t> </a:t>
            </a:r>
            <a:r>
              <a:rPr lang="en-US" dirty="0" smtClean="0"/>
              <a:t>What is the largest Dragonfly that can be built with 23 port switches with a group size of 12 and 6 compute nodes connecting to each switch? Each switch has 23-11-6 = 6 global links.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46" y="2133600"/>
            <a:ext cx="3469873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76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constraint on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Number of dimensions.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2 or 3 dimensions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Can be layout physically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Short wires, easy to build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Many hops, low bisection bandwidth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&gt;=4 dimensions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Harder to build, longer wires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/>
              <a:t>Fewer hops, better bisection bandwidth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K-</a:t>
            </a:r>
            <a:r>
              <a:rPr lang="en-US" dirty="0" err="1"/>
              <a:t>ary</a:t>
            </a:r>
            <a:r>
              <a:rPr lang="en-US" dirty="0"/>
              <a:t> n-cubes provide a good framework for comparison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9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design/performance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5101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Metrics for evaluating the performance and cost of a topology.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Assumptions: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Perfect routing (perfectly balanced load)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perfect flow control (no idle cycles in any link or channel)</a:t>
            </a:r>
          </a:p>
          <a:p>
            <a:pPr lvl="1">
              <a:lnSpc>
                <a:spcPct val="90000"/>
              </a:lnSpc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9742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Metric: nodal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1826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000" dirty="0" smtClean="0"/>
              <a:t>Nodal </a:t>
            </a:r>
            <a:r>
              <a:rPr lang="en-US" altLang="en-US" sz="3000" dirty="0"/>
              <a:t>degree: how many links connect to each node</a:t>
            </a:r>
            <a:r>
              <a:rPr lang="en-US" altLang="en-US" sz="30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>
                <a:solidFill>
                  <a:srgbClr val="FF0000"/>
                </a:solidFill>
              </a:rPr>
              <a:t>Relates to cost or complexity of the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Higher degree means larger port count for each switch. </a:t>
            </a:r>
            <a:endParaRPr lang="en-US" alt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1562167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6521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0875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2086822" y="306324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71176" y="306324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62167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6521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30875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9" idx="3"/>
            <a:endCxn id="10" idx="1"/>
          </p:cNvCxnSpPr>
          <p:nvPr/>
        </p:nvCxnSpPr>
        <p:spPr>
          <a:xfrm>
            <a:off x="2086822" y="393516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71176" y="393516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62167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46521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30875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4" idx="3"/>
            <a:endCxn id="15" idx="1"/>
          </p:cNvCxnSpPr>
          <p:nvPr/>
        </p:nvCxnSpPr>
        <p:spPr>
          <a:xfrm>
            <a:off x="2086822" y="480709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71176" y="480709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  <a:endCxn id="9" idx="0"/>
          </p:cNvCxnSpPr>
          <p:nvPr/>
        </p:nvCxnSpPr>
        <p:spPr>
          <a:xfrm>
            <a:off x="1824495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08849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85708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24495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08849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3197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525222" y="283464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065523" y="306324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5222" y="370656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065523" y="393516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25222" y="4578496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065523" y="4807096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80055" y="3291841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97544" y="4163769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62167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46521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30875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>
            <a:off x="2086822" y="567902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71176" y="567902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824495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08849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03197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525222" y="5450422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065523" y="5679022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797544" y="5035695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92111" y="6093749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Degree = 4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6893396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877750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862104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46" idx="3"/>
            <a:endCxn id="47" idx="1"/>
          </p:cNvCxnSpPr>
          <p:nvPr/>
        </p:nvCxnSpPr>
        <p:spPr>
          <a:xfrm>
            <a:off x="7418051" y="4232064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402405" y="4232064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9856451" y="4003464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9396752" y="4232064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22957" y="5517266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Degree =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77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Metric: Hop count and Diameter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356370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Path: an ordered set of links from source to destination</a:t>
            </a:r>
          </a:p>
          <a:p>
            <a:pPr>
              <a:lnSpc>
                <a:spcPct val="90000"/>
              </a:lnSpc>
            </a:pPr>
            <a:r>
              <a:rPr lang="en-US" altLang="zh-CN" sz="2600" dirty="0" smtClean="0"/>
              <a:t>Hop count: number of hops in the path from source to destination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Minimal hop count: the hop count for the shortest path from source to destination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>
                <a:solidFill>
                  <a:srgbClr val="FF0000"/>
                </a:solidFill>
              </a:rPr>
              <a:t>proxy for latency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Diameter: the largest minimal hop count among all source destination pairs in the network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Average minimum hop count: average across all source destination pairs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Routing may use longer paths, which will increase the hop count.</a:t>
            </a:r>
            <a:endParaRPr lang="en-US" alt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4089237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src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73591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7945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>
          <a:xfrm>
            <a:off x="4613892" y="53741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98246" y="53741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52292" y="5145579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dst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592593" y="5374179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5981" y="5879470"/>
            <a:ext cx="326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hops from source to destination.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3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Diameter and Average minimum hop count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11197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Diameter = ?</a:t>
            </a:r>
          </a:p>
          <a:p>
            <a:pPr>
              <a:lnSpc>
                <a:spcPct val="90000"/>
              </a:lnSpc>
            </a:pPr>
            <a:r>
              <a:rPr lang="en-US" altLang="en-US" sz="2600" dirty="0" smtClean="0"/>
              <a:t>Average minimum hop count =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6232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40586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24940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3"/>
            <a:endCxn id="13" idx="1"/>
          </p:cNvCxnSpPr>
          <p:nvPr/>
        </p:nvCxnSpPr>
        <p:spPr>
          <a:xfrm>
            <a:off x="4480887" y="2697480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5241" y="2697480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56232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40586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24940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7" idx="3"/>
            <a:endCxn id="18" idx="1"/>
          </p:cNvCxnSpPr>
          <p:nvPr/>
        </p:nvCxnSpPr>
        <p:spPr>
          <a:xfrm>
            <a:off x="4480887" y="356940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65241" y="356940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6232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0586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4940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2" idx="3"/>
            <a:endCxn id="23" idx="1"/>
          </p:cNvCxnSpPr>
          <p:nvPr/>
        </p:nvCxnSpPr>
        <p:spPr>
          <a:xfrm>
            <a:off x="4480887" y="444133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65241" y="444133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2"/>
            <a:endCxn id="17" idx="0"/>
          </p:cNvCxnSpPr>
          <p:nvPr/>
        </p:nvCxnSpPr>
        <p:spPr>
          <a:xfrm>
            <a:off x="4218560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02914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9773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18560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02914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97262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919287" y="2468880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6459588" y="2697480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919287" y="3340808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6459588" y="3569408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19287" y="4212735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459588" y="4441335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74120" y="2926080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191609" y="3798008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956232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940586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24940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1" idx="3"/>
            <a:endCxn id="42" idx="1"/>
          </p:cNvCxnSpPr>
          <p:nvPr/>
        </p:nvCxnSpPr>
        <p:spPr>
          <a:xfrm>
            <a:off x="4480887" y="531326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65241" y="531326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218560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202914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197262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919287" y="5084661"/>
            <a:ext cx="524655" cy="4572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6459588" y="5313261"/>
            <a:ext cx="4596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91609" y="4669934"/>
            <a:ext cx="0" cy="414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3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Maximum channel load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bisection bandwidth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49115"/>
            <a:ext cx="10003436" cy="5101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 smtClean="0"/>
              <a:t>Maximum link(channel) load is defined with respect to the packet injection rate (from each node) and a traffic pattern (e.g. random uniform traffic). 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A</a:t>
            </a:r>
            <a:r>
              <a:rPr lang="en-US" altLang="en-US" sz="2600" dirty="0" smtClean="0"/>
              <a:t> link load of 2 means that the link is loaded with twice the injection bandwidth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If a node injects 1 flit per cycle, 2 flits will want to use the link (which can only send 1 flit in on cycle). 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If the bottleneck link can only send 1 flit each cycle (this is usually the definition of “cycle”), then the network bandwidth is ½ of the link bandwidth.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708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link load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72952" y="3989635"/>
                <a:ext cx="10363826" cy="245272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Maximum link load with random uniform traffic</a:t>
                </a:r>
              </a:p>
              <a:p>
                <a:pPr lvl="1"/>
                <a:r>
                  <a:rPr lang="en-US" dirty="0" smtClean="0"/>
                  <a:t> Each packet from every node has an equal probability to go to any other node.</a:t>
                </a:r>
              </a:p>
              <a:p>
                <a:r>
                  <a:rPr lang="en-US" dirty="0" smtClean="0"/>
                  <a:t>Bottleneck link (D, E).</a:t>
                </a:r>
              </a:p>
              <a:p>
                <a:r>
                  <a:rPr lang="en-US" dirty="0" smtClean="0"/>
                  <a:t>Half of the traffic from nodes A, B, C, D must go through the link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Network saturates at ½ injection bandwidth.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72952" y="3989635"/>
                <a:ext cx="10363826" cy="2452729"/>
              </a:xfrm>
              <a:blipFill>
                <a:blip r:embed="rId2"/>
                <a:stretch>
                  <a:fillRect l="-529" t="-1241" b="-3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35876" y="2277687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65515" y="1374070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45032" y="2277688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36028" y="2277687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81914" y="1374070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678189" y="2277687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5515" y="3142210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81914" y="3086792"/>
            <a:ext cx="689956" cy="640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7"/>
            <a:endCxn id="5" idx="3"/>
          </p:cNvCxnSpPr>
          <p:nvPr/>
        </p:nvCxnSpPr>
        <p:spPr>
          <a:xfrm flipV="1">
            <a:off x="2924790" y="1920412"/>
            <a:ext cx="441767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5"/>
            <a:endCxn id="10" idx="1"/>
          </p:cNvCxnSpPr>
          <p:nvPr/>
        </p:nvCxnSpPr>
        <p:spPr>
          <a:xfrm>
            <a:off x="2924790" y="2824029"/>
            <a:ext cx="441767" cy="411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7"/>
            <a:endCxn id="6" idx="3"/>
          </p:cNvCxnSpPr>
          <p:nvPr/>
        </p:nvCxnSpPr>
        <p:spPr>
          <a:xfrm flipV="1">
            <a:off x="3854429" y="2824030"/>
            <a:ext cx="491645" cy="41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5"/>
            <a:endCxn id="6" idx="1"/>
          </p:cNvCxnSpPr>
          <p:nvPr/>
        </p:nvCxnSpPr>
        <p:spPr>
          <a:xfrm>
            <a:off x="3854429" y="1920412"/>
            <a:ext cx="491645" cy="451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6"/>
            <a:endCxn id="7" idx="2"/>
          </p:cNvCxnSpPr>
          <p:nvPr/>
        </p:nvCxnSpPr>
        <p:spPr>
          <a:xfrm flipV="1">
            <a:off x="4934988" y="2597727"/>
            <a:ext cx="701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7"/>
            <a:endCxn id="8" idx="3"/>
          </p:cNvCxnSpPr>
          <p:nvPr/>
        </p:nvCxnSpPr>
        <p:spPr>
          <a:xfrm flipV="1">
            <a:off x="6224942" y="1920412"/>
            <a:ext cx="458014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5"/>
            <a:endCxn id="11" idx="1"/>
          </p:cNvCxnSpPr>
          <p:nvPr/>
        </p:nvCxnSpPr>
        <p:spPr>
          <a:xfrm>
            <a:off x="6224942" y="2824029"/>
            <a:ext cx="458014" cy="356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5"/>
            <a:endCxn id="9" idx="1"/>
          </p:cNvCxnSpPr>
          <p:nvPr/>
        </p:nvCxnSpPr>
        <p:spPr>
          <a:xfrm>
            <a:off x="7170828" y="1920412"/>
            <a:ext cx="608403" cy="45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7"/>
          </p:cNvCxnSpPr>
          <p:nvPr/>
        </p:nvCxnSpPr>
        <p:spPr>
          <a:xfrm flipV="1">
            <a:off x="7170828" y="2726575"/>
            <a:ext cx="507361" cy="45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41215" y="1491648"/>
            <a:ext cx="33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824071" y="2356651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776977" y="1462896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20011" y="3175999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14936" y="236797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</a:p>
        </p:txBody>
      </p:sp>
      <p:sp>
        <p:nvSpPr>
          <p:cNvPr id="39" name="Oval 38"/>
          <p:cNvSpPr/>
          <p:nvPr/>
        </p:nvSpPr>
        <p:spPr>
          <a:xfrm>
            <a:off x="5195455" y="2216076"/>
            <a:ext cx="216130" cy="8098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537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13236</TotalTime>
  <Words>1980</Words>
  <Application>Microsoft Office PowerPoint</Application>
  <PresentationFormat>Widescreen</PresentationFormat>
  <Paragraphs>293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宋体</vt:lpstr>
      <vt:lpstr>Arial</vt:lpstr>
      <vt:lpstr>Calibri</vt:lpstr>
      <vt:lpstr>Cambria Math</vt:lpstr>
      <vt:lpstr>Courier New</vt:lpstr>
      <vt:lpstr>Tw Cen MT</vt:lpstr>
      <vt:lpstr>Wingdings</vt:lpstr>
      <vt:lpstr>Droplet</vt:lpstr>
      <vt:lpstr>Interconnect Topology</vt:lpstr>
      <vt:lpstr>Performance: Network offered load .vs. average package latency</vt:lpstr>
      <vt:lpstr>Performance: Network offered load .vs. average package latency</vt:lpstr>
      <vt:lpstr>Topology design/performance metrics</vt:lpstr>
      <vt:lpstr>Metric: nodal degree</vt:lpstr>
      <vt:lpstr>Metric: Hop count and Diameter</vt:lpstr>
      <vt:lpstr> Diameter and Average minimum hop count example</vt:lpstr>
      <vt:lpstr>Maximum channel load and bisection bandwidth</vt:lpstr>
      <vt:lpstr>Maximum link load example</vt:lpstr>
      <vt:lpstr>Bisection bandwidth</vt:lpstr>
      <vt:lpstr>Bisection bandwidth examples</vt:lpstr>
      <vt:lpstr>Bisection bandwidth examples</vt:lpstr>
      <vt:lpstr>Metric: path diversity</vt:lpstr>
      <vt:lpstr>Interconnection network types</vt:lpstr>
      <vt:lpstr>Direct and indirect network examples</vt:lpstr>
      <vt:lpstr>Regular and irregular topology</vt:lpstr>
      <vt:lpstr>Linear array and ring</vt:lpstr>
      <vt:lpstr>Describing linear array and ring</vt:lpstr>
      <vt:lpstr>Multidimensional Meshes and Tori</vt:lpstr>
      <vt:lpstr>Hypercubes</vt:lpstr>
      <vt:lpstr>K-ary n-cube (n-dimensional, size of each dimension is k)</vt:lpstr>
      <vt:lpstr>Tree</vt:lpstr>
      <vt:lpstr>Summary</vt:lpstr>
      <vt:lpstr>Irregular topology</vt:lpstr>
      <vt:lpstr>Indirect networks</vt:lpstr>
      <vt:lpstr>Fully connected network</vt:lpstr>
      <vt:lpstr>Multistage network</vt:lpstr>
      <vt:lpstr>Butterfly network</vt:lpstr>
      <vt:lpstr>Butterfly network</vt:lpstr>
      <vt:lpstr>Benes network</vt:lpstr>
      <vt:lpstr>Clos network</vt:lpstr>
      <vt:lpstr>Clos network</vt:lpstr>
      <vt:lpstr>Fat tree</vt:lpstr>
      <vt:lpstr>Practical Fat-tree</vt:lpstr>
      <vt:lpstr>Fat-tree and Folded Clos network</vt:lpstr>
      <vt:lpstr>Recent designs</vt:lpstr>
      <vt:lpstr>Dragonfly network</vt:lpstr>
      <vt:lpstr>Physical constraint on topologies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Surfing</dc:creator>
  <cp:lastModifiedBy>Surfing</cp:lastModifiedBy>
  <cp:revision>145</cp:revision>
  <dcterms:created xsi:type="dcterms:W3CDTF">2021-08-12T15:51:09Z</dcterms:created>
  <dcterms:modified xsi:type="dcterms:W3CDTF">2022-02-24T16:11:04Z</dcterms:modified>
</cp:coreProperties>
</file>