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8" r:id="rId2"/>
    <p:sldId id="286" r:id="rId3"/>
    <p:sldId id="291" r:id="rId4"/>
    <p:sldId id="292" r:id="rId5"/>
    <p:sldId id="320" r:id="rId6"/>
    <p:sldId id="289" r:id="rId7"/>
    <p:sldId id="293" r:id="rId8"/>
    <p:sldId id="261" r:id="rId9"/>
    <p:sldId id="294" r:id="rId10"/>
    <p:sldId id="295" r:id="rId11"/>
    <p:sldId id="312" r:id="rId12"/>
    <p:sldId id="322" r:id="rId13"/>
    <p:sldId id="288" r:id="rId14"/>
    <p:sldId id="321" r:id="rId15"/>
    <p:sldId id="323" r:id="rId16"/>
    <p:sldId id="306" r:id="rId17"/>
    <p:sldId id="324" r:id="rId18"/>
    <p:sldId id="325" r:id="rId19"/>
    <p:sldId id="32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18" autoAdjust="0"/>
    <p:restoredTop sz="94660"/>
  </p:normalViewPr>
  <p:slideViewPr>
    <p:cSldViewPr snapToGrid="0">
      <p:cViewPr varScale="1">
        <p:scale>
          <a:sx n="83" d="100"/>
          <a:sy n="83" d="100"/>
        </p:scale>
        <p:origin x="77" y="8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F0AFC3-D779-4913-B22F-B27412D00EAB}" type="datetimeFigureOut">
              <a:rPr lang="en-US" smtClean="0"/>
              <a:t>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828E64-E87F-44C3-A97C-A44D160C317F}" type="slidenum">
              <a:rPr lang="en-US" smtClean="0"/>
              <a:t>‹#›</a:t>
            </a:fld>
            <a:endParaRPr lang="en-US"/>
          </a:p>
        </p:txBody>
      </p:sp>
    </p:spTree>
    <p:extLst>
      <p:ext uri="{BB962C8B-B14F-4D97-AF65-F5344CB8AC3E}">
        <p14:creationId xmlns:p14="http://schemas.microsoft.com/office/powerpoint/2010/main" val="3603994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 y="392927"/>
            <a:ext cx="12192000" cy="6858000"/>
          </a:xfrm>
          <a:prstGeom prst="rect">
            <a:avLst/>
          </a:prstGeom>
        </p:spPr>
      </p:pic>
      <p:sp>
        <p:nvSpPr>
          <p:cNvPr id="2" name="Title 1"/>
          <p:cNvSpPr>
            <a:spLocks noGrp="1"/>
          </p:cNvSpPr>
          <p:nvPr>
            <p:ph type="title" hasCustomPrompt="1"/>
          </p:nvPr>
        </p:nvSpPr>
        <p:spPr>
          <a:xfrm>
            <a:off x="913774" y="292513"/>
            <a:ext cx="10364451" cy="1122819"/>
          </a:xfrm>
        </p:spPr>
        <p:txBody>
          <a:bodyPr/>
          <a:lstStyle>
            <a:lvl1pPr>
              <a:defRPr cap="none"/>
            </a:lvl1pPr>
          </a:lstStyle>
          <a:p>
            <a:r>
              <a:rPr lang="en-US" dirty="0"/>
              <a:t>Click to edit master title style</a:t>
            </a:r>
          </a:p>
        </p:txBody>
      </p:sp>
      <p:sp>
        <p:nvSpPr>
          <p:cNvPr id="12" name="Content Placeholder 2"/>
          <p:cNvSpPr>
            <a:spLocks noGrp="1"/>
          </p:cNvSpPr>
          <p:nvPr>
            <p:ph sz="quarter" idx="13" hasCustomPrompt="1"/>
          </p:nvPr>
        </p:nvSpPr>
        <p:spPr>
          <a:xfrm>
            <a:off x="913774" y="1566408"/>
            <a:ext cx="10363826" cy="4224792"/>
          </a:xfrm>
        </p:spPr>
        <p:txBody>
          <a:bodyPr/>
          <a:lstStyle>
            <a:lvl1pPr marL="228600" indent="-228600">
              <a:buFont typeface="Wingdings" panose="05000000000000000000" pitchFamily="2" charset="2"/>
              <a:buChar char="§"/>
              <a:defRPr sz="2800" cap="none" baseline="0">
                <a:latin typeface="Calibri" panose="020F0502020204030204" pitchFamily="34" charset="0"/>
                <a:cs typeface="Calibri" panose="020F0502020204030204" pitchFamily="34" charset="0"/>
              </a:defRPr>
            </a:lvl1pPr>
            <a:lvl2pPr marL="685800" indent="-228600">
              <a:buFont typeface="Courier New" panose="02070309020205020404" pitchFamily="49" charset="0"/>
              <a:buChar char="o"/>
              <a:defRPr sz="2400" cap="none">
                <a:latin typeface="Calibri" panose="020F0502020204030204" pitchFamily="34" charset="0"/>
                <a:cs typeface="Calibri" panose="020F0502020204030204" pitchFamily="34" charset="0"/>
              </a:defRPr>
            </a:lvl2pPr>
            <a:lvl3pPr marL="1143000" indent="-228600">
              <a:buFont typeface="Wingdings" panose="05000000000000000000" pitchFamily="2" charset="2"/>
              <a:buChar char="v"/>
              <a:defRPr sz="2000" cap="none">
                <a:latin typeface="Calibri" panose="020F0502020204030204" pitchFamily="34" charset="0"/>
                <a:cs typeface="Calibri" panose="020F0502020204030204" pitchFamily="34" charset="0"/>
              </a:defRPr>
            </a:lvl3pPr>
            <a:lvl4pPr marL="1600200" indent="-228600">
              <a:buFont typeface="Wingdings" panose="05000000000000000000" pitchFamily="2" charset="2"/>
              <a:buChar char="q"/>
              <a:defRPr sz="2000" cap="none">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stStyle>
          <a:p>
            <a:pPr lvl="0"/>
            <a:r>
              <a:rPr lang="en-US" dirty="0" err="1"/>
              <a:t>Aaaa</a:t>
            </a:r>
            <a:endParaRPr lang="en-US" dirty="0"/>
          </a:p>
          <a:p>
            <a:pPr lvl="1"/>
            <a:r>
              <a:rPr lang="en-US" dirty="0" err="1"/>
              <a:t>Saaaa</a:t>
            </a:r>
            <a:endParaRPr lang="en-US" dirty="0"/>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2/8/2022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808383"/>
            <a:ext cx="10364451" cy="1122819"/>
          </a:xfrm>
        </p:spPr>
        <p:txBody>
          <a:bodyPr/>
          <a:lstStyle/>
          <a:p>
            <a:r>
              <a:rPr lang="en-US" dirty="0" smtClean="0"/>
              <a:t>Interconnection Networks</a:t>
            </a:r>
            <a:endParaRPr lang="en-US" dirty="0"/>
          </a:p>
        </p:txBody>
      </p:sp>
      <p:sp>
        <p:nvSpPr>
          <p:cNvPr id="3" name="Content Placeholder 2"/>
          <p:cNvSpPr>
            <a:spLocks noGrp="1"/>
          </p:cNvSpPr>
          <p:nvPr>
            <p:ph sz="quarter" idx="13"/>
          </p:nvPr>
        </p:nvSpPr>
        <p:spPr>
          <a:xfrm>
            <a:off x="913774" y="2023608"/>
            <a:ext cx="10363826" cy="4224792"/>
          </a:xfrm>
        </p:spPr>
        <p:txBody>
          <a:bodyPr>
            <a:normAutofit/>
          </a:bodyPr>
          <a:lstStyle/>
          <a:p>
            <a:pPr>
              <a:lnSpc>
                <a:spcPct val="90000"/>
              </a:lnSpc>
            </a:pPr>
            <a:endParaRPr lang="en-US" dirty="0" smtClean="0"/>
          </a:p>
        </p:txBody>
      </p:sp>
    </p:spTree>
    <p:extLst>
      <p:ext uri="{BB962C8B-B14F-4D97-AF65-F5344CB8AC3E}">
        <p14:creationId xmlns:p14="http://schemas.microsoft.com/office/powerpoint/2010/main" val="4109342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Switching (how): how a packet goes through a switch</a:t>
            </a:r>
            <a:endParaRPr lang="en-US" dirty="0"/>
          </a:p>
        </p:txBody>
      </p:sp>
      <p:sp>
        <p:nvSpPr>
          <p:cNvPr id="5" name="Rectangle 4"/>
          <p:cNvSpPr/>
          <p:nvPr/>
        </p:nvSpPr>
        <p:spPr>
          <a:xfrm>
            <a:off x="1356610"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340964"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325318"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a:stCxn id="5" idx="3"/>
            <a:endCxn id="6" idx="1"/>
          </p:cNvCxnSpPr>
          <p:nvPr/>
        </p:nvCxnSpPr>
        <p:spPr>
          <a:xfrm>
            <a:off x="1881265"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865619"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356610"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340964"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325318"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10" idx="3"/>
            <a:endCxn id="11" idx="1"/>
          </p:cNvCxnSpPr>
          <p:nvPr/>
        </p:nvCxnSpPr>
        <p:spPr>
          <a:xfrm>
            <a:off x="1881265"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865619"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356610"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340964"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325318"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a:stCxn id="15" idx="3"/>
            <a:endCxn id="16" idx="1"/>
          </p:cNvCxnSpPr>
          <p:nvPr/>
        </p:nvCxnSpPr>
        <p:spPr>
          <a:xfrm>
            <a:off x="1881265"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865619"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5" idx="2"/>
            <a:endCxn id="10" idx="0"/>
          </p:cNvCxnSpPr>
          <p:nvPr/>
        </p:nvCxnSpPr>
        <p:spPr>
          <a:xfrm>
            <a:off x="1618938"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603292"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580151"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618938"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603292"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597640"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4319665"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3859966"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4319665"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p:nvPr/>
        </p:nvCxnSpPr>
        <p:spPr>
          <a:xfrm>
            <a:off x="3859966"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319665"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3859966"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74498"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591987"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1356610"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2340964"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3325318"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4" idx="3"/>
            <a:endCxn id="35" idx="1"/>
          </p:cNvCxnSpPr>
          <p:nvPr/>
        </p:nvCxnSpPr>
        <p:spPr>
          <a:xfrm>
            <a:off x="1881265"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865619"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618938"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603292"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597640"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4319665"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p:cNvCxnSpPr/>
          <p:nvPr/>
        </p:nvCxnSpPr>
        <p:spPr>
          <a:xfrm>
            <a:off x="3859966"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591987"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3387779" y="3440241"/>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390278" y="3867457"/>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3387779" y="4312168"/>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3387779" y="466318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3045505" y="466318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2535835" y="466318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2026167" y="466318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283377"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7267731"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8252085"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p:cNvCxnSpPr>
            <a:stCxn id="53" idx="3"/>
            <a:endCxn id="54" idx="1"/>
          </p:cNvCxnSpPr>
          <p:nvPr/>
        </p:nvCxnSpPr>
        <p:spPr>
          <a:xfrm>
            <a:off x="6808032"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7792386"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6283377"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7267731"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8252085"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p:cNvCxnSpPr>
            <a:stCxn id="58" idx="3"/>
            <a:endCxn id="59" idx="1"/>
          </p:cNvCxnSpPr>
          <p:nvPr/>
        </p:nvCxnSpPr>
        <p:spPr>
          <a:xfrm>
            <a:off x="6808032"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7792386"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6283377"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7267731"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8252085"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p:cNvCxnSpPr>
            <a:stCxn id="63" idx="3"/>
            <a:endCxn id="64" idx="1"/>
          </p:cNvCxnSpPr>
          <p:nvPr/>
        </p:nvCxnSpPr>
        <p:spPr>
          <a:xfrm>
            <a:off x="6808032"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792386"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53" idx="2"/>
            <a:endCxn id="58" idx="0"/>
          </p:cNvCxnSpPr>
          <p:nvPr/>
        </p:nvCxnSpPr>
        <p:spPr>
          <a:xfrm>
            <a:off x="6545705"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7530059"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8506918"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6545705"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7530059"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8524407"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9246432" y="195621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p:cNvCxnSpPr/>
          <p:nvPr/>
        </p:nvCxnSpPr>
        <p:spPr>
          <a:xfrm>
            <a:off x="8786733" y="218481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9246432" y="28281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p:cNvCxnSpPr/>
          <p:nvPr/>
        </p:nvCxnSpPr>
        <p:spPr>
          <a:xfrm>
            <a:off x="8786733" y="305674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9246432" y="370007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p:cNvCxnSpPr/>
          <p:nvPr/>
        </p:nvCxnSpPr>
        <p:spPr>
          <a:xfrm>
            <a:off x="8786733" y="392867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9501265" y="241341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9518754" y="328534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82" name="Rectangle 81"/>
          <p:cNvSpPr/>
          <p:nvPr/>
        </p:nvSpPr>
        <p:spPr>
          <a:xfrm>
            <a:off x="6283377"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7267731"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8252085"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p:cNvCxnSpPr>
            <a:stCxn id="82" idx="3"/>
            <a:endCxn id="83" idx="1"/>
          </p:cNvCxnSpPr>
          <p:nvPr/>
        </p:nvCxnSpPr>
        <p:spPr>
          <a:xfrm>
            <a:off x="6808032"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7792386"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6545705"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7530059"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8524407"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0" name="Rectangle 89"/>
          <p:cNvSpPr/>
          <p:nvPr/>
        </p:nvSpPr>
        <p:spPr>
          <a:xfrm>
            <a:off x="9246432" y="45719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p:cNvCxnSpPr/>
          <p:nvPr/>
        </p:nvCxnSpPr>
        <p:spPr>
          <a:xfrm>
            <a:off x="8786733" y="480059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9518754" y="415727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3" name="Rectangle 92"/>
          <p:cNvSpPr/>
          <p:nvPr/>
        </p:nvSpPr>
        <p:spPr>
          <a:xfrm>
            <a:off x="7102838" y="4658189"/>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6826767" y="4671917"/>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7639986" y="4664423"/>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7530058" y="4664424"/>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7410137" y="4671918"/>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7267731" y="465943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6952934" y="4663185"/>
            <a:ext cx="134911" cy="1049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p:cNvSpPr txBox="1"/>
          <p:nvPr/>
        </p:nvSpPr>
        <p:spPr>
          <a:xfrm>
            <a:off x="6894222" y="5386862"/>
            <a:ext cx="2776273" cy="369332"/>
          </a:xfrm>
          <a:prstGeom prst="rect">
            <a:avLst/>
          </a:prstGeom>
          <a:noFill/>
        </p:spPr>
        <p:txBody>
          <a:bodyPr wrap="none" rtlCol="0">
            <a:spAutoFit/>
          </a:bodyPr>
          <a:lstStyle/>
          <a:p>
            <a:r>
              <a:rPr lang="en-US" dirty="0" smtClean="0"/>
              <a:t>Store and forward switching</a:t>
            </a:r>
            <a:endParaRPr lang="en-US" dirty="0"/>
          </a:p>
        </p:txBody>
      </p:sp>
      <p:sp>
        <p:nvSpPr>
          <p:cNvPr id="101" name="TextBox 100"/>
          <p:cNvSpPr txBox="1"/>
          <p:nvPr/>
        </p:nvSpPr>
        <p:spPr>
          <a:xfrm>
            <a:off x="1705199" y="5241968"/>
            <a:ext cx="2128275" cy="369332"/>
          </a:xfrm>
          <a:prstGeom prst="rect">
            <a:avLst/>
          </a:prstGeom>
          <a:noFill/>
        </p:spPr>
        <p:txBody>
          <a:bodyPr wrap="none" rtlCol="0">
            <a:spAutoFit/>
          </a:bodyPr>
          <a:lstStyle/>
          <a:p>
            <a:r>
              <a:rPr lang="en-US" dirty="0" smtClean="0"/>
              <a:t>Cut-through switching</a:t>
            </a:r>
            <a:endParaRPr lang="en-US" dirty="0"/>
          </a:p>
        </p:txBody>
      </p:sp>
    </p:spTree>
    <p:extLst>
      <p:ext uri="{BB962C8B-B14F-4D97-AF65-F5344CB8AC3E}">
        <p14:creationId xmlns:p14="http://schemas.microsoft.com/office/powerpoint/2010/main" val="1297518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network design challenging?</a:t>
            </a:r>
            <a:endParaRPr lang="en-US" dirty="0"/>
          </a:p>
        </p:txBody>
      </p:sp>
      <p:sp>
        <p:nvSpPr>
          <p:cNvPr id="3" name="Content Placeholder 2"/>
          <p:cNvSpPr>
            <a:spLocks noGrp="1"/>
          </p:cNvSpPr>
          <p:nvPr>
            <p:ph sz="quarter" idx="13"/>
          </p:nvPr>
        </p:nvSpPr>
        <p:spPr/>
        <p:txBody>
          <a:bodyPr>
            <a:normAutofit/>
          </a:bodyPr>
          <a:lstStyle/>
          <a:p>
            <a:pPr>
              <a:lnSpc>
                <a:spcPct val="90000"/>
              </a:lnSpc>
            </a:pPr>
            <a:r>
              <a:rPr lang="en-US" altLang="en-US" dirty="0" smtClean="0"/>
              <a:t>Distributed control: network resources are distributed</a:t>
            </a:r>
          </a:p>
          <a:p>
            <a:pPr lvl="1">
              <a:lnSpc>
                <a:spcPct val="90000"/>
              </a:lnSpc>
            </a:pPr>
            <a:r>
              <a:rPr lang="en-US" altLang="en-US" dirty="0" smtClean="0"/>
              <a:t>Impractical to maintain a global network state view</a:t>
            </a:r>
            <a:endParaRPr lang="en-US" altLang="en-US" dirty="0" smtClean="0"/>
          </a:p>
          <a:p>
            <a:pPr>
              <a:lnSpc>
                <a:spcPct val="90000"/>
              </a:lnSpc>
            </a:pPr>
            <a:r>
              <a:rPr lang="en-US" altLang="en-US" dirty="0" smtClean="0"/>
              <a:t>Traffic is usually changing and unpredictable</a:t>
            </a:r>
          </a:p>
          <a:p>
            <a:pPr>
              <a:lnSpc>
                <a:spcPct val="90000"/>
              </a:lnSpc>
            </a:pPr>
            <a:r>
              <a:rPr lang="en-US" altLang="en-US" dirty="0" smtClean="0"/>
              <a:t>Network resources are shared by all.</a:t>
            </a:r>
          </a:p>
          <a:p>
            <a:pPr lvl="1">
              <a:lnSpc>
                <a:spcPct val="90000"/>
              </a:lnSpc>
            </a:pPr>
            <a:r>
              <a:rPr lang="en-US" altLang="en-US" dirty="0" smtClean="0"/>
              <a:t>Each link is not able to support all traffic that may use the link – a  link can easy become a bottleneck when the control makes wrong choices.</a:t>
            </a:r>
          </a:p>
          <a:p>
            <a:pPr lvl="1">
              <a:lnSpc>
                <a:spcPct val="90000"/>
              </a:lnSpc>
            </a:pPr>
            <a:endParaRPr lang="en-US" altLang="en-US" dirty="0"/>
          </a:p>
          <a:p>
            <a:pPr>
              <a:lnSpc>
                <a:spcPct val="90000"/>
              </a:lnSpc>
            </a:pPr>
            <a:r>
              <a:rPr lang="en-US" altLang="en-US" dirty="0" smtClean="0"/>
              <a:t>Performance metrics: latency and bandwidth</a:t>
            </a:r>
          </a:p>
          <a:p>
            <a:pPr lvl="1">
              <a:lnSpc>
                <a:spcPct val="90000"/>
              </a:lnSpc>
            </a:pPr>
            <a:r>
              <a:rPr lang="en-US" altLang="en-US" dirty="0"/>
              <a:t> </a:t>
            </a:r>
            <a:r>
              <a:rPr lang="en-US" altLang="en-US" dirty="0" smtClean="0"/>
              <a:t>In any situation, the network must do well in these two metrics.</a:t>
            </a:r>
          </a:p>
          <a:p>
            <a:pPr>
              <a:lnSpc>
                <a:spcPct val="90000"/>
              </a:lnSpc>
            </a:pPr>
            <a:endParaRPr lang="en-US" altLang="en-US" dirty="0"/>
          </a:p>
          <a:p>
            <a:endParaRPr lang="en-US" dirty="0" smtClean="0"/>
          </a:p>
        </p:txBody>
      </p:sp>
    </p:spTree>
    <p:extLst>
      <p:ext uri="{BB962C8B-B14F-4D97-AF65-F5344CB8AC3E}">
        <p14:creationId xmlns:p14="http://schemas.microsoft.com/office/powerpoint/2010/main" val="2589851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metric: packet latency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3"/>
              </p:nvPr>
            </p:nvSpPr>
            <p:spPr>
              <a:xfrm>
                <a:off x="913774" y="1566408"/>
                <a:ext cx="10363826" cy="3051774"/>
              </a:xfrm>
            </p:spPr>
            <p:txBody>
              <a:bodyPr>
                <a:normAutofit/>
              </a:bodyPr>
              <a:lstStyle/>
              <a:p>
                <a:pPr>
                  <a:lnSpc>
                    <a:spcPct val="90000"/>
                  </a:lnSpc>
                </a:pPr>
                <a:r>
                  <a:rPr lang="en-US" altLang="en-US" dirty="0" smtClean="0"/>
                  <a:t>Packet latency </a:t>
                </a:r>
                <a14:m>
                  <m:oMath xmlns:m="http://schemas.openxmlformats.org/officeDocument/2006/math">
                    <m:r>
                      <a:rPr lang="en-US" altLang="en-US" b="0" i="0" smtClean="0">
                        <a:latin typeface="Cambria Math" panose="02040503050406030204" pitchFamily="18" charset="0"/>
                      </a:rPr>
                      <m:t>=</m:t>
                    </m:r>
                    <m:nary>
                      <m:naryPr>
                        <m:chr m:val="∑"/>
                        <m:subHide m:val="on"/>
                        <m:supHide m:val="on"/>
                        <m:ctrlPr>
                          <a:rPr lang="en-US" altLang="en-US" i="1" smtClean="0">
                            <a:latin typeface="Cambria Math" panose="02040503050406030204" pitchFamily="18" charset="0"/>
                          </a:rPr>
                        </m:ctrlPr>
                      </m:naryPr>
                      <m:sub/>
                      <m:sup/>
                      <m:e>
                        <m:r>
                          <a:rPr lang="en-US" altLang="en-US" b="0" i="1" smtClean="0">
                            <a:latin typeface="Cambria Math" panose="02040503050406030204" pitchFamily="18" charset="0"/>
                          </a:rPr>
                          <m:t>𝑙𝑖𝑛𝑘</m:t>
                        </m:r>
                        <m:r>
                          <a:rPr lang="en-US" altLang="en-US" b="0" i="1" smtClean="0">
                            <a:latin typeface="Cambria Math" panose="02040503050406030204" pitchFamily="18" charset="0"/>
                          </a:rPr>
                          <m:t> </m:t>
                        </m:r>
                        <m:r>
                          <a:rPr lang="en-US" altLang="en-US" b="0" i="1" smtClean="0">
                            <a:latin typeface="Cambria Math" panose="02040503050406030204" pitchFamily="18" charset="0"/>
                          </a:rPr>
                          <m:t>𝑙𝑎𝑡𝑒𝑛𝑐𝑦</m:t>
                        </m:r>
                        <m:r>
                          <a:rPr lang="en-US" altLang="en-US" b="0" i="1" smtClean="0">
                            <a:latin typeface="Cambria Math" panose="02040503050406030204" pitchFamily="18" charset="0"/>
                          </a:rPr>
                          <m:t>+ </m:t>
                        </m:r>
                      </m:e>
                    </m:nary>
                    <m:nary>
                      <m:naryPr>
                        <m:chr m:val="∑"/>
                        <m:subHide m:val="on"/>
                        <m:supHide m:val="on"/>
                        <m:ctrlPr>
                          <a:rPr lang="en-US" altLang="en-US" i="1" smtClean="0">
                            <a:latin typeface="Cambria Math" panose="02040503050406030204" pitchFamily="18" charset="0"/>
                          </a:rPr>
                        </m:ctrlPr>
                      </m:naryPr>
                      <m:sub/>
                      <m:sup/>
                      <m:e>
                        <m:r>
                          <a:rPr lang="en-US" altLang="en-US" b="0" i="1" smtClean="0">
                            <a:latin typeface="Cambria Math" panose="02040503050406030204" pitchFamily="18" charset="0"/>
                          </a:rPr>
                          <m:t>𝑞𝑢𝑒𝑢𝑒𝑖𝑛𝑔</m:t>
                        </m:r>
                        <m:r>
                          <a:rPr lang="en-US" altLang="en-US" b="0" i="1" smtClean="0">
                            <a:latin typeface="Cambria Math" panose="02040503050406030204" pitchFamily="18" charset="0"/>
                          </a:rPr>
                          <m:t> </m:t>
                        </m:r>
                        <m:r>
                          <a:rPr lang="en-US" altLang="en-US" b="0" i="1" smtClean="0">
                            <a:latin typeface="Cambria Math" panose="02040503050406030204" pitchFamily="18" charset="0"/>
                          </a:rPr>
                          <m:t>𝑑𝑒𝑙𝑎𝑦</m:t>
                        </m:r>
                      </m:e>
                    </m:nary>
                  </m:oMath>
                </a14:m>
                <a:r>
                  <a:rPr lang="en-US" altLang="en-US" dirty="0" smtClean="0"/>
                  <a:t> </a:t>
                </a:r>
              </a:p>
              <a:p>
                <a:pPr>
                  <a:lnSpc>
                    <a:spcPct val="90000"/>
                  </a:lnSpc>
                </a:pPr>
                <a:r>
                  <a:rPr lang="en-US" altLang="en-US" dirty="0" smtClean="0"/>
                  <a:t>Under light load, </a:t>
                </a:r>
                <a14:m>
                  <m:oMath xmlns:m="http://schemas.openxmlformats.org/officeDocument/2006/math">
                    <m:r>
                      <a:rPr lang="en-US" altLang="en-US" b="0" i="1" smtClean="0">
                        <a:latin typeface="Cambria Math" panose="02040503050406030204" pitchFamily="18" charset="0"/>
                      </a:rPr>
                      <m:t>𝑞𝑢𝑒𝑢𝑒𝑖𝑛𝑔</m:t>
                    </m:r>
                    <m:r>
                      <a:rPr lang="en-US" altLang="en-US" b="0" i="1" smtClean="0">
                        <a:latin typeface="Cambria Math" panose="02040503050406030204" pitchFamily="18" charset="0"/>
                      </a:rPr>
                      <m:t> </m:t>
                    </m:r>
                    <m:r>
                      <a:rPr lang="en-US" altLang="en-US" b="0" i="1" smtClean="0">
                        <a:latin typeface="Cambria Math" panose="02040503050406030204" pitchFamily="18" charset="0"/>
                      </a:rPr>
                      <m:t>𝑑𝑒𝑙𝑎𝑦</m:t>
                    </m:r>
                    <m:r>
                      <a:rPr lang="en-US" altLang="en-US" b="0" i="1" smtClean="0">
                        <a:latin typeface="Cambria Math" panose="02040503050406030204" pitchFamily="18" charset="0"/>
                      </a:rPr>
                      <m:t> ≈0,</m:t>
                    </m:r>
                  </m:oMath>
                </a14:m>
                <a:r>
                  <a:rPr lang="en-US" altLang="en-US" dirty="0" smtClean="0"/>
                  <a:t> </a:t>
                </a:r>
              </a:p>
              <a:p>
                <a:pPr marL="457200" lvl="1" indent="0">
                  <a:lnSpc>
                    <a:spcPct val="90000"/>
                  </a:lnSpc>
                  <a:buNone/>
                </a:pPr>
                <a:r>
                  <a:rPr lang="en-US" altLang="en-US" dirty="0" smtClean="0"/>
                  <a:t>packet latency = link latency * number of links</a:t>
                </a:r>
              </a:p>
              <a:p>
                <a:pPr>
                  <a:lnSpc>
                    <a:spcPct val="90000"/>
                  </a:lnSpc>
                </a:pPr>
                <a:r>
                  <a:rPr lang="en-US" altLang="en-US" dirty="0" smtClean="0"/>
                  <a:t>The network is saturated when the average packet latency approaches </a:t>
                </a:r>
                <a14:m>
                  <m:oMath xmlns:m="http://schemas.openxmlformats.org/officeDocument/2006/math">
                    <m:r>
                      <a:rPr lang="en-US" altLang="en-US" i="1" smtClean="0">
                        <a:latin typeface="Cambria Math" panose="02040503050406030204" pitchFamily="18" charset="0"/>
                        <a:ea typeface="Cambria Math" panose="02040503050406030204" pitchFamily="18" charset="0"/>
                      </a:rPr>
                      <m:t>∞</m:t>
                    </m:r>
                  </m:oMath>
                </a14:m>
                <a:r>
                  <a:rPr lang="en-US" altLang="en-US" dirty="0" smtClean="0"/>
                  <a:t> -- the queue length on some link keeps increasing until the limit.</a:t>
                </a:r>
              </a:p>
              <a:p>
                <a:pPr lvl="1">
                  <a:lnSpc>
                    <a:spcPct val="90000"/>
                  </a:lnSpc>
                </a:pPr>
                <a:r>
                  <a:rPr lang="en-US" altLang="en-US" dirty="0"/>
                  <a:t> </a:t>
                </a:r>
                <a:r>
                  <a:rPr lang="en-US" altLang="en-US" dirty="0" smtClean="0"/>
                  <a:t>Under heavy load, packet latency is mostly queueing delay!</a:t>
                </a:r>
                <a:endParaRPr lang="en-US" altLang="en-US" dirty="0"/>
              </a:p>
              <a:p>
                <a:endParaRPr lang="en-US" dirty="0" smtClean="0"/>
              </a:p>
            </p:txBody>
          </p:sp>
        </mc:Choice>
        <mc:Fallback>
          <p:sp>
            <p:nvSpPr>
              <p:cNvPr id="3" name="Content Placeholder 2"/>
              <p:cNvSpPr>
                <a:spLocks noGrp="1" noRot="1" noChangeAspect="1" noMove="1" noResize="1" noEditPoints="1" noAdjustHandles="1" noChangeArrowheads="1" noChangeShapeType="1" noTextEdit="1"/>
              </p:cNvSpPr>
              <p:nvPr>
                <p:ph sz="quarter" idx="13"/>
              </p:nvPr>
            </p:nvSpPr>
            <p:spPr>
              <a:xfrm>
                <a:off x="913774" y="1566408"/>
                <a:ext cx="10363826" cy="3051774"/>
              </a:xfrm>
              <a:blipFill>
                <a:blip r:embed="rId2"/>
                <a:stretch>
                  <a:fillRect l="-1059" t="-3393" b="-4391"/>
                </a:stretch>
              </a:blipFill>
            </p:spPr>
            <p:txBody>
              <a:bodyPr/>
              <a:lstStyle/>
              <a:p>
                <a:r>
                  <a:rPr lang="en-US">
                    <a:noFill/>
                  </a:rPr>
                  <a:t> </a:t>
                </a:r>
              </a:p>
            </p:txBody>
          </p:sp>
        </mc:Fallback>
      </mc:AlternateContent>
      <p:sp>
        <p:nvSpPr>
          <p:cNvPr id="5" name="Oval 4"/>
          <p:cNvSpPr/>
          <p:nvPr/>
        </p:nvSpPr>
        <p:spPr>
          <a:xfrm>
            <a:off x="1468582" y="5412508"/>
            <a:ext cx="628073" cy="628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9550399" y="5394034"/>
            <a:ext cx="628073" cy="628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983345" y="4992254"/>
            <a:ext cx="1302328" cy="146858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172363" y="4978400"/>
            <a:ext cx="1302328" cy="146858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361381" y="4978400"/>
            <a:ext cx="1302328" cy="146858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3278909" y="5486400"/>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008582" y="5477164"/>
            <a:ext cx="9236" cy="43410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278909" y="5929745"/>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51564" y="5486400"/>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662218" y="5495634"/>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63636" y="5504872"/>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407891" y="5504870"/>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137564" y="5495634"/>
            <a:ext cx="9236" cy="43410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407891" y="5948215"/>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980546" y="5504870"/>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633854" y="5523340"/>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8363527" y="5514104"/>
            <a:ext cx="9236" cy="43410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633854" y="5966685"/>
            <a:ext cx="73890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8206509" y="5523340"/>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8017163" y="5532574"/>
            <a:ext cx="0" cy="4248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5" idx="6"/>
            <a:endCxn id="7" idx="1"/>
          </p:cNvCxnSpPr>
          <p:nvPr/>
        </p:nvCxnSpPr>
        <p:spPr>
          <a:xfrm>
            <a:off x="2096655" y="5726545"/>
            <a:ext cx="88669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7" idx="3"/>
            <a:endCxn id="8" idx="1"/>
          </p:cNvCxnSpPr>
          <p:nvPr/>
        </p:nvCxnSpPr>
        <p:spPr>
          <a:xfrm flipV="1">
            <a:off x="4285673" y="5712691"/>
            <a:ext cx="886690"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8" idx="3"/>
            <a:endCxn id="9" idx="1"/>
          </p:cNvCxnSpPr>
          <p:nvPr/>
        </p:nvCxnSpPr>
        <p:spPr>
          <a:xfrm>
            <a:off x="6474691" y="5712691"/>
            <a:ext cx="88669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9" idx="3"/>
            <a:endCxn id="6" idx="2"/>
          </p:cNvCxnSpPr>
          <p:nvPr/>
        </p:nvCxnSpPr>
        <p:spPr>
          <a:xfrm flipV="1">
            <a:off x="8663709" y="5708071"/>
            <a:ext cx="886690" cy="4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4303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5447" y="329873"/>
            <a:ext cx="10364451" cy="955842"/>
          </a:xfrm>
        </p:spPr>
        <p:txBody>
          <a:bodyPr>
            <a:normAutofit fontScale="90000"/>
          </a:bodyPr>
          <a:lstStyle/>
          <a:p>
            <a:r>
              <a:rPr lang="en-US" altLang="en-US" dirty="0" smtClean="0"/>
              <a:t>Performance: Network offered load .vs. average package latency</a:t>
            </a:r>
            <a:endParaRPr lang="en-US" dirty="0"/>
          </a:p>
        </p:txBody>
      </p:sp>
      <p:cxnSp>
        <p:nvCxnSpPr>
          <p:cNvPr id="10" name="Straight Arrow Connector 9"/>
          <p:cNvCxnSpPr/>
          <p:nvPr/>
        </p:nvCxnSpPr>
        <p:spPr>
          <a:xfrm flipH="1" flipV="1">
            <a:off x="3013023" y="1491521"/>
            <a:ext cx="14990" cy="3725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rot="16200000">
            <a:off x="913783" y="3043928"/>
            <a:ext cx="3372398" cy="461665"/>
          </a:xfrm>
          <a:prstGeom prst="rect">
            <a:avLst/>
          </a:prstGeom>
          <a:noFill/>
        </p:spPr>
        <p:txBody>
          <a:bodyPr wrap="none" rtlCol="0">
            <a:spAutoFit/>
          </a:bodyPr>
          <a:lstStyle/>
          <a:p>
            <a:r>
              <a:rPr lang="en-US" sz="2400" dirty="0" smtClean="0"/>
              <a:t>Average package latency</a:t>
            </a:r>
            <a:endParaRPr lang="en-US" sz="2400" dirty="0"/>
          </a:p>
        </p:txBody>
      </p:sp>
      <p:sp>
        <p:nvSpPr>
          <p:cNvPr id="13" name="Rectangle 12"/>
          <p:cNvSpPr/>
          <p:nvPr/>
        </p:nvSpPr>
        <p:spPr>
          <a:xfrm>
            <a:off x="3727798" y="5438639"/>
            <a:ext cx="4926990" cy="461665"/>
          </a:xfrm>
          <a:prstGeom prst="rect">
            <a:avLst/>
          </a:prstGeom>
        </p:spPr>
        <p:txBody>
          <a:bodyPr wrap="none">
            <a:spAutoFit/>
          </a:bodyPr>
          <a:lstStyle/>
          <a:p>
            <a:r>
              <a:rPr lang="en-US" sz="2400" dirty="0"/>
              <a:t>Offered load (packet generation rate)</a:t>
            </a:r>
            <a:endParaRPr lang="en-US" sz="2400" dirty="0"/>
          </a:p>
        </p:txBody>
      </p:sp>
      <p:sp>
        <p:nvSpPr>
          <p:cNvPr id="19" name="Freeform 18"/>
          <p:cNvSpPr/>
          <p:nvPr/>
        </p:nvSpPr>
        <p:spPr>
          <a:xfrm>
            <a:off x="3029527" y="1570182"/>
            <a:ext cx="4830618" cy="2669309"/>
          </a:xfrm>
          <a:custGeom>
            <a:avLst/>
            <a:gdLst>
              <a:gd name="connsiteX0" fmla="*/ 0 w 4830618"/>
              <a:gd name="connsiteY0" fmla="*/ 2669309 h 2669309"/>
              <a:gd name="connsiteX1" fmla="*/ 3223491 w 4830618"/>
              <a:gd name="connsiteY1" fmla="*/ 2253673 h 2669309"/>
              <a:gd name="connsiteX2" fmla="*/ 4535055 w 4830618"/>
              <a:gd name="connsiteY2" fmla="*/ 1283854 h 2669309"/>
              <a:gd name="connsiteX3" fmla="*/ 4830618 w 4830618"/>
              <a:gd name="connsiteY3" fmla="*/ 36945 h 2669309"/>
              <a:gd name="connsiteX4" fmla="*/ 4830618 w 4830618"/>
              <a:gd name="connsiteY4" fmla="*/ 36945 h 2669309"/>
              <a:gd name="connsiteX5" fmla="*/ 4830618 w 4830618"/>
              <a:gd name="connsiteY5" fmla="*/ 0 h 2669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0618" h="2669309">
                <a:moveTo>
                  <a:pt x="0" y="2669309"/>
                </a:moveTo>
                <a:cubicBezTo>
                  <a:pt x="1233824" y="2576945"/>
                  <a:pt x="2467649" y="2484582"/>
                  <a:pt x="3223491" y="2253673"/>
                </a:cubicBezTo>
                <a:cubicBezTo>
                  <a:pt x="3979333" y="2022764"/>
                  <a:pt x="4267201" y="1653309"/>
                  <a:pt x="4535055" y="1283854"/>
                </a:cubicBezTo>
                <a:cubicBezTo>
                  <a:pt x="4802909" y="914399"/>
                  <a:pt x="4830618" y="36945"/>
                  <a:pt x="4830618" y="36945"/>
                </a:cubicBezTo>
                <a:lnTo>
                  <a:pt x="4830618" y="36945"/>
                </a:lnTo>
                <a:lnTo>
                  <a:pt x="4830618"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3028013" y="5216577"/>
            <a:ext cx="70858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1011210" y="5900304"/>
            <a:ext cx="9972345" cy="830997"/>
          </a:xfrm>
          <a:prstGeom prst="rect">
            <a:avLst/>
          </a:prstGeom>
        </p:spPr>
        <p:txBody>
          <a:bodyPr wrap="none">
            <a:spAutoFit/>
          </a:bodyPr>
          <a:lstStyle/>
          <a:p>
            <a:r>
              <a:rPr lang="en-US" sz="2400" dirty="0" smtClean="0"/>
              <a:t>Packet latency grows very slowly at low loads, but very fast when the network is</a:t>
            </a:r>
          </a:p>
          <a:p>
            <a:r>
              <a:rPr lang="en-US" sz="2400" dirty="0"/>
              <a:t>a</a:t>
            </a:r>
            <a:r>
              <a:rPr lang="en-US" sz="2400" dirty="0" smtClean="0"/>
              <a:t>bout to saturate. </a:t>
            </a:r>
            <a:endParaRPr lang="en-US" sz="2400" dirty="0"/>
          </a:p>
        </p:txBody>
      </p:sp>
    </p:spTree>
    <p:extLst>
      <p:ext uri="{BB962C8B-B14F-4D97-AF65-F5344CB8AC3E}">
        <p14:creationId xmlns:p14="http://schemas.microsoft.com/office/powerpoint/2010/main" val="1725267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2514"/>
            <a:ext cx="10364451" cy="955842"/>
          </a:xfrm>
        </p:spPr>
        <p:txBody>
          <a:bodyPr>
            <a:normAutofit fontScale="90000"/>
          </a:bodyPr>
          <a:lstStyle/>
          <a:p>
            <a:r>
              <a:rPr lang="en-US" altLang="en-US" dirty="0" smtClean="0"/>
              <a:t>Performance: Network offered load .vs. average package latency</a:t>
            </a:r>
            <a:endParaRPr lang="en-US" dirty="0"/>
          </a:p>
        </p:txBody>
      </p:sp>
      <p:sp>
        <p:nvSpPr>
          <p:cNvPr id="3" name="Content Placeholder 2"/>
          <p:cNvSpPr>
            <a:spLocks noGrp="1"/>
          </p:cNvSpPr>
          <p:nvPr>
            <p:ph sz="quarter" idx="13"/>
          </p:nvPr>
        </p:nvSpPr>
        <p:spPr>
          <a:xfrm>
            <a:off x="1011210" y="1491521"/>
            <a:ext cx="10363826" cy="1334938"/>
          </a:xfrm>
        </p:spPr>
        <p:txBody>
          <a:bodyPr>
            <a:normAutofit/>
          </a:bodyPr>
          <a:lstStyle/>
          <a:p>
            <a:pPr>
              <a:defRPr/>
            </a:pPr>
            <a:endParaRPr lang="en-US" dirty="0"/>
          </a:p>
          <a:p>
            <a:endParaRPr lang="en-US" dirty="0"/>
          </a:p>
        </p:txBody>
      </p:sp>
      <p:cxnSp>
        <p:nvCxnSpPr>
          <p:cNvPr id="10" name="Straight Arrow Connector 9"/>
          <p:cNvCxnSpPr/>
          <p:nvPr/>
        </p:nvCxnSpPr>
        <p:spPr>
          <a:xfrm flipH="1" flipV="1">
            <a:off x="1960077" y="1537703"/>
            <a:ext cx="14990" cy="3725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rot="16200000">
            <a:off x="-139163" y="3090110"/>
            <a:ext cx="3372398" cy="461665"/>
          </a:xfrm>
          <a:prstGeom prst="rect">
            <a:avLst/>
          </a:prstGeom>
          <a:noFill/>
        </p:spPr>
        <p:txBody>
          <a:bodyPr wrap="none" rtlCol="0">
            <a:spAutoFit/>
          </a:bodyPr>
          <a:lstStyle/>
          <a:p>
            <a:r>
              <a:rPr lang="en-US" sz="2400" dirty="0" smtClean="0"/>
              <a:t>Average package latency</a:t>
            </a:r>
            <a:endParaRPr lang="en-US" sz="2400" dirty="0"/>
          </a:p>
        </p:txBody>
      </p:sp>
      <p:sp>
        <p:nvSpPr>
          <p:cNvPr id="13" name="Rectangle 12"/>
          <p:cNvSpPr/>
          <p:nvPr/>
        </p:nvSpPr>
        <p:spPr>
          <a:xfrm>
            <a:off x="2674852" y="5484821"/>
            <a:ext cx="4926990" cy="461665"/>
          </a:xfrm>
          <a:prstGeom prst="rect">
            <a:avLst/>
          </a:prstGeom>
        </p:spPr>
        <p:txBody>
          <a:bodyPr wrap="none">
            <a:spAutoFit/>
          </a:bodyPr>
          <a:lstStyle/>
          <a:p>
            <a:r>
              <a:rPr lang="en-US" sz="2400" dirty="0"/>
              <a:t>Offered load (packet generation rate)</a:t>
            </a:r>
            <a:endParaRPr lang="en-US" sz="2400" dirty="0"/>
          </a:p>
        </p:txBody>
      </p:sp>
      <p:sp>
        <p:nvSpPr>
          <p:cNvPr id="19" name="Freeform 18"/>
          <p:cNvSpPr/>
          <p:nvPr/>
        </p:nvSpPr>
        <p:spPr>
          <a:xfrm>
            <a:off x="1976581" y="1616364"/>
            <a:ext cx="4830618" cy="2669309"/>
          </a:xfrm>
          <a:custGeom>
            <a:avLst/>
            <a:gdLst>
              <a:gd name="connsiteX0" fmla="*/ 0 w 4830618"/>
              <a:gd name="connsiteY0" fmla="*/ 2669309 h 2669309"/>
              <a:gd name="connsiteX1" fmla="*/ 3223491 w 4830618"/>
              <a:gd name="connsiteY1" fmla="*/ 2253673 h 2669309"/>
              <a:gd name="connsiteX2" fmla="*/ 4535055 w 4830618"/>
              <a:gd name="connsiteY2" fmla="*/ 1283854 h 2669309"/>
              <a:gd name="connsiteX3" fmla="*/ 4830618 w 4830618"/>
              <a:gd name="connsiteY3" fmla="*/ 36945 h 2669309"/>
              <a:gd name="connsiteX4" fmla="*/ 4830618 w 4830618"/>
              <a:gd name="connsiteY4" fmla="*/ 36945 h 2669309"/>
              <a:gd name="connsiteX5" fmla="*/ 4830618 w 4830618"/>
              <a:gd name="connsiteY5" fmla="*/ 0 h 2669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0618" h="2669309">
                <a:moveTo>
                  <a:pt x="0" y="2669309"/>
                </a:moveTo>
                <a:cubicBezTo>
                  <a:pt x="1233824" y="2576945"/>
                  <a:pt x="2467649" y="2484582"/>
                  <a:pt x="3223491" y="2253673"/>
                </a:cubicBezTo>
                <a:cubicBezTo>
                  <a:pt x="3979333" y="2022764"/>
                  <a:pt x="4267201" y="1653309"/>
                  <a:pt x="4535055" y="1283854"/>
                </a:cubicBezTo>
                <a:cubicBezTo>
                  <a:pt x="4802909" y="914399"/>
                  <a:pt x="4830618" y="36945"/>
                  <a:pt x="4830618" y="36945"/>
                </a:cubicBezTo>
                <a:lnTo>
                  <a:pt x="4830618" y="36945"/>
                </a:lnTo>
                <a:lnTo>
                  <a:pt x="4830618"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1975067" y="5262759"/>
            <a:ext cx="70858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970702" y="4394367"/>
            <a:ext cx="2849819" cy="830997"/>
          </a:xfrm>
          <a:prstGeom prst="rect">
            <a:avLst/>
          </a:prstGeom>
          <a:solidFill>
            <a:schemeClr val="accent4"/>
          </a:solidFill>
          <a:ln>
            <a:solidFill>
              <a:srgbClr val="C00000"/>
            </a:solidFill>
          </a:ln>
        </p:spPr>
        <p:txBody>
          <a:bodyPr wrap="none" rtlCol="0">
            <a:spAutoFit/>
          </a:bodyPr>
          <a:lstStyle/>
          <a:p>
            <a:r>
              <a:rPr lang="en-US" sz="2400" dirty="0" smtClean="0"/>
              <a:t>Minimal latency</a:t>
            </a:r>
          </a:p>
          <a:p>
            <a:r>
              <a:rPr lang="en-US" sz="2400" dirty="0"/>
              <a:t>b</a:t>
            </a:r>
            <a:r>
              <a:rPr lang="en-US" sz="2400" dirty="0" smtClean="0"/>
              <a:t>ounded by topology</a:t>
            </a:r>
            <a:endParaRPr lang="en-US" sz="2400" dirty="0"/>
          </a:p>
        </p:txBody>
      </p:sp>
      <p:cxnSp>
        <p:nvCxnSpPr>
          <p:cNvPr id="16" name="Straight Connector 15"/>
          <p:cNvCxnSpPr/>
          <p:nvPr/>
        </p:nvCxnSpPr>
        <p:spPr>
          <a:xfrm>
            <a:off x="1967572" y="5007142"/>
            <a:ext cx="5476937"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960076" y="4651542"/>
            <a:ext cx="5476937"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960076" y="4285673"/>
            <a:ext cx="5476937"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7204363" y="4651542"/>
            <a:ext cx="766339" cy="280676"/>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970701" y="3115806"/>
            <a:ext cx="2849819" cy="1200329"/>
          </a:xfrm>
          <a:prstGeom prst="rect">
            <a:avLst/>
          </a:prstGeom>
          <a:solidFill>
            <a:srgbClr val="92D050"/>
          </a:solidFill>
          <a:ln>
            <a:solidFill>
              <a:srgbClr val="00B050"/>
            </a:solidFill>
          </a:ln>
        </p:spPr>
        <p:txBody>
          <a:bodyPr wrap="none" rtlCol="0">
            <a:spAutoFit/>
          </a:bodyPr>
          <a:lstStyle/>
          <a:p>
            <a:r>
              <a:rPr lang="en-US" sz="2400" dirty="0" smtClean="0"/>
              <a:t>Minimal latency</a:t>
            </a:r>
          </a:p>
          <a:p>
            <a:r>
              <a:rPr lang="en-US" sz="2400" dirty="0"/>
              <a:t>b</a:t>
            </a:r>
            <a:r>
              <a:rPr lang="en-US" sz="2400" dirty="0" smtClean="0"/>
              <a:t>ounded by topology</a:t>
            </a:r>
          </a:p>
          <a:p>
            <a:r>
              <a:rPr lang="en-US" sz="2400" dirty="0"/>
              <a:t>a</a:t>
            </a:r>
            <a:r>
              <a:rPr lang="en-US" sz="2400" dirty="0" smtClean="0"/>
              <a:t>nd routing</a:t>
            </a:r>
            <a:endParaRPr lang="en-US" sz="2400" dirty="0"/>
          </a:p>
        </p:txBody>
      </p:sp>
      <p:cxnSp>
        <p:nvCxnSpPr>
          <p:cNvPr id="25" name="Straight Arrow Connector 24"/>
          <p:cNvCxnSpPr/>
          <p:nvPr/>
        </p:nvCxnSpPr>
        <p:spPr>
          <a:xfrm flipH="1">
            <a:off x="7204363" y="3999346"/>
            <a:ext cx="766338" cy="652196"/>
          </a:xfrm>
          <a:prstGeom prst="straightConnector1">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970701" y="1372770"/>
            <a:ext cx="2849819" cy="1569660"/>
          </a:xfrm>
          <a:prstGeom prst="rect">
            <a:avLst/>
          </a:prstGeom>
          <a:solidFill>
            <a:srgbClr val="FFFF00"/>
          </a:solidFill>
          <a:ln>
            <a:solidFill>
              <a:srgbClr val="00B050"/>
            </a:solidFill>
          </a:ln>
        </p:spPr>
        <p:txBody>
          <a:bodyPr wrap="none" rtlCol="0">
            <a:spAutoFit/>
          </a:bodyPr>
          <a:lstStyle/>
          <a:p>
            <a:r>
              <a:rPr lang="en-US" sz="2400" dirty="0" smtClean="0"/>
              <a:t>Minimal latency</a:t>
            </a:r>
          </a:p>
          <a:p>
            <a:r>
              <a:rPr lang="en-US" sz="2400" dirty="0"/>
              <a:t>b</a:t>
            </a:r>
            <a:r>
              <a:rPr lang="en-US" sz="2400" dirty="0" smtClean="0"/>
              <a:t>ounded by topology</a:t>
            </a:r>
          </a:p>
          <a:p>
            <a:r>
              <a:rPr lang="en-US" sz="2400" dirty="0"/>
              <a:t>a</a:t>
            </a:r>
            <a:r>
              <a:rPr lang="en-US" sz="2400" dirty="0" smtClean="0"/>
              <a:t>nd routing and flow</a:t>
            </a:r>
          </a:p>
          <a:p>
            <a:r>
              <a:rPr lang="en-US" sz="2400" dirty="0" smtClean="0"/>
              <a:t>control</a:t>
            </a:r>
            <a:endParaRPr lang="en-US" sz="2400" dirty="0"/>
          </a:p>
        </p:txBody>
      </p:sp>
      <p:cxnSp>
        <p:nvCxnSpPr>
          <p:cNvPr id="28" name="Straight Arrow Connector 27"/>
          <p:cNvCxnSpPr>
            <a:stCxn id="26" idx="1"/>
          </p:cNvCxnSpPr>
          <p:nvPr/>
        </p:nvCxnSpPr>
        <p:spPr>
          <a:xfrm flipH="1">
            <a:off x="6603999" y="2157600"/>
            <a:ext cx="1366702" cy="2128073"/>
          </a:xfrm>
          <a:prstGeom prst="straightConnector1">
            <a:avLst/>
          </a:prstGeom>
          <a:ln w="28575">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774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303" y="243502"/>
            <a:ext cx="10364451" cy="955842"/>
          </a:xfrm>
        </p:spPr>
        <p:txBody>
          <a:bodyPr>
            <a:normAutofit fontScale="90000"/>
          </a:bodyPr>
          <a:lstStyle/>
          <a:p>
            <a:r>
              <a:rPr lang="en-US" altLang="en-US" dirty="0" smtClean="0"/>
              <a:t>Performance: Network offered load .vs. average package latency</a:t>
            </a:r>
            <a:endParaRPr lang="en-US" dirty="0"/>
          </a:p>
        </p:txBody>
      </p:sp>
      <p:sp>
        <p:nvSpPr>
          <p:cNvPr id="3" name="Content Placeholder 2"/>
          <p:cNvSpPr>
            <a:spLocks noGrp="1"/>
          </p:cNvSpPr>
          <p:nvPr>
            <p:ph sz="quarter" idx="13"/>
          </p:nvPr>
        </p:nvSpPr>
        <p:spPr>
          <a:xfrm>
            <a:off x="1011210" y="1491521"/>
            <a:ext cx="10363826" cy="1334938"/>
          </a:xfrm>
        </p:spPr>
        <p:txBody>
          <a:bodyPr>
            <a:normAutofit/>
          </a:bodyPr>
          <a:lstStyle/>
          <a:p>
            <a:pPr>
              <a:defRPr/>
            </a:pPr>
            <a:endParaRPr lang="en-US" dirty="0"/>
          </a:p>
          <a:p>
            <a:endParaRPr lang="en-US" dirty="0"/>
          </a:p>
        </p:txBody>
      </p:sp>
      <p:cxnSp>
        <p:nvCxnSpPr>
          <p:cNvPr id="10" name="Straight Arrow Connector 9"/>
          <p:cNvCxnSpPr/>
          <p:nvPr/>
        </p:nvCxnSpPr>
        <p:spPr>
          <a:xfrm flipH="1" flipV="1">
            <a:off x="1803059" y="1509992"/>
            <a:ext cx="14990" cy="3725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rot="16200000">
            <a:off x="-296181" y="3062399"/>
            <a:ext cx="3372398" cy="461665"/>
          </a:xfrm>
          <a:prstGeom prst="rect">
            <a:avLst/>
          </a:prstGeom>
          <a:noFill/>
        </p:spPr>
        <p:txBody>
          <a:bodyPr wrap="none" rtlCol="0">
            <a:spAutoFit/>
          </a:bodyPr>
          <a:lstStyle/>
          <a:p>
            <a:r>
              <a:rPr lang="en-US" sz="2400" dirty="0" smtClean="0"/>
              <a:t>Average package latency</a:t>
            </a:r>
            <a:endParaRPr lang="en-US" sz="2400" dirty="0"/>
          </a:p>
        </p:txBody>
      </p:sp>
      <p:sp>
        <p:nvSpPr>
          <p:cNvPr id="13" name="Rectangle 12"/>
          <p:cNvSpPr/>
          <p:nvPr/>
        </p:nvSpPr>
        <p:spPr>
          <a:xfrm>
            <a:off x="2517834" y="5457110"/>
            <a:ext cx="4926990" cy="461665"/>
          </a:xfrm>
          <a:prstGeom prst="rect">
            <a:avLst/>
          </a:prstGeom>
        </p:spPr>
        <p:txBody>
          <a:bodyPr wrap="none">
            <a:spAutoFit/>
          </a:bodyPr>
          <a:lstStyle/>
          <a:p>
            <a:r>
              <a:rPr lang="en-US" sz="2400" dirty="0"/>
              <a:t>Offered load (packet generation rate)</a:t>
            </a:r>
            <a:endParaRPr lang="en-US" sz="2400" dirty="0"/>
          </a:p>
        </p:txBody>
      </p:sp>
      <p:sp>
        <p:nvSpPr>
          <p:cNvPr id="19" name="Freeform 18"/>
          <p:cNvSpPr/>
          <p:nvPr/>
        </p:nvSpPr>
        <p:spPr>
          <a:xfrm>
            <a:off x="1819563" y="1588653"/>
            <a:ext cx="4830618" cy="2669309"/>
          </a:xfrm>
          <a:custGeom>
            <a:avLst/>
            <a:gdLst>
              <a:gd name="connsiteX0" fmla="*/ 0 w 4830618"/>
              <a:gd name="connsiteY0" fmla="*/ 2669309 h 2669309"/>
              <a:gd name="connsiteX1" fmla="*/ 3223491 w 4830618"/>
              <a:gd name="connsiteY1" fmla="*/ 2253673 h 2669309"/>
              <a:gd name="connsiteX2" fmla="*/ 4535055 w 4830618"/>
              <a:gd name="connsiteY2" fmla="*/ 1283854 h 2669309"/>
              <a:gd name="connsiteX3" fmla="*/ 4830618 w 4830618"/>
              <a:gd name="connsiteY3" fmla="*/ 36945 h 2669309"/>
              <a:gd name="connsiteX4" fmla="*/ 4830618 w 4830618"/>
              <a:gd name="connsiteY4" fmla="*/ 36945 h 2669309"/>
              <a:gd name="connsiteX5" fmla="*/ 4830618 w 4830618"/>
              <a:gd name="connsiteY5" fmla="*/ 0 h 2669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0618" h="2669309">
                <a:moveTo>
                  <a:pt x="0" y="2669309"/>
                </a:moveTo>
                <a:cubicBezTo>
                  <a:pt x="1233824" y="2576945"/>
                  <a:pt x="2467649" y="2484582"/>
                  <a:pt x="3223491" y="2253673"/>
                </a:cubicBezTo>
                <a:cubicBezTo>
                  <a:pt x="3979333" y="2022764"/>
                  <a:pt x="4267201" y="1653309"/>
                  <a:pt x="4535055" y="1283854"/>
                </a:cubicBezTo>
                <a:cubicBezTo>
                  <a:pt x="4802909" y="914399"/>
                  <a:pt x="4830618" y="36945"/>
                  <a:pt x="4830618" y="36945"/>
                </a:cubicBezTo>
                <a:lnTo>
                  <a:pt x="4830618" y="36945"/>
                </a:lnTo>
                <a:lnTo>
                  <a:pt x="4830618"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1818049" y="5235048"/>
            <a:ext cx="70858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259666" y="4230175"/>
            <a:ext cx="2849819" cy="830997"/>
          </a:xfrm>
          <a:prstGeom prst="rect">
            <a:avLst/>
          </a:prstGeom>
          <a:solidFill>
            <a:schemeClr val="accent4"/>
          </a:solidFill>
          <a:ln>
            <a:solidFill>
              <a:srgbClr val="C00000"/>
            </a:solidFill>
          </a:ln>
        </p:spPr>
        <p:txBody>
          <a:bodyPr wrap="none" rtlCol="0">
            <a:spAutoFit/>
          </a:bodyPr>
          <a:lstStyle/>
          <a:p>
            <a:r>
              <a:rPr lang="en-US" sz="2400" dirty="0" smtClean="0"/>
              <a:t>Max throughput</a:t>
            </a:r>
          </a:p>
          <a:p>
            <a:r>
              <a:rPr lang="en-US" sz="2400" dirty="0"/>
              <a:t>b</a:t>
            </a:r>
            <a:r>
              <a:rPr lang="en-US" sz="2400" dirty="0" smtClean="0"/>
              <a:t>ounded by topology</a:t>
            </a:r>
            <a:endParaRPr lang="en-US" sz="2400" dirty="0"/>
          </a:p>
        </p:txBody>
      </p:sp>
      <p:sp>
        <p:nvSpPr>
          <p:cNvPr id="23" name="TextBox 22"/>
          <p:cNvSpPr txBox="1"/>
          <p:nvPr/>
        </p:nvSpPr>
        <p:spPr>
          <a:xfrm>
            <a:off x="8259665" y="2951614"/>
            <a:ext cx="2849819" cy="1200329"/>
          </a:xfrm>
          <a:prstGeom prst="rect">
            <a:avLst/>
          </a:prstGeom>
          <a:solidFill>
            <a:srgbClr val="92D050"/>
          </a:solidFill>
          <a:ln>
            <a:solidFill>
              <a:srgbClr val="00B050"/>
            </a:solidFill>
          </a:ln>
        </p:spPr>
        <p:txBody>
          <a:bodyPr wrap="none" rtlCol="0">
            <a:spAutoFit/>
          </a:bodyPr>
          <a:lstStyle/>
          <a:p>
            <a:r>
              <a:rPr lang="en-US" sz="2400" dirty="0" smtClean="0"/>
              <a:t>Max throughput</a:t>
            </a:r>
          </a:p>
          <a:p>
            <a:r>
              <a:rPr lang="en-US" sz="2400" dirty="0"/>
              <a:t>b</a:t>
            </a:r>
            <a:r>
              <a:rPr lang="en-US" sz="2400" dirty="0" smtClean="0"/>
              <a:t>ounded by topology</a:t>
            </a:r>
          </a:p>
          <a:p>
            <a:r>
              <a:rPr lang="en-US" sz="2400" dirty="0"/>
              <a:t>a</a:t>
            </a:r>
            <a:r>
              <a:rPr lang="en-US" sz="2400" dirty="0" smtClean="0"/>
              <a:t>nd routing</a:t>
            </a:r>
            <a:endParaRPr lang="en-US" sz="2400" dirty="0"/>
          </a:p>
        </p:txBody>
      </p:sp>
      <p:sp>
        <p:nvSpPr>
          <p:cNvPr id="26" name="TextBox 25"/>
          <p:cNvSpPr txBox="1"/>
          <p:nvPr/>
        </p:nvSpPr>
        <p:spPr>
          <a:xfrm>
            <a:off x="8259665" y="1208578"/>
            <a:ext cx="2849819" cy="1569660"/>
          </a:xfrm>
          <a:prstGeom prst="rect">
            <a:avLst/>
          </a:prstGeom>
          <a:solidFill>
            <a:srgbClr val="FFFF00"/>
          </a:solidFill>
          <a:ln>
            <a:solidFill>
              <a:srgbClr val="00B050"/>
            </a:solidFill>
          </a:ln>
        </p:spPr>
        <p:txBody>
          <a:bodyPr wrap="none" rtlCol="0">
            <a:spAutoFit/>
          </a:bodyPr>
          <a:lstStyle/>
          <a:p>
            <a:r>
              <a:rPr lang="en-US" sz="2400" dirty="0" smtClean="0"/>
              <a:t>Max throughput</a:t>
            </a:r>
          </a:p>
          <a:p>
            <a:r>
              <a:rPr lang="en-US" sz="2400" dirty="0"/>
              <a:t>b</a:t>
            </a:r>
            <a:r>
              <a:rPr lang="en-US" sz="2400" dirty="0" smtClean="0"/>
              <a:t>ounded by topology</a:t>
            </a:r>
          </a:p>
          <a:p>
            <a:r>
              <a:rPr lang="en-US" sz="2400" dirty="0"/>
              <a:t>a</a:t>
            </a:r>
            <a:r>
              <a:rPr lang="en-US" sz="2400" dirty="0" smtClean="0"/>
              <a:t>nd routing and flow</a:t>
            </a:r>
          </a:p>
          <a:p>
            <a:r>
              <a:rPr lang="en-US" sz="2400" dirty="0" smtClean="0"/>
              <a:t>control</a:t>
            </a:r>
            <a:endParaRPr lang="en-US" sz="2400" dirty="0"/>
          </a:p>
        </p:txBody>
      </p:sp>
      <p:cxnSp>
        <p:nvCxnSpPr>
          <p:cNvPr id="5" name="Straight Connector 4"/>
          <p:cNvCxnSpPr/>
          <p:nvPr/>
        </p:nvCxnSpPr>
        <p:spPr>
          <a:xfrm>
            <a:off x="6751782" y="1491521"/>
            <a:ext cx="9236" cy="3743527"/>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190510" y="1500756"/>
            <a:ext cx="9236" cy="3743527"/>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650024" y="1482287"/>
            <a:ext cx="9236" cy="3743527"/>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8" idx="1"/>
          </p:cNvCxnSpPr>
          <p:nvPr/>
        </p:nvCxnSpPr>
        <p:spPr>
          <a:xfrm flipH="1" flipV="1">
            <a:off x="7710100" y="4636655"/>
            <a:ext cx="549566" cy="9019"/>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3" idx="1"/>
          </p:cNvCxnSpPr>
          <p:nvPr/>
        </p:nvCxnSpPr>
        <p:spPr>
          <a:xfrm flipH="1">
            <a:off x="7199746" y="3551779"/>
            <a:ext cx="1059919" cy="4221"/>
          </a:xfrm>
          <a:prstGeom prst="straightConnector1">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26" idx="1"/>
          </p:cNvCxnSpPr>
          <p:nvPr/>
        </p:nvCxnSpPr>
        <p:spPr>
          <a:xfrm flipH="1">
            <a:off x="6761018" y="1993408"/>
            <a:ext cx="1498647" cy="10883"/>
          </a:xfrm>
          <a:prstGeom prst="straightConnector1">
            <a:avLst/>
          </a:prstGeom>
          <a:ln w="28575">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6026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2514"/>
            <a:ext cx="10364451" cy="955842"/>
          </a:xfrm>
        </p:spPr>
        <p:txBody>
          <a:bodyPr>
            <a:normAutofit/>
          </a:bodyPr>
          <a:lstStyle/>
          <a:p>
            <a:r>
              <a:rPr lang="en-US" dirty="0" smtClean="0"/>
              <a:t>Estimating the network performance</a:t>
            </a:r>
            <a:endParaRPr lang="en-US" dirty="0"/>
          </a:p>
        </p:txBody>
      </p:sp>
      <p:sp>
        <p:nvSpPr>
          <p:cNvPr id="3" name="Content Placeholder 2"/>
          <p:cNvSpPr>
            <a:spLocks noGrp="1"/>
          </p:cNvSpPr>
          <p:nvPr>
            <p:ph sz="quarter" idx="13"/>
          </p:nvPr>
        </p:nvSpPr>
        <p:spPr>
          <a:xfrm>
            <a:off x="913774" y="1566408"/>
            <a:ext cx="10363826" cy="3393519"/>
          </a:xfrm>
        </p:spPr>
        <p:txBody>
          <a:bodyPr>
            <a:normAutofit lnSpcReduction="10000"/>
          </a:bodyPr>
          <a:lstStyle/>
          <a:p>
            <a:r>
              <a:rPr lang="en-US" altLang="en-US" sz="2400" dirty="0" smtClean="0"/>
              <a:t>Given a traffic pattern, we often can estimate the latency under light load and throughput under heavy load.</a:t>
            </a:r>
          </a:p>
          <a:p>
            <a:r>
              <a:rPr lang="en-US" altLang="en-US" sz="2400" dirty="0"/>
              <a:t> </a:t>
            </a:r>
            <a:r>
              <a:rPr lang="en-US" altLang="en-US" sz="2400" dirty="0" smtClean="0"/>
              <a:t>Estimate low load latency: Given the traffic pattern, compute the average hop count. </a:t>
            </a:r>
          </a:p>
          <a:p>
            <a:r>
              <a:rPr lang="en-US" altLang="en-US" sz="2400" dirty="0" smtClean="0"/>
              <a:t>Let the latency for each link be 100ns in the following topology, for the random uniform traffic (for each packet, the source and the </a:t>
            </a:r>
            <a:r>
              <a:rPr lang="en-US" altLang="en-US" sz="2400" dirty="0" err="1" smtClean="0"/>
              <a:t>dest</a:t>
            </a:r>
            <a:r>
              <a:rPr lang="en-US" altLang="en-US" sz="2400" dirty="0" smtClean="0"/>
              <a:t> </a:t>
            </a:r>
            <a:r>
              <a:rPr lang="en-US" altLang="en-US" sz="2400" dirty="0" err="1" smtClean="0"/>
              <a:t>ination</a:t>
            </a:r>
            <a:r>
              <a:rPr lang="en-US" altLang="en-US" sz="2400" dirty="0" smtClean="0"/>
              <a:t> are random uniformly selected from all nodes), what is the lower bound for latency?</a:t>
            </a:r>
            <a:endParaRPr lang="en-US" altLang="en-US" sz="2400" dirty="0"/>
          </a:p>
        </p:txBody>
      </p:sp>
      <p:sp>
        <p:nvSpPr>
          <p:cNvPr id="4" name="Oval 3"/>
          <p:cNvSpPr/>
          <p:nvPr/>
        </p:nvSpPr>
        <p:spPr>
          <a:xfrm>
            <a:off x="2567709"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5" name="Oval 4"/>
          <p:cNvSpPr/>
          <p:nvPr/>
        </p:nvSpPr>
        <p:spPr>
          <a:xfrm>
            <a:off x="3588327" y="5389418"/>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6" name="Oval 5"/>
          <p:cNvSpPr/>
          <p:nvPr/>
        </p:nvSpPr>
        <p:spPr>
          <a:xfrm>
            <a:off x="4608945"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
        <p:nvSpPr>
          <p:cNvPr id="7" name="Oval 6"/>
          <p:cNvSpPr/>
          <p:nvPr/>
        </p:nvSpPr>
        <p:spPr>
          <a:xfrm>
            <a:off x="5717308"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8" name="Oval 7"/>
          <p:cNvSpPr/>
          <p:nvPr/>
        </p:nvSpPr>
        <p:spPr>
          <a:xfrm>
            <a:off x="6825671"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a:t>
            </a:r>
            <a:endParaRPr lang="en-US" dirty="0"/>
          </a:p>
        </p:txBody>
      </p:sp>
      <p:cxnSp>
        <p:nvCxnSpPr>
          <p:cNvPr id="10" name="Straight Connector 9"/>
          <p:cNvCxnSpPr>
            <a:stCxn id="4" idx="6"/>
            <a:endCxn id="5" idx="2"/>
          </p:cNvCxnSpPr>
          <p:nvPr/>
        </p:nvCxnSpPr>
        <p:spPr>
          <a:xfrm flipV="1">
            <a:off x="3214255" y="5694218"/>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6"/>
            <a:endCxn id="6" idx="2"/>
          </p:cNvCxnSpPr>
          <p:nvPr/>
        </p:nvCxnSpPr>
        <p:spPr>
          <a:xfrm>
            <a:off x="4234873" y="5694218"/>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255491" y="5708073"/>
            <a:ext cx="4618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6"/>
            <a:endCxn id="8" idx="2"/>
          </p:cNvCxnSpPr>
          <p:nvPr/>
        </p:nvCxnSpPr>
        <p:spPr>
          <a:xfrm>
            <a:off x="6363854" y="5708073"/>
            <a:ext cx="46181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008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2514"/>
            <a:ext cx="10364451" cy="955842"/>
          </a:xfrm>
        </p:spPr>
        <p:txBody>
          <a:bodyPr>
            <a:normAutofit/>
          </a:bodyPr>
          <a:lstStyle/>
          <a:p>
            <a:r>
              <a:rPr lang="en-US" dirty="0" smtClean="0"/>
              <a:t>Estimating the network performance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3"/>
              </p:nvPr>
            </p:nvSpPr>
            <p:spPr>
              <a:xfrm>
                <a:off x="508000" y="1566408"/>
                <a:ext cx="5163127" cy="4778974"/>
              </a:xfrm>
            </p:spPr>
            <p:txBody>
              <a:bodyPr>
                <a:normAutofit/>
              </a:bodyPr>
              <a:lstStyle/>
              <a:p>
                <a:r>
                  <a:rPr lang="en-US" altLang="en-US" sz="2400" dirty="0" smtClean="0"/>
                  <a:t>Let the latency for each link be 100ns in the following topology, for the random uniform traffic (for each packet, the source and the destination are random uniformly selected from all nodes), what is the lower bound for latency?</a:t>
                </a:r>
              </a:p>
              <a:p>
                <a:r>
                  <a:rPr lang="en-US" altLang="en-US" sz="2400" dirty="0" smtClean="0"/>
                  <a:t>Ave hop count = </a:t>
                </a:r>
                <a14:m>
                  <m:oMath xmlns:m="http://schemas.openxmlformats.org/officeDocument/2006/math">
                    <m:f>
                      <m:fPr>
                        <m:ctrlPr>
                          <a:rPr lang="en-US" altLang="en-US" sz="2400" i="1" smtClean="0">
                            <a:latin typeface="Cambria Math" panose="02040503050406030204" pitchFamily="18" charset="0"/>
                          </a:rPr>
                        </m:ctrlPr>
                      </m:fPr>
                      <m:num>
                        <m:r>
                          <a:rPr lang="en-US" altLang="en-US" sz="2400" b="0" i="1" smtClean="0">
                            <a:latin typeface="Cambria Math" panose="02040503050406030204" pitchFamily="18" charset="0"/>
                          </a:rPr>
                          <m:t>1∗8+2∗6+3∗4+4∗2</m:t>
                        </m:r>
                      </m:num>
                      <m:den>
                        <m:r>
                          <a:rPr lang="en-US" altLang="en-US" sz="2400" b="0" i="1" smtClean="0">
                            <a:latin typeface="Cambria Math" panose="02040503050406030204" pitchFamily="18" charset="0"/>
                          </a:rPr>
                          <m:t>20</m:t>
                        </m:r>
                      </m:den>
                    </m:f>
                  </m:oMath>
                </a14:m>
                <a:r>
                  <a:rPr lang="en-US" altLang="en-US" sz="2400" dirty="0" smtClean="0"/>
                  <a:t> = 2</a:t>
                </a:r>
              </a:p>
              <a:p>
                <a:r>
                  <a:rPr lang="en-US" altLang="en-US" sz="2400" dirty="0" smtClean="0"/>
                  <a:t>Ave latency = 2 * 100 = 200ns</a:t>
                </a:r>
                <a:endParaRPr lang="en-US" altLang="en-US" sz="2400" dirty="0"/>
              </a:p>
            </p:txBody>
          </p:sp>
        </mc:Choice>
        <mc:Fallback>
          <p:sp>
            <p:nvSpPr>
              <p:cNvPr id="3" name="Content Placeholder 2"/>
              <p:cNvSpPr>
                <a:spLocks noGrp="1" noRot="1" noChangeAspect="1" noMove="1" noResize="1" noEditPoints="1" noAdjustHandles="1" noChangeArrowheads="1" noChangeShapeType="1" noTextEdit="1"/>
              </p:cNvSpPr>
              <p:nvPr>
                <p:ph sz="quarter" idx="13"/>
              </p:nvPr>
            </p:nvSpPr>
            <p:spPr>
              <a:xfrm>
                <a:off x="508000" y="1566408"/>
                <a:ext cx="5163127" cy="4778974"/>
              </a:xfrm>
              <a:blipFill>
                <a:blip r:embed="rId2"/>
                <a:stretch>
                  <a:fillRect l="-1535" t="-128" r="-3188"/>
                </a:stretch>
              </a:blipFill>
            </p:spPr>
            <p:txBody>
              <a:bodyPr/>
              <a:lstStyle/>
              <a:p>
                <a:r>
                  <a:rPr lang="en-US">
                    <a:noFill/>
                  </a:rPr>
                  <a:t> </a:t>
                </a:r>
              </a:p>
            </p:txBody>
          </p:sp>
        </mc:Fallback>
      </mc:AlternateContent>
      <p:sp>
        <p:nvSpPr>
          <p:cNvPr id="4" name="Oval 3"/>
          <p:cNvSpPr/>
          <p:nvPr/>
        </p:nvSpPr>
        <p:spPr>
          <a:xfrm>
            <a:off x="5975927" y="5458691"/>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5" name="Oval 4"/>
          <p:cNvSpPr/>
          <p:nvPr/>
        </p:nvSpPr>
        <p:spPr>
          <a:xfrm>
            <a:off x="6996545" y="5444836"/>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6" name="Oval 5"/>
          <p:cNvSpPr/>
          <p:nvPr/>
        </p:nvSpPr>
        <p:spPr>
          <a:xfrm>
            <a:off x="8017163" y="5458691"/>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
        <p:nvSpPr>
          <p:cNvPr id="7" name="Oval 6"/>
          <p:cNvSpPr/>
          <p:nvPr/>
        </p:nvSpPr>
        <p:spPr>
          <a:xfrm>
            <a:off x="9125526" y="5458691"/>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8" name="Oval 7"/>
          <p:cNvSpPr/>
          <p:nvPr/>
        </p:nvSpPr>
        <p:spPr>
          <a:xfrm>
            <a:off x="10233889" y="5458691"/>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a:t>
            </a:r>
            <a:endParaRPr lang="en-US" dirty="0"/>
          </a:p>
        </p:txBody>
      </p:sp>
      <p:cxnSp>
        <p:nvCxnSpPr>
          <p:cNvPr id="10" name="Straight Connector 9"/>
          <p:cNvCxnSpPr>
            <a:stCxn id="4" idx="6"/>
            <a:endCxn id="5" idx="2"/>
          </p:cNvCxnSpPr>
          <p:nvPr/>
        </p:nvCxnSpPr>
        <p:spPr>
          <a:xfrm flipV="1">
            <a:off x="6622473" y="5749636"/>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6"/>
            <a:endCxn id="6" idx="2"/>
          </p:cNvCxnSpPr>
          <p:nvPr/>
        </p:nvCxnSpPr>
        <p:spPr>
          <a:xfrm>
            <a:off x="7643091" y="5749636"/>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8663709" y="5763491"/>
            <a:ext cx="4618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6"/>
            <a:endCxn id="8" idx="2"/>
          </p:cNvCxnSpPr>
          <p:nvPr/>
        </p:nvCxnSpPr>
        <p:spPr>
          <a:xfrm>
            <a:off x="9772072" y="5763491"/>
            <a:ext cx="461817"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1" name="Table 10"/>
          <p:cNvGraphicFramePr>
            <a:graphicFrameLocks noGrp="1"/>
          </p:cNvGraphicFramePr>
          <p:nvPr>
            <p:extLst>
              <p:ext uri="{D42A27DB-BD31-4B8C-83A1-F6EECF244321}">
                <p14:modId xmlns:p14="http://schemas.microsoft.com/office/powerpoint/2010/main" val="143313858"/>
              </p:ext>
            </p:extLst>
          </p:nvPr>
        </p:nvGraphicFramePr>
        <p:xfrm>
          <a:off x="6151416" y="2526734"/>
          <a:ext cx="5024586" cy="2225040"/>
        </p:xfrm>
        <a:graphic>
          <a:graphicData uri="http://schemas.openxmlformats.org/drawingml/2006/table">
            <a:tbl>
              <a:tblPr firstRow="1" bandRow="1">
                <a:tableStyleId>{5C22544A-7EE6-4342-B048-85BDC9FD1C3A}</a:tableStyleId>
              </a:tblPr>
              <a:tblGrid>
                <a:gridCol w="837431">
                  <a:extLst>
                    <a:ext uri="{9D8B030D-6E8A-4147-A177-3AD203B41FA5}">
                      <a16:colId xmlns:a16="http://schemas.microsoft.com/office/drawing/2014/main" val="2086919278"/>
                    </a:ext>
                  </a:extLst>
                </a:gridCol>
                <a:gridCol w="837431">
                  <a:extLst>
                    <a:ext uri="{9D8B030D-6E8A-4147-A177-3AD203B41FA5}">
                      <a16:colId xmlns:a16="http://schemas.microsoft.com/office/drawing/2014/main" val="944809599"/>
                    </a:ext>
                  </a:extLst>
                </a:gridCol>
                <a:gridCol w="837431">
                  <a:extLst>
                    <a:ext uri="{9D8B030D-6E8A-4147-A177-3AD203B41FA5}">
                      <a16:colId xmlns:a16="http://schemas.microsoft.com/office/drawing/2014/main" val="567254851"/>
                    </a:ext>
                  </a:extLst>
                </a:gridCol>
                <a:gridCol w="837431">
                  <a:extLst>
                    <a:ext uri="{9D8B030D-6E8A-4147-A177-3AD203B41FA5}">
                      <a16:colId xmlns:a16="http://schemas.microsoft.com/office/drawing/2014/main" val="86634315"/>
                    </a:ext>
                  </a:extLst>
                </a:gridCol>
                <a:gridCol w="837431">
                  <a:extLst>
                    <a:ext uri="{9D8B030D-6E8A-4147-A177-3AD203B41FA5}">
                      <a16:colId xmlns:a16="http://schemas.microsoft.com/office/drawing/2014/main" val="1633942810"/>
                    </a:ext>
                  </a:extLst>
                </a:gridCol>
                <a:gridCol w="837431">
                  <a:extLst>
                    <a:ext uri="{9D8B030D-6E8A-4147-A177-3AD203B41FA5}">
                      <a16:colId xmlns:a16="http://schemas.microsoft.com/office/drawing/2014/main" val="4231773418"/>
                    </a:ext>
                  </a:extLst>
                </a:gridCol>
              </a:tblGrid>
              <a:tr h="370840">
                <a:tc>
                  <a:txBody>
                    <a:bodyPr/>
                    <a:lstStyle/>
                    <a:p>
                      <a:endParaRPr lang="en-US" dirty="0"/>
                    </a:p>
                  </a:txBody>
                  <a:tcPr/>
                </a:tc>
                <a:tc>
                  <a:txBody>
                    <a:bodyPr/>
                    <a:lstStyle/>
                    <a:p>
                      <a:pPr algn="ctr"/>
                      <a:r>
                        <a:rPr lang="en-US" dirty="0" smtClean="0"/>
                        <a:t>n1</a:t>
                      </a:r>
                      <a:endParaRPr lang="en-US" dirty="0"/>
                    </a:p>
                  </a:txBody>
                  <a:tcPr/>
                </a:tc>
                <a:tc>
                  <a:txBody>
                    <a:bodyPr/>
                    <a:lstStyle/>
                    <a:p>
                      <a:pPr algn="ctr"/>
                      <a:r>
                        <a:rPr lang="en-US" dirty="0" smtClean="0"/>
                        <a:t>n2</a:t>
                      </a:r>
                      <a:endParaRPr lang="en-US" dirty="0"/>
                    </a:p>
                  </a:txBody>
                  <a:tcPr/>
                </a:tc>
                <a:tc>
                  <a:txBody>
                    <a:bodyPr/>
                    <a:lstStyle/>
                    <a:p>
                      <a:pPr algn="ctr"/>
                      <a:r>
                        <a:rPr lang="en-US" dirty="0" smtClean="0"/>
                        <a:t>n3</a:t>
                      </a:r>
                      <a:endParaRPr lang="en-US" dirty="0"/>
                    </a:p>
                  </a:txBody>
                  <a:tcPr/>
                </a:tc>
                <a:tc>
                  <a:txBody>
                    <a:bodyPr/>
                    <a:lstStyle/>
                    <a:p>
                      <a:pPr algn="ctr"/>
                      <a:r>
                        <a:rPr lang="en-US" dirty="0" smtClean="0"/>
                        <a:t>n4</a:t>
                      </a:r>
                      <a:endParaRPr lang="en-US" dirty="0"/>
                    </a:p>
                  </a:txBody>
                  <a:tcPr/>
                </a:tc>
                <a:tc>
                  <a:txBody>
                    <a:bodyPr/>
                    <a:lstStyle/>
                    <a:p>
                      <a:pPr algn="ctr"/>
                      <a:r>
                        <a:rPr lang="en-US" dirty="0" smtClean="0"/>
                        <a:t>n5</a:t>
                      </a:r>
                      <a:endParaRPr lang="en-US" dirty="0"/>
                    </a:p>
                  </a:txBody>
                  <a:tcPr/>
                </a:tc>
                <a:extLst>
                  <a:ext uri="{0D108BD9-81ED-4DB2-BD59-A6C34878D82A}">
                    <a16:rowId xmlns:a16="http://schemas.microsoft.com/office/drawing/2014/main" val="4202353193"/>
                  </a:ext>
                </a:extLst>
              </a:tr>
              <a:tr h="370840">
                <a:tc>
                  <a:txBody>
                    <a:bodyPr/>
                    <a:lstStyle/>
                    <a:p>
                      <a:pPr algn="ctr"/>
                      <a:r>
                        <a:rPr lang="en-US" dirty="0" smtClean="0"/>
                        <a:t>n1</a:t>
                      </a:r>
                      <a:endParaRPr lang="en-US" dirty="0"/>
                    </a:p>
                  </a:txBody>
                  <a:tcPr/>
                </a:tc>
                <a:tc>
                  <a:txBody>
                    <a:bodyPr/>
                    <a:lstStyle/>
                    <a:p>
                      <a:pPr algn="ctr"/>
                      <a:r>
                        <a:rPr lang="en-US" dirty="0" smtClean="0"/>
                        <a:t>-</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extLst>
                  <a:ext uri="{0D108BD9-81ED-4DB2-BD59-A6C34878D82A}">
                    <a16:rowId xmlns:a16="http://schemas.microsoft.com/office/drawing/2014/main" val="1026190235"/>
                  </a:ext>
                </a:extLst>
              </a:tr>
              <a:tr h="370840">
                <a:tc>
                  <a:txBody>
                    <a:bodyPr/>
                    <a:lstStyle/>
                    <a:p>
                      <a:pPr algn="ctr"/>
                      <a:r>
                        <a:rPr lang="en-US" dirty="0" smtClean="0"/>
                        <a:t>n2</a:t>
                      </a:r>
                      <a:endParaRPr lang="en-US" dirty="0"/>
                    </a:p>
                  </a:txBody>
                  <a:tcPr/>
                </a:tc>
                <a:tc>
                  <a:txBody>
                    <a:bodyPr/>
                    <a:lstStyle/>
                    <a:p>
                      <a:pPr algn="ctr"/>
                      <a:r>
                        <a:rPr lang="en-US" dirty="0" smtClean="0"/>
                        <a:t>1</a:t>
                      </a:r>
                      <a:endParaRPr lang="en-US" dirty="0"/>
                    </a:p>
                  </a:txBody>
                  <a:tcPr/>
                </a:tc>
                <a:tc>
                  <a:txBody>
                    <a:bodyPr/>
                    <a:lstStyle/>
                    <a:p>
                      <a:pPr algn="ctr"/>
                      <a:r>
                        <a:rPr lang="en-US" dirty="0" smtClean="0"/>
                        <a:t>-</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extLst>
                  <a:ext uri="{0D108BD9-81ED-4DB2-BD59-A6C34878D82A}">
                    <a16:rowId xmlns:a16="http://schemas.microsoft.com/office/drawing/2014/main" val="2330453210"/>
                  </a:ext>
                </a:extLst>
              </a:tr>
              <a:tr h="370840">
                <a:tc>
                  <a:txBody>
                    <a:bodyPr/>
                    <a:lstStyle/>
                    <a:p>
                      <a:pPr algn="ctr"/>
                      <a:r>
                        <a:rPr lang="en-US" dirty="0" smtClean="0"/>
                        <a:t>n3</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extLst>
                  <a:ext uri="{0D108BD9-81ED-4DB2-BD59-A6C34878D82A}">
                    <a16:rowId xmlns:a16="http://schemas.microsoft.com/office/drawing/2014/main" val="82434981"/>
                  </a:ext>
                </a:extLst>
              </a:tr>
              <a:tr h="370840">
                <a:tc>
                  <a:txBody>
                    <a:bodyPr/>
                    <a:lstStyle/>
                    <a:p>
                      <a:pPr algn="ctr"/>
                      <a:r>
                        <a:rPr lang="en-US" dirty="0" smtClean="0"/>
                        <a:t>n4</a:t>
                      </a:r>
                      <a:endParaRPr lang="en-US" dirty="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a:t>
                      </a:r>
                      <a:endParaRPr lang="en-US" dirty="0"/>
                    </a:p>
                  </a:txBody>
                  <a:tcPr/>
                </a:tc>
                <a:tc>
                  <a:txBody>
                    <a:bodyPr/>
                    <a:lstStyle/>
                    <a:p>
                      <a:pPr algn="ctr"/>
                      <a:r>
                        <a:rPr lang="en-US" dirty="0" smtClean="0"/>
                        <a:t>1</a:t>
                      </a:r>
                      <a:endParaRPr lang="en-US" dirty="0"/>
                    </a:p>
                  </a:txBody>
                  <a:tcPr/>
                </a:tc>
                <a:extLst>
                  <a:ext uri="{0D108BD9-81ED-4DB2-BD59-A6C34878D82A}">
                    <a16:rowId xmlns:a16="http://schemas.microsoft.com/office/drawing/2014/main" val="4146378083"/>
                  </a:ext>
                </a:extLst>
              </a:tr>
              <a:tr h="370840">
                <a:tc>
                  <a:txBody>
                    <a:bodyPr/>
                    <a:lstStyle/>
                    <a:p>
                      <a:pPr algn="ctr"/>
                      <a:r>
                        <a:rPr lang="en-US" dirty="0" smtClean="0"/>
                        <a:t>n5</a:t>
                      </a:r>
                      <a:endParaRPr lang="en-US" dirty="0"/>
                    </a:p>
                  </a:txBody>
                  <a:tcPr/>
                </a:tc>
                <a:tc>
                  <a:txBody>
                    <a:bodyPr/>
                    <a:lstStyle/>
                    <a:p>
                      <a:pPr algn="ctr"/>
                      <a:r>
                        <a:rPr lang="en-US" dirty="0" smtClean="0"/>
                        <a:t>4</a:t>
                      </a:r>
                      <a:endParaRPr lang="en-US" dirty="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2934803996"/>
                  </a:ext>
                </a:extLst>
              </a:tr>
            </a:tbl>
          </a:graphicData>
        </a:graphic>
      </p:graphicFrame>
      <p:sp>
        <p:nvSpPr>
          <p:cNvPr id="13" name="TextBox 12"/>
          <p:cNvSpPr txBox="1"/>
          <p:nvPr/>
        </p:nvSpPr>
        <p:spPr>
          <a:xfrm>
            <a:off x="6493164" y="1711296"/>
            <a:ext cx="4159408" cy="461665"/>
          </a:xfrm>
          <a:prstGeom prst="rect">
            <a:avLst/>
          </a:prstGeom>
          <a:noFill/>
        </p:spPr>
        <p:txBody>
          <a:bodyPr wrap="none" rtlCol="0">
            <a:spAutoFit/>
          </a:bodyPr>
          <a:lstStyle/>
          <a:p>
            <a:r>
              <a:rPr lang="en-US" sz="2400" dirty="0" smtClean="0"/>
              <a:t>Hop count for each pair of node</a:t>
            </a:r>
            <a:endParaRPr lang="en-US" sz="2400" dirty="0"/>
          </a:p>
        </p:txBody>
      </p:sp>
    </p:spTree>
    <p:extLst>
      <p:ext uri="{BB962C8B-B14F-4D97-AF65-F5344CB8AC3E}">
        <p14:creationId xmlns:p14="http://schemas.microsoft.com/office/powerpoint/2010/main" val="389799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2514"/>
            <a:ext cx="10364451" cy="955842"/>
          </a:xfrm>
        </p:spPr>
        <p:txBody>
          <a:bodyPr>
            <a:normAutofit/>
          </a:bodyPr>
          <a:lstStyle/>
          <a:p>
            <a:r>
              <a:rPr lang="en-US" dirty="0" smtClean="0"/>
              <a:t>Estimating the network performance</a:t>
            </a:r>
            <a:endParaRPr lang="en-US" dirty="0"/>
          </a:p>
        </p:txBody>
      </p:sp>
      <p:sp>
        <p:nvSpPr>
          <p:cNvPr id="3" name="Content Placeholder 2"/>
          <p:cNvSpPr>
            <a:spLocks noGrp="1"/>
          </p:cNvSpPr>
          <p:nvPr>
            <p:ph sz="quarter" idx="13"/>
          </p:nvPr>
        </p:nvSpPr>
        <p:spPr>
          <a:xfrm>
            <a:off x="913774" y="1566408"/>
            <a:ext cx="10363826" cy="3753737"/>
          </a:xfrm>
        </p:spPr>
        <p:txBody>
          <a:bodyPr>
            <a:normAutofit/>
          </a:bodyPr>
          <a:lstStyle/>
          <a:p>
            <a:r>
              <a:rPr lang="en-US" altLang="en-US" sz="2400" dirty="0" smtClean="0"/>
              <a:t>Let each link have a bandwidth of 1 (transferring 1 packet in 1 cycle of time), for the random uniform traffic (for each packet, the source and the </a:t>
            </a:r>
            <a:r>
              <a:rPr lang="en-US" altLang="en-US" sz="2400" dirty="0" err="1" smtClean="0"/>
              <a:t>dest</a:t>
            </a:r>
            <a:r>
              <a:rPr lang="en-US" altLang="en-US" sz="2400" dirty="0" smtClean="0"/>
              <a:t> </a:t>
            </a:r>
            <a:r>
              <a:rPr lang="en-US" altLang="en-US" sz="2400" dirty="0" err="1" smtClean="0"/>
              <a:t>ination</a:t>
            </a:r>
            <a:r>
              <a:rPr lang="en-US" altLang="en-US" sz="2400" dirty="0" smtClean="0"/>
              <a:t> are random uniformly selected from all nodes), what is the upper bound for aggregate saturated throughput?</a:t>
            </a:r>
          </a:p>
          <a:p>
            <a:pPr lvl="1"/>
            <a:r>
              <a:rPr lang="en-US" altLang="en-US" sz="2000" dirty="0" smtClean="0"/>
              <a:t>The network is saturated when some link cannot handle its traffic.</a:t>
            </a:r>
          </a:p>
          <a:p>
            <a:pPr lvl="1"/>
            <a:r>
              <a:rPr lang="en-US" altLang="en-US" sz="2000" dirty="0" smtClean="0"/>
              <a:t>To find out the saturated throughput, we need to find maximum link load</a:t>
            </a:r>
          </a:p>
          <a:p>
            <a:pPr lvl="2"/>
            <a:r>
              <a:rPr lang="en-US" altLang="en-US" sz="1600" dirty="0" smtClean="0"/>
              <a:t>Under uniform traffic, the link used by the most communication (source-destination pair) will have the highest load</a:t>
            </a:r>
          </a:p>
          <a:p>
            <a:pPr lvl="2"/>
            <a:r>
              <a:rPr lang="en-US" altLang="en-US" sz="1600" dirty="0" smtClean="0"/>
              <a:t>Which link in the topology will have a higher load then others?</a:t>
            </a:r>
            <a:endParaRPr lang="en-US" altLang="en-US" sz="1600" dirty="0"/>
          </a:p>
        </p:txBody>
      </p:sp>
      <p:sp>
        <p:nvSpPr>
          <p:cNvPr id="4" name="Oval 3"/>
          <p:cNvSpPr/>
          <p:nvPr/>
        </p:nvSpPr>
        <p:spPr>
          <a:xfrm>
            <a:off x="2567709"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5" name="Oval 4"/>
          <p:cNvSpPr/>
          <p:nvPr/>
        </p:nvSpPr>
        <p:spPr>
          <a:xfrm>
            <a:off x="3588327" y="5389418"/>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6" name="Oval 5"/>
          <p:cNvSpPr/>
          <p:nvPr/>
        </p:nvSpPr>
        <p:spPr>
          <a:xfrm>
            <a:off x="4608945"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
        <p:nvSpPr>
          <p:cNvPr id="7" name="Oval 6"/>
          <p:cNvSpPr/>
          <p:nvPr/>
        </p:nvSpPr>
        <p:spPr>
          <a:xfrm>
            <a:off x="5717308"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8" name="Oval 7"/>
          <p:cNvSpPr/>
          <p:nvPr/>
        </p:nvSpPr>
        <p:spPr>
          <a:xfrm>
            <a:off x="6825671" y="5403273"/>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a:t>
            </a:r>
            <a:endParaRPr lang="en-US" dirty="0"/>
          </a:p>
        </p:txBody>
      </p:sp>
      <p:cxnSp>
        <p:nvCxnSpPr>
          <p:cNvPr id="10" name="Straight Connector 9"/>
          <p:cNvCxnSpPr>
            <a:stCxn id="4" idx="6"/>
            <a:endCxn id="5" idx="2"/>
          </p:cNvCxnSpPr>
          <p:nvPr/>
        </p:nvCxnSpPr>
        <p:spPr>
          <a:xfrm flipV="1">
            <a:off x="3214255" y="5694218"/>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6"/>
            <a:endCxn id="6" idx="2"/>
          </p:cNvCxnSpPr>
          <p:nvPr/>
        </p:nvCxnSpPr>
        <p:spPr>
          <a:xfrm>
            <a:off x="4234873" y="5694218"/>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255491" y="5708073"/>
            <a:ext cx="4618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6"/>
            <a:endCxn id="8" idx="2"/>
          </p:cNvCxnSpPr>
          <p:nvPr/>
        </p:nvCxnSpPr>
        <p:spPr>
          <a:xfrm>
            <a:off x="6363854" y="5708073"/>
            <a:ext cx="46181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722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2514"/>
            <a:ext cx="10364451" cy="955842"/>
          </a:xfrm>
        </p:spPr>
        <p:txBody>
          <a:bodyPr>
            <a:normAutofit/>
          </a:bodyPr>
          <a:lstStyle/>
          <a:p>
            <a:r>
              <a:rPr lang="en-US" dirty="0" smtClean="0"/>
              <a:t>Estimating the network performance</a:t>
            </a:r>
            <a:endParaRPr lang="en-US" dirty="0"/>
          </a:p>
        </p:txBody>
      </p:sp>
      <p:sp>
        <p:nvSpPr>
          <p:cNvPr id="3" name="Content Placeholder 2"/>
          <p:cNvSpPr>
            <a:spLocks noGrp="1"/>
          </p:cNvSpPr>
          <p:nvPr>
            <p:ph sz="quarter" idx="13"/>
          </p:nvPr>
        </p:nvSpPr>
        <p:spPr>
          <a:xfrm>
            <a:off x="913774" y="1566408"/>
            <a:ext cx="10363826" cy="3753737"/>
          </a:xfrm>
        </p:spPr>
        <p:txBody>
          <a:bodyPr>
            <a:normAutofit fontScale="92500"/>
          </a:bodyPr>
          <a:lstStyle/>
          <a:p>
            <a:r>
              <a:rPr lang="en-US" altLang="en-US" sz="2400" dirty="0" smtClean="0"/>
              <a:t>Eight links in the topology (1, 2), (2, 3), (3, 4), (4, 5), (2, 1), (3, 2), (4, 3), (5, 4)</a:t>
            </a:r>
          </a:p>
          <a:p>
            <a:r>
              <a:rPr lang="en-US" altLang="en-US" sz="2400" dirty="0"/>
              <a:t>(1, 2), (2, 3), (3, 4), (4, 5</a:t>
            </a:r>
            <a:r>
              <a:rPr lang="en-US" altLang="en-US" sz="2400" dirty="0" smtClean="0"/>
              <a:t>) and </a:t>
            </a:r>
            <a:r>
              <a:rPr lang="en-US" altLang="en-US" sz="2400" dirty="0"/>
              <a:t>(2, 1), (3, 2), (4, 3), (5, 4</a:t>
            </a:r>
            <a:r>
              <a:rPr lang="en-US" altLang="en-US" sz="2400" dirty="0" smtClean="0"/>
              <a:t>) are symmetrical, so we only need to consider </a:t>
            </a:r>
            <a:r>
              <a:rPr lang="en-US" altLang="en-US" sz="2400" dirty="0"/>
              <a:t>(1, 2), (2, 3), (3, 4), (4, 5) </a:t>
            </a:r>
            <a:r>
              <a:rPr lang="en-US" altLang="en-US" sz="2400" dirty="0" smtClean="0"/>
              <a:t> to determine the largest link load</a:t>
            </a:r>
          </a:p>
          <a:p>
            <a:pPr lvl="1"/>
            <a:r>
              <a:rPr lang="en-US" altLang="en-US" sz="2000" dirty="0" smtClean="0"/>
              <a:t>(1 , 2) and (4, 5), each is used by 4 communications, (2, 3) and (3, 4), each is used by  6.</a:t>
            </a:r>
          </a:p>
          <a:p>
            <a:pPr lvl="1"/>
            <a:r>
              <a:rPr lang="en-US" altLang="en-US" sz="2000" dirty="0" smtClean="0"/>
              <a:t>Let the maximum per node generation rate be X per cycle. Each cycle 5*X packets are generated. The change for each packet to use link (2, 3) is 6/20. So</a:t>
            </a:r>
            <a:r>
              <a:rPr lang="en-US" altLang="en-US" dirty="0"/>
              <a:t> </a:t>
            </a:r>
            <a:r>
              <a:rPr lang="en-US" altLang="en-US" dirty="0" smtClean="0"/>
              <a:t>5*x * 6/20 &lt;= 1</a:t>
            </a:r>
            <a:r>
              <a:rPr lang="en-US" altLang="en-US" sz="2000" dirty="0" smtClean="0"/>
              <a:t>, X&lt;=2/3. </a:t>
            </a:r>
          </a:p>
          <a:p>
            <a:pPr lvl="1"/>
            <a:r>
              <a:rPr lang="en-US" altLang="en-US" sz="2000" dirty="0" smtClean="0"/>
              <a:t>The upper bound of average per node throughput is 2/3.</a:t>
            </a:r>
            <a:endParaRPr lang="en-US" altLang="en-US" dirty="0" smtClean="0"/>
          </a:p>
        </p:txBody>
      </p:sp>
      <p:sp>
        <p:nvSpPr>
          <p:cNvPr id="4" name="Oval 3"/>
          <p:cNvSpPr/>
          <p:nvPr/>
        </p:nvSpPr>
        <p:spPr>
          <a:xfrm>
            <a:off x="3805382" y="5440219"/>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5" name="Oval 4"/>
          <p:cNvSpPr/>
          <p:nvPr/>
        </p:nvSpPr>
        <p:spPr>
          <a:xfrm>
            <a:off x="4826000" y="5426364"/>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6" name="Oval 5"/>
          <p:cNvSpPr/>
          <p:nvPr/>
        </p:nvSpPr>
        <p:spPr>
          <a:xfrm>
            <a:off x="5846618" y="5440219"/>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a:t>
            </a:r>
            <a:endParaRPr lang="en-US" dirty="0"/>
          </a:p>
        </p:txBody>
      </p:sp>
      <p:sp>
        <p:nvSpPr>
          <p:cNvPr id="7" name="Oval 6"/>
          <p:cNvSpPr/>
          <p:nvPr/>
        </p:nvSpPr>
        <p:spPr>
          <a:xfrm>
            <a:off x="6954981" y="5440219"/>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8" name="Oval 7"/>
          <p:cNvSpPr/>
          <p:nvPr/>
        </p:nvSpPr>
        <p:spPr>
          <a:xfrm>
            <a:off x="8063344" y="5440219"/>
            <a:ext cx="646546"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5</a:t>
            </a:r>
            <a:endParaRPr lang="en-US" dirty="0"/>
          </a:p>
        </p:txBody>
      </p:sp>
      <p:cxnSp>
        <p:nvCxnSpPr>
          <p:cNvPr id="10" name="Straight Connector 9"/>
          <p:cNvCxnSpPr>
            <a:stCxn id="4" idx="6"/>
            <a:endCxn id="5" idx="2"/>
          </p:cNvCxnSpPr>
          <p:nvPr/>
        </p:nvCxnSpPr>
        <p:spPr>
          <a:xfrm flipV="1">
            <a:off x="4451928" y="5731164"/>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6"/>
            <a:endCxn id="6" idx="2"/>
          </p:cNvCxnSpPr>
          <p:nvPr/>
        </p:nvCxnSpPr>
        <p:spPr>
          <a:xfrm>
            <a:off x="5472546" y="5731164"/>
            <a:ext cx="37407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6493164" y="5745019"/>
            <a:ext cx="4618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7" idx="6"/>
            <a:endCxn id="8" idx="2"/>
          </p:cNvCxnSpPr>
          <p:nvPr/>
        </p:nvCxnSpPr>
        <p:spPr>
          <a:xfrm>
            <a:off x="7601527" y="5745019"/>
            <a:ext cx="46181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552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Interconnection Networks</a:t>
            </a:r>
            <a:endParaRPr lang="en-US" dirty="0"/>
          </a:p>
        </p:txBody>
      </p:sp>
      <p:sp>
        <p:nvSpPr>
          <p:cNvPr id="3" name="Content Placeholder 2"/>
          <p:cNvSpPr>
            <a:spLocks noGrp="1"/>
          </p:cNvSpPr>
          <p:nvPr>
            <p:ph sz="quarter" idx="13"/>
          </p:nvPr>
        </p:nvSpPr>
        <p:spPr>
          <a:xfrm>
            <a:off x="913774" y="1753785"/>
            <a:ext cx="10521222" cy="2428471"/>
          </a:xfrm>
        </p:spPr>
        <p:txBody>
          <a:bodyPr>
            <a:normAutofit/>
          </a:bodyPr>
          <a:lstStyle/>
          <a:p>
            <a:pPr>
              <a:lnSpc>
                <a:spcPct val="80000"/>
              </a:lnSpc>
            </a:pPr>
            <a:r>
              <a:rPr lang="en-US" altLang="en-US" dirty="0" smtClean="0"/>
              <a:t>Interconnection networks connect processors and memory elements within and across computers.</a:t>
            </a:r>
          </a:p>
          <a:p>
            <a:pPr lvl="1">
              <a:lnSpc>
                <a:spcPct val="80000"/>
              </a:lnSpc>
            </a:pPr>
            <a:r>
              <a:rPr lang="en-US" altLang="en-US" dirty="0"/>
              <a:t> </a:t>
            </a:r>
            <a:r>
              <a:rPr lang="en-US" altLang="en-US" dirty="0" smtClean="0"/>
              <a:t>On-chip network – connecting cores</a:t>
            </a:r>
          </a:p>
          <a:p>
            <a:pPr lvl="1">
              <a:lnSpc>
                <a:spcPct val="80000"/>
              </a:lnSpc>
            </a:pPr>
            <a:r>
              <a:rPr lang="en-US" altLang="en-US" dirty="0"/>
              <a:t> </a:t>
            </a:r>
            <a:r>
              <a:rPr lang="en-US" altLang="en-US" dirty="0" smtClean="0">
                <a:solidFill>
                  <a:srgbClr val="FF0000"/>
                </a:solidFill>
              </a:rPr>
              <a:t>System/Storage area network (clusters, supercomputers, data centers)</a:t>
            </a:r>
          </a:p>
          <a:p>
            <a:pPr lvl="1">
              <a:lnSpc>
                <a:spcPct val="80000"/>
              </a:lnSpc>
            </a:pPr>
            <a:r>
              <a:rPr lang="en-US" altLang="en-US" dirty="0"/>
              <a:t> </a:t>
            </a:r>
            <a:r>
              <a:rPr lang="en-US" altLang="en-US" dirty="0" smtClean="0"/>
              <a:t>Local area network </a:t>
            </a:r>
          </a:p>
          <a:p>
            <a:pPr lvl="1">
              <a:lnSpc>
                <a:spcPct val="80000"/>
              </a:lnSpc>
            </a:pPr>
            <a:r>
              <a:rPr lang="en-US" altLang="en-US" dirty="0" smtClean="0"/>
              <a:t> Wide area network</a:t>
            </a:r>
            <a:endParaRPr lang="en-US" altLang="en-US"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7971" y="3410262"/>
            <a:ext cx="6677025"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6747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Interconnection network components</a:t>
            </a:r>
            <a:endParaRPr lang="en-US" dirty="0"/>
          </a:p>
        </p:txBody>
      </p:sp>
      <p:sp>
        <p:nvSpPr>
          <p:cNvPr id="3" name="Content Placeholder 2"/>
          <p:cNvSpPr>
            <a:spLocks noGrp="1"/>
          </p:cNvSpPr>
          <p:nvPr>
            <p:ph sz="quarter" idx="13"/>
          </p:nvPr>
        </p:nvSpPr>
        <p:spPr>
          <a:xfrm>
            <a:off x="913774" y="1349115"/>
            <a:ext cx="10003436" cy="5101651"/>
          </a:xfrm>
        </p:spPr>
        <p:txBody>
          <a:bodyPr>
            <a:normAutofit/>
          </a:bodyPr>
          <a:lstStyle/>
          <a:p>
            <a:pPr>
              <a:defRPr/>
            </a:pPr>
            <a:r>
              <a:rPr lang="en-US" dirty="0"/>
              <a:t>Network interface (card)</a:t>
            </a:r>
          </a:p>
          <a:p>
            <a:pPr lvl="1">
              <a:buFont typeface="Arial" panose="020B0604020202020204" pitchFamily="34" charset="0"/>
              <a:buChar char="•"/>
              <a:defRPr/>
            </a:pPr>
            <a:r>
              <a:rPr lang="en-US" dirty="0"/>
              <a:t>Communication between a node and the network</a:t>
            </a:r>
          </a:p>
          <a:p>
            <a:pPr>
              <a:defRPr/>
            </a:pPr>
            <a:r>
              <a:rPr lang="en-US" dirty="0"/>
              <a:t>Link</a:t>
            </a:r>
          </a:p>
          <a:p>
            <a:pPr lvl="1">
              <a:buFont typeface="Arial" panose="020B0604020202020204" pitchFamily="34" charset="0"/>
              <a:buChar char="•"/>
              <a:defRPr/>
            </a:pPr>
            <a:r>
              <a:rPr lang="en-US" dirty="0"/>
              <a:t>Bundle of wires and fibers that carry signals</a:t>
            </a:r>
          </a:p>
          <a:p>
            <a:pPr>
              <a:defRPr/>
            </a:pPr>
            <a:r>
              <a:rPr lang="en-US" dirty="0" smtClean="0"/>
              <a:t>Switches (routers)</a:t>
            </a:r>
            <a:endParaRPr lang="en-US" dirty="0"/>
          </a:p>
          <a:p>
            <a:pPr lvl="1">
              <a:buFont typeface="Arial" panose="020B0604020202020204" pitchFamily="34" charset="0"/>
              <a:buChar char="•"/>
              <a:defRPr/>
            </a:pPr>
            <a:r>
              <a:rPr lang="en-US" dirty="0"/>
              <a:t>Connects a fixed number of input channels to a fixed number of output channels.</a:t>
            </a:r>
          </a:p>
          <a:p>
            <a:pPr lvl="1">
              <a:buFont typeface="Arial" panose="020B0604020202020204" pitchFamily="34" charset="0"/>
              <a:buChar char="•"/>
              <a:defRPr/>
            </a:pPr>
            <a:r>
              <a:rPr lang="en-US" dirty="0"/>
              <a:t>In </a:t>
            </a:r>
            <a:r>
              <a:rPr lang="en-US" dirty="0" smtClean="0"/>
              <a:t>the HPC </a:t>
            </a:r>
            <a:r>
              <a:rPr lang="en-US" dirty="0"/>
              <a:t>community, switches </a:t>
            </a:r>
            <a:r>
              <a:rPr lang="en-US" dirty="0" smtClean="0"/>
              <a:t>also </a:t>
            </a:r>
            <a:r>
              <a:rPr lang="en-US" dirty="0"/>
              <a:t>have the router functions.</a:t>
            </a:r>
          </a:p>
          <a:p>
            <a:pPr>
              <a:defRPr/>
            </a:pPr>
            <a:endParaRPr lang="en-US" dirty="0"/>
          </a:p>
        </p:txBody>
      </p:sp>
    </p:spTree>
    <p:extLst>
      <p:ext uri="{BB962C8B-B14F-4D97-AF65-F5344CB8AC3E}">
        <p14:creationId xmlns:p14="http://schemas.microsoft.com/office/powerpoint/2010/main" val="239742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of a Switch</a:t>
            </a:r>
            <a:endParaRPr lang="en-US" dirty="0"/>
          </a:p>
        </p:txBody>
      </p:sp>
      <p:sp>
        <p:nvSpPr>
          <p:cNvPr id="3" name="Content Placeholder 2"/>
          <p:cNvSpPr>
            <a:spLocks noGrp="1"/>
          </p:cNvSpPr>
          <p:nvPr>
            <p:ph sz="quarter" idx="13"/>
          </p:nvPr>
        </p:nvSpPr>
        <p:spPr>
          <a:xfrm>
            <a:off x="914400" y="5252622"/>
            <a:ext cx="10363825" cy="1155673"/>
          </a:xfrm>
        </p:spPr>
        <p:txBody>
          <a:bodyPr>
            <a:noAutofit/>
          </a:bodyPr>
          <a:lstStyle/>
          <a:p>
            <a:pPr>
              <a:spcBef>
                <a:spcPts val="600"/>
              </a:spcBef>
            </a:pPr>
            <a:r>
              <a:rPr lang="en-US" sz="2000" dirty="0" smtClean="0"/>
              <a:t>Input data need to be moved to the output ports asap in a switch. Input and output buffers.</a:t>
            </a:r>
          </a:p>
          <a:p>
            <a:pPr>
              <a:spcBef>
                <a:spcPts val="600"/>
              </a:spcBef>
            </a:pPr>
            <a:r>
              <a:rPr lang="en-US" sz="2000" dirty="0" smtClean="0"/>
              <a:t>The CRS module takes the input information and decides the setting of the cross-bar</a:t>
            </a:r>
          </a:p>
          <a:p>
            <a:pPr>
              <a:spcBef>
                <a:spcPts val="600"/>
              </a:spcBef>
            </a:pPr>
            <a:r>
              <a:rPr lang="en-US" altLang="en-US" sz="2000" dirty="0"/>
              <a:t>T</a:t>
            </a:r>
            <a:r>
              <a:rPr lang="en-US" altLang="en-US" sz="2000" dirty="0" smtClean="0"/>
              <a:t>he cross-bar </a:t>
            </a:r>
            <a:r>
              <a:rPr lang="en-US" altLang="en-US" sz="2000" dirty="0"/>
              <a:t>can realize a communication from </a:t>
            </a:r>
            <a:r>
              <a:rPr lang="en-US" altLang="en-US" sz="2000" dirty="0" smtClean="0"/>
              <a:t>any </a:t>
            </a:r>
            <a:r>
              <a:rPr lang="en-US" altLang="en-US" sz="2000" dirty="0"/>
              <a:t>input port to any output port</a:t>
            </a:r>
            <a:r>
              <a:rPr lang="en-US" altLang="en-US" sz="2000" dirty="0" smtClean="0"/>
              <a:t>.</a:t>
            </a:r>
            <a:endParaRPr lang="en-US" altLang="en-US" sz="2000" dirty="0"/>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899" y="1207958"/>
            <a:ext cx="6934200" cy="393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5211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Crossbar can realize any permutation from input to output.</a:t>
            </a:r>
            <a:endParaRPr lang="en-US" dirty="0"/>
          </a:p>
        </p:txBody>
      </p:sp>
      <p:sp>
        <p:nvSpPr>
          <p:cNvPr id="3" name="Content Placeholder 2"/>
          <p:cNvSpPr>
            <a:spLocks noGrp="1"/>
          </p:cNvSpPr>
          <p:nvPr>
            <p:ph sz="quarter" idx="13"/>
          </p:nvPr>
        </p:nvSpPr>
        <p:spPr>
          <a:xfrm>
            <a:off x="913773" y="4766872"/>
            <a:ext cx="10478751" cy="1414071"/>
          </a:xfrm>
        </p:spPr>
        <p:txBody>
          <a:bodyPr>
            <a:normAutofit fontScale="92500"/>
          </a:bodyPr>
          <a:lstStyle/>
          <a:p>
            <a:r>
              <a:rPr lang="en-US" altLang="en-US" dirty="0" smtClean="0"/>
              <a:t>Permutation: A </a:t>
            </a:r>
            <a:r>
              <a:rPr lang="en-US" altLang="en-US" dirty="0"/>
              <a:t>communication pattern where each source </a:t>
            </a:r>
            <a:r>
              <a:rPr lang="en-US" altLang="en-US" dirty="0" smtClean="0"/>
              <a:t> happens </a:t>
            </a:r>
            <a:r>
              <a:rPr lang="en-US" altLang="en-US" dirty="0"/>
              <a:t>once, each destination happens once. </a:t>
            </a:r>
            <a:r>
              <a:rPr lang="en-US" altLang="en-US" dirty="0" smtClean="0"/>
              <a:t>For example: </a:t>
            </a:r>
            <a:r>
              <a:rPr lang="en-US" altLang="en-US" dirty="0"/>
              <a:t>(1, 2, 3, 4) -&gt; (3, 1, 2, 4)</a:t>
            </a:r>
          </a:p>
          <a:p>
            <a:endParaRPr lang="en-US" altLang="en-US" dirty="0"/>
          </a:p>
          <a:p>
            <a:endParaRPr lang="en-US" dirty="0"/>
          </a:p>
        </p:txBody>
      </p:sp>
      <p:cxnSp>
        <p:nvCxnSpPr>
          <p:cNvPr id="4" name="Straight Connector 3"/>
          <p:cNvCxnSpPr/>
          <p:nvPr/>
        </p:nvCxnSpPr>
        <p:spPr>
          <a:xfrm>
            <a:off x="2509603" y="18823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509603" y="2187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509603" y="2568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509603" y="2949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2052404" y="2491984"/>
            <a:ext cx="15240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23579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6627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0437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5"/>
          <p:cNvSpPr txBox="1">
            <a:spLocks noChangeArrowheads="1"/>
          </p:cNvSpPr>
          <p:nvPr/>
        </p:nvSpPr>
        <p:spPr bwMode="auto">
          <a:xfrm>
            <a:off x="2128603" y="17299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13" name="TextBox 16"/>
          <p:cNvSpPr txBox="1">
            <a:spLocks noChangeArrowheads="1"/>
          </p:cNvSpPr>
          <p:nvPr/>
        </p:nvSpPr>
        <p:spPr bwMode="auto">
          <a:xfrm>
            <a:off x="2128603" y="2034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14" name="TextBox 17"/>
          <p:cNvSpPr txBox="1">
            <a:spLocks noChangeArrowheads="1"/>
          </p:cNvSpPr>
          <p:nvPr/>
        </p:nvSpPr>
        <p:spPr bwMode="auto">
          <a:xfrm>
            <a:off x="2128603" y="2415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15" name="TextBox 18"/>
          <p:cNvSpPr txBox="1">
            <a:spLocks noChangeArrowheads="1"/>
          </p:cNvSpPr>
          <p:nvPr/>
        </p:nvSpPr>
        <p:spPr bwMode="auto">
          <a:xfrm>
            <a:off x="2128603" y="2796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16" name="TextBox 19"/>
          <p:cNvSpPr txBox="1">
            <a:spLocks noChangeArrowheads="1"/>
          </p:cNvSpPr>
          <p:nvPr/>
        </p:nvSpPr>
        <p:spPr bwMode="auto">
          <a:xfrm>
            <a:off x="26620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17" name="TextBox 20"/>
          <p:cNvSpPr txBox="1">
            <a:spLocks noChangeArrowheads="1"/>
          </p:cNvSpPr>
          <p:nvPr/>
        </p:nvSpPr>
        <p:spPr bwMode="auto">
          <a:xfrm>
            <a:off x="29668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18" name="TextBox 21"/>
          <p:cNvSpPr txBox="1">
            <a:spLocks noChangeArrowheads="1"/>
          </p:cNvSpPr>
          <p:nvPr/>
        </p:nvSpPr>
        <p:spPr bwMode="auto">
          <a:xfrm>
            <a:off x="32716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19" name="TextBox 22"/>
          <p:cNvSpPr txBox="1">
            <a:spLocks noChangeArrowheads="1"/>
          </p:cNvSpPr>
          <p:nvPr/>
        </p:nvSpPr>
        <p:spPr bwMode="auto">
          <a:xfrm>
            <a:off x="36526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20" name="TextBox 23"/>
          <p:cNvSpPr txBox="1">
            <a:spLocks noChangeArrowheads="1"/>
          </p:cNvSpPr>
          <p:nvPr/>
        </p:nvSpPr>
        <p:spPr bwMode="auto">
          <a:xfrm>
            <a:off x="1823803" y="1653784"/>
            <a:ext cx="3127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i</a:t>
            </a:r>
          </a:p>
          <a:p>
            <a:pPr eaLnBrk="1" hangingPunct="1"/>
            <a:r>
              <a:rPr lang="en-US" altLang="en-US"/>
              <a:t>n</a:t>
            </a:r>
          </a:p>
          <a:p>
            <a:pPr eaLnBrk="1" hangingPunct="1"/>
            <a:r>
              <a:rPr lang="en-US" altLang="en-US"/>
              <a:t>p</a:t>
            </a:r>
          </a:p>
          <a:p>
            <a:pPr eaLnBrk="1" hangingPunct="1"/>
            <a:r>
              <a:rPr lang="en-US" altLang="en-US"/>
              <a:t>u</a:t>
            </a:r>
          </a:p>
          <a:p>
            <a:pPr eaLnBrk="1" hangingPunct="1"/>
            <a:r>
              <a:rPr lang="en-US" altLang="en-US"/>
              <a:t>t</a:t>
            </a:r>
          </a:p>
        </p:txBody>
      </p:sp>
      <p:sp>
        <p:nvSpPr>
          <p:cNvPr id="21" name="TextBox 24"/>
          <p:cNvSpPr txBox="1">
            <a:spLocks noChangeArrowheads="1"/>
          </p:cNvSpPr>
          <p:nvPr/>
        </p:nvSpPr>
        <p:spPr bwMode="auto">
          <a:xfrm>
            <a:off x="2814403" y="3863584"/>
            <a:ext cx="825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output</a:t>
            </a:r>
          </a:p>
        </p:txBody>
      </p:sp>
      <p:sp>
        <p:nvSpPr>
          <p:cNvPr id="22" name="TextBox 25"/>
          <p:cNvSpPr txBox="1">
            <a:spLocks noChangeArrowheads="1"/>
          </p:cNvSpPr>
          <p:nvPr/>
        </p:nvSpPr>
        <p:spPr bwMode="auto">
          <a:xfrm>
            <a:off x="2128603" y="4396984"/>
            <a:ext cx="1787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 4x4 cross-bar</a:t>
            </a:r>
          </a:p>
        </p:txBody>
      </p:sp>
      <p:cxnSp>
        <p:nvCxnSpPr>
          <p:cNvPr id="23" name="Straight Connector 22"/>
          <p:cNvCxnSpPr/>
          <p:nvPr/>
        </p:nvCxnSpPr>
        <p:spPr>
          <a:xfrm>
            <a:off x="5405203" y="18823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405203" y="2187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405203" y="2568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405203" y="2949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4948004" y="2491984"/>
            <a:ext cx="15240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52535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55583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59393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5"/>
          <p:cNvSpPr txBox="1">
            <a:spLocks noChangeArrowheads="1"/>
          </p:cNvSpPr>
          <p:nvPr/>
        </p:nvSpPr>
        <p:spPr bwMode="auto">
          <a:xfrm>
            <a:off x="55576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32" name="TextBox 36"/>
          <p:cNvSpPr txBox="1">
            <a:spLocks noChangeArrowheads="1"/>
          </p:cNvSpPr>
          <p:nvPr/>
        </p:nvSpPr>
        <p:spPr bwMode="auto">
          <a:xfrm>
            <a:off x="58624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33" name="TextBox 37"/>
          <p:cNvSpPr txBox="1">
            <a:spLocks noChangeArrowheads="1"/>
          </p:cNvSpPr>
          <p:nvPr/>
        </p:nvSpPr>
        <p:spPr bwMode="auto">
          <a:xfrm>
            <a:off x="61672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34" name="TextBox 38"/>
          <p:cNvSpPr txBox="1">
            <a:spLocks noChangeArrowheads="1"/>
          </p:cNvSpPr>
          <p:nvPr/>
        </p:nvSpPr>
        <p:spPr bwMode="auto">
          <a:xfrm>
            <a:off x="65482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35" name="TextBox 39"/>
          <p:cNvSpPr txBox="1">
            <a:spLocks noChangeArrowheads="1"/>
          </p:cNvSpPr>
          <p:nvPr/>
        </p:nvSpPr>
        <p:spPr bwMode="auto">
          <a:xfrm>
            <a:off x="5557603" y="3939784"/>
            <a:ext cx="13843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(1,2, 3, 4)-&gt;</a:t>
            </a:r>
          </a:p>
          <a:p>
            <a:pPr eaLnBrk="1" hangingPunct="1"/>
            <a:r>
              <a:rPr lang="en-US" altLang="en-US"/>
              <a:t>(3, 1, 2, 4)</a:t>
            </a:r>
          </a:p>
        </p:txBody>
      </p:sp>
      <p:cxnSp>
        <p:nvCxnSpPr>
          <p:cNvPr id="36" name="Straight Connector 35"/>
          <p:cNvCxnSpPr/>
          <p:nvPr/>
        </p:nvCxnSpPr>
        <p:spPr>
          <a:xfrm>
            <a:off x="8453203" y="18823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8453203" y="2187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8453203" y="2568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8453203" y="2949184"/>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7996004" y="2491984"/>
            <a:ext cx="15240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83015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86063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8987397" y="249119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8"/>
          <p:cNvSpPr txBox="1">
            <a:spLocks noChangeArrowheads="1"/>
          </p:cNvSpPr>
          <p:nvPr/>
        </p:nvSpPr>
        <p:spPr bwMode="auto">
          <a:xfrm>
            <a:off x="86056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45" name="TextBox 49"/>
          <p:cNvSpPr txBox="1">
            <a:spLocks noChangeArrowheads="1"/>
          </p:cNvSpPr>
          <p:nvPr/>
        </p:nvSpPr>
        <p:spPr bwMode="auto">
          <a:xfrm>
            <a:off x="89104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46" name="TextBox 50"/>
          <p:cNvSpPr txBox="1">
            <a:spLocks noChangeArrowheads="1"/>
          </p:cNvSpPr>
          <p:nvPr/>
        </p:nvSpPr>
        <p:spPr bwMode="auto">
          <a:xfrm>
            <a:off x="92152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47" name="TextBox 51"/>
          <p:cNvSpPr txBox="1">
            <a:spLocks noChangeArrowheads="1"/>
          </p:cNvSpPr>
          <p:nvPr/>
        </p:nvSpPr>
        <p:spPr bwMode="auto">
          <a:xfrm>
            <a:off x="9596203" y="33301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48" name="TextBox 52"/>
          <p:cNvSpPr txBox="1">
            <a:spLocks noChangeArrowheads="1"/>
          </p:cNvSpPr>
          <p:nvPr/>
        </p:nvSpPr>
        <p:spPr bwMode="auto">
          <a:xfrm>
            <a:off x="8758003" y="3863584"/>
            <a:ext cx="12557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(1,2,3,4)-&gt;</a:t>
            </a:r>
          </a:p>
          <a:p>
            <a:pPr eaLnBrk="1" hangingPunct="1"/>
            <a:r>
              <a:rPr lang="en-US" altLang="en-US"/>
              <a:t>(4,3,2,1)</a:t>
            </a:r>
          </a:p>
        </p:txBody>
      </p:sp>
      <p:sp>
        <p:nvSpPr>
          <p:cNvPr id="49" name="TextBox 53"/>
          <p:cNvSpPr txBox="1">
            <a:spLocks noChangeArrowheads="1"/>
          </p:cNvSpPr>
          <p:nvPr/>
        </p:nvSpPr>
        <p:spPr bwMode="auto">
          <a:xfrm>
            <a:off x="8148403" y="17299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50" name="TextBox 54"/>
          <p:cNvSpPr txBox="1">
            <a:spLocks noChangeArrowheads="1"/>
          </p:cNvSpPr>
          <p:nvPr/>
        </p:nvSpPr>
        <p:spPr bwMode="auto">
          <a:xfrm>
            <a:off x="8148403" y="2034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51" name="TextBox 55"/>
          <p:cNvSpPr txBox="1">
            <a:spLocks noChangeArrowheads="1"/>
          </p:cNvSpPr>
          <p:nvPr/>
        </p:nvSpPr>
        <p:spPr bwMode="auto">
          <a:xfrm>
            <a:off x="8148403" y="2415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52" name="TextBox 56"/>
          <p:cNvSpPr txBox="1">
            <a:spLocks noChangeArrowheads="1"/>
          </p:cNvSpPr>
          <p:nvPr/>
        </p:nvSpPr>
        <p:spPr bwMode="auto">
          <a:xfrm>
            <a:off x="8148403" y="2796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53" name="TextBox 57"/>
          <p:cNvSpPr txBox="1">
            <a:spLocks noChangeArrowheads="1"/>
          </p:cNvSpPr>
          <p:nvPr/>
        </p:nvSpPr>
        <p:spPr bwMode="auto">
          <a:xfrm>
            <a:off x="5024203" y="17299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a:t>
            </a:r>
          </a:p>
        </p:txBody>
      </p:sp>
      <p:sp>
        <p:nvSpPr>
          <p:cNvPr id="54" name="TextBox 58"/>
          <p:cNvSpPr txBox="1">
            <a:spLocks noChangeArrowheads="1"/>
          </p:cNvSpPr>
          <p:nvPr/>
        </p:nvSpPr>
        <p:spPr bwMode="auto">
          <a:xfrm>
            <a:off x="5024203" y="2034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a:t>
            </a:r>
          </a:p>
        </p:txBody>
      </p:sp>
      <p:sp>
        <p:nvSpPr>
          <p:cNvPr id="55" name="TextBox 59"/>
          <p:cNvSpPr txBox="1">
            <a:spLocks noChangeArrowheads="1"/>
          </p:cNvSpPr>
          <p:nvPr/>
        </p:nvSpPr>
        <p:spPr bwMode="auto">
          <a:xfrm>
            <a:off x="5024203" y="2415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3</a:t>
            </a:r>
          </a:p>
        </p:txBody>
      </p:sp>
      <p:sp>
        <p:nvSpPr>
          <p:cNvPr id="56" name="TextBox 60"/>
          <p:cNvSpPr txBox="1">
            <a:spLocks noChangeArrowheads="1"/>
          </p:cNvSpPr>
          <p:nvPr/>
        </p:nvSpPr>
        <p:spPr bwMode="auto">
          <a:xfrm>
            <a:off x="5024203" y="2796784"/>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4</a:t>
            </a:r>
          </a:p>
        </p:txBody>
      </p:sp>
      <p:sp>
        <p:nvSpPr>
          <p:cNvPr id="57" name="Oval 56"/>
          <p:cNvSpPr/>
          <p:nvPr/>
        </p:nvSpPr>
        <p:spPr>
          <a:xfrm>
            <a:off x="6243403" y="18061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Oval 57"/>
          <p:cNvSpPr/>
          <p:nvPr/>
        </p:nvSpPr>
        <p:spPr>
          <a:xfrm>
            <a:off x="5633803" y="21109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Oval 58"/>
          <p:cNvSpPr/>
          <p:nvPr/>
        </p:nvSpPr>
        <p:spPr>
          <a:xfrm>
            <a:off x="5938603" y="24919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Oval 59"/>
          <p:cNvSpPr/>
          <p:nvPr/>
        </p:nvSpPr>
        <p:spPr>
          <a:xfrm>
            <a:off x="6624403" y="29491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Oval 60"/>
          <p:cNvSpPr/>
          <p:nvPr/>
        </p:nvSpPr>
        <p:spPr>
          <a:xfrm>
            <a:off x="9672403" y="18061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Oval 61"/>
          <p:cNvSpPr/>
          <p:nvPr/>
        </p:nvSpPr>
        <p:spPr>
          <a:xfrm>
            <a:off x="8681803" y="28729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Oval 62"/>
          <p:cNvSpPr/>
          <p:nvPr/>
        </p:nvSpPr>
        <p:spPr>
          <a:xfrm>
            <a:off x="8986603" y="24919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Oval 63"/>
          <p:cNvSpPr/>
          <p:nvPr/>
        </p:nvSpPr>
        <p:spPr>
          <a:xfrm>
            <a:off x="9291403" y="2110984"/>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4050552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architecture</a:t>
            </a:r>
            <a:endParaRPr lang="en-US" dirty="0"/>
          </a:p>
        </p:txBody>
      </p:sp>
      <p:sp>
        <p:nvSpPr>
          <p:cNvPr id="3" name="Content Placeholder 2"/>
          <p:cNvSpPr>
            <a:spLocks noGrp="1"/>
          </p:cNvSpPr>
          <p:nvPr>
            <p:ph sz="quarter" idx="13"/>
          </p:nvPr>
        </p:nvSpPr>
        <p:spPr>
          <a:xfrm>
            <a:off x="853814" y="1415332"/>
            <a:ext cx="10363826" cy="4835566"/>
          </a:xfrm>
        </p:spPr>
        <p:txBody>
          <a:bodyPr>
            <a:normAutofit/>
          </a:bodyPr>
          <a:lstStyle/>
          <a:p>
            <a:pPr>
              <a:defRPr/>
            </a:pPr>
            <a:r>
              <a:rPr lang="en-US" dirty="0" smtClean="0"/>
              <a:t>An interconnect consists of NICs, links, and switches(routers).</a:t>
            </a:r>
          </a:p>
          <a:p>
            <a:pPr>
              <a:defRPr/>
            </a:pPr>
            <a:r>
              <a:rPr lang="en-US" dirty="0" smtClean="0"/>
              <a:t>Network architecture consists of </a:t>
            </a:r>
          </a:p>
          <a:p>
            <a:pPr lvl="1">
              <a:defRPr/>
            </a:pPr>
            <a:r>
              <a:rPr lang="en-US" dirty="0" smtClean="0"/>
              <a:t>Topology (what): how to connect the nodes with links?</a:t>
            </a:r>
            <a:endParaRPr lang="en-US" dirty="0"/>
          </a:p>
          <a:p>
            <a:pPr lvl="1">
              <a:defRPr/>
            </a:pPr>
            <a:r>
              <a:rPr lang="en-US" dirty="0" smtClean="0"/>
              <a:t>Routing (which): which path a packet will go through?</a:t>
            </a:r>
            <a:endParaRPr lang="en-US" dirty="0"/>
          </a:p>
          <a:p>
            <a:pPr lvl="1">
              <a:defRPr/>
            </a:pPr>
            <a:r>
              <a:rPr lang="en-US" dirty="0" smtClean="0"/>
              <a:t>Switching (how): how a packet goes through a path (routers)?</a:t>
            </a:r>
            <a:endParaRPr lang="en-US" dirty="0"/>
          </a:p>
          <a:p>
            <a:pPr lvl="1">
              <a:defRPr/>
            </a:pPr>
            <a:r>
              <a:rPr lang="en-US" dirty="0"/>
              <a:t>Flow </a:t>
            </a:r>
            <a:r>
              <a:rPr lang="en-US" dirty="0" smtClean="0"/>
              <a:t>control (when): when can a packet go through a router?</a:t>
            </a:r>
            <a:endParaRPr lang="en-US" dirty="0"/>
          </a:p>
          <a:p>
            <a:pPr>
              <a:defRPr/>
            </a:pPr>
            <a:endParaRPr lang="en-US" dirty="0"/>
          </a:p>
        </p:txBody>
      </p:sp>
    </p:spTree>
    <p:extLst>
      <p:ext uri="{BB962C8B-B14F-4D97-AF65-F5344CB8AC3E}">
        <p14:creationId xmlns:p14="http://schemas.microsoft.com/office/powerpoint/2010/main" val="3913133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topology (what): how the nodes are connected with links?</a:t>
            </a:r>
            <a:endParaRPr lang="en-US" dirty="0"/>
          </a:p>
        </p:txBody>
      </p:sp>
      <p:sp>
        <p:nvSpPr>
          <p:cNvPr id="4" name="Rectangle 3"/>
          <p:cNvSpPr/>
          <p:nvPr/>
        </p:nvSpPr>
        <p:spPr>
          <a:xfrm>
            <a:off x="1079292" y="236095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063646" y="236095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48000" y="236095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a:stCxn id="4" idx="3"/>
            <a:endCxn id="5" idx="1"/>
          </p:cNvCxnSpPr>
          <p:nvPr/>
        </p:nvCxnSpPr>
        <p:spPr>
          <a:xfrm>
            <a:off x="1603947" y="258955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588301" y="258955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079292" y="3232879"/>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063646" y="3232879"/>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048000" y="3232879"/>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10" idx="3"/>
            <a:endCxn id="11" idx="1"/>
          </p:cNvCxnSpPr>
          <p:nvPr/>
        </p:nvCxnSpPr>
        <p:spPr>
          <a:xfrm>
            <a:off x="1603947" y="3461479"/>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588301" y="3461479"/>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079292" y="410480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063646" y="410480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048000" y="410480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a:stCxn id="15" idx="3"/>
            <a:endCxn id="16" idx="1"/>
          </p:cNvCxnSpPr>
          <p:nvPr/>
        </p:nvCxnSpPr>
        <p:spPr>
          <a:xfrm>
            <a:off x="1603947" y="433340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588301" y="433340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4" idx="2"/>
            <a:endCxn id="10" idx="0"/>
          </p:cNvCxnSpPr>
          <p:nvPr/>
        </p:nvCxnSpPr>
        <p:spPr>
          <a:xfrm>
            <a:off x="1341620" y="2818151"/>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325974" y="2818151"/>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302833" y="2818151"/>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341620" y="3690079"/>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325974" y="3690079"/>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320322" y="3690079"/>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4042347" y="236095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a:xfrm>
            <a:off x="3582648" y="258955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4042347" y="3232879"/>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p:nvPr/>
        </p:nvCxnSpPr>
        <p:spPr>
          <a:xfrm>
            <a:off x="3582648" y="3461479"/>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4042347" y="410480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p:nvPr/>
        </p:nvCxnSpPr>
        <p:spPr>
          <a:xfrm>
            <a:off x="3582648" y="433340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297180" y="2818151"/>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4314669" y="3690079"/>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1079292" y="497673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2063646" y="497673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3048000" y="497673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a:stCxn id="35" idx="3"/>
            <a:endCxn id="36" idx="1"/>
          </p:cNvCxnSpPr>
          <p:nvPr/>
        </p:nvCxnSpPr>
        <p:spPr>
          <a:xfrm>
            <a:off x="1603947" y="5205332"/>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588301" y="5205332"/>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341620" y="4562005"/>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325974" y="4562005"/>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320322" y="4562005"/>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042347" y="497673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3582648" y="5205332"/>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314669" y="4562005"/>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7517567" y="1993692"/>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8434466" y="2003686"/>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9351365" y="1993692"/>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7517567" y="3101715"/>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8434466" y="3111709"/>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9351365" y="3101715"/>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7517567" y="4209738"/>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8434466" y="4219732"/>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9351365" y="4209738"/>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7517567" y="5327755"/>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8434466" y="5337749"/>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9351365" y="5327755"/>
            <a:ext cx="419725" cy="719528"/>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6383311" y="1752605"/>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6390809" y="234596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375813" y="29393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6383311" y="3532673"/>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6375813" y="413604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6383311" y="472939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6390809" y="530964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6398307" y="5903000"/>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10385685" y="177508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10393183" y="236844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10378187" y="2961798"/>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10385685" y="355515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10378187" y="4158522"/>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10385685" y="4751878"/>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10393183" y="5332125"/>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10400681" y="592548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p:cNvCxnSpPr/>
          <p:nvPr/>
        </p:nvCxnSpPr>
        <p:spPr>
          <a:xfrm>
            <a:off x="7937292" y="2136098"/>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7937292" y="3242872"/>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7937292" y="4751878"/>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7937292" y="5903000"/>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8851692" y="2131101"/>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8851692" y="3682278"/>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8851692" y="5903000"/>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8851692" y="4387122"/>
            <a:ext cx="4971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7937292" y="2589551"/>
            <a:ext cx="497174" cy="181755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7947294" y="3691942"/>
            <a:ext cx="497174" cy="181755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V="1">
            <a:off x="7952288" y="2566453"/>
            <a:ext cx="474680" cy="179443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V="1">
            <a:off x="7962292" y="3682278"/>
            <a:ext cx="474680" cy="179443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V="1">
            <a:off x="8851692" y="2566453"/>
            <a:ext cx="497174" cy="6664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V="1">
            <a:off x="8861689" y="4794977"/>
            <a:ext cx="497174" cy="6664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8861689" y="2566453"/>
            <a:ext cx="464676" cy="6664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8886677" y="4812465"/>
            <a:ext cx="452200" cy="631449"/>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58" idx="3"/>
          </p:cNvCxnSpPr>
          <p:nvPr/>
        </p:nvCxnSpPr>
        <p:spPr>
          <a:xfrm>
            <a:off x="6907966" y="1981205"/>
            <a:ext cx="609601" cy="14989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59" idx="3"/>
          </p:cNvCxnSpPr>
          <p:nvPr/>
        </p:nvCxnSpPr>
        <p:spPr>
          <a:xfrm flipV="1">
            <a:off x="6915464" y="2547078"/>
            <a:ext cx="602103" cy="2748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a:stCxn id="60" idx="3"/>
          </p:cNvCxnSpPr>
          <p:nvPr/>
        </p:nvCxnSpPr>
        <p:spPr>
          <a:xfrm>
            <a:off x="6900468" y="3167917"/>
            <a:ext cx="554646" cy="7495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a:stCxn id="61" idx="3"/>
          </p:cNvCxnSpPr>
          <p:nvPr/>
        </p:nvCxnSpPr>
        <p:spPr>
          <a:xfrm flipV="1">
            <a:off x="6907966" y="3632929"/>
            <a:ext cx="558386" cy="12834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a:stCxn id="62" idx="3"/>
          </p:cNvCxnSpPr>
          <p:nvPr/>
        </p:nvCxnSpPr>
        <p:spPr>
          <a:xfrm>
            <a:off x="6900468" y="4364641"/>
            <a:ext cx="624597" cy="22481"/>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a:stCxn id="63" idx="3"/>
          </p:cNvCxnSpPr>
          <p:nvPr/>
        </p:nvCxnSpPr>
        <p:spPr>
          <a:xfrm flipV="1">
            <a:off x="6907966" y="4781245"/>
            <a:ext cx="549647" cy="17675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64" idx="3"/>
          </p:cNvCxnSpPr>
          <p:nvPr/>
        </p:nvCxnSpPr>
        <p:spPr>
          <a:xfrm flipV="1">
            <a:off x="6915464" y="5505751"/>
            <a:ext cx="548396" cy="3249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65" idx="3"/>
          </p:cNvCxnSpPr>
          <p:nvPr/>
        </p:nvCxnSpPr>
        <p:spPr>
          <a:xfrm flipV="1">
            <a:off x="6922962" y="5889891"/>
            <a:ext cx="594605" cy="241709"/>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a:endCxn id="66" idx="1"/>
          </p:cNvCxnSpPr>
          <p:nvPr/>
        </p:nvCxnSpPr>
        <p:spPr>
          <a:xfrm flipV="1">
            <a:off x="9771090" y="2003686"/>
            <a:ext cx="614595" cy="12741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a:endCxn id="67" idx="1"/>
          </p:cNvCxnSpPr>
          <p:nvPr/>
        </p:nvCxnSpPr>
        <p:spPr>
          <a:xfrm>
            <a:off x="9773589" y="2560819"/>
            <a:ext cx="619594" cy="3622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a:endCxn id="68" idx="1"/>
          </p:cNvCxnSpPr>
          <p:nvPr/>
        </p:nvCxnSpPr>
        <p:spPr>
          <a:xfrm flipV="1">
            <a:off x="9796090" y="3190398"/>
            <a:ext cx="582097" cy="42481"/>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endCxn id="69" idx="1"/>
          </p:cNvCxnSpPr>
          <p:nvPr/>
        </p:nvCxnSpPr>
        <p:spPr>
          <a:xfrm>
            <a:off x="9783590" y="3682278"/>
            <a:ext cx="602095" cy="10147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a:endCxn id="70" idx="1"/>
          </p:cNvCxnSpPr>
          <p:nvPr/>
        </p:nvCxnSpPr>
        <p:spPr>
          <a:xfrm>
            <a:off x="9796090" y="4360889"/>
            <a:ext cx="582097" cy="2623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endCxn id="71" idx="1"/>
          </p:cNvCxnSpPr>
          <p:nvPr/>
        </p:nvCxnSpPr>
        <p:spPr>
          <a:xfrm>
            <a:off x="9783578" y="4769369"/>
            <a:ext cx="602107" cy="211109"/>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a:endCxn id="72" idx="1"/>
          </p:cNvCxnSpPr>
          <p:nvPr/>
        </p:nvCxnSpPr>
        <p:spPr>
          <a:xfrm>
            <a:off x="9771090" y="5476714"/>
            <a:ext cx="622093" cy="84011"/>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a:endCxn id="73" idx="1"/>
          </p:cNvCxnSpPr>
          <p:nvPr/>
        </p:nvCxnSpPr>
        <p:spPr>
          <a:xfrm>
            <a:off x="9783578" y="5889891"/>
            <a:ext cx="617103" cy="26419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6233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Routing (which): which path to use?</a:t>
            </a:r>
            <a:endParaRPr lang="en-US" dirty="0"/>
          </a:p>
        </p:txBody>
      </p:sp>
      <p:sp>
        <p:nvSpPr>
          <p:cNvPr id="4" name="Rectangle 3"/>
          <p:cNvSpPr/>
          <p:nvPr/>
        </p:nvSpPr>
        <p:spPr>
          <a:xfrm>
            <a:off x="3964899"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949253"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933607"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3"/>
            <a:endCxn id="5" idx="1"/>
          </p:cNvCxnSpPr>
          <p:nvPr/>
        </p:nvCxnSpPr>
        <p:spPr>
          <a:xfrm>
            <a:off x="4489554"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473908"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64899"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949253"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933607"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9" idx="3"/>
            <a:endCxn id="10" idx="1"/>
          </p:cNvCxnSpPr>
          <p:nvPr/>
        </p:nvCxnSpPr>
        <p:spPr>
          <a:xfrm>
            <a:off x="4489554"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473908"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964899"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949253"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933607"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a:stCxn id="14" idx="3"/>
            <a:endCxn id="15" idx="1"/>
          </p:cNvCxnSpPr>
          <p:nvPr/>
        </p:nvCxnSpPr>
        <p:spPr>
          <a:xfrm>
            <a:off x="4489554"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473908"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4" idx="2"/>
            <a:endCxn id="9" idx="0"/>
          </p:cNvCxnSpPr>
          <p:nvPr/>
        </p:nvCxnSpPr>
        <p:spPr>
          <a:xfrm>
            <a:off x="4227227"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211581"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188440"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227227"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211581"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205929"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927954"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p:cNvCxnSpPr/>
          <p:nvPr/>
        </p:nvCxnSpPr>
        <p:spPr>
          <a:xfrm>
            <a:off x="6468255"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927954"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a:xfrm>
            <a:off x="6468255"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6927954"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p:nvPr/>
        </p:nvCxnSpPr>
        <p:spPr>
          <a:xfrm>
            <a:off x="6468255"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7182787"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7200276"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964899"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4949253"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5933607"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p:cNvCxnSpPr>
            <a:stCxn id="33" idx="3"/>
            <a:endCxn id="34" idx="1"/>
          </p:cNvCxnSpPr>
          <p:nvPr/>
        </p:nvCxnSpPr>
        <p:spPr>
          <a:xfrm>
            <a:off x="4489554"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473908"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4227227"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211581"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6205929"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6927954"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p:cNvCxnSpPr/>
          <p:nvPr/>
        </p:nvCxnSpPr>
        <p:spPr>
          <a:xfrm>
            <a:off x="6468255"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200276"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4317167" y="3125449"/>
            <a:ext cx="14991" cy="152899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4345898" y="3110459"/>
            <a:ext cx="1587709" cy="14990"/>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Elbow Connector 53"/>
          <p:cNvCxnSpPr/>
          <p:nvPr/>
        </p:nvCxnSpPr>
        <p:spPr>
          <a:xfrm flipV="1">
            <a:off x="4345898" y="3200400"/>
            <a:ext cx="1587709" cy="1454046"/>
          </a:xfrm>
          <a:prstGeom prst="bentConnector3">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4317167" y="4864308"/>
            <a:ext cx="1776335" cy="1499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flipV="1">
            <a:off x="6063521" y="3220387"/>
            <a:ext cx="29981" cy="1658911"/>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9893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control (when): when can a packet go through a router? </a:t>
            </a:r>
            <a:endParaRPr lang="en-US" dirty="0"/>
          </a:p>
        </p:txBody>
      </p:sp>
      <p:sp>
        <p:nvSpPr>
          <p:cNvPr id="5" name="Rectangle 4"/>
          <p:cNvSpPr/>
          <p:nvPr/>
        </p:nvSpPr>
        <p:spPr>
          <a:xfrm>
            <a:off x="3964899"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949253"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933607"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a:stCxn id="5" idx="3"/>
            <a:endCxn id="6" idx="1"/>
          </p:cNvCxnSpPr>
          <p:nvPr/>
        </p:nvCxnSpPr>
        <p:spPr>
          <a:xfrm>
            <a:off x="4489554"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473908"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964899"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949253"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933607"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10" idx="3"/>
            <a:endCxn id="11" idx="1"/>
          </p:cNvCxnSpPr>
          <p:nvPr/>
        </p:nvCxnSpPr>
        <p:spPr>
          <a:xfrm>
            <a:off x="4489554"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473908"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964899"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949253"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933607"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a:stCxn id="15" idx="3"/>
            <a:endCxn id="16" idx="1"/>
          </p:cNvCxnSpPr>
          <p:nvPr/>
        </p:nvCxnSpPr>
        <p:spPr>
          <a:xfrm>
            <a:off x="4489554"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73908"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5" idx="2"/>
            <a:endCxn id="10" idx="0"/>
          </p:cNvCxnSpPr>
          <p:nvPr/>
        </p:nvCxnSpPr>
        <p:spPr>
          <a:xfrm>
            <a:off x="4227227"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211581"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188440"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227227"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211581"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205929"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6927954" y="1926236"/>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6468255" y="2154836"/>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927954" y="2798164"/>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p:nvPr/>
        </p:nvCxnSpPr>
        <p:spPr>
          <a:xfrm>
            <a:off x="6468255" y="3026764"/>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927954" y="3670091"/>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6468255" y="3898691"/>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7182787" y="2383436"/>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200276" y="3255364"/>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3964899"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4949253"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933607"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4" idx="3"/>
            <a:endCxn id="35" idx="1"/>
          </p:cNvCxnSpPr>
          <p:nvPr/>
        </p:nvCxnSpPr>
        <p:spPr>
          <a:xfrm>
            <a:off x="4489554"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5473908"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227227"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211581"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6205929"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6927954" y="4542017"/>
            <a:ext cx="524655" cy="457200"/>
          </a:xfrm>
          <a:prstGeom prst="rect">
            <a:avLst/>
          </a:prstGeom>
          <a:solidFill>
            <a:srgbClr val="00B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p:cNvCxnSpPr/>
          <p:nvPr/>
        </p:nvCxnSpPr>
        <p:spPr>
          <a:xfrm>
            <a:off x="6468255" y="4770617"/>
            <a:ext cx="459699"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200276" y="4127290"/>
            <a:ext cx="0" cy="414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317167" y="4864308"/>
            <a:ext cx="1776335" cy="1499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6063521" y="3220387"/>
            <a:ext cx="29981" cy="1658911"/>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pic>
        <p:nvPicPr>
          <p:cNvPr id="50" name="Picture 4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3144" y="4734625"/>
            <a:ext cx="376873" cy="444237"/>
          </a:xfrm>
          <a:prstGeom prst="rect">
            <a:avLst/>
          </a:prstGeom>
        </p:spPr>
      </p:pic>
      <p:pic>
        <p:nvPicPr>
          <p:cNvPr id="51" name="Picture 5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8956" y="4717139"/>
            <a:ext cx="376873" cy="444237"/>
          </a:xfrm>
          <a:prstGeom prst="rect">
            <a:avLst/>
          </a:prstGeom>
        </p:spPr>
      </p:pic>
      <p:pic>
        <p:nvPicPr>
          <p:cNvPr id="52" name="Picture 5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3606" y="3722086"/>
            <a:ext cx="376873" cy="444237"/>
          </a:xfrm>
          <a:prstGeom prst="rect">
            <a:avLst/>
          </a:prstGeom>
        </p:spPr>
      </p:pic>
    </p:spTree>
    <p:extLst>
      <p:ext uri="{BB962C8B-B14F-4D97-AF65-F5344CB8AC3E}">
        <p14:creationId xmlns:p14="http://schemas.microsoft.com/office/powerpoint/2010/main" val="1190920262"/>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6924</TotalTime>
  <Words>1127</Words>
  <Application>Microsoft Office PowerPoint</Application>
  <PresentationFormat>Widescreen</PresentationFormat>
  <Paragraphs>189</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Cambria Math</vt:lpstr>
      <vt:lpstr>Courier New</vt:lpstr>
      <vt:lpstr>Tw Cen MT</vt:lpstr>
      <vt:lpstr>Wingdings</vt:lpstr>
      <vt:lpstr>Droplet</vt:lpstr>
      <vt:lpstr>Interconnection Networks</vt:lpstr>
      <vt:lpstr>Interconnection Networks</vt:lpstr>
      <vt:lpstr>Interconnection network components</vt:lpstr>
      <vt:lpstr>Internal of a Switch</vt:lpstr>
      <vt:lpstr>Crossbar can realize any permutation from input to output.</vt:lpstr>
      <vt:lpstr>Network architecture</vt:lpstr>
      <vt:lpstr>Network topology (what): how the nodes are connected with links?</vt:lpstr>
      <vt:lpstr>Routing (which): which path to use?</vt:lpstr>
      <vt:lpstr>Flow control (when): when can a packet go through a router? </vt:lpstr>
      <vt:lpstr>Switching (how): how a packet goes through a switch</vt:lpstr>
      <vt:lpstr>What makes network design challenging?</vt:lpstr>
      <vt:lpstr>Performance metric: packet latency</vt:lpstr>
      <vt:lpstr>Performance: Network offered load .vs. average package latency</vt:lpstr>
      <vt:lpstr>Performance: Network offered load .vs. average package latency</vt:lpstr>
      <vt:lpstr>Performance: Network offered load .vs. average package latency</vt:lpstr>
      <vt:lpstr>Estimating the network performance</vt:lpstr>
      <vt:lpstr>Estimating the network performance</vt:lpstr>
      <vt:lpstr>Estimating the network performance</vt:lpstr>
      <vt:lpstr>Estimating the network performance</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Surfing</dc:creator>
  <cp:lastModifiedBy>Surfing</cp:lastModifiedBy>
  <cp:revision>105</cp:revision>
  <dcterms:created xsi:type="dcterms:W3CDTF">2021-08-12T15:51:09Z</dcterms:created>
  <dcterms:modified xsi:type="dcterms:W3CDTF">2022-02-09T03:18:43Z</dcterms:modified>
</cp:coreProperties>
</file>