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8" r:id="rId2"/>
    <p:sldId id="321" r:id="rId3"/>
    <p:sldId id="324" r:id="rId4"/>
    <p:sldId id="286" r:id="rId5"/>
    <p:sldId id="322" r:id="rId6"/>
    <p:sldId id="323" r:id="rId7"/>
    <p:sldId id="294" r:id="rId8"/>
    <p:sldId id="326" r:id="rId9"/>
    <p:sldId id="327" r:id="rId10"/>
    <p:sldId id="291" r:id="rId11"/>
    <p:sldId id="292" r:id="rId12"/>
    <p:sldId id="289" r:id="rId13"/>
    <p:sldId id="293" r:id="rId14"/>
    <p:sldId id="259" r:id="rId15"/>
    <p:sldId id="260" r:id="rId16"/>
    <p:sldId id="328" r:id="rId17"/>
    <p:sldId id="329" r:id="rId18"/>
    <p:sldId id="29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1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1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086DB-16A7-4C2A-8830-43D4AED32A3A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B5005-901F-43A7-BA54-58CD0727E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41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ages.tacc.utexas.edu/~eijkhout/pcse/html/omp-affinity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 err="1" smtClean="0"/>
              <a:t>OpenMP</a:t>
            </a:r>
            <a:r>
              <a:rPr lang="en-US" dirty="0" smtClean="0"/>
              <a:t> programming on NUMA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In a NUMA machine, data placement and thread binding will have impact on the performance of an application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/>
              <a:t>OpenMP</a:t>
            </a:r>
            <a:r>
              <a:rPr lang="en-US" altLang="en-US" dirty="0" smtClean="0"/>
              <a:t> data allocation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/>
              <a:t>OpenMP</a:t>
            </a:r>
            <a:r>
              <a:rPr lang="en-US" altLang="en-US" dirty="0" smtClean="0"/>
              <a:t> thread affinity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threads to 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Controlling where each thread runs is also important in a NUMA machine. </a:t>
            </a:r>
          </a:p>
          <a:p>
            <a:r>
              <a:rPr lang="en-US" dirty="0" smtClean="0"/>
              <a:t>Different strategies can be used to bind a thread to a core</a:t>
            </a:r>
          </a:p>
          <a:p>
            <a:r>
              <a:rPr lang="en-US" dirty="0"/>
              <a:t> </a:t>
            </a:r>
            <a:r>
              <a:rPr lang="en-US" dirty="0" smtClean="0"/>
              <a:t>The most efficient binding depends on many factors, the NUMA topology, how the data is placed, and the application characteristics (data access patterns).</a:t>
            </a:r>
          </a:p>
          <a:p>
            <a:r>
              <a:rPr lang="en-US" dirty="0" smtClean="0"/>
              <a:t> In general, threads may be put close to one another or apart from one another (on different sockets).</a:t>
            </a:r>
          </a:p>
        </p:txBody>
      </p:sp>
    </p:spTree>
    <p:extLst>
      <p:ext uri="{BB962C8B-B14F-4D97-AF65-F5344CB8AC3E}">
        <p14:creationId xmlns:p14="http://schemas.microsoft.com/office/powerpoint/2010/main" val="2397428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65451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 Putting threads far apart, i.e. on different sockets</a:t>
            </a:r>
          </a:p>
          <a:p>
            <a:pPr lvl="1">
              <a:defRPr/>
            </a:pPr>
            <a:r>
              <a:rPr lang="en-US" dirty="0"/>
              <a:t> </a:t>
            </a:r>
            <a:r>
              <a:rPr lang="en-US" dirty="0" smtClean="0"/>
              <a:t>May improve aggregated memory bandwidth to the application</a:t>
            </a:r>
          </a:p>
          <a:p>
            <a:pPr lvl="1">
              <a:defRPr/>
            </a:pPr>
            <a:r>
              <a:rPr lang="en-US" dirty="0"/>
              <a:t> </a:t>
            </a:r>
            <a:r>
              <a:rPr lang="en-US" dirty="0" smtClean="0"/>
              <a:t>May improve the combined cache size available to the application</a:t>
            </a:r>
          </a:p>
          <a:p>
            <a:pPr lvl="1">
              <a:defRPr/>
            </a:pPr>
            <a:r>
              <a:rPr lang="en-US" dirty="0"/>
              <a:t> </a:t>
            </a:r>
            <a:r>
              <a:rPr lang="en-US" dirty="0" smtClean="0"/>
              <a:t>May decrease performance of synchronization operations</a:t>
            </a:r>
          </a:p>
          <a:p>
            <a:pPr>
              <a:defRPr/>
            </a:pPr>
            <a:r>
              <a:rPr lang="en-US" dirty="0"/>
              <a:t> </a:t>
            </a:r>
            <a:r>
              <a:rPr lang="en-US" dirty="0" smtClean="0"/>
              <a:t>Putting threads close together, i.e. on adjacent cores that potentially share caches</a:t>
            </a:r>
          </a:p>
          <a:p>
            <a:pPr lvl="1">
              <a:defRPr/>
            </a:pPr>
            <a:r>
              <a:rPr lang="en-US" dirty="0"/>
              <a:t> </a:t>
            </a:r>
            <a:r>
              <a:rPr lang="en-US" dirty="0" smtClean="0"/>
              <a:t>May improve the performance of synchronization operations</a:t>
            </a:r>
          </a:p>
          <a:p>
            <a:pPr lvl="1">
              <a:defRPr/>
            </a:pPr>
            <a:r>
              <a:rPr lang="en-US" dirty="0"/>
              <a:t> </a:t>
            </a:r>
            <a:r>
              <a:rPr lang="en-US" dirty="0" smtClean="0"/>
              <a:t>May decrease the aggregated memory bandwidth to the application.</a:t>
            </a:r>
          </a:p>
          <a:p>
            <a:pPr>
              <a:defRPr/>
            </a:pPr>
            <a:r>
              <a:rPr lang="en-US" dirty="0"/>
              <a:t> </a:t>
            </a:r>
            <a:r>
              <a:rPr lang="en-US" dirty="0" smtClean="0"/>
              <a:t>No clean-cut winner.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21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OpenMP’s</a:t>
            </a:r>
            <a:r>
              <a:rPr lang="en-US" dirty="0" smtClean="0"/>
              <a:t> control over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04144"/>
            <a:ext cx="10363826" cy="49177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OMP_PLACES and OMP_PROC_BIND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Supported in </a:t>
            </a:r>
            <a:r>
              <a:rPr lang="en-US" dirty="0" err="1" smtClean="0"/>
              <a:t>OpenMP</a:t>
            </a:r>
            <a:r>
              <a:rPr lang="en-US" dirty="0" smtClean="0"/>
              <a:t> 4.0 and above.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On </a:t>
            </a:r>
            <a:r>
              <a:rPr lang="en-US" altLang="en-US" dirty="0" err="1" smtClean="0"/>
              <a:t>linprog</a:t>
            </a:r>
            <a:r>
              <a:rPr lang="en-US" altLang="en-US" dirty="0" smtClean="0"/>
              <a:t> /</a:t>
            </a:r>
            <a:r>
              <a:rPr lang="en-US" altLang="en-US" dirty="0" err="1" smtClean="0"/>
              <a:t>usr</a:t>
            </a:r>
            <a:r>
              <a:rPr lang="en-US" altLang="en-US" dirty="0" smtClean="0"/>
              <a:t>/bin/</a:t>
            </a:r>
            <a:r>
              <a:rPr lang="en-US" altLang="en-US" dirty="0" err="1" smtClean="0"/>
              <a:t>gcc</a:t>
            </a:r>
            <a:r>
              <a:rPr lang="en-US" altLang="en-US" dirty="0" smtClean="0"/>
              <a:t> has </a:t>
            </a:r>
            <a:r>
              <a:rPr lang="en-US" altLang="en-US" dirty="0" err="1" smtClean="0"/>
              <a:t>OpenMP</a:t>
            </a:r>
            <a:r>
              <a:rPr lang="en-US" altLang="en-US" dirty="0" smtClean="0"/>
              <a:t> 3.0. You can </a:t>
            </a:r>
            <a:r>
              <a:rPr lang="en-US" altLang="en-US" dirty="0"/>
              <a:t>use /</a:t>
            </a:r>
            <a:r>
              <a:rPr lang="en-US" altLang="en-US" dirty="0" err="1" smtClean="0"/>
              <a:t>usr</a:t>
            </a:r>
            <a:r>
              <a:rPr lang="en-US" altLang="en-US" dirty="0" smtClean="0"/>
              <a:t>/local/</a:t>
            </a:r>
            <a:r>
              <a:rPr lang="en-US" altLang="en-US" dirty="0" err="1" smtClean="0"/>
              <a:t>gcc</a:t>
            </a:r>
            <a:r>
              <a:rPr lang="en-US" altLang="en-US" dirty="0" smtClean="0"/>
              <a:t>/6.3.0/bin/</a:t>
            </a:r>
            <a:r>
              <a:rPr lang="en-US" altLang="en-US" dirty="0" err="1" smtClean="0"/>
              <a:t>gcc</a:t>
            </a:r>
            <a:r>
              <a:rPr lang="en-US" altLang="en-US" dirty="0" smtClean="0"/>
              <a:t> to get </a:t>
            </a:r>
            <a:r>
              <a:rPr lang="en-US" altLang="en-US" dirty="0" err="1" smtClean="0"/>
              <a:t>OpenMP</a:t>
            </a:r>
            <a:r>
              <a:rPr lang="en-US" altLang="en-US" dirty="0" smtClean="0"/>
              <a:t> 4.5.</a:t>
            </a:r>
          </a:p>
          <a:p>
            <a:pPr>
              <a:lnSpc>
                <a:spcPct val="90000"/>
              </a:lnSpc>
            </a:pPr>
            <a:r>
              <a:rPr lang="en-US" dirty="0"/>
              <a:t>A list of places can be specified in OMP_PLACES. The </a:t>
            </a:r>
            <a:r>
              <a:rPr lang="en-US" i="1" dirty="0"/>
              <a:t>place-partition-</a:t>
            </a:r>
            <a:r>
              <a:rPr lang="en-US" i="1" dirty="0" err="1"/>
              <a:t>var</a:t>
            </a:r>
            <a:r>
              <a:rPr lang="en-US" i="1" dirty="0"/>
              <a:t> ICV </a:t>
            </a:r>
            <a:r>
              <a:rPr lang="en-US" i="1" dirty="0" smtClean="0"/>
              <a:t>, </a:t>
            </a:r>
            <a:r>
              <a:rPr lang="en-US" dirty="0" smtClean="0"/>
              <a:t>obtains </a:t>
            </a:r>
            <a:r>
              <a:rPr lang="en-US" dirty="0"/>
              <a:t>its initial value from the OMP_PLACES value, and makes the list available to the execution environment.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 threads: each place corresponds to a hardware thread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cores: each place corresponds to a hardware core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 sockets: each place corresponds to a single socket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the OMP_PLACES value can also explicitly enumerate comma separated lists.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OMP_PLACES examples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562785" y="1550969"/>
            <a:ext cx="1106642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setenv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OMP_PLACES threads 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setenv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OMP_PLACES</a:t>
            </a:r>
            <a:r>
              <a:rPr lang="en-US" altLang="en-US" dirty="0">
                <a:latin typeface="Arial Unicode MS"/>
              </a:rPr>
              <a:t> </a:t>
            </a:r>
            <a:r>
              <a:rPr lang="en-US" altLang="en-US" dirty="0" smtClean="0">
                <a:latin typeface="Arial Unicode MS"/>
              </a:rPr>
              <a:t>cores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err="1">
                <a:latin typeface="Arial Unicode MS"/>
              </a:rPr>
              <a:t>s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etenv</a:t>
            </a:r>
            <a:r>
              <a:rPr kumimoji="0" lang="en-US" alt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OMP_PLACES sockets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setenv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OMP_PLACES "{0,1,2,3},{4,5,6,7},{8,9,10,11},{12,13,14,15}" 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setenv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OMP_PLACES "{0:4},{4:4},{8:4},{12:4}" 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setenv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OMP_PLACES "{0:4}:4:4"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233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OMP_PROC_BIND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The value of </a:t>
            </a:r>
            <a:r>
              <a:rPr lang="en-US" dirty="0" smtClean="0"/>
              <a:t>OMP_PROC_BIND </a:t>
            </a:r>
            <a:r>
              <a:rPr lang="en-US" dirty="0"/>
              <a:t>is either </a:t>
            </a:r>
            <a:r>
              <a:rPr lang="en-US" i="1" dirty="0"/>
              <a:t>true</a:t>
            </a:r>
            <a:r>
              <a:rPr lang="en-US" dirty="0"/>
              <a:t>, </a:t>
            </a:r>
            <a:r>
              <a:rPr lang="en-US" i="1" dirty="0"/>
              <a:t>false</a:t>
            </a:r>
            <a:r>
              <a:rPr lang="en-US" dirty="0"/>
              <a:t>, or a comma separated list of </a:t>
            </a:r>
            <a:r>
              <a:rPr lang="en-US" i="1" dirty="0"/>
              <a:t>master</a:t>
            </a:r>
            <a:r>
              <a:rPr lang="en-US" dirty="0"/>
              <a:t>, </a:t>
            </a:r>
            <a:r>
              <a:rPr lang="en-US" i="1" dirty="0"/>
              <a:t>close,</a:t>
            </a:r>
            <a:r>
              <a:rPr lang="en-US" dirty="0"/>
              <a:t> or </a:t>
            </a:r>
            <a:r>
              <a:rPr lang="en-US" i="1" dirty="0"/>
              <a:t>spread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 If the value is false, then thread binding is disable. Threads may be moved to any places</a:t>
            </a:r>
          </a:p>
          <a:p>
            <a:pPr lvl="1"/>
            <a:r>
              <a:rPr lang="en-US" dirty="0" smtClean="0"/>
              <a:t>Otherwise, thread binding is enabled. Threads are </a:t>
            </a:r>
            <a:r>
              <a:rPr lang="en-US" dirty="0" smtClean="0"/>
              <a:t>not moved </a:t>
            </a:r>
            <a:r>
              <a:rPr lang="en-US" dirty="0" smtClean="0"/>
              <a:t>from one place to another. </a:t>
            </a:r>
          </a:p>
          <a:p>
            <a:pPr lvl="1"/>
            <a:r>
              <a:rPr lang="en-US" dirty="0" smtClean="0"/>
              <a:t>master</a:t>
            </a:r>
            <a:r>
              <a:rPr lang="en-US" dirty="0"/>
              <a:t>: assign every thread in the team to the same place as the master thread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close </a:t>
            </a:r>
            <a:r>
              <a:rPr lang="en-US" dirty="0"/>
              <a:t>: assign the threads in the team to places close to the place of the parent thread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pread: spread threads among places.</a:t>
            </a:r>
          </a:p>
          <a:p>
            <a:endParaRPr lang="en-US" altLang="en-US" dirty="0"/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193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r>
              <a:rPr lang="en-US" dirty="0" smtClean="0"/>
              <a:t> thread affinity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From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://pages.tacc.utexas.edu/~</a:t>
            </a:r>
            <a:r>
              <a:rPr lang="en-US" dirty="0" smtClean="0">
                <a:hlinkClick r:id="rId2"/>
              </a:rPr>
              <a:t>eijkhout/pcse/html/omp-affinity.html</a:t>
            </a:r>
            <a:endParaRPr lang="en-US" dirty="0" smtClean="0"/>
          </a:p>
          <a:p>
            <a:r>
              <a:rPr lang="en-US" dirty="0" smtClean="0"/>
              <a:t>Example 1: The machine has two sockets and  OMP_PLACES=sockets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thread 0 goes to socket 0</a:t>
            </a:r>
          </a:p>
          <a:p>
            <a:pPr lvl="1"/>
            <a:r>
              <a:rPr lang="en-US" dirty="0" smtClean="0"/>
              <a:t> thread 1 goes to socket 1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thread 2 goes to socket 0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and so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58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r>
              <a:rPr lang="en-US" dirty="0" smtClean="0"/>
              <a:t> thread affinity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Example </a:t>
            </a:r>
            <a:r>
              <a:rPr lang="en-US" dirty="0"/>
              <a:t>2</a:t>
            </a:r>
            <a:r>
              <a:rPr lang="en-US" dirty="0" smtClean="0"/>
              <a:t>: The machine has two sockets and 16 cores.  OMP_PLACES=cores and OMP_PROC_BIND=close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thread 0 goes to core 0 in socket 0</a:t>
            </a:r>
          </a:p>
          <a:p>
            <a:pPr lvl="1"/>
            <a:r>
              <a:rPr lang="en-US" dirty="0" smtClean="0"/>
              <a:t> thread 1 goes to core 1 in socket 0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thread 2 goes to core 2 in socket 0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……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thread 7 goes to core 7 in socket 0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thread 8 goes to core 8 in socket 1</a:t>
            </a:r>
          </a:p>
          <a:p>
            <a:pPr lvl="1"/>
            <a:r>
              <a:rPr lang="en-US" dirty="0" smtClean="0"/>
              <a:t> and so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94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r>
              <a:rPr lang="en-US" dirty="0" smtClean="0"/>
              <a:t> thread affinity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 3: The machine has two sockets and 16 cores.  OMP_PLACES=cores and OMP_PROC_BIND=spread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thread 0 goes to core 0 in socket 0</a:t>
            </a:r>
          </a:p>
          <a:p>
            <a:pPr lvl="1"/>
            <a:r>
              <a:rPr lang="en-US" dirty="0" smtClean="0"/>
              <a:t> thread 1 goes to core 8 in socket 1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thread 2 goes to core 1 in socket 0</a:t>
            </a:r>
          </a:p>
          <a:p>
            <a:pPr lvl="1"/>
            <a:r>
              <a:rPr lang="en-US" dirty="0" smtClean="0"/>
              <a:t> thread 3 goes to cores 9 in socket 1</a:t>
            </a:r>
          </a:p>
          <a:p>
            <a:pPr lvl="1"/>
            <a:r>
              <a:rPr lang="en-US" dirty="0" smtClean="0"/>
              <a:t> and so on</a:t>
            </a:r>
          </a:p>
          <a:p>
            <a:r>
              <a:rPr lang="en-US" dirty="0" smtClean="0"/>
              <a:t>Similar to OMP_PLACES=sockets, but bind threads to specific cores.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261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“First touch” memory placement.</a:t>
            </a:r>
          </a:p>
          <a:p>
            <a:r>
              <a:rPr lang="en-US" dirty="0" err="1" smtClean="0"/>
              <a:t>OpenMP</a:t>
            </a:r>
            <a:r>
              <a:rPr lang="en-US" dirty="0" smtClean="0"/>
              <a:t> supports thread affinity control with places and binding.</a:t>
            </a:r>
          </a:p>
          <a:p>
            <a:r>
              <a:rPr lang="en-US" dirty="0" smtClean="0"/>
              <a:t>Reasoning about performance at this level is hard. 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You should try multiple thread affinity schemes to decide a </a:t>
            </a:r>
            <a:r>
              <a:rPr lang="en-US" smtClean="0"/>
              <a:t>good strategy.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771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NUMA </a:t>
            </a:r>
            <a:r>
              <a:rPr lang="en-US" altLang="en-US" dirty="0"/>
              <a:t>Shared memory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31961" y="1566408"/>
            <a:ext cx="6645638" cy="4655488"/>
          </a:xfrm>
        </p:spPr>
        <p:txBody>
          <a:bodyPr>
            <a:normAutofit lnSpcReduction="10000"/>
          </a:bodyPr>
          <a:lstStyle/>
          <a:p>
            <a:r>
              <a:rPr lang="en-US" altLang="en-US" dirty="0" smtClean="0"/>
              <a:t>Current SMP systems adopt mostly NUMA shared memory architecture.</a:t>
            </a:r>
          </a:p>
          <a:p>
            <a:r>
              <a:rPr lang="en-US" altLang="en-US" dirty="0"/>
              <a:t>Memory resides in “NUMA domains</a:t>
            </a:r>
            <a:r>
              <a:rPr lang="en-US" altLang="en-US" dirty="0" smtClean="0"/>
              <a:t>.”</a:t>
            </a:r>
          </a:p>
          <a:p>
            <a:pPr lvl="1"/>
            <a:r>
              <a:rPr lang="en-US" altLang="en-US" dirty="0" smtClean="0"/>
              <a:t>Although memory are addressed with a global address space, accessing different parts of memory can result in different latency and bandwidth. </a:t>
            </a:r>
          </a:p>
          <a:p>
            <a:pPr lvl="1"/>
            <a:r>
              <a:rPr lang="en-US" altLang="en-US" dirty="0" smtClean="0"/>
              <a:t>Look at AMD’s EPYC architecture to see why.</a:t>
            </a:r>
          </a:p>
          <a:p>
            <a:pPr lvl="1"/>
            <a:r>
              <a:rPr lang="en-US" altLang="en-US" dirty="0" smtClean="0"/>
              <a:t>“Local memory” offers higher bandwidth and lower latency than “remote memory”.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06" y="1566408"/>
            <a:ext cx="3698875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802" y="3481197"/>
            <a:ext cx="2781711" cy="280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1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NUMA </a:t>
            </a:r>
            <a:r>
              <a:rPr lang="en-US" altLang="en-US" dirty="0"/>
              <a:t>Shared memory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31961" y="1566408"/>
            <a:ext cx="6645638" cy="46554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With </a:t>
            </a:r>
            <a:r>
              <a:rPr lang="en-US" altLang="en-US" dirty="0" err="1"/>
              <a:t>OpenMP</a:t>
            </a:r>
            <a:r>
              <a:rPr lang="en-US" altLang="en-US" dirty="0"/>
              <a:t> </a:t>
            </a:r>
            <a:r>
              <a:rPr lang="en-US" altLang="en-US" dirty="0" smtClean="0"/>
              <a:t>taking </a:t>
            </a:r>
            <a:r>
              <a:rPr lang="en-US" altLang="en-US" dirty="0"/>
              <a:t>care of thread </a:t>
            </a:r>
            <a:r>
              <a:rPr lang="en-US" altLang="en-US" dirty="0" smtClean="0"/>
              <a:t>creation/termination, the </a:t>
            </a:r>
            <a:r>
              <a:rPr lang="en-US" altLang="en-US" dirty="0"/>
              <a:t>programmer specifies the following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The parallel region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whether each variable is shared or private.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Programmer </a:t>
            </a:r>
            <a:r>
              <a:rPr lang="en-US" altLang="en-US" dirty="0" smtClean="0"/>
              <a:t>must also make </a:t>
            </a:r>
            <a:r>
              <a:rPr lang="en-US" altLang="en-US" dirty="0"/>
              <a:t>sure that the program does not have race condition!</a:t>
            </a:r>
          </a:p>
          <a:p>
            <a:r>
              <a:rPr lang="en-US" dirty="0" smtClean="0"/>
              <a:t>Does a programmer need to worry about the NUMA architecture?</a:t>
            </a:r>
          </a:p>
          <a:p>
            <a:r>
              <a:rPr lang="en-US" dirty="0"/>
              <a:t> </a:t>
            </a:r>
            <a:r>
              <a:rPr lang="en-US" dirty="0" smtClean="0"/>
              <a:t>Before we develop a strategy for exploiting NUMA, let us first look at how to get NUMA information of your computer.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06" y="1566408"/>
            <a:ext cx="3698875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802" y="3481197"/>
            <a:ext cx="2781711" cy="280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332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CPU and NUMA information in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6813656" cy="4504608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&lt;linprog1:38&gt; </a:t>
            </a:r>
            <a:r>
              <a:rPr lang="en-US" dirty="0" err="1"/>
              <a:t>lscpu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Architecture:          x86_64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CPU op-mode(s):        32-bit, 64-bit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Byte Order:            Little Endian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CPU(s):                56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On-line CPU(s) list:   0-55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Thread(s) per core:    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Core(s) per socket:    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Socket(s):             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NUMA node(s):          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Vendor ID:             </a:t>
            </a:r>
            <a:r>
              <a:rPr lang="en-US" dirty="0" err="1"/>
              <a:t>GenuineIntel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CPU family:            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Model:                 63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Model name:            Intel(R) Xeon(R) CPU E5-2683 v3 @ 2.00GHz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598826" y="4264702"/>
            <a:ext cx="1316579" cy="369332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 processors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960557" y="4422098"/>
            <a:ext cx="2420912" cy="37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98825" y="3633009"/>
            <a:ext cx="3160224" cy="369332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14 physical cores per processor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432748" y="3817675"/>
            <a:ext cx="2023672" cy="259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66289" y="2724317"/>
            <a:ext cx="5053178" cy="646331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Hyperthreading</a:t>
            </a:r>
            <a:r>
              <a:rPr lang="en-US" dirty="0" smtClean="0"/>
              <a:t> on, 2 threads per core, 2*14*2=56 </a:t>
            </a:r>
          </a:p>
          <a:p>
            <a:r>
              <a:rPr lang="en-US" dirty="0" smtClean="0"/>
              <a:t>threads per node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305331" y="3047482"/>
            <a:ext cx="2076138" cy="7000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CPU and NUMA information in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6813656" cy="4504608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&lt;linprog1:39&gt; </a:t>
            </a:r>
            <a:r>
              <a:rPr lang="en-US" dirty="0" err="1"/>
              <a:t>numactl</a:t>
            </a:r>
            <a:r>
              <a:rPr lang="en-US" dirty="0"/>
              <a:t> --hardware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available: 2 nodes (0-1)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node 0 </a:t>
            </a:r>
            <a:r>
              <a:rPr lang="en-US" dirty="0" err="1"/>
              <a:t>cpus</a:t>
            </a:r>
            <a:r>
              <a:rPr lang="en-US" dirty="0"/>
              <a:t>: 0 2 4 6 8 10 12 14 16 18 20 22 24 26 28 30 32 34 36 38 40 42 44 46 48 50 52 54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node 0 size: 128669 MB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node 0 free: 106564 MB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node 1 </a:t>
            </a:r>
            <a:r>
              <a:rPr lang="en-US" dirty="0" err="1"/>
              <a:t>cpus</a:t>
            </a:r>
            <a:r>
              <a:rPr lang="en-US" dirty="0"/>
              <a:t>: 1 3 5 7 9 11 13 15 17 19 21 23 25 27 29 31 33 35 37 39 41 43 45 47 49 51 53 55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node 1 size: 129019 MB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node 1 free: 113990 MB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node distances: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node   0   1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0:  10  21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1:  21  10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93510" y="5543649"/>
            <a:ext cx="3785588" cy="369332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Relative latency for memory references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222292" y="5728315"/>
            <a:ext cx="2420912" cy="37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04150" y="4348822"/>
            <a:ext cx="3335913" cy="369332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Available memory on NUMA node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74964" y="2862816"/>
            <a:ext cx="4021807" cy="369332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Logical cores enabled by </a:t>
            </a:r>
            <a:r>
              <a:rPr lang="en-US" dirty="0" err="1"/>
              <a:t>h</a:t>
            </a:r>
            <a:r>
              <a:rPr lang="en-US" dirty="0" err="1" smtClean="0"/>
              <a:t>yperthreading</a:t>
            </a:r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515193" y="4437089"/>
            <a:ext cx="1409076" cy="104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3500203" y="3232148"/>
            <a:ext cx="1499017" cy="1197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1"/>
          </p:cNvCxnSpPr>
          <p:nvPr/>
        </p:nvCxnSpPr>
        <p:spPr>
          <a:xfrm flipH="1" flipV="1">
            <a:off x="5546361" y="2698230"/>
            <a:ext cx="2128603" cy="349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1"/>
          </p:cNvCxnSpPr>
          <p:nvPr/>
        </p:nvCxnSpPr>
        <p:spPr>
          <a:xfrm flipH="1">
            <a:off x="5966085" y="3047482"/>
            <a:ext cx="1708879" cy="625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1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CPU and NUMA information in 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Another useful tool: </a:t>
            </a:r>
            <a:r>
              <a:rPr lang="en-US" dirty="0" err="1" smtClean="0"/>
              <a:t>hwloc</a:t>
            </a:r>
            <a:r>
              <a:rPr lang="en-US" dirty="0" smtClean="0"/>
              <a:t>-ls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Gives more detailed NUMA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15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NUMA on performance of shared memory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10363826" cy="46554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Where (which part of the memory) variables reside will have an impact on performance.</a:t>
            </a:r>
          </a:p>
          <a:p>
            <a:pPr lvl="1"/>
            <a:r>
              <a:rPr lang="en-US" dirty="0" smtClean="0"/>
              <a:t> May need to know and control which part of the memory a variable resides? </a:t>
            </a:r>
          </a:p>
          <a:p>
            <a:r>
              <a:rPr lang="en-US" dirty="0" smtClean="0"/>
              <a:t>Where (which core) does a thread run on will have an impact on performance.</a:t>
            </a:r>
          </a:p>
          <a:p>
            <a:pPr lvl="1"/>
            <a:r>
              <a:rPr lang="en-US" dirty="0" smtClean="0"/>
              <a:t>May need to know and control which core a thread runs on?</a:t>
            </a:r>
          </a:p>
          <a:p>
            <a:r>
              <a:rPr lang="en-US" dirty="0" smtClean="0"/>
              <a:t>To achieve high performance on a NUMA architecture, the programmer may need to take these into consideration.</a:t>
            </a:r>
          </a:p>
        </p:txBody>
      </p:sp>
    </p:spTree>
    <p:extLst>
      <p:ext uri="{BB962C8B-B14F-4D97-AF65-F5344CB8AC3E}">
        <p14:creationId xmlns:p14="http://schemas.microsoft.com/office/powerpoint/2010/main" val="562270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(which NUMA domain) arrays are allocated?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135667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This is determined by the OS.</a:t>
            </a:r>
          </a:p>
          <a:p>
            <a:r>
              <a:rPr lang="en-US" dirty="0" smtClean="0"/>
              <a:t>Most OS has a default “first touch” policy: the first core that touches the memory will get the memory in its NUMA domain.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3554" y="3825971"/>
            <a:ext cx="2781711" cy="28018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03554" y="2950177"/>
            <a:ext cx="2574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&lt;100000;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r>
              <a:rPr lang="en-US" dirty="0"/>
              <a:t> </a:t>
            </a:r>
            <a:r>
              <a:rPr lang="en-US" dirty="0" smtClean="0"/>
              <a:t>   A[</a:t>
            </a:r>
            <a:r>
              <a:rPr lang="en-US" dirty="0" err="1" smtClean="0"/>
              <a:t>i</a:t>
            </a:r>
            <a:r>
              <a:rPr lang="en-US" dirty="0" smtClean="0"/>
              <a:t>] = 0.0;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713219" y="4804347"/>
            <a:ext cx="149902" cy="1124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7144" y="4732107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A[0..99999]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1948722" y="4916773"/>
            <a:ext cx="4721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41616" y="2882866"/>
            <a:ext cx="37949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#pragma </a:t>
            </a:r>
            <a:r>
              <a:rPr lang="en-US" dirty="0" err="1" smtClean="0"/>
              <a:t>omp</a:t>
            </a:r>
            <a:r>
              <a:rPr lang="en-US" dirty="0" smtClean="0"/>
              <a:t> parallel </a:t>
            </a:r>
            <a:r>
              <a:rPr lang="en-US" dirty="0" err="1" smtClean="0"/>
              <a:t>num_threads</a:t>
            </a:r>
            <a:r>
              <a:rPr lang="en-US" dirty="0" smtClean="0"/>
              <a:t>(2)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&lt;100000;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r>
              <a:rPr lang="en-US" dirty="0"/>
              <a:t> </a:t>
            </a:r>
            <a:r>
              <a:rPr lang="en-US" dirty="0" smtClean="0"/>
              <a:t>   A[</a:t>
            </a:r>
            <a:r>
              <a:rPr lang="en-US" dirty="0" err="1" smtClean="0"/>
              <a:t>i</a:t>
            </a:r>
            <a:r>
              <a:rPr lang="en-US" dirty="0" smtClean="0"/>
              <a:t>] = 0.0;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400" y="3806196"/>
            <a:ext cx="2781711" cy="280187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7473569" y="4799336"/>
            <a:ext cx="149902" cy="1124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930114" y="4338995"/>
            <a:ext cx="149902" cy="1124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94930" y="4727096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A[0..49999]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720316" y="4941742"/>
            <a:ext cx="4721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893699" y="4395208"/>
            <a:ext cx="1818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A[50000..99999]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1"/>
          </p:cNvCxnSpPr>
          <p:nvPr/>
        </p:nvCxnSpPr>
        <p:spPr>
          <a:xfrm flipH="1" flipV="1">
            <a:off x="9421318" y="4579495"/>
            <a:ext cx="472381" cy="37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912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(which NUMA domain) arrays are allocated?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“First touch” policy: the first core that touches the memory will get the memory in its NUMA domain.</a:t>
            </a:r>
          </a:p>
          <a:p>
            <a:pPr lvl="1"/>
            <a:r>
              <a:rPr lang="en-US" dirty="0"/>
              <a:t> P</a:t>
            </a:r>
            <a:r>
              <a:rPr lang="en-US" dirty="0" smtClean="0"/>
              <a:t>arallel initialization or sequence initialization can make a big difference.</a:t>
            </a:r>
          </a:p>
          <a:p>
            <a:pPr lvl="1"/>
            <a:r>
              <a:rPr lang="en-US" dirty="0" smtClean="0"/>
              <a:t> It is unclear which one is better. This depends on many factors -- reasoning about memory performance is complicated. </a:t>
            </a:r>
          </a:p>
          <a:p>
            <a:pPr lvl="1"/>
            <a:r>
              <a:rPr lang="en-US" dirty="0" smtClean="0"/>
              <a:t>See lect12/</a:t>
            </a:r>
            <a:r>
              <a:rPr lang="en-US" dirty="0" err="1" smtClean="0"/>
              <a:t>vector_omp.c</a:t>
            </a:r>
            <a:r>
              <a:rPr lang="en-US" dirty="0" smtClean="0"/>
              <a:t> for example (OMP_NUM_THREADS=2).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6455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12888</TotalTime>
  <Words>1295</Words>
  <Application>Microsoft Office PowerPoint</Application>
  <PresentationFormat>Widescreen</PresentationFormat>
  <Paragraphs>139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 Unicode MS</vt:lpstr>
      <vt:lpstr>Arial</vt:lpstr>
      <vt:lpstr>Calibri</vt:lpstr>
      <vt:lpstr>Courier New</vt:lpstr>
      <vt:lpstr>Tw Cen MT</vt:lpstr>
      <vt:lpstr>Wingdings</vt:lpstr>
      <vt:lpstr>Droplet</vt:lpstr>
      <vt:lpstr>OpenMP programming on NUMA architectures</vt:lpstr>
      <vt:lpstr>NUMA Shared memory architecture</vt:lpstr>
      <vt:lpstr>NUMA Shared memory architecture</vt:lpstr>
      <vt:lpstr>Getting CPU and NUMA information in Linux</vt:lpstr>
      <vt:lpstr>Getting CPU and NUMA information in Linux</vt:lpstr>
      <vt:lpstr>Getting CPU and NUMA information in Linux</vt:lpstr>
      <vt:lpstr>Impact of NUMA on performance of shared memory programming</vt:lpstr>
      <vt:lpstr>Where (which NUMA domain) arrays are allocated?</vt:lpstr>
      <vt:lpstr>Where (which NUMA domain) arrays are allocated?</vt:lpstr>
      <vt:lpstr>Binding threads to cores</vt:lpstr>
      <vt:lpstr>Binding strategy</vt:lpstr>
      <vt:lpstr>OpenMP’s control over binding</vt:lpstr>
      <vt:lpstr>OMP_PLACES examples</vt:lpstr>
      <vt:lpstr>OMP_PROC_BIND</vt:lpstr>
      <vt:lpstr>OpenMP thread affinity examples</vt:lpstr>
      <vt:lpstr>OpenMP thread affinity examples</vt:lpstr>
      <vt:lpstr>OpenMP thread affinity examples</vt:lpstr>
      <vt:lpstr>Summary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109</cp:revision>
  <dcterms:created xsi:type="dcterms:W3CDTF">2021-08-12T15:51:09Z</dcterms:created>
  <dcterms:modified xsi:type="dcterms:W3CDTF">2022-02-14T04:24:14Z</dcterms:modified>
</cp:coreProperties>
</file>