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7"/>
  </p:notesMasterIdLst>
  <p:sldIdLst>
    <p:sldId id="258" r:id="rId2"/>
    <p:sldId id="286" r:id="rId3"/>
    <p:sldId id="294" r:id="rId4"/>
    <p:sldId id="291" r:id="rId5"/>
    <p:sldId id="292" r:id="rId6"/>
    <p:sldId id="289" r:id="rId7"/>
    <p:sldId id="293" r:id="rId8"/>
    <p:sldId id="259" r:id="rId9"/>
    <p:sldId id="260" r:id="rId10"/>
    <p:sldId id="296" r:id="rId11"/>
    <p:sldId id="297" r:id="rId12"/>
    <p:sldId id="290" r:id="rId13"/>
    <p:sldId id="261" r:id="rId14"/>
    <p:sldId id="321" r:id="rId15"/>
    <p:sldId id="295" r:id="rId16"/>
    <p:sldId id="298" r:id="rId17"/>
    <p:sldId id="323" r:id="rId18"/>
    <p:sldId id="299" r:id="rId19"/>
    <p:sldId id="300" r:id="rId20"/>
    <p:sldId id="301" r:id="rId21"/>
    <p:sldId id="302" r:id="rId22"/>
    <p:sldId id="303" r:id="rId23"/>
    <p:sldId id="304" r:id="rId24"/>
    <p:sldId id="305" r:id="rId25"/>
    <p:sldId id="306" r:id="rId26"/>
    <p:sldId id="322" r:id="rId27"/>
    <p:sldId id="308" r:id="rId28"/>
    <p:sldId id="309" r:id="rId29"/>
    <p:sldId id="310" r:id="rId30"/>
    <p:sldId id="311" r:id="rId31"/>
    <p:sldId id="312" r:id="rId32"/>
    <p:sldId id="313" r:id="rId33"/>
    <p:sldId id="314" r:id="rId34"/>
    <p:sldId id="315" r:id="rId35"/>
    <p:sldId id="320"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18" autoAdjust="0"/>
    <p:restoredTop sz="94660"/>
  </p:normalViewPr>
  <p:slideViewPr>
    <p:cSldViewPr snapToGrid="0">
      <p:cViewPr varScale="1">
        <p:scale>
          <a:sx n="102" d="100"/>
          <a:sy n="102" d="100"/>
        </p:scale>
        <p:origin x="91" y="40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8086DB-16A7-4C2A-8830-43D4AED32A3A}" type="datetimeFigureOut">
              <a:rPr lang="en-US" smtClean="0"/>
              <a:t>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4B5005-901F-43A7-BA54-58CD0727E0F9}" type="slidenum">
              <a:rPr lang="en-US" smtClean="0"/>
              <a:t>‹#›</a:t>
            </a:fld>
            <a:endParaRPr lang="en-US"/>
          </a:p>
        </p:txBody>
      </p:sp>
    </p:spTree>
    <p:extLst>
      <p:ext uri="{BB962C8B-B14F-4D97-AF65-F5344CB8AC3E}">
        <p14:creationId xmlns:p14="http://schemas.microsoft.com/office/powerpoint/2010/main" val="1523416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6B2B7A2-D626-4932-9541-78248601B42C}" type="slidenum">
              <a:rPr lang="en-US" altLang="en-US" sz="1200"/>
              <a:pPr eaLnBrk="1" hangingPunct="1"/>
              <a:t>16</a:t>
            </a:fld>
            <a:endParaRPr lang="en-US" altLang="en-US" sz="1200"/>
          </a:p>
        </p:txBody>
      </p:sp>
      <p:sp>
        <p:nvSpPr>
          <p:cNvPr id="46083" name="Rectangle 1026"/>
          <p:cNvSpPr>
            <a:spLocks noGrp="1" noRot="1" noChangeAspect="1" noChangeArrowheads="1" noTextEdit="1"/>
          </p:cNvSpPr>
          <p:nvPr>
            <p:ph type="sldImg"/>
          </p:nvPr>
        </p:nvSpPr>
        <p:spPr>
          <a:ln/>
        </p:spPr>
      </p:sp>
      <p:sp>
        <p:nvSpPr>
          <p:cNvPr id="4608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72299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6B2B7A2-D626-4932-9541-78248601B42C}" type="slidenum">
              <a:rPr lang="en-US" altLang="en-US" sz="1200"/>
              <a:pPr eaLnBrk="1" hangingPunct="1"/>
              <a:t>17</a:t>
            </a:fld>
            <a:endParaRPr lang="en-US" altLang="en-US" sz="1200"/>
          </a:p>
        </p:txBody>
      </p:sp>
      <p:sp>
        <p:nvSpPr>
          <p:cNvPr id="46083" name="Rectangle 1026"/>
          <p:cNvSpPr>
            <a:spLocks noGrp="1" noRot="1" noChangeAspect="1" noChangeArrowheads="1" noTextEdit="1"/>
          </p:cNvSpPr>
          <p:nvPr>
            <p:ph type="sldImg"/>
          </p:nvPr>
        </p:nvSpPr>
        <p:spPr>
          <a:ln/>
        </p:spPr>
      </p:sp>
      <p:sp>
        <p:nvSpPr>
          <p:cNvPr id="4608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0090461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 y="392927"/>
            <a:ext cx="12192000" cy="6858000"/>
          </a:xfrm>
          <a:prstGeom prst="rect">
            <a:avLst/>
          </a:prstGeom>
        </p:spPr>
      </p:pic>
      <p:sp>
        <p:nvSpPr>
          <p:cNvPr id="2" name="Title 1"/>
          <p:cNvSpPr>
            <a:spLocks noGrp="1"/>
          </p:cNvSpPr>
          <p:nvPr>
            <p:ph type="title" hasCustomPrompt="1"/>
          </p:nvPr>
        </p:nvSpPr>
        <p:spPr>
          <a:xfrm>
            <a:off x="913774" y="292513"/>
            <a:ext cx="10364451" cy="1122819"/>
          </a:xfrm>
        </p:spPr>
        <p:txBody>
          <a:bodyPr/>
          <a:lstStyle>
            <a:lvl1pPr>
              <a:defRPr cap="none"/>
            </a:lvl1pPr>
          </a:lstStyle>
          <a:p>
            <a:r>
              <a:rPr lang="en-US" dirty="0"/>
              <a:t>Click to edit master title style</a:t>
            </a:r>
          </a:p>
        </p:txBody>
      </p:sp>
      <p:sp>
        <p:nvSpPr>
          <p:cNvPr id="12" name="Content Placeholder 2"/>
          <p:cNvSpPr>
            <a:spLocks noGrp="1"/>
          </p:cNvSpPr>
          <p:nvPr>
            <p:ph sz="quarter" idx="13" hasCustomPrompt="1"/>
          </p:nvPr>
        </p:nvSpPr>
        <p:spPr>
          <a:xfrm>
            <a:off x="913774" y="1566408"/>
            <a:ext cx="10363826" cy="4224792"/>
          </a:xfrm>
        </p:spPr>
        <p:txBody>
          <a:bodyPr/>
          <a:lstStyle>
            <a:lvl1pPr marL="228600" indent="-228600">
              <a:buFont typeface="Wingdings" panose="05000000000000000000" pitchFamily="2" charset="2"/>
              <a:buChar char="§"/>
              <a:defRPr sz="2800" cap="none" baseline="0">
                <a:latin typeface="Calibri" panose="020F0502020204030204" pitchFamily="34" charset="0"/>
                <a:cs typeface="Calibri" panose="020F0502020204030204" pitchFamily="34" charset="0"/>
              </a:defRPr>
            </a:lvl1pPr>
            <a:lvl2pPr marL="685800" indent="-228600">
              <a:buFont typeface="Courier New" panose="02070309020205020404" pitchFamily="49" charset="0"/>
              <a:buChar char="o"/>
              <a:defRPr sz="2400" cap="none">
                <a:latin typeface="Calibri" panose="020F0502020204030204" pitchFamily="34" charset="0"/>
                <a:cs typeface="Calibri" panose="020F0502020204030204" pitchFamily="34" charset="0"/>
              </a:defRPr>
            </a:lvl2pPr>
            <a:lvl3pPr marL="1143000" indent="-228600">
              <a:buFont typeface="Wingdings" panose="05000000000000000000" pitchFamily="2" charset="2"/>
              <a:buChar char="v"/>
              <a:defRPr sz="2000" cap="none">
                <a:latin typeface="Calibri" panose="020F0502020204030204" pitchFamily="34" charset="0"/>
                <a:cs typeface="Calibri" panose="020F0502020204030204" pitchFamily="34" charset="0"/>
              </a:defRPr>
            </a:lvl3pPr>
            <a:lvl4pPr marL="1600200" indent="-228600">
              <a:buFont typeface="Wingdings" panose="05000000000000000000" pitchFamily="2" charset="2"/>
              <a:buChar char="q"/>
              <a:defRPr sz="2000" cap="none">
                <a:latin typeface="Calibri" panose="020F0502020204030204" pitchFamily="34" charset="0"/>
                <a:cs typeface="Calibri" panose="020F0502020204030204" pitchFamily="34" charset="0"/>
              </a:defRPr>
            </a:lvl4pPr>
            <a:lvl5pPr>
              <a:defRPr sz="1800">
                <a:latin typeface="Calibri" panose="020F0502020204030204" pitchFamily="34" charset="0"/>
                <a:cs typeface="Calibri" panose="020F0502020204030204" pitchFamily="34" charset="0"/>
              </a:defRPr>
            </a:lvl5pPr>
          </a:lstStyle>
          <a:p>
            <a:pPr lvl="0"/>
            <a:r>
              <a:rPr lang="en-US" dirty="0" err="1"/>
              <a:t>Aaaa</a:t>
            </a:r>
            <a:endParaRPr lang="en-US" dirty="0"/>
          </a:p>
          <a:p>
            <a:pPr lvl="1"/>
            <a:r>
              <a:rPr lang="en-US" dirty="0" err="1"/>
              <a:t>Saaaa</a:t>
            </a:r>
            <a:endParaRPr lang="en-US" dirty="0"/>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dirty="0"/>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2/9/2022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openmp.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openmp.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808383"/>
            <a:ext cx="10364451" cy="1122819"/>
          </a:xfrm>
        </p:spPr>
        <p:txBody>
          <a:bodyPr/>
          <a:lstStyle/>
          <a:p>
            <a:r>
              <a:rPr lang="en-US" dirty="0" smtClean="0"/>
              <a:t>Programming shared memory systems: </a:t>
            </a:r>
            <a:r>
              <a:rPr lang="en-US" dirty="0" err="1" smtClean="0"/>
              <a:t>OpenMP</a:t>
            </a:r>
            <a:endParaRPr lang="en-US" dirty="0"/>
          </a:p>
        </p:txBody>
      </p:sp>
      <p:sp>
        <p:nvSpPr>
          <p:cNvPr id="3" name="Content Placeholder 2"/>
          <p:cNvSpPr>
            <a:spLocks noGrp="1"/>
          </p:cNvSpPr>
          <p:nvPr>
            <p:ph sz="quarter" idx="13"/>
          </p:nvPr>
        </p:nvSpPr>
        <p:spPr>
          <a:xfrm>
            <a:off x="913774" y="2023608"/>
            <a:ext cx="10363826" cy="4224792"/>
          </a:xfrm>
        </p:spPr>
        <p:txBody>
          <a:bodyPr>
            <a:normAutofit/>
          </a:bodyPr>
          <a:lstStyle/>
          <a:p>
            <a:pPr>
              <a:lnSpc>
                <a:spcPct val="90000"/>
              </a:lnSpc>
            </a:pPr>
            <a:r>
              <a:rPr lang="en-US" altLang="en-US" dirty="0"/>
              <a:t> </a:t>
            </a:r>
            <a:r>
              <a:rPr lang="en-US" altLang="en-US" dirty="0" smtClean="0"/>
              <a:t>Various methods to program shared memory systems</a:t>
            </a:r>
          </a:p>
          <a:p>
            <a:pPr>
              <a:lnSpc>
                <a:spcPct val="90000"/>
              </a:lnSpc>
            </a:pPr>
            <a:r>
              <a:rPr lang="en-US" altLang="en-US" dirty="0" smtClean="0"/>
              <a:t> Introduction to </a:t>
            </a:r>
            <a:r>
              <a:rPr lang="en-US" altLang="en-US" dirty="0" err="1" smtClean="0"/>
              <a:t>OpenMP</a:t>
            </a:r>
            <a:endParaRPr lang="en-US" altLang="en-US" dirty="0"/>
          </a:p>
        </p:txBody>
      </p:sp>
    </p:spTree>
    <p:extLst>
      <p:ext uri="{BB962C8B-B14F-4D97-AF65-F5344CB8AC3E}">
        <p14:creationId xmlns:p14="http://schemas.microsoft.com/office/powerpoint/2010/main" val="410934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OpenMP</a:t>
            </a:r>
            <a:r>
              <a:rPr lang="en-US" dirty="0" smtClean="0"/>
              <a:t> basic syntax</a:t>
            </a:r>
            <a:endParaRPr lang="en-US" dirty="0"/>
          </a:p>
        </p:txBody>
      </p:sp>
      <p:sp>
        <p:nvSpPr>
          <p:cNvPr id="3" name="Content Placeholder 2"/>
          <p:cNvSpPr>
            <a:spLocks noGrp="1"/>
          </p:cNvSpPr>
          <p:nvPr>
            <p:ph sz="quarter" idx="13"/>
          </p:nvPr>
        </p:nvSpPr>
        <p:spPr/>
        <p:txBody>
          <a:bodyPr>
            <a:normAutofit lnSpcReduction="10000"/>
          </a:bodyPr>
          <a:lstStyle/>
          <a:p>
            <a:r>
              <a:rPr lang="en-US" dirty="0" smtClean="0"/>
              <a:t>Most of the constructs in </a:t>
            </a:r>
            <a:r>
              <a:rPr lang="en-US" dirty="0" err="1" smtClean="0"/>
              <a:t>OpenMP</a:t>
            </a:r>
            <a:r>
              <a:rPr lang="en-US" dirty="0" smtClean="0"/>
              <a:t> are compiler directives</a:t>
            </a:r>
          </a:p>
          <a:p>
            <a:pPr marL="457200" lvl="1" indent="0" algn="ctr">
              <a:buNone/>
            </a:pPr>
            <a:r>
              <a:rPr lang="en-US" dirty="0" smtClean="0">
                <a:solidFill>
                  <a:srgbClr val="FF0000"/>
                </a:solidFill>
              </a:rPr>
              <a:t>#pragma </a:t>
            </a:r>
            <a:r>
              <a:rPr lang="en-US" dirty="0" err="1" smtClean="0">
                <a:solidFill>
                  <a:srgbClr val="FF0000"/>
                </a:solidFill>
              </a:rPr>
              <a:t>omp</a:t>
            </a:r>
            <a:r>
              <a:rPr lang="en-US" dirty="0" smtClean="0">
                <a:solidFill>
                  <a:srgbClr val="FF0000"/>
                </a:solidFill>
              </a:rPr>
              <a:t> construct [clause [clause] …]</a:t>
            </a:r>
          </a:p>
          <a:p>
            <a:pPr lvl="1"/>
            <a:r>
              <a:rPr lang="en-US" dirty="0" smtClean="0"/>
              <a:t>Example</a:t>
            </a:r>
          </a:p>
          <a:p>
            <a:pPr marL="457200" lvl="1" indent="0" algn="ctr">
              <a:buNone/>
            </a:pPr>
            <a:r>
              <a:rPr lang="en-US" dirty="0" smtClean="0">
                <a:solidFill>
                  <a:srgbClr val="FF0000"/>
                </a:solidFill>
              </a:rPr>
              <a:t>#pragma </a:t>
            </a:r>
            <a:r>
              <a:rPr lang="en-US" dirty="0" err="1" smtClean="0">
                <a:solidFill>
                  <a:srgbClr val="FF0000"/>
                </a:solidFill>
              </a:rPr>
              <a:t>omp</a:t>
            </a:r>
            <a:r>
              <a:rPr lang="en-US" dirty="0" smtClean="0">
                <a:solidFill>
                  <a:srgbClr val="FF0000"/>
                </a:solidFill>
              </a:rPr>
              <a:t> parallel </a:t>
            </a:r>
            <a:r>
              <a:rPr lang="en-US" dirty="0" err="1" smtClean="0">
                <a:solidFill>
                  <a:srgbClr val="FF0000"/>
                </a:solidFill>
              </a:rPr>
              <a:t>num_threads</a:t>
            </a:r>
            <a:r>
              <a:rPr lang="en-US" dirty="0" smtClean="0">
                <a:solidFill>
                  <a:srgbClr val="FF0000"/>
                </a:solidFill>
              </a:rPr>
              <a:t>(8)</a:t>
            </a:r>
          </a:p>
          <a:p>
            <a:r>
              <a:rPr lang="en-US" dirty="0" err="1"/>
              <a:t>OpenMP</a:t>
            </a:r>
            <a:r>
              <a:rPr lang="en-US" dirty="0"/>
              <a:t> constructs usually apply to a structured block (one statement</a:t>
            </a:r>
            <a:r>
              <a:rPr lang="en-US" dirty="0" smtClean="0"/>
              <a:t>).</a:t>
            </a:r>
          </a:p>
          <a:p>
            <a:r>
              <a:rPr lang="en-US" dirty="0" smtClean="0"/>
              <a:t>Function prototypes are in </a:t>
            </a:r>
          </a:p>
          <a:p>
            <a:pPr marL="0" indent="0" algn="ctr">
              <a:buNone/>
            </a:pPr>
            <a:r>
              <a:rPr lang="en-US" dirty="0" smtClean="0">
                <a:solidFill>
                  <a:srgbClr val="FF0000"/>
                </a:solidFill>
              </a:rPr>
              <a:t>#include &lt;</a:t>
            </a:r>
            <a:r>
              <a:rPr lang="en-US" dirty="0" err="1" smtClean="0">
                <a:solidFill>
                  <a:srgbClr val="FF0000"/>
                </a:solidFill>
              </a:rPr>
              <a:t>omp.h</a:t>
            </a:r>
            <a:r>
              <a:rPr lang="en-US" dirty="0" smtClean="0">
                <a:solidFill>
                  <a:srgbClr val="FF0000"/>
                </a:solidFill>
              </a:rPr>
              <a:t>&gt;</a:t>
            </a:r>
          </a:p>
        </p:txBody>
      </p:sp>
    </p:spTree>
    <p:extLst>
      <p:ext uri="{BB962C8B-B14F-4D97-AF65-F5344CB8AC3E}">
        <p14:creationId xmlns:p14="http://schemas.microsoft.com/office/powerpoint/2010/main" val="416771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OpenMP</a:t>
            </a:r>
            <a:r>
              <a:rPr lang="en-US" dirty="0" smtClean="0"/>
              <a:t> “Hello world” program</a:t>
            </a:r>
            <a:endParaRPr lang="en-US" dirty="0"/>
          </a:p>
        </p:txBody>
      </p:sp>
      <p:sp>
        <p:nvSpPr>
          <p:cNvPr id="3" name="Content Placeholder 2"/>
          <p:cNvSpPr>
            <a:spLocks noGrp="1"/>
          </p:cNvSpPr>
          <p:nvPr>
            <p:ph sz="quarter" idx="13"/>
          </p:nvPr>
        </p:nvSpPr>
        <p:spPr>
          <a:xfrm>
            <a:off x="913774" y="1566408"/>
            <a:ext cx="6049157" cy="4224792"/>
          </a:xfrm>
        </p:spPr>
        <p:txBody>
          <a:bodyPr>
            <a:noAutofit/>
          </a:bodyPr>
          <a:lstStyle/>
          <a:p>
            <a:pPr marL="0" indent="0">
              <a:lnSpc>
                <a:spcPct val="100000"/>
              </a:lnSpc>
              <a:spcBef>
                <a:spcPts val="0"/>
              </a:spcBef>
              <a:buNone/>
            </a:pPr>
            <a:r>
              <a:rPr lang="en-US" sz="1200" dirty="0"/>
              <a:t>#include &lt;</a:t>
            </a:r>
            <a:r>
              <a:rPr lang="en-US" sz="1200" dirty="0" err="1"/>
              <a:t>omp.h</a:t>
            </a:r>
            <a:r>
              <a:rPr lang="en-US" sz="1200" dirty="0"/>
              <a:t>&gt;</a:t>
            </a:r>
          </a:p>
          <a:p>
            <a:pPr marL="0" indent="0">
              <a:lnSpc>
                <a:spcPct val="100000"/>
              </a:lnSpc>
              <a:spcBef>
                <a:spcPts val="0"/>
              </a:spcBef>
              <a:buNone/>
            </a:pPr>
            <a:r>
              <a:rPr lang="en-US" sz="1200" dirty="0"/>
              <a:t>#include &lt;</a:t>
            </a:r>
            <a:r>
              <a:rPr lang="en-US" sz="1200" dirty="0" err="1"/>
              <a:t>iostream</a:t>
            </a:r>
            <a:r>
              <a:rPr lang="en-US" sz="1200" dirty="0"/>
              <a:t>&gt;</a:t>
            </a:r>
          </a:p>
          <a:p>
            <a:pPr marL="0" indent="0">
              <a:lnSpc>
                <a:spcPct val="100000"/>
              </a:lnSpc>
              <a:spcBef>
                <a:spcPts val="0"/>
              </a:spcBef>
              <a:buNone/>
            </a:pPr>
            <a:r>
              <a:rPr lang="en-US" sz="1200" dirty="0"/>
              <a:t>#include &lt;</a:t>
            </a:r>
            <a:r>
              <a:rPr lang="en-US" sz="1200" dirty="0" err="1"/>
              <a:t>sstream</a:t>
            </a:r>
            <a:r>
              <a:rPr lang="en-US" sz="1200" dirty="0" smtClean="0"/>
              <a:t>&gt;</a:t>
            </a:r>
            <a:endParaRPr lang="en-US" sz="1200" dirty="0"/>
          </a:p>
          <a:p>
            <a:pPr marL="0" indent="0">
              <a:lnSpc>
                <a:spcPct val="100000"/>
              </a:lnSpc>
              <a:spcBef>
                <a:spcPts val="0"/>
              </a:spcBef>
              <a:buNone/>
            </a:pPr>
            <a:endParaRPr lang="en-US" sz="1200" dirty="0"/>
          </a:p>
          <a:p>
            <a:pPr marL="0" indent="0">
              <a:lnSpc>
                <a:spcPct val="100000"/>
              </a:lnSpc>
              <a:spcBef>
                <a:spcPts val="0"/>
              </a:spcBef>
              <a:buNone/>
            </a:pPr>
            <a:r>
              <a:rPr lang="en-US" sz="1200" dirty="0"/>
              <a:t>using namespace </a:t>
            </a:r>
            <a:r>
              <a:rPr lang="en-US" sz="1200" dirty="0" err="1"/>
              <a:t>std</a:t>
            </a:r>
            <a:r>
              <a:rPr lang="en-US" sz="1200" dirty="0"/>
              <a:t>;</a:t>
            </a:r>
          </a:p>
          <a:p>
            <a:pPr marL="0" indent="0">
              <a:lnSpc>
                <a:spcPct val="100000"/>
              </a:lnSpc>
              <a:spcBef>
                <a:spcPts val="0"/>
              </a:spcBef>
              <a:buNone/>
            </a:pPr>
            <a:r>
              <a:rPr lang="en-US" sz="1200" dirty="0" err="1"/>
              <a:t>int</a:t>
            </a:r>
            <a:r>
              <a:rPr lang="en-US" sz="1200" dirty="0"/>
              <a:t> main</a:t>
            </a:r>
            <a:r>
              <a:rPr lang="en-US" sz="1200" dirty="0" smtClean="0"/>
              <a:t>() </a:t>
            </a:r>
          </a:p>
          <a:p>
            <a:pPr marL="0" indent="0">
              <a:lnSpc>
                <a:spcPct val="100000"/>
              </a:lnSpc>
              <a:spcBef>
                <a:spcPts val="0"/>
              </a:spcBef>
              <a:buNone/>
            </a:pPr>
            <a:r>
              <a:rPr lang="en-US" sz="1200" dirty="0" smtClean="0"/>
              <a:t>{</a:t>
            </a:r>
            <a:endParaRPr lang="en-US" sz="1200" dirty="0"/>
          </a:p>
          <a:p>
            <a:pPr marL="0" indent="0">
              <a:lnSpc>
                <a:spcPct val="100000"/>
              </a:lnSpc>
              <a:spcBef>
                <a:spcPts val="0"/>
              </a:spcBef>
              <a:buNone/>
            </a:pPr>
            <a:r>
              <a:rPr lang="en-US" sz="1200" dirty="0"/>
              <a:t>        </a:t>
            </a:r>
            <a:r>
              <a:rPr lang="en-US" sz="1200" dirty="0" err="1"/>
              <a:t>stringstream</a:t>
            </a:r>
            <a:r>
              <a:rPr lang="en-US" sz="1200" dirty="0"/>
              <a:t> </a:t>
            </a:r>
            <a:r>
              <a:rPr lang="en-US" sz="1200" dirty="0" err="1"/>
              <a:t>ss</a:t>
            </a:r>
            <a:r>
              <a:rPr lang="en-US" sz="1200" dirty="0"/>
              <a:t>[100];</a:t>
            </a:r>
          </a:p>
          <a:p>
            <a:pPr marL="0" indent="0">
              <a:lnSpc>
                <a:spcPct val="100000"/>
              </a:lnSpc>
              <a:spcBef>
                <a:spcPts val="0"/>
              </a:spcBef>
              <a:buNone/>
            </a:pPr>
            <a:r>
              <a:rPr lang="en-US" sz="1200" dirty="0"/>
              <a:t>        </a:t>
            </a:r>
            <a:r>
              <a:rPr lang="en-US" sz="1200" dirty="0" err="1"/>
              <a:t>int</a:t>
            </a:r>
            <a:r>
              <a:rPr lang="en-US" sz="1200" dirty="0"/>
              <a:t> </a:t>
            </a:r>
            <a:r>
              <a:rPr lang="en-US" sz="1200" dirty="0" err="1"/>
              <a:t>nprocs</a:t>
            </a:r>
            <a:r>
              <a:rPr lang="en-US" sz="1200" dirty="0" smtClean="0"/>
              <a:t>;</a:t>
            </a:r>
          </a:p>
          <a:p>
            <a:pPr marL="0" indent="0">
              <a:lnSpc>
                <a:spcPct val="100000"/>
              </a:lnSpc>
              <a:spcBef>
                <a:spcPts val="0"/>
              </a:spcBef>
              <a:buNone/>
            </a:pPr>
            <a:endParaRPr lang="en-US" sz="1200" dirty="0"/>
          </a:p>
          <a:p>
            <a:pPr marL="0" indent="0">
              <a:lnSpc>
                <a:spcPct val="100000"/>
              </a:lnSpc>
              <a:spcBef>
                <a:spcPts val="0"/>
              </a:spcBef>
              <a:buNone/>
            </a:pPr>
            <a:r>
              <a:rPr lang="en-US" sz="1200" dirty="0"/>
              <a:t>        #pragma </a:t>
            </a:r>
            <a:r>
              <a:rPr lang="en-US" sz="1200" dirty="0" err="1"/>
              <a:t>omp</a:t>
            </a:r>
            <a:r>
              <a:rPr lang="en-US" sz="1200" dirty="0"/>
              <a:t> parallel </a:t>
            </a:r>
          </a:p>
          <a:p>
            <a:pPr marL="0" indent="0">
              <a:lnSpc>
                <a:spcPct val="100000"/>
              </a:lnSpc>
              <a:spcBef>
                <a:spcPts val="0"/>
              </a:spcBef>
              <a:buNone/>
            </a:pPr>
            <a:r>
              <a:rPr lang="en-US" sz="1200" dirty="0"/>
              <a:t>        {</a:t>
            </a:r>
          </a:p>
          <a:p>
            <a:pPr marL="0" indent="0">
              <a:lnSpc>
                <a:spcPct val="100000"/>
              </a:lnSpc>
              <a:spcBef>
                <a:spcPts val="0"/>
              </a:spcBef>
              <a:buNone/>
            </a:pPr>
            <a:r>
              <a:rPr lang="en-US" sz="1200" dirty="0"/>
              <a:t>                </a:t>
            </a:r>
            <a:r>
              <a:rPr lang="en-US" sz="1200" dirty="0" err="1"/>
              <a:t>int</a:t>
            </a:r>
            <a:r>
              <a:rPr lang="en-US" sz="1200" dirty="0"/>
              <a:t> </a:t>
            </a:r>
            <a:r>
              <a:rPr lang="en-US" sz="1200" dirty="0" err="1"/>
              <a:t>total_threads</a:t>
            </a:r>
            <a:r>
              <a:rPr lang="en-US" sz="1200" dirty="0"/>
              <a:t> = </a:t>
            </a:r>
            <a:r>
              <a:rPr lang="en-US" sz="1200" dirty="0" err="1"/>
              <a:t>omp_get_num_threads</a:t>
            </a:r>
            <a:r>
              <a:rPr lang="en-US" sz="1200" dirty="0"/>
              <a:t>();</a:t>
            </a:r>
          </a:p>
          <a:p>
            <a:pPr marL="0" indent="0">
              <a:lnSpc>
                <a:spcPct val="100000"/>
              </a:lnSpc>
              <a:spcBef>
                <a:spcPts val="0"/>
              </a:spcBef>
              <a:buNone/>
            </a:pPr>
            <a:r>
              <a:rPr lang="en-US" sz="1200" dirty="0"/>
              <a:t>                </a:t>
            </a:r>
            <a:r>
              <a:rPr lang="en-US" sz="1200" dirty="0" err="1"/>
              <a:t>int</a:t>
            </a:r>
            <a:r>
              <a:rPr lang="en-US" sz="1200" dirty="0"/>
              <a:t> </a:t>
            </a:r>
            <a:r>
              <a:rPr lang="en-US" sz="1200" dirty="0" err="1"/>
              <a:t>myid</a:t>
            </a:r>
            <a:r>
              <a:rPr lang="en-US" sz="1200" dirty="0"/>
              <a:t> = </a:t>
            </a:r>
            <a:r>
              <a:rPr lang="en-US" sz="1200" dirty="0" err="1"/>
              <a:t>omp_get_thread_num</a:t>
            </a:r>
            <a:r>
              <a:rPr lang="en-US" sz="1200" dirty="0"/>
              <a:t>();</a:t>
            </a:r>
          </a:p>
          <a:p>
            <a:pPr marL="0" indent="0">
              <a:lnSpc>
                <a:spcPct val="100000"/>
              </a:lnSpc>
              <a:spcBef>
                <a:spcPts val="0"/>
              </a:spcBef>
              <a:buNone/>
            </a:pPr>
            <a:r>
              <a:rPr lang="en-US" sz="1200" dirty="0"/>
              <a:t>                if (</a:t>
            </a:r>
            <a:r>
              <a:rPr lang="en-US" sz="1200" dirty="0" err="1"/>
              <a:t>myid</a:t>
            </a:r>
            <a:r>
              <a:rPr lang="en-US" sz="1200" dirty="0"/>
              <a:t> == 0) </a:t>
            </a:r>
            <a:r>
              <a:rPr lang="en-US" sz="1200" dirty="0" err="1"/>
              <a:t>nprocs</a:t>
            </a:r>
            <a:r>
              <a:rPr lang="en-US" sz="1200" dirty="0"/>
              <a:t> = </a:t>
            </a:r>
            <a:r>
              <a:rPr lang="en-US" sz="1200" dirty="0" err="1"/>
              <a:t>total_threads</a:t>
            </a:r>
            <a:r>
              <a:rPr lang="en-US" sz="1200" dirty="0" smtClean="0"/>
              <a:t>;</a:t>
            </a:r>
            <a:endParaRPr lang="en-US" sz="1200" dirty="0"/>
          </a:p>
          <a:p>
            <a:pPr marL="0" indent="0">
              <a:lnSpc>
                <a:spcPct val="100000"/>
              </a:lnSpc>
              <a:spcBef>
                <a:spcPts val="0"/>
              </a:spcBef>
              <a:buNone/>
            </a:pPr>
            <a:r>
              <a:rPr lang="en-US" sz="1200" dirty="0"/>
              <a:t>                </a:t>
            </a:r>
            <a:r>
              <a:rPr lang="en-US" sz="1200" dirty="0" err="1"/>
              <a:t>ss</a:t>
            </a:r>
            <a:r>
              <a:rPr lang="en-US" sz="1200" dirty="0"/>
              <a:t>[</a:t>
            </a:r>
            <a:r>
              <a:rPr lang="en-US" sz="1200" dirty="0" err="1"/>
              <a:t>myid</a:t>
            </a:r>
            <a:r>
              <a:rPr lang="en-US" sz="1200" dirty="0"/>
              <a:t>] &lt;&lt; "Hello world, I am No." &lt;&lt; </a:t>
            </a:r>
            <a:r>
              <a:rPr lang="en-US" sz="1200" dirty="0" err="1"/>
              <a:t>myid</a:t>
            </a:r>
            <a:r>
              <a:rPr lang="en-US" sz="1200" dirty="0"/>
              <a:t> &lt;&lt; " out of " </a:t>
            </a:r>
          </a:p>
          <a:p>
            <a:pPr marL="0" indent="0">
              <a:lnSpc>
                <a:spcPct val="100000"/>
              </a:lnSpc>
              <a:spcBef>
                <a:spcPts val="0"/>
              </a:spcBef>
              <a:buNone/>
            </a:pPr>
            <a:r>
              <a:rPr lang="en-US" sz="1200" dirty="0"/>
              <a:t>                         &lt;&lt; </a:t>
            </a:r>
            <a:r>
              <a:rPr lang="en-US" sz="1200" dirty="0" err="1"/>
              <a:t>total_threads</a:t>
            </a:r>
            <a:r>
              <a:rPr lang="en-US" sz="1200" dirty="0"/>
              <a:t>  &lt;&lt; " Members\n";</a:t>
            </a:r>
          </a:p>
          <a:p>
            <a:pPr marL="0" indent="0">
              <a:lnSpc>
                <a:spcPct val="100000"/>
              </a:lnSpc>
              <a:spcBef>
                <a:spcPts val="0"/>
              </a:spcBef>
              <a:buNone/>
            </a:pPr>
            <a:r>
              <a:rPr lang="en-US" sz="1200" dirty="0"/>
              <a:t>        }</a:t>
            </a:r>
          </a:p>
          <a:p>
            <a:pPr marL="0" indent="0">
              <a:lnSpc>
                <a:spcPct val="100000"/>
              </a:lnSpc>
              <a:spcBef>
                <a:spcPts val="0"/>
              </a:spcBef>
              <a:buNone/>
            </a:pPr>
            <a:r>
              <a:rPr lang="en-US" sz="1200" dirty="0"/>
              <a:t>        for (</a:t>
            </a:r>
            <a:r>
              <a:rPr lang="en-US" sz="1200" dirty="0" err="1"/>
              <a:t>int</a:t>
            </a:r>
            <a:r>
              <a:rPr lang="en-US" sz="1200" dirty="0"/>
              <a:t> </a:t>
            </a:r>
            <a:r>
              <a:rPr lang="en-US" sz="1200" dirty="0" err="1"/>
              <a:t>i</a:t>
            </a:r>
            <a:r>
              <a:rPr lang="en-US" sz="1200" dirty="0"/>
              <a:t>=0; </a:t>
            </a:r>
            <a:r>
              <a:rPr lang="en-US" sz="1200" dirty="0" err="1"/>
              <a:t>i</a:t>
            </a:r>
            <a:r>
              <a:rPr lang="en-US" sz="1200" dirty="0"/>
              <a:t>&lt;</a:t>
            </a:r>
            <a:r>
              <a:rPr lang="en-US" sz="1200" dirty="0" err="1"/>
              <a:t>nprocs</a:t>
            </a:r>
            <a:r>
              <a:rPr lang="en-US" sz="1200" dirty="0"/>
              <a:t>; </a:t>
            </a:r>
            <a:r>
              <a:rPr lang="en-US" sz="1200" dirty="0" err="1"/>
              <a:t>i</a:t>
            </a:r>
            <a:r>
              <a:rPr lang="en-US" sz="1200" dirty="0"/>
              <a:t>++) {</a:t>
            </a:r>
          </a:p>
          <a:p>
            <a:pPr marL="0" indent="0">
              <a:lnSpc>
                <a:spcPct val="100000"/>
              </a:lnSpc>
              <a:spcBef>
                <a:spcPts val="0"/>
              </a:spcBef>
              <a:buNone/>
            </a:pPr>
            <a:r>
              <a:rPr lang="en-US" sz="1200" dirty="0"/>
              <a:t>                string </a:t>
            </a:r>
            <a:r>
              <a:rPr lang="en-US" sz="1200" dirty="0" smtClean="0"/>
              <a:t>a;  while </a:t>
            </a:r>
            <a:r>
              <a:rPr lang="en-US" sz="1200" dirty="0"/>
              <a:t>(</a:t>
            </a:r>
            <a:r>
              <a:rPr lang="en-US" sz="1200" dirty="0" err="1"/>
              <a:t>ss</a:t>
            </a:r>
            <a:r>
              <a:rPr lang="en-US" sz="1200" dirty="0"/>
              <a:t>[</a:t>
            </a:r>
            <a:r>
              <a:rPr lang="en-US" sz="1200" dirty="0" err="1"/>
              <a:t>i</a:t>
            </a:r>
            <a:r>
              <a:rPr lang="en-US" sz="1200" dirty="0"/>
              <a:t>] &gt;&gt; a) </a:t>
            </a:r>
            <a:r>
              <a:rPr lang="en-US" sz="1200" dirty="0" err="1"/>
              <a:t>cout</a:t>
            </a:r>
            <a:r>
              <a:rPr lang="en-US" sz="1200" dirty="0"/>
              <a:t> &lt;&lt; a &lt;&lt; " </a:t>
            </a:r>
            <a:r>
              <a:rPr lang="en-US" sz="1200" dirty="0" smtClean="0"/>
              <a:t>";  </a:t>
            </a:r>
            <a:r>
              <a:rPr lang="en-US" sz="1200" dirty="0" err="1" smtClean="0"/>
              <a:t>cout</a:t>
            </a:r>
            <a:r>
              <a:rPr lang="en-US" sz="1200" dirty="0" smtClean="0"/>
              <a:t> </a:t>
            </a:r>
            <a:r>
              <a:rPr lang="en-US" sz="1200" dirty="0"/>
              <a:t>&lt;&lt; "\n";</a:t>
            </a:r>
          </a:p>
          <a:p>
            <a:pPr marL="0" indent="0">
              <a:lnSpc>
                <a:spcPct val="100000"/>
              </a:lnSpc>
              <a:spcBef>
                <a:spcPts val="0"/>
              </a:spcBef>
              <a:buNone/>
            </a:pPr>
            <a:r>
              <a:rPr lang="en-US" sz="1200" dirty="0"/>
              <a:t>        }</a:t>
            </a:r>
          </a:p>
          <a:p>
            <a:pPr marL="0" indent="0">
              <a:lnSpc>
                <a:spcPct val="100000"/>
              </a:lnSpc>
              <a:spcBef>
                <a:spcPts val="0"/>
              </a:spcBef>
              <a:buNone/>
            </a:pPr>
            <a:r>
              <a:rPr lang="en-US" sz="1200" dirty="0"/>
              <a:t>        return 0;</a:t>
            </a:r>
          </a:p>
          <a:p>
            <a:pPr marL="0" indent="0">
              <a:lnSpc>
                <a:spcPct val="100000"/>
              </a:lnSpc>
              <a:spcBef>
                <a:spcPts val="0"/>
              </a:spcBef>
              <a:buNone/>
            </a:pPr>
            <a:r>
              <a:rPr lang="en-US" sz="1200" dirty="0"/>
              <a:t>}</a:t>
            </a:r>
          </a:p>
        </p:txBody>
      </p:sp>
      <p:sp>
        <p:nvSpPr>
          <p:cNvPr id="4" name="TextBox 3"/>
          <p:cNvSpPr txBox="1"/>
          <p:nvPr/>
        </p:nvSpPr>
        <p:spPr>
          <a:xfrm>
            <a:off x="4572837" y="1624046"/>
            <a:ext cx="2056973" cy="369332"/>
          </a:xfrm>
          <a:prstGeom prst="rect">
            <a:avLst/>
          </a:prstGeom>
          <a:solidFill>
            <a:schemeClr val="accent1">
              <a:lumMod val="40000"/>
              <a:lumOff val="60000"/>
            </a:schemeClr>
          </a:solidFill>
        </p:spPr>
        <p:txBody>
          <a:bodyPr wrap="none" rtlCol="0">
            <a:spAutoFit/>
          </a:bodyPr>
          <a:lstStyle/>
          <a:p>
            <a:r>
              <a:rPr lang="en-US" dirty="0" err="1" smtClean="0"/>
              <a:t>OpenMP</a:t>
            </a:r>
            <a:r>
              <a:rPr lang="en-US" dirty="0" smtClean="0"/>
              <a:t> include file</a:t>
            </a:r>
            <a:endParaRPr lang="en-US" dirty="0"/>
          </a:p>
        </p:txBody>
      </p:sp>
      <p:cxnSp>
        <p:nvCxnSpPr>
          <p:cNvPr id="6" name="Straight Arrow Connector 5"/>
          <p:cNvCxnSpPr/>
          <p:nvPr/>
        </p:nvCxnSpPr>
        <p:spPr>
          <a:xfrm flipH="1" flipV="1">
            <a:off x="2188564" y="1736084"/>
            <a:ext cx="2256019" cy="149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953837" y="2856103"/>
            <a:ext cx="3906582" cy="646331"/>
          </a:xfrm>
          <a:prstGeom prst="rect">
            <a:avLst/>
          </a:prstGeom>
          <a:solidFill>
            <a:schemeClr val="bg2"/>
          </a:solidFill>
        </p:spPr>
        <p:txBody>
          <a:bodyPr wrap="none" rtlCol="0">
            <a:spAutoFit/>
          </a:bodyPr>
          <a:lstStyle/>
          <a:p>
            <a:r>
              <a:rPr lang="en-US" dirty="0" err="1" smtClean="0"/>
              <a:t>OpenMP</a:t>
            </a:r>
            <a:r>
              <a:rPr lang="en-US" dirty="0" smtClean="0"/>
              <a:t> directive, parallel region with </a:t>
            </a:r>
          </a:p>
          <a:p>
            <a:r>
              <a:rPr lang="en-US" dirty="0"/>
              <a:t>t</a:t>
            </a:r>
            <a:r>
              <a:rPr lang="en-US" dirty="0" smtClean="0"/>
              <a:t>he default number of threads </a:t>
            </a:r>
            <a:endParaRPr lang="en-US" dirty="0"/>
          </a:p>
        </p:txBody>
      </p:sp>
      <p:cxnSp>
        <p:nvCxnSpPr>
          <p:cNvPr id="9" name="Straight Arrow Connector 8"/>
          <p:cNvCxnSpPr/>
          <p:nvPr/>
        </p:nvCxnSpPr>
        <p:spPr>
          <a:xfrm flipH="1" flipV="1">
            <a:off x="2713220" y="3455674"/>
            <a:ext cx="2068643" cy="149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543024" y="4088672"/>
            <a:ext cx="4624343" cy="646331"/>
          </a:xfrm>
          <a:prstGeom prst="rect">
            <a:avLst/>
          </a:prstGeom>
          <a:solidFill>
            <a:schemeClr val="bg2"/>
          </a:solidFill>
        </p:spPr>
        <p:txBody>
          <a:bodyPr wrap="none" rtlCol="0">
            <a:spAutoFit/>
          </a:bodyPr>
          <a:lstStyle/>
          <a:p>
            <a:r>
              <a:rPr lang="en-US" dirty="0" err="1" smtClean="0"/>
              <a:t>OpenMP</a:t>
            </a:r>
            <a:r>
              <a:rPr lang="en-US" dirty="0" smtClean="0"/>
              <a:t> library routines that return the number</a:t>
            </a:r>
          </a:p>
          <a:p>
            <a:r>
              <a:rPr lang="en-US" dirty="0" smtClean="0"/>
              <a:t>Of threads and the thread ID respectively. </a:t>
            </a:r>
            <a:endParaRPr lang="en-US" dirty="0"/>
          </a:p>
        </p:txBody>
      </p:sp>
      <p:cxnSp>
        <p:nvCxnSpPr>
          <p:cNvPr id="13" name="Straight Arrow Connector 12"/>
          <p:cNvCxnSpPr>
            <a:stCxn id="10" idx="1"/>
          </p:cNvCxnSpPr>
          <p:nvPr/>
        </p:nvCxnSpPr>
        <p:spPr>
          <a:xfrm flipH="1" flipV="1">
            <a:off x="4369633" y="3927423"/>
            <a:ext cx="1173391" cy="4844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0" idx="1"/>
          </p:cNvCxnSpPr>
          <p:nvPr/>
        </p:nvCxnSpPr>
        <p:spPr>
          <a:xfrm flipH="1" flipV="1">
            <a:off x="3747541" y="4088672"/>
            <a:ext cx="1795483" cy="32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8056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OpenMP</a:t>
            </a:r>
            <a:r>
              <a:rPr lang="en-US" dirty="0" smtClean="0"/>
              <a:t> execution model</a:t>
            </a:r>
            <a:endParaRPr lang="en-US" dirty="0"/>
          </a:p>
        </p:txBody>
      </p:sp>
      <p:sp>
        <p:nvSpPr>
          <p:cNvPr id="3" name="Content Placeholder 2"/>
          <p:cNvSpPr>
            <a:spLocks noGrp="1"/>
          </p:cNvSpPr>
          <p:nvPr>
            <p:ph sz="quarter" idx="13"/>
          </p:nvPr>
        </p:nvSpPr>
        <p:spPr>
          <a:xfrm>
            <a:off x="913774" y="1566408"/>
            <a:ext cx="10363826" cy="2668313"/>
          </a:xfrm>
        </p:spPr>
        <p:txBody>
          <a:bodyPr>
            <a:normAutofit/>
          </a:bodyPr>
          <a:lstStyle/>
          <a:p>
            <a:r>
              <a:rPr lang="en-US" dirty="0" smtClean="0"/>
              <a:t> </a:t>
            </a:r>
            <a:r>
              <a:rPr lang="en-US" altLang="en-US" dirty="0" err="1"/>
              <a:t>OpenMP</a:t>
            </a:r>
            <a:r>
              <a:rPr lang="en-US" altLang="en-US" dirty="0"/>
              <a:t> uses the fork-join model of parallel execution.</a:t>
            </a:r>
          </a:p>
          <a:p>
            <a:pPr lvl="1"/>
            <a:r>
              <a:rPr lang="en-US" altLang="en-US" sz="2000" dirty="0"/>
              <a:t>All </a:t>
            </a:r>
            <a:r>
              <a:rPr lang="en-US" altLang="en-US" sz="2000" dirty="0" err="1"/>
              <a:t>OpenMP</a:t>
            </a:r>
            <a:r>
              <a:rPr lang="en-US" altLang="en-US" sz="2000" dirty="0"/>
              <a:t> programs begin with a single </a:t>
            </a:r>
            <a:r>
              <a:rPr lang="en-US" altLang="en-US" sz="2000" dirty="0">
                <a:solidFill>
                  <a:schemeClr val="accent2"/>
                </a:solidFill>
              </a:rPr>
              <a:t>master thread.</a:t>
            </a:r>
          </a:p>
          <a:p>
            <a:pPr lvl="1"/>
            <a:r>
              <a:rPr lang="en-US" altLang="en-US" sz="2000" dirty="0"/>
              <a:t>The master thread executes sequentially until a </a:t>
            </a:r>
            <a:r>
              <a:rPr lang="en-US" altLang="en-US" sz="2000" dirty="0">
                <a:solidFill>
                  <a:schemeClr val="accent2"/>
                </a:solidFill>
              </a:rPr>
              <a:t>parallel region</a:t>
            </a:r>
            <a:r>
              <a:rPr lang="en-US" altLang="en-US" sz="2000" dirty="0"/>
              <a:t> is encountered, when it creates a </a:t>
            </a:r>
            <a:r>
              <a:rPr lang="en-US" altLang="en-US" sz="2000" dirty="0">
                <a:solidFill>
                  <a:schemeClr val="accent2"/>
                </a:solidFill>
              </a:rPr>
              <a:t>team of parallel threads</a:t>
            </a:r>
            <a:r>
              <a:rPr lang="en-US" altLang="en-US" sz="2000" dirty="0"/>
              <a:t> (FORK).</a:t>
            </a:r>
          </a:p>
          <a:p>
            <a:pPr lvl="1"/>
            <a:r>
              <a:rPr lang="en-US" altLang="en-US" sz="2000" dirty="0"/>
              <a:t>When the team threads complete the parallel region, they synchronize and terminate, leaving only the master thread that executes sequentially (JOIN</a:t>
            </a:r>
            <a:r>
              <a:rPr lang="en-US" altLang="en-US" sz="2000" dirty="0" smtClean="0"/>
              <a:t>).</a:t>
            </a:r>
            <a:endParaRPr lang="en-US" altLang="en-US" sz="2000" dirty="0"/>
          </a:p>
        </p:txBody>
      </p:sp>
      <p:pic>
        <p:nvPicPr>
          <p:cNvPr id="4" name="Picture 5" descr="Fork - Join Mod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3155" y="4378238"/>
            <a:ext cx="5829300" cy="196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0889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OpenMP</a:t>
            </a:r>
            <a:r>
              <a:rPr lang="en-US" altLang="en-US" dirty="0"/>
              <a:t> general code structure</a:t>
            </a:r>
            <a:endParaRPr lang="en-US" dirty="0"/>
          </a:p>
        </p:txBody>
      </p:sp>
      <p:sp>
        <p:nvSpPr>
          <p:cNvPr id="3" name="Content Placeholder 2"/>
          <p:cNvSpPr>
            <a:spLocks noGrp="1"/>
          </p:cNvSpPr>
          <p:nvPr>
            <p:ph sz="quarter" idx="13"/>
          </p:nvPr>
        </p:nvSpPr>
        <p:spPr/>
        <p:txBody>
          <a:bodyPr>
            <a:normAutofit fontScale="47500" lnSpcReduction="20000"/>
          </a:bodyPr>
          <a:lstStyle/>
          <a:p>
            <a:pPr>
              <a:lnSpc>
                <a:spcPct val="90000"/>
              </a:lnSpc>
              <a:buNone/>
            </a:pPr>
            <a:r>
              <a:rPr lang="en-US" altLang="en-US" b="1" dirty="0">
                <a:solidFill>
                  <a:srgbClr val="00B0F0"/>
                </a:solidFill>
                <a:latin typeface="Arial Unicode MS" pitchFamily="34" charset="-128"/>
              </a:rPr>
              <a:t>#include &lt;</a:t>
            </a:r>
            <a:r>
              <a:rPr lang="en-US" altLang="en-US" b="1" dirty="0" err="1">
                <a:solidFill>
                  <a:srgbClr val="00B0F0"/>
                </a:solidFill>
                <a:latin typeface="Arial Unicode MS" pitchFamily="34" charset="-128"/>
              </a:rPr>
              <a:t>omp.h</a:t>
            </a:r>
            <a:r>
              <a:rPr lang="en-US" altLang="en-US" b="1" dirty="0">
                <a:solidFill>
                  <a:srgbClr val="00B0F0"/>
                </a:solidFill>
                <a:latin typeface="Arial Unicode MS" pitchFamily="34" charset="-128"/>
              </a:rPr>
              <a:t>&gt; </a:t>
            </a:r>
          </a:p>
          <a:p>
            <a:pPr>
              <a:lnSpc>
                <a:spcPct val="90000"/>
              </a:lnSpc>
              <a:buNone/>
            </a:pPr>
            <a:r>
              <a:rPr lang="en-US" altLang="en-US" b="1" dirty="0">
                <a:latin typeface="Arial Unicode MS" pitchFamily="34" charset="-128"/>
              </a:rPr>
              <a:t>main () {</a:t>
            </a:r>
          </a:p>
          <a:p>
            <a:pPr>
              <a:lnSpc>
                <a:spcPct val="90000"/>
              </a:lnSpc>
              <a:buNone/>
            </a:pPr>
            <a:r>
              <a:rPr lang="en-US" altLang="en-US" b="1" dirty="0">
                <a:latin typeface="Arial Unicode MS" pitchFamily="34" charset="-128"/>
              </a:rPr>
              <a:t>   </a:t>
            </a:r>
            <a:r>
              <a:rPr lang="en-US" altLang="en-US" b="1" dirty="0" err="1">
                <a:latin typeface="Arial Unicode MS" pitchFamily="34" charset="-128"/>
              </a:rPr>
              <a:t>int</a:t>
            </a:r>
            <a:r>
              <a:rPr lang="en-US" altLang="en-US" b="1" dirty="0">
                <a:latin typeface="Arial Unicode MS" pitchFamily="34" charset="-128"/>
              </a:rPr>
              <a:t> var1, var2, var3; </a:t>
            </a:r>
          </a:p>
          <a:p>
            <a:pPr>
              <a:lnSpc>
                <a:spcPct val="90000"/>
              </a:lnSpc>
              <a:buNone/>
            </a:pPr>
            <a:r>
              <a:rPr lang="en-US" altLang="en-US" b="1" i="1" dirty="0">
                <a:latin typeface="Arial Unicode MS" pitchFamily="34" charset="-128"/>
              </a:rPr>
              <a:t>   Serial code </a:t>
            </a:r>
          </a:p>
          <a:p>
            <a:pPr>
              <a:lnSpc>
                <a:spcPct val="90000"/>
              </a:lnSpc>
              <a:buNone/>
            </a:pPr>
            <a:r>
              <a:rPr lang="en-US" altLang="en-US" b="1" i="1" dirty="0">
                <a:latin typeface="Arial Unicode MS" pitchFamily="34" charset="-128"/>
              </a:rPr>
              <a:t>   </a:t>
            </a:r>
            <a:r>
              <a:rPr lang="en-US" altLang="en-US" b="1" dirty="0">
                <a:latin typeface="Arial Unicode MS" pitchFamily="34" charset="-128"/>
              </a:rPr>
              <a:t>. . . </a:t>
            </a:r>
          </a:p>
          <a:p>
            <a:pPr>
              <a:lnSpc>
                <a:spcPct val="90000"/>
              </a:lnSpc>
              <a:buNone/>
            </a:pPr>
            <a:r>
              <a:rPr lang="en-US" altLang="en-US" b="1" dirty="0">
                <a:latin typeface="Arial Unicode MS" pitchFamily="34" charset="-128"/>
              </a:rPr>
              <a:t>  /* </a:t>
            </a:r>
            <a:r>
              <a:rPr lang="en-US" altLang="en-US" b="1" i="1" dirty="0">
                <a:latin typeface="Arial Unicode MS" pitchFamily="34" charset="-128"/>
              </a:rPr>
              <a:t>Beginning of parallel section. Fork a team of threads. Specify variable scoping*/</a:t>
            </a:r>
          </a:p>
          <a:p>
            <a:pPr>
              <a:lnSpc>
                <a:spcPct val="90000"/>
              </a:lnSpc>
              <a:buNone/>
            </a:pPr>
            <a:r>
              <a:rPr lang="en-US" altLang="en-US" b="1" i="1" dirty="0">
                <a:latin typeface="Arial Unicode MS" pitchFamily="34" charset="-128"/>
              </a:rPr>
              <a:t>   </a:t>
            </a:r>
            <a:r>
              <a:rPr lang="en-US" altLang="en-US" b="1" dirty="0">
                <a:solidFill>
                  <a:srgbClr val="FF0000"/>
                </a:solidFill>
                <a:latin typeface="Arial Unicode MS" pitchFamily="34" charset="-128"/>
              </a:rPr>
              <a:t>#pragma </a:t>
            </a:r>
            <a:r>
              <a:rPr lang="en-US" altLang="en-US" b="1" dirty="0" err="1">
                <a:solidFill>
                  <a:srgbClr val="FF0000"/>
                </a:solidFill>
                <a:latin typeface="Arial Unicode MS" pitchFamily="34" charset="-128"/>
              </a:rPr>
              <a:t>omp</a:t>
            </a:r>
            <a:r>
              <a:rPr lang="en-US" altLang="en-US" b="1" dirty="0">
                <a:solidFill>
                  <a:srgbClr val="FF0000"/>
                </a:solidFill>
                <a:latin typeface="Arial Unicode MS" pitchFamily="34" charset="-128"/>
              </a:rPr>
              <a:t> parallel private(var1, var2) shared(var3) </a:t>
            </a:r>
          </a:p>
          <a:p>
            <a:pPr>
              <a:lnSpc>
                <a:spcPct val="90000"/>
              </a:lnSpc>
              <a:buNone/>
            </a:pPr>
            <a:r>
              <a:rPr lang="en-US" altLang="en-US" b="1" dirty="0">
                <a:solidFill>
                  <a:srgbClr val="FF0000"/>
                </a:solidFill>
                <a:latin typeface="Arial Unicode MS" pitchFamily="34" charset="-128"/>
              </a:rPr>
              <a:t>   { </a:t>
            </a:r>
          </a:p>
          <a:p>
            <a:pPr>
              <a:lnSpc>
                <a:spcPct val="90000"/>
              </a:lnSpc>
              <a:buNone/>
            </a:pPr>
            <a:r>
              <a:rPr lang="en-US" altLang="en-US" b="1" dirty="0">
                <a:solidFill>
                  <a:srgbClr val="FF0000"/>
                </a:solidFill>
                <a:latin typeface="Arial Unicode MS" pitchFamily="34" charset="-128"/>
              </a:rPr>
              <a:t>      /* </a:t>
            </a:r>
            <a:r>
              <a:rPr lang="en-US" altLang="en-US" b="1" i="1" dirty="0">
                <a:solidFill>
                  <a:srgbClr val="FF0000"/>
                </a:solidFill>
                <a:latin typeface="Arial Unicode MS" pitchFamily="34" charset="-128"/>
              </a:rPr>
              <a:t>Parallel section executed by all threads */</a:t>
            </a:r>
          </a:p>
          <a:p>
            <a:pPr>
              <a:lnSpc>
                <a:spcPct val="90000"/>
              </a:lnSpc>
              <a:buNone/>
            </a:pPr>
            <a:r>
              <a:rPr lang="en-US" altLang="en-US" b="1" i="1" dirty="0">
                <a:solidFill>
                  <a:srgbClr val="FF0000"/>
                </a:solidFill>
                <a:latin typeface="Arial Unicode MS" pitchFamily="34" charset="-128"/>
              </a:rPr>
              <a:t>     </a:t>
            </a:r>
            <a:r>
              <a:rPr lang="en-US" altLang="en-US" b="1" dirty="0">
                <a:solidFill>
                  <a:srgbClr val="FF0000"/>
                </a:solidFill>
                <a:latin typeface="Arial Unicode MS" pitchFamily="34" charset="-128"/>
              </a:rPr>
              <a:t>. . . </a:t>
            </a:r>
          </a:p>
          <a:p>
            <a:pPr>
              <a:lnSpc>
                <a:spcPct val="90000"/>
              </a:lnSpc>
              <a:buNone/>
            </a:pPr>
            <a:r>
              <a:rPr lang="en-US" altLang="en-US" b="1" dirty="0">
                <a:solidFill>
                  <a:srgbClr val="FF0000"/>
                </a:solidFill>
                <a:latin typeface="Arial Unicode MS" pitchFamily="34" charset="-128"/>
              </a:rPr>
              <a:t>     /* </a:t>
            </a:r>
            <a:r>
              <a:rPr lang="en-US" altLang="en-US" b="1" i="1" dirty="0">
                <a:solidFill>
                  <a:srgbClr val="FF0000"/>
                </a:solidFill>
                <a:latin typeface="Arial Unicode MS" pitchFamily="34" charset="-128"/>
              </a:rPr>
              <a:t>All threads join master thread and disband*/</a:t>
            </a:r>
          </a:p>
          <a:p>
            <a:pPr>
              <a:lnSpc>
                <a:spcPct val="90000"/>
              </a:lnSpc>
              <a:buNone/>
            </a:pPr>
            <a:r>
              <a:rPr lang="en-US" altLang="en-US" b="1" i="1" dirty="0">
                <a:solidFill>
                  <a:srgbClr val="FF0000"/>
                </a:solidFill>
                <a:latin typeface="Arial Unicode MS" pitchFamily="34" charset="-128"/>
              </a:rPr>
              <a:t>    </a:t>
            </a:r>
            <a:r>
              <a:rPr lang="en-US" altLang="en-US" b="1" dirty="0">
                <a:solidFill>
                  <a:srgbClr val="FF0000"/>
                </a:solidFill>
                <a:latin typeface="Arial Unicode MS" pitchFamily="34" charset="-128"/>
              </a:rPr>
              <a:t>} </a:t>
            </a:r>
          </a:p>
          <a:p>
            <a:pPr>
              <a:lnSpc>
                <a:spcPct val="90000"/>
              </a:lnSpc>
              <a:buNone/>
            </a:pPr>
            <a:r>
              <a:rPr lang="en-US" altLang="en-US" b="1" dirty="0">
                <a:solidFill>
                  <a:srgbClr val="FF0000"/>
                </a:solidFill>
                <a:latin typeface="Arial Unicode MS" pitchFamily="34" charset="-128"/>
              </a:rPr>
              <a:t>    </a:t>
            </a:r>
            <a:r>
              <a:rPr lang="en-US" altLang="en-US" b="1" i="1" dirty="0">
                <a:latin typeface="Arial Unicode MS" pitchFamily="34" charset="-128"/>
              </a:rPr>
              <a:t>Resume serial code</a:t>
            </a:r>
          </a:p>
          <a:p>
            <a:pPr>
              <a:lnSpc>
                <a:spcPct val="90000"/>
              </a:lnSpc>
              <a:buNone/>
            </a:pPr>
            <a:r>
              <a:rPr lang="en-US" altLang="en-US" b="1" i="1" dirty="0">
                <a:latin typeface="Arial Unicode MS" pitchFamily="34" charset="-128"/>
              </a:rPr>
              <a:t>    </a:t>
            </a:r>
            <a:r>
              <a:rPr lang="en-US" altLang="en-US" b="1" dirty="0">
                <a:latin typeface="Arial Unicode MS" pitchFamily="34" charset="-128"/>
              </a:rPr>
              <a:t>. . . </a:t>
            </a:r>
          </a:p>
          <a:p>
            <a:pPr>
              <a:lnSpc>
                <a:spcPct val="90000"/>
              </a:lnSpc>
              <a:buNone/>
            </a:pPr>
            <a:r>
              <a:rPr lang="en-US" altLang="en-US" b="1" dirty="0">
                <a:latin typeface="Arial Unicode MS" pitchFamily="34" charset="-128"/>
              </a:rPr>
              <a:t>} </a:t>
            </a:r>
            <a:endParaRPr lang="en-US" altLang="en-US" dirty="0"/>
          </a:p>
          <a:p>
            <a:pPr marL="0" indent="0">
              <a:buNone/>
            </a:pPr>
            <a:endParaRPr lang="en-US" dirty="0"/>
          </a:p>
          <a:p>
            <a:endParaRPr lang="en-US" dirty="0"/>
          </a:p>
        </p:txBody>
      </p:sp>
    </p:spTree>
    <p:extLst>
      <p:ext uri="{BB962C8B-B14F-4D97-AF65-F5344CB8AC3E}">
        <p14:creationId xmlns:p14="http://schemas.microsoft.com/office/powerpoint/2010/main" val="1729893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example lect11/simple_multithread.cpp</a:t>
            </a:r>
            <a:endParaRPr lang="en-US" dirty="0"/>
          </a:p>
        </p:txBody>
      </p:sp>
      <p:sp>
        <p:nvSpPr>
          <p:cNvPr id="3" name="Content Placeholder 2"/>
          <p:cNvSpPr>
            <a:spLocks noGrp="1"/>
          </p:cNvSpPr>
          <p:nvPr>
            <p:ph sz="quarter" idx="13"/>
          </p:nvPr>
        </p:nvSpPr>
        <p:spPr/>
        <p:txBody>
          <a:bodyPr>
            <a:normAutofit fontScale="85000" lnSpcReduction="20000"/>
          </a:bodyPr>
          <a:lstStyle/>
          <a:p>
            <a:r>
              <a:rPr lang="en-US" dirty="0" smtClean="0"/>
              <a:t> If variables are not specified as public or private. All variables outside the parallel region are public variables (shared by all threads)</a:t>
            </a:r>
          </a:p>
          <a:p>
            <a:r>
              <a:rPr lang="en-US" dirty="0"/>
              <a:t> </a:t>
            </a:r>
            <a:r>
              <a:rPr lang="en-US" dirty="0" smtClean="0"/>
              <a:t>What about  variables declared inside the parallel block?</a:t>
            </a:r>
          </a:p>
          <a:p>
            <a:r>
              <a:rPr lang="en-US" dirty="0"/>
              <a:t> </a:t>
            </a:r>
            <a:r>
              <a:rPr lang="en-US" dirty="0" smtClean="0"/>
              <a:t>What </a:t>
            </a:r>
            <a:r>
              <a:rPr lang="en-US" dirty="0"/>
              <a:t>if the ‘</a:t>
            </a:r>
            <a:r>
              <a:rPr lang="en-US" dirty="0" err="1"/>
              <a:t>nprocs</a:t>
            </a:r>
            <a:r>
              <a:rPr lang="en-US" dirty="0"/>
              <a:t> = </a:t>
            </a:r>
            <a:r>
              <a:rPr lang="en-US" dirty="0" err="1"/>
              <a:t>total_threads</a:t>
            </a:r>
            <a:r>
              <a:rPr lang="en-US" dirty="0" smtClean="0"/>
              <a:t>;’ statement in the program is moved before the if statement?</a:t>
            </a:r>
          </a:p>
          <a:p>
            <a:r>
              <a:rPr lang="en-US" dirty="0"/>
              <a:t> </a:t>
            </a:r>
            <a:r>
              <a:rPr lang="en-US" dirty="0" smtClean="0"/>
              <a:t>Easy for </a:t>
            </a:r>
            <a:r>
              <a:rPr lang="en-US" dirty="0" err="1" smtClean="0"/>
              <a:t>OpenMP</a:t>
            </a:r>
            <a:r>
              <a:rPr lang="en-US" dirty="0" smtClean="0"/>
              <a:t> to create threads</a:t>
            </a:r>
          </a:p>
          <a:p>
            <a:pPr lvl="1"/>
            <a:r>
              <a:rPr lang="en-US" dirty="0"/>
              <a:t> </a:t>
            </a:r>
            <a:r>
              <a:rPr lang="en-US" b="1" dirty="0" smtClean="0">
                <a:solidFill>
                  <a:srgbClr val="FF0000"/>
                </a:solidFill>
              </a:rPr>
              <a:t>Deterministic multi-threaded program: no race condition – no two threads can access one memory location with one writing to it!</a:t>
            </a:r>
          </a:p>
          <a:p>
            <a:pPr lvl="1"/>
            <a:r>
              <a:rPr lang="en-US" dirty="0" smtClean="0"/>
              <a:t>Non-deterministic multi-threaded programs are mostly incorrect programs. </a:t>
            </a:r>
          </a:p>
          <a:p>
            <a:pPr lvl="1"/>
            <a:r>
              <a:rPr lang="en-US" dirty="0" smtClean="0"/>
              <a:t>Need to be mindful when making system/library routine calls.   </a:t>
            </a:r>
            <a:endParaRPr lang="en-US" dirty="0"/>
          </a:p>
        </p:txBody>
      </p:sp>
    </p:spTree>
    <p:extLst>
      <p:ext uri="{BB962C8B-B14F-4D97-AF65-F5344CB8AC3E}">
        <p14:creationId xmlns:p14="http://schemas.microsoft.com/office/powerpoint/2010/main" val="1196242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Data model</a:t>
            </a:r>
            <a:endParaRPr lang="en-US" dirty="0"/>
          </a:p>
        </p:txBody>
      </p:sp>
      <p:sp>
        <p:nvSpPr>
          <p:cNvPr id="3" name="Content Placeholder 2"/>
          <p:cNvSpPr>
            <a:spLocks noGrp="1"/>
          </p:cNvSpPr>
          <p:nvPr>
            <p:ph sz="quarter" idx="13"/>
          </p:nvPr>
        </p:nvSpPr>
        <p:spPr>
          <a:xfrm>
            <a:off x="4691920" y="1566408"/>
            <a:ext cx="6585679" cy="4706976"/>
          </a:xfrm>
        </p:spPr>
        <p:txBody>
          <a:bodyPr>
            <a:normAutofit fontScale="92500"/>
          </a:bodyPr>
          <a:lstStyle/>
          <a:p>
            <a:pPr>
              <a:spcBef>
                <a:spcPct val="50000"/>
              </a:spcBef>
              <a:buFontTx/>
              <a:buChar char="•"/>
            </a:pPr>
            <a:r>
              <a:rPr lang="en-US" altLang="en-US" dirty="0"/>
              <a:t>Private and shared variables  </a:t>
            </a:r>
          </a:p>
          <a:p>
            <a:pPr lvl="1">
              <a:spcBef>
                <a:spcPct val="50000"/>
              </a:spcBef>
              <a:buFontTx/>
              <a:buChar char="•"/>
            </a:pPr>
            <a:r>
              <a:rPr lang="en-US" altLang="en-US" dirty="0"/>
              <a:t>Variables in the global data space are accessed by all parallel threads (</a:t>
            </a:r>
            <a:r>
              <a:rPr lang="en-US" altLang="en-US" dirty="0">
                <a:solidFill>
                  <a:schemeClr val="accent2"/>
                </a:solidFill>
              </a:rPr>
              <a:t>shared </a:t>
            </a:r>
            <a:r>
              <a:rPr lang="en-US" altLang="en-US" dirty="0"/>
              <a:t>variables).</a:t>
            </a:r>
          </a:p>
          <a:p>
            <a:pPr lvl="1">
              <a:spcBef>
                <a:spcPct val="50000"/>
              </a:spcBef>
              <a:buFontTx/>
              <a:buChar char="•"/>
            </a:pPr>
            <a:r>
              <a:rPr lang="en-US" altLang="en-US" dirty="0"/>
              <a:t>  Variables in a thread’s private space can only be accessed by the thread (</a:t>
            </a:r>
            <a:r>
              <a:rPr lang="en-US" altLang="en-US" dirty="0">
                <a:solidFill>
                  <a:schemeClr val="accent2"/>
                </a:solidFill>
              </a:rPr>
              <a:t>private</a:t>
            </a:r>
            <a:r>
              <a:rPr lang="en-US" altLang="en-US" dirty="0"/>
              <a:t> variables)</a:t>
            </a:r>
          </a:p>
          <a:p>
            <a:pPr lvl="2">
              <a:spcBef>
                <a:spcPct val="50000"/>
              </a:spcBef>
              <a:buFontTx/>
              <a:buChar char="•"/>
            </a:pPr>
            <a:r>
              <a:rPr lang="en-US" altLang="en-US" dirty="0"/>
              <a:t> </a:t>
            </a:r>
            <a:r>
              <a:rPr lang="en-US" altLang="en-US" sz="1800" dirty="0"/>
              <a:t>several variations, depending on the initial values and whether the results are copied outside the region</a:t>
            </a:r>
            <a:r>
              <a:rPr lang="en-US" altLang="en-US" sz="1800" dirty="0" smtClean="0"/>
              <a:t>.</a:t>
            </a:r>
          </a:p>
          <a:p>
            <a:pPr lvl="1">
              <a:spcBef>
                <a:spcPct val="50000"/>
              </a:spcBef>
              <a:buFontTx/>
              <a:buChar char="•"/>
            </a:pPr>
            <a:r>
              <a:rPr lang="en-US" altLang="en-US" sz="2200" dirty="0" err="1" smtClean="0"/>
              <a:t>OpenMP</a:t>
            </a:r>
            <a:r>
              <a:rPr lang="en-US" altLang="en-US" sz="2200" dirty="0" smtClean="0"/>
              <a:t> allows for specification of private and shared variable before entering each parallel region. </a:t>
            </a:r>
          </a:p>
          <a:p>
            <a:pPr lvl="1">
              <a:spcBef>
                <a:spcPct val="50000"/>
              </a:spcBef>
              <a:buFontTx/>
              <a:buChar char="•"/>
            </a:pPr>
            <a:endParaRPr lang="en-US" altLang="en-US" sz="2200" dirty="0"/>
          </a:p>
          <a:p>
            <a:endParaRPr lang="en-US" dirty="0"/>
          </a:p>
        </p:txBody>
      </p:sp>
      <p:pic>
        <p:nvPicPr>
          <p:cNvPr id="4" name="Picture 5" descr="http://rac.uits.iu.edu/hpc/openmp_tutorial/C/exec_contxt.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9227" y="2342213"/>
            <a:ext cx="2586038" cy="245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6802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4294967295"/>
          </p:nvPr>
        </p:nvSpPr>
        <p:spPr>
          <a:xfrm>
            <a:off x="2098623" y="1299147"/>
            <a:ext cx="8019738" cy="2743200"/>
          </a:xfrm>
        </p:spPr>
        <p:txBody>
          <a:bodyPr>
            <a:normAutofit lnSpcReduction="10000"/>
          </a:bodyPr>
          <a:lstStyle/>
          <a:p>
            <a:pPr eaLnBrk="1" hangingPunct="1">
              <a:buFontTx/>
              <a:buNone/>
            </a:pPr>
            <a:endParaRPr lang="en-US" altLang="en-US" sz="1600" dirty="0">
              <a:latin typeface="Arial Unicode MS" pitchFamily="34" charset="-128"/>
            </a:endParaRPr>
          </a:p>
          <a:p>
            <a:pPr eaLnBrk="1" hangingPunct="1">
              <a:buFontTx/>
              <a:buNone/>
            </a:pPr>
            <a:r>
              <a:rPr lang="en-US" altLang="en-US" sz="1600" dirty="0">
                <a:latin typeface="Arial Unicode MS" pitchFamily="34" charset="-128"/>
              </a:rPr>
              <a:t>  for ( </a:t>
            </a:r>
            <a:r>
              <a:rPr lang="en-US" altLang="en-US" sz="1600" dirty="0" err="1">
                <a:latin typeface="Arial Unicode MS" pitchFamily="34" charset="-128"/>
              </a:rPr>
              <a:t>i</a:t>
            </a:r>
            <a:r>
              <a:rPr lang="en-US" altLang="en-US" sz="1600" dirty="0">
                <a:latin typeface="Arial Unicode MS" pitchFamily="34" charset="-128"/>
              </a:rPr>
              <a:t> = 0; </a:t>
            </a:r>
            <a:r>
              <a:rPr lang="en-US" altLang="en-US" sz="1600" dirty="0" err="1">
                <a:latin typeface="Arial Unicode MS" pitchFamily="34" charset="-128"/>
              </a:rPr>
              <a:t>i</a:t>
            </a:r>
            <a:r>
              <a:rPr lang="en-US" altLang="en-US" sz="1600" dirty="0">
                <a:latin typeface="Arial Unicode MS" pitchFamily="34" charset="-128"/>
              </a:rPr>
              <a:t> &lt; </a:t>
            </a:r>
            <a:r>
              <a:rPr lang="en-US" altLang="en-US" sz="1600" dirty="0" err="1">
                <a:latin typeface="Arial Unicode MS" pitchFamily="34" charset="-128"/>
              </a:rPr>
              <a:t>arraySize</a:t>
            </a:r>
            <a:r>
              <a:rPr lang="en-US" altLang="en-US" sz="1600" dirty="0">
                <a:latin typeface="Arial Unicode MS" pitchFamily="34" charset="-128"/>
              </a:rPr>
              <a:t>; </a:t>
            </a:r>
            <a:r>
              <a:rPr lang="en-US" altLang="en-US" sz="1600" dirty="0" err="1">
                <a:latin typeface="Arial Unicode MS" pitchFamily="34" charset="-128"/>
              </a:rPr>
              <a:t>i</a:t>
            </a:r>
            <a:r>
              <a:rPr lang="en-US" altLang="en-US" sz="1600" dirty="0">
                <a:latin typeface="Arial Unicode MS" pitchFamily="34" charset="-128"/>
              </a:rPr>
              <a:t>++ ) { </a:t>
            </a:r>
          </a:p>
          <a:p>
            <a:pPr eaLnBrk="1" hangingPunct="1">
              <a:buFontTx/>
              <a:buNone/>
            </a:pPr>
            <a:r>
              <a:rPr lang="en-US" altLang="en-US" sz="1600" dirty="0">
                <a:latin typeface="Arial Unicode MS" pitchFamily="34" charset="-128"/>
              </a:rPr>
              <a:t>     </a:t>
            </a:r>
            <a:r>
              <a:rPr lang="en-US" altLang="en-US" sz="1600" dirty="0" smtClean="0">
                <a:latin typeface="Arial Unicode MS" pitchFamily="34" charset="-128"/>
              </a:rPr>
              <a:t>  for </a:t>
            </a:r>
            <a:r>
              <a:rPr lang="en-US" altLang="en-US" sz="1600" dirty="0">
                <a:latin typeface="Arial Unicode MS" pitchFamily="34" charset="-128"/>
              </a:rPr>
              <a:t>( </a:t>
            </a:r>
            <a:r>
              <a:rPr lang="en-US" altLang="en-US" sz="1600" dirty="0" err="1">
                <a:latin typeface="Arial Unicode MS" pitchFamily="34" charset="-128"/>
              </a:rPr>
              <a:t>privIndx</a:t>
            </a:r>
            <a:r>
              <a:rPr lang="en-US" altLang="en-US" sz="1600" dirty="0">
                <a:latin typeface="Arial Unicode MS" pitchFamily="34" charset="-128"/>
              </a:rPr>
              <a:t> = 0; </a:t>
            </a:r>
            <a:r>
              <a:rPr lang="en-US" altLang="en-US" sz="1600" dirty="0" err="1">
                <a:latin typeface="Arial Unicode MS" pitchFamily="34" charset="-128"/>
              </a:rPr>
              <a:t>privIndx</a:t>
            </a:r>
            <a:r>
              <a:rPr lang="en-US" altLang="en-US" sz="1600" dirty="0">
                <a:latin typeface="Arial Unicode MS" pitchFamily="34" charset="-128"/>
              </a:rPr>
              <a:t> &lt; 16; </a:t>
            </a:r>
            <a:r>
              <a:rPr lang="en-US" altLang="en-US" sz="1600" dirty="0" err="1">
                <a:latin typeface="Arial Unicode MS" pitchFamily="34" charset="-128"/>
              </a:rPr>
              <a:t>privIndx</a:t>
            </a:r>
            <a:r>
              <a:rPr lang="en-US" altLang="en-US" sz="1600" dirty="0">
                <a:latin typeface="Arial Unicode MS" pitchFamily="34" charset="-128"/>
              </a:rPr>
              <a:t>++ ) { </a:t>
            </a:r>
            <a:endParaRPr lang="en-US" altLang="en-US" sz="1600" dirty="0" smtClean="0">
              <a:latin typeface="Arial Unicode MS" pitchFamily="34" charset="-128"/>
            </a:endParaRPr>
          </a:p>
          <a:p>
            <a:pPr eaLnBrk="1" hangingPunct="1">
              <a:buFontTx/>
              <a:buNone/>
            </a:pPr>
            <a:r>
              <a:rPr lang="en-US" altLang="en-US" sz="1600" dirty="0">
                <a:latin typeface="Arial Unicode MS" pitchFamily="34" charset="-128"/>
              </a:rPr>
              <a:t> </a:t>
            </a:r>
            <a:r>
              <a:rPr lang="en-US" altLang="en-US" sz="1600" dirty="0" smtClean="0">
                <a:latin typeface="Arial Unicode MS" pitchFamily="34" charset="-128"/>
              </a:rPr>
              <a:t>           </a:t>
            </a:r>
            <a:r>
              <a:rPr lang="en-US" altLang="en-US" sz="1600" dirty="0" err="1" smtClean="0">
                <a:latin typeface="Arial Unicode MS" pitchFamily="34" charset="-128"/>
              </a:rPr>
              <a:t>privDbl</a:t>
            </a:r>
            <a:r>
              <a:rPr lang="en-US" altLang="en-US" sz="1600" dirty="0" smtClean="0">
                <a:latin typeface="Arial Unicode MS" pitchFamily="34" charset="-128"/>
              </a:rPr>
              <a:t> </a:t>
            </a:r>
            <a:r>
              <a:rPr lang="en-US" altLang="en-US" sz="1600" dirty="0">
                <a:latin typeface="Arial Unicode MS" pitchFamily="34" charset="-128"/>
              </a:rPr>
              <a:t>= ( (double) </a:t>
            </a:r>
            <a:r>
              <a:rPr lang="en-US" altLang="en-US" sz="1600" dirty="0" err="1">
                <a:latin typeface="Arial Unicode MS" pitchFamily="34" charset="-128"/>
              </a:rPr>
              <a:t>privIndx</a:t>
            </a:r>
            <a:r>
              <a:rPr lang="en-US" altLang="en-US" sz="1600" dirty="0">
                <a:latin typeface="Arial Unicode MS" pitchFamily="34" charset="-128"/>
              </a:rPr>
              <a:t> ) / 16; </a:t>
            </a:r>
          </a:p>
          <a:p>
            <a:pPr eaLnBrk="1" hangingPunct="1">
              <a:buFontTx/>
              <a:buNone/>
            </a:pPr>
            <a:r>
              <a:rPr lang="en-US" altLang="en-US" sz="1600" dirty="0">
                <a:latin typeface="Arial Unicode MS" pitchFamily="34" charset="-128"/>
              </a:rPr>
              <a:t>      </a:t>
            </a:r>
            <a:r>
              <a:rPr lang="en-US" altLang="en-US" sz="1600" dirty="0" smtClean="0">
                <a:latin typeface="Arial Unicode MS" pitchFamily="34" charset="-128"/>
              </a:rPr>
              <a:t>      y[</a:t>
            </a:r>
            <a:r>
              <a:rPr lang="en-US" altLang="en-US" sz="1600" dirty="0" err="1" smtClean="0">
                <a:latin typeface="Arial Unicode MS" pitchFamily="34" charset="-128"/>
              </a:rPr>
              <a:t>i</a:t>
            </a:r>
            <a:r>
              <a:rPr lang="en-US" altLang="en-US" sz="1600" dirty="0">
                <a:latin typeface="Arial Unicode MS" pitchFamily="34" charset="-128"/>
              </a:rPr>
              <a:t>] = sin( </a:t>
            </a:r>
            <a:r>
              <a:rPr lang="en-US" altLang="en-US" sz="1600" dirty="0" err="1">
                <a:latin typeface="Arial Unicode MS" pitchFamily="34" charset="-128"/>
              </a:rPr>
              <a:t>exp</a:t>
            </a:r>
            <a:r>
              <a:rPr lang="en-US" altLang="en-US" sz="1600" dirty="0">
                <a:latin typeface="Arial Unicode MS" pitchFamily="34" charset="-128"/>
              </a:rPr>
              <a:t>( cos( - </a:t>
            </a:r>
            <a:r>
              <a:rPr lang="en-US" altLang="en-US" sz="1600" dirty="0" err="1">
                <a:latin typeface="Arial Unicode MS" pitchFamily="34" charset="-128"/>
              </a:rPr>
              <a:t>exp</a:t>
            </a:r>
            <a:r>
              <a:rPr lang="en-US" altLang="en-US" sz="1600" dirty="0">
                <a:latin typeface="Arial Unicode MS" pitchFamily="34" charset="-128"/>
              </a:rPr>
              <a:t>( sin(x[</a:t>
            </a:r>
            <a:r>
              <a:rPr lang="en-US" altLang="en-US" sz="1600" dirty="0" err="1">
                <a:latin typeface="Arial Unicode MS" pitchFamily="34" charset="-128"/>
              </a:rPr>
              <a:t>i</a:t>
            </a:r>
            <a:r>
              <a:rPr lang="en-US" altLang="en-US" sz="1600" dirty="0">
                <a:latin typeface="Arial Unicode MS" pitchFamily="34" charset="-128"/>
              </a:rPr>
              <a:t>]) ) ) ) ) + cos( </a:t>
            </a:r>
            <a:r>
              <a:rPr lang="en-US" altLang="en-US" sz="1600" dirty="0" err="1">
                <a:latin typeface="Arial Unicode MS" pitchFamily="34" charset="-128"/>
              </a:rPr>
              <a:t>privDbl</a:t>
            </a:r>
            <a:r>
              <a:rPr lang="en-US" altLang="en-US" sz="1600" dirty="0">
                <a:latin typeface="Arial Unicode MS" pitchFamily="34" charset="-128"/>
              </a:rPr>
              <a:t> ); </a:t>
            </a:r>
          </a:p>
          <a:p>
            <a:pPr eaLnBrk="1" hangingPunct="1">
              <a:buFontTx/>
              <a:buNone/>
            </a:pPr>
            <a:r>
              <a:rPr lang="en-US" altLang="en-US" sz="1600" dirty="0">
                <a:latin typeface="Arial Unicode MS" pitchFamily="34" charset="-128"/>
              </a:rPr>
              <a:t>   } </a:t>
            </a:r>
          </a:p>
          <a:p>
            <a:pPr eaLnBrk="1" hangingPunct="1">
              <a:buFontTx/>
              <a:buNone/>
            </a:pPr>
            <a:r>
              <a:rPr lang="en-US" altLang="en-US" sz="1600" dirty="0">
                <a:latin typeface="Arial Unicode MS" pitchFamily="34" charset="-128"/>
              </a:rPr>
              <a:t>} </a:t>
            </a:r>
          </a:p>
        </p:txBody>
      </p:sp>
      <p:sp>
        <p:nvSpPr>
          <p:cNvPr id="11268" name="Text Box 6"/>
          <p:cNvSpPr txBox="1">
            <a:spLocks noChangeArrowheads="1"/>
          </p:cNvSpPr>
          <p:nvPr/>
        </p:nvSpPr>
        <p:spPr bwMode="auto">
          <a:xfrm>
            <a:off x="2098623" y="4621969"/>
            <a:ext cx="785022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dirty="0" smtClean="0"/>
              <a:t>Can this loop run in parallel? On what condition</a:t>
            </a:r>
            <a:r>
              <a:rPr lang="en-US" altLang="en-US" dirty="0" smtClean="0"/>
              <a:t>?</a:t>
            </a:r>
          </a:p>
          <a:p>
            <a:pPr eaLnBrk="1" hangingPunct="1"/>
            <a:r>
              <a:rPr lang="en-US" altLang="zh-CN" dirty="0" smtClean="0"/>
              <a:t>If one has a choice, one should parallelize inner or outer loop?</a:t>
            </a:r>
            <a:endParaRPr lang="en-US" altLang="en-US" dirty="0"/>
          </a:p>
        </p:txBody>
      </p:sp>
    </p:spTree>
    <p:extLst>
      <p:ext uri="{BB962C8B-B14F-4D97-AF65-F5344CB8AC3E}">
        <p14:creationId xmlns:p14="http://schemas.microsoft.com/office/powerpoint/2010/main" val="1284001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4294967295"/>
          </p:nvPr>
        </p:nvSpPr>
        <p:spPr>
          <a:xfrm>
            <a:off x="2900597" y="609600"/>
            <a:ext cx="8019738" cy="2743200"/>
          </a:xfrm>
        </p:spPr>
        <p:txBody>
          <a:bodyPr>
            <a:normAutofit lnSpcReduction="10000"/>
          </a:bodyPr>
          <a:lstStyle/>
          <a:p>
            <a:pPr eaLnBrk="1" hangingPunct="1">
              <a:buFontTx/>
              <a:buNone/>
            </a:pPr>
            <a:r>
              <a:rPr lang="en-US" altLang="en-US" sz="1600" dirty="0">
                <a:latin typeface="Arial Unicode MS" pitchFamily="34" charset="-128"/>
              </a:rPr>
              <a:t>#pragma </a:t>
            </a:r>
            <a:r>
              <a:rPr lang="en-US" altLang="en-US" sz="1600" dirty="0" err="1">
                <a:latin typeface="Arial Unicode MS" pitchFamily="34" charset="-128"/>
              </a:rPr>
              <a:t>omp</a:t>
            </a:r>
            <a:r>
              <a:rPr lang="en-US" altLang="en-US" sz="1600" dirty="0">
                <a:latin typeface="Arial Unicode MS" pitchFamily="34" charset="-128"/>
              </a:rPr>
              <a:t> parallel for private( </a:t>
            </a:r>
            <a:r>
              <a:rPr lang="en-US" altLang="en-US" sz="1600" dirty="0" err="1">
                <a:latin typeface="Arial Unicode MS" pitchFamily="34" charset="-128"/>
              </a:rPr>
              <a:t>privIndx</a:t>
            </a:r>
            <a:r>
              <a:rPr lang="en-US" altLang="en-US" sz="1600" dirty="0">
                <a:latin typeface="Arial Unicode MS" pitchFamily="34" charset="-128"/>
              </a:rPr>
              <a:t>, </a:t>
            </a:r>
            <a:r>
              <a:rPr lang="en-US" altLang="en-US" sz="1600" dirty="0" err="1">
                <a:latin typeface="Arial Unicode MS" pitchFamily="34" charset="-128"/>
              </a:rPr>
              <a:t>privDbl</a:t>
            </a:r>
            <a:r>
              <a:rPr lang="en-US" altLang="en-US" sz="1600" dirty="0">
                <a:latin typeface="Arial Unicode MS" pitchFamily="34" charset="-128"/>
              </a:rPr>
              <a:t> ) </a:t>
            </a:r>
          </a:p>
          <a:p>
            <a:pPr eaLnBrk="1" hangingPunct="1">
              <a:buFontTx/>
              <a:buNone/>
            </a:pPr>
            <a:r>
              <a:rPr lang="en-US" altLang="en-US" sz="1600" dirty="0">
                <a:latin typeface="Arial Unicode MS" pitchFamily="34" charset="-128"/>
              </a:rPr>
              <a:t>  for ( </a:t>
            </a:r>
            <a:r>
              <a:rPr lang="en-US" altLang="en-US" sz="1600" dirty="0" err="1">
                <a:latin typeface="Arial Unicode MS" pitchFamily="34" charset="-128"/>
              </a:rPr>
              <a:t>i</a:t>
            </a:r>
            <a:r>
              <a:rPr lang="en-US" altLang="en-US" sz="1600" dirty="0">
                <a:latin typeface="Arial Unicode MS" pitchFamily="34" charset="-128"/>
              </a:rPr>
              <a:t> = 0; </a:t>
            </a:r>
            <a:r>
              <a:rPr lang="en-US" altLang="en-US" sz="1600" dirty="0" err="1">
                <a:latin typeface="Arial Unicode MS" pitchFamily="34" charset="-128"/>
              </a:rPr>
              <a:t>i</a:t>
            </a:r>
            <a:r>
              <a:rPr lang="en-US" altLang="en-US" sz="1600" dirty="0">
                <a:latin typeface="Arial Unicode MS" pitchFamily="34" charset="-128"/>
              </a:rPr>
              <a:t> &lt; </a:t>
            </a:r>
            <a:r>
              <a:rPr lang="en-US" altLang="en-US" sz="1600" dirty="0" err="1">
                <a:latin typeface="Arial Unicode MS" pitchFamily="34" charset="-128"/>
              </a:rPr>
              <a:t>arraySize</a:t>
            </a:r>
            <a:r>
              <a:rPr lang="en-US" altLang="en-US" sz="1600" dirty="0">
                <a:latin typeface="Arial Unicode MS" pitchFamily="34" charset="-128"/>
              </a:rPr>
              <a:t>; </a:t>
            </a:r>
            <a:r>
              <a:rPr lang="en-US" altLang="en-US" sz="1600" dirty="0" err="1">
                <a:latin typeface="Arial Unicode MS" pitchFamily="34" charset="-128"/>
              </a:rPr>
              <a:t>i</a:t>
            </a:r>
            <a:r>
              <a:rPr lang="en-US" altLang="en-US" sz="1600" dirty="0">
                <a:latin typeface="Arial Unicode MS" pitchFamily="34" charset="-128"/>
              </a:rPr>
              <a:t>++ ) { </a:t>
            </a:r>
          </a:p>
          <a:p>
            <a:pPr eaLnBrk="1" hangingPunct="1">
              <a:buFontTx/>
              <a:buNone/>
            </a:pPr>
            <a:r>
              <a:rPr lang="en-US" altLang="en-US" sz="1600" dirty="0">
                <a:latin typeface="Arial Unicode MS" pitchFamily="34" charset="-128"/>
              </a:rPr>
              <a:t>     </a:t>
            </a:r>
            <a:r>
              <a:rPr lang="en-US" altLang="en-US" sz="1600" dirty="0" smtClean="0">
                <a:latin typeface="Arial Unicode MS" pitchFamily="34" charset="-128"/>
              </a:rPr>
              <a:t>  for </a:t>
            </a:r>
            <a:r>
              <a:rPr lang="en-US" altLang="en-US" sz="1600" dirty="0">
                <a:latin typeface="Arial Unicode MS" pitchFamily="34" charset="-128"/>
              </a:rPr>
              <a:t>( </a:t>
            </a:r>
            <a:r>
              <a:rPr lang="en-US" altLang="en-US" sz="1600" dirty="0" err="1">
                <a:latin typeface="Arial Unicode MS" pitchFamily="34" charset="-128"/>
              </a:rPr>
              <a:t>privIndx</a:t>
            </a:r>
            <a:r>
              <a:rPr lang="en-US" altLang="en-US" sz="1600" dirty="0">
                <a:latin typeface="Arial Unicode MS" pitchFamily="34" charset="-128"/>
              </a:rPr>
              <a:t> = 0; </a:t>
            </a:r>
            <a:r>
              <a:rPr lang="en-US" altLang="en-US" sz="1600" dirty="0" err="1">
                <a:latin typeface="Arial Unicode MS" pitchFamily="34" charset="-128"/>
              </a:rPr>
              <a:t>privIndx</a:t>
            </a:r>
            <a:r>
              <a:rPr lang="en-US" altLang="en-US" sz="1600" dirty="0">
                <a:latin typeface="Arial Unicode MS" pitchFamily="34" charset="-128"/>
              </a:rPr>
              <a:t> &lt; 16; </a:t>
            </a:r>
            <a:r>
              <a:rPr lang="en-US" altLang="en-US" sz="1600" dirty="0" err="1">
                <a:latin typeface="Arial Unicode MS" pitchFamily="34" charset="-128"/>
              </a:rPr>
              <a:t>privIndx</a:t>
            </a:r>
            <a:r>
              <a:rPr lang="en-US" altLang="en-US" sz="1600" dirty="0">
                <a:latin typeface="Arial Unicode MS" pitchFamily="34" charset="-128"/>
              </a:rPr>
              <a:t>++ ) { </a:t>
            </a:r>
            <a:endParaRPr lang="en-US" altLang="en-US" sz="1600" dirty="0" smtClean="0">
              <a:latin typeface="Arial Unicode MS" pitchFamily="34" charset="-128"/>
            </a:endParaRPr>
          </a:p>
          <a:p>
            <a:pPr eaLnBrk="1" hangingPunct="1">
              <a:buFontTx/>
              <a:buNone/>
            </a:pPr>
            <a:r>
              <a:rPr lang="en-US" altLang="en-US" sz="1600" dirty="0">
                <a:latin typeface="Arial Unicode MS" pitchFamily="34" charset="-128"/>
              </a:rPr>
              <a:t> </a:t>
            </a:r>
            <a:r>
              <a:rPr lang="en-US" altLang="en-US" sz="1600" dirty="0" smtClean="0">
                <a:latin typeface="Arial Unicode MS" pitchFamily="34" charset="-128"/>
              </a:rPr>
              <a:t>           </a:t>
            </a:r>
            <a:r>
              <a:rPr lang="en-US" altLang="en-US" sz="1600" dirty="0" err="1" smtClean="0">
                <a:latin typeface="Arial Unicode MS" pitchFamily="34" charset="-128"/>
              </a:rPr>
              <a:t>privDbl</a:t>
            </a:r>
            <a:r>
              <a:rPr lang="en-US" altLang="en-US" sz="1600" dirty="0" smtClean="0">
                <a:latin typeface="Arial Unicode MS" pitchFamily="34" charset="-128"/>
              </a:rPr>
              <a:t> </a:t>
            </a:r>
            <a:r>
              <a:rPr lang="en-US" altLang="en-US" sz="1600" dirty="0">
                <a:latin typeface="Arial Unicode MS" pitchFamily="34" charset="-128"/>
              </a:rPr>
              <a:t>= ( (double) </a:t>
            </a:r>
            <a:r>
              <a:rPr lang="en-US" altLang="en-US" sz="1600" dirty="0" err="1">
                <a:latin typeface="Arial Unicode MS" pitchFamily="34" charset="-128"/>
              </a:rPr>
              <a:t>privIndx</a:t>
            </a:r>
            <a:r>
              <a:rPr lang="en-US" altLang="en-US" sz="1600" dirty="0">
                <a:latin typeface="Arial Unicode MS" pitchFamily="34" charset="-128"/>
              </a:rPr>
              <a:t> ) / 16; </a:t>
            </a:r>
          </a:p>
          <a:p>
            <a:pPr eaLnBrk="1" hangingPunct="1">
              <a:buFontTx/>
              <a:buNone/>
            </a:pPr>
            <a:r>
              <a:rPr lang="en-US" altLang="en-US" sz="1600" dirty="0">
                <a:latin typeface="Arial Unicode MS" pitchFamily="34" charset="-128"/>
              </a:rPr>
              <a:t>      </a:t>
            </a:r>
            <a:r>
              <a:rPr lang="en-US" altLang="en-US" sz="1600" dirty="0" smtClean="0">
                <a:latin typeface="Arial Unicode MS" pitchFamily="34" charset="-128"/>
              </a:rPr>
              <a:t>      y[</a:t>
            </a:r>
            <a:r>
              <a:rPr lang="en-US" altLang="en-US" sz="1600" dirty="0" err="1" smtClean="0">
                <a:latin typeface="Arial Unicode MS" pitchFamily="34" charset="-128"/>
              </a:rPr>
              <a:t>i</a:t>
            </a:r>
            <a:r>
              <a:rPr lang="en-US" altLang="en-US" sz="1600" dirty="0">
                <a:latin typeface="Arial Unicode MS" pitchFamily="34" charset="-128"/>
              </a:rPr>
              <a:t>] = sin( </a:t>
            </a:r>
            <a:r>
              <a:rPr lang="en-US" altLang="en-US" sz="1600" dirty="0" err="1">
                <a:latin typeface="Arial Unicode MS" pitchFamily="34" charset="-128"/>
              </a:rPr>
              <a:t>exp</a:t>
            </a:r>
            <a:r>
              <a:rPr lang="en-US" altLang="en-US" sz="1600" dirty="0">
                <a:latin typeface="Arial Unicode MS" pitchFamily="34" charset="-128"/>
              </a:rPr>
              <a:t>( cos( - </a:t>
            </a:r>
            <a:r>
              <a:rPr lang="en-US" altLang="en-US" sz="1600" dirty="0" err="1">
                <a:latin typeface="Arial Unicode MS" pitchFamily="34" charset="-128"/>
              </a:rPr>
              <a:t>exp</a:t>
            </a:r>
            <a:r>
              <a:rPr lang="en-US" altLang="en-US" sz="1600" dirty="0">
                <a:latin typeface="Arial Unicode MS" pitchFamily="34" charset="-128"/>
              </a:rPr>
              <a:t>( sin(x[</a:t>
            </a:r>
            <a:r>
              <a:rPr lang="en-US" altLang="en-US" sz="1600" dirty="0" err="1">
                <a:latin typeface="Arial Unicode MS" pitchFamily="34" charset="-128"/>
              </a:rPr>
              <a:t>i</a:t>
            </a:r>
            <a:r>
              <a:rPr lang="en-US" altLang="en-US" sz="1600" dirty="0">
                <a:latin typeface="Arial Unicode MS" pitchFamily="34" charset="-128"/>
              </a:rPr>
              <a:t>]) ) ) ) ) + cos( </a:t>
            </a:r>
            <a:r>
              <a:rPr lang="en-US" altLang="en-US" sz="1600" dirty="0" err="1">
                <a:latin typeface="Arial Unicode MS" pitchFamily="34" charset="-128"/>
              </a:rPr>
              <a:t>privDbl</a:t>
            </a:r>
            <a:r>
              <a:rPr lang="en-US" altLang="en-US" sz="1600" dirty="0">
                <a:latin typeface="Arial Unicode MS" pitchFamily="34" charset="-128"/>
              </a:rPr>
              <a:t> ); </a:t>
            </a:r>
          </a:p>
          <a:p>
            <a:pPr eaLnBrk="1" hangingPunct="1">
              <a:buFontTx/>
              <a:buNone/>
            </a:pPr>
            <a:r>
              <a:rPr lang="en-US" altLang="en-US" sz="1600" dirty="0">
                <a:latin typeface="Arial Unicode MS" pitchFamily="34" charset="-128"/>
              </a:rPr>
              <a:t>   } </a:t>
            </a:r>
          </a:p>
          <a:p>
            <a:pPr eaLnBrk="1" hangingPunct="1">
              <a:buFontTx/>
              <a:buNone/>
            </a:pPr>
            <a:r>
              <a:rPr lang="en-US" altLang="en-US" sz="1600" dirty="0">
                <a:latin typeface="Arial Unicode MS" pitchFamily="34" charset="-128"/>
              </a:rPr>
              <a:t>} </a:t>
            </a:r>
          </a:p>
        </p:txBody>
      </p:sp>
      <p:pic>
        <p:nvPicPr>
          <p:cNvPr id="11267" name="Picture 5" descr="http://rac.uits.iu.edu/hpc/openmp_tutorial/C/exec_contxt_arrayUpdate_II.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6420" y="3605135"/>
            <a:ext cx="5029200"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Text Box 6"/>
          <p:cNvSpPr txBox="1">
            <a:spLocks noChangeArrowheads="1"/>
          </p:cNvSpPr>
          <p:nvPr/>
        </p:nvSpPr>
        <p:spPr bwMode="auto">
          <a:xfrm>
            <a:off x="7146562" y="3812500"/>
            <a:ext cx="428995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dirty="0"/>
              <a:t>Parallel for loop </a:t>
            </a:r>
            <a:r>
              <a:rPr lang="en-US" altLang="en-US" dirty="0" smtClean="0"/>
              <a:t>index variable </a:t>
            </a:r>
            <a:r>
              <a:rPr lang="en-US" altLang="en-US" dirty="0"/>
              <a:t>is</a:t>
            </a:r>
          </a:p>
          <a:p>
            <a:pPr eaLnBrk="1" hangingPunct="1"/>
            <a:r>
              <a:rPr lang="en-US" altLang="en-US" dirty="0" smtClean="0"/>
              <a:t>private </a:t>
            </a:r>
            <a:r>
              <a:rPr lang="en-US" altLang="en-US" dirty="0"/>
              <a:t>by default.</a:t>
            </a:r>
          </a:p>
        </p:txBody>
      </p:sp>
    </p:spTree>
    <p:extLst>
      <p:ext uri="{BB962C8B-B14F-4D97-AF65-F5344CB8AC3E}">
        <p14:creationId xmlns:p14="http://schemas.microsoft.com/office/powerpoint/2010/main" val="1604202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OpenMP</a:t>
            </a:r>
            <a:r>
              <a:rPr lang="en-US" altLang="en-US" dirty="0"/>
              <a:t> directives</a:t>
            </a:r>
            <a:endParaRPr lang="en-US" dirty="0"/>
          </a:p>
        </p:txBody>
      </p:sp>
      <p:sp>
        <p:nvSpPr>
          <p:cNvPr id="3" name="Content Placeholder 2"/>
          <p:cNvSpPr>
            <a:spLocks noGrp="1"/>
          </p:cNvSpPr>
          <p:nvPr>
            <p:ph sz="quarter" idx="13"/>
          </p:nvPr>
        </p:nvSpPr>
        <p:spPr/>
        <p:txBody>
          <a:bodyPr>
            <a:normAutofit fontScale="92500"/>
          </a:bodyPr>
          <a:lstStyle/>
          <a:p>
            <a:r>
              <a:rPr lang="en-US" altLang="en-US" dirty="0"/>
              <a:t>Format:</a:t>
            </a:r>
          </a:p>
          <a:p>
            <a:pPr lvl="1">
              <a:buNone/>
            </a:pPr>
            <a:r>
              <a:rPr lang="en-US" altLang="en-US" dirty="0"/>
              <a:t>#</a:t>
            </a:r>
            <a:r>
              <a:rPr lang="en-US" altLang="en-US" dirty="0" err="1"/>
              <a:t>progma</a:t>
            </a:r>
            <a:r>
              <a:rPr lang="en-US" altLang="en-US" dirty="0"/>
              <a:t> </a:t>
            </a:r>
            <a:r>
              <a:rPr lang="en-US" altLang="en-US" dirty="0" err="1"/>
              <a:t>omp</a:t>
            </a:r>
            <a:r>
              <a:rPr lang="en-US" altLang="en-US" dirty="0"/>
              <a:t> directive-name [clause,..] newline</a:t>
            </a:r>
          </a:p>
          <a:p>
            <a:pPr lvl="1">
              <a:buNone/>
            </a:pPr>
            <a:r>
              <a:rPr lang="en-US" altLang="en-US" dirty="0"/>
              <a:t>(use ‘\’ for multiple lines)</a:t>
            </a:r>
          </a:p>
          <a:p>
            <a:r>
              <a:rPr lang="en-US" altLang="en-US" dirty="0"/>
              <a:t>Example:</a:t>
            </a:r>
          </a:p>
          <a:p>
            <a:pPr lvl="1">
              <a:buNone/>
            </a:pPr>
            <a:r>
              <a:rPr lang="en-US" altLang="en-US" sz="2000" dirty="0">
                <a:latin typeface="Arial Unicode MS" pitchFamily="34" charset="-128"/>
              </a:rPr>
              <a:t>#pragma </a:t>
            </a:r>
            <a:r>
              <a:rPr lang="en-US" altLang="en-US" sz="2000" dirty="0" err="1">
                <a:latin typeface="Arial Unicode MS" pitchFamily="34" charset="-128"/>
              </a:rPr>
              <a:t>omp</a:t>
            </a:r>
            <a:r>
              <a:rPr lang="en-US" altLang="en-US" sz="2000" dirty="0">
                <a:latin typeface="Arial Unicode MS" pitchFamily="34" charset="-128"/>
              </a:rPr>
              <a:t> parallel default(shared) private(</a:t>
            </a:r>
            <a:r>
              <a:rPr lang="en-US" altLang="en-US" sz="2000" dirty="0" err="1">
                <a:latin typeface="Arial Unicode MS" pitchFamily="34" charset="-128"/>
              </a:rPr>
              <a:t>beta,pi</a:t>
            </a:r>
            <a:r>
              <a:rPr lang="en-US" altLang="en-US" sz="2000" dirty="0">
                <a:latin typeface="Arial Unicode MS" pitchFamily="34" charset="-128"/>
              </a:rPr>
              <a:t>)</a:t>
            </a:r>
            <a:r>
              <a:rPr lang="en-US" altLang="en-US" sz="2000" dirty="0"/>
              <a:t> </a:t>
            </a:r>
          </a:p>
          <a:p>
            <a:r>
              <a:rPr lang="en-US" altLang="en-US" dirty="0"/>
              <a:t>Scope of a directive is one block of statements { </a:t>
            </a:r>
            <a:r>
              <a:rPr lang="en-US" altLang="en-US" dirty="0" smtClean="0"/>
              <a:t>…}</a:t>
            </a:r>
          </a:p>
          <a:p>
            <a:r>
              <a:rPr lang="en-US" altLang="en-US" dirty="0" smtClean="0"/>
              <a:t>More detail in the specification at </a:t>
            </a:r>
            <a:r>
              <a:rPr lang="en-US" altLang="en-US" dirty="0" smtClean="0">
                <a:hlinkClick r:id="rId2"/>
              </a:rPr>
              <a:t>http://www.openmp.org/</a:t>
            </a:r>
            <a:r>
              <a:rPr lang="en-US" altLang="en-US" dirty="0"/>
              <a:t> </a:t>
            </a:r>
            <a:r>
              <a:rPr lang="en-US" altLang="en-US" dirty="0" smtClean="0"/>
              <a:t>(</a:t>
            </a:r>
            <a:r>
              <a:rPr lang="en-US" altLang="en-US" dirty="0" err="1" smtClean="0"/>
              <a:t>OpenMP</a:t>
            </a:r>
            <a:r>
              <a:rPr lang="en-US" altLang="en-US" dirty="0"/>
              <a:t> 5.0 at https://</a:t>
            </a:r>
            <a:r>
              <a:rPr lang="en-US" altLang="en-US" dirty="0" smtClean="0"/>
              <a:t>www.openmp.org/spec-html/5.0/openmp.html)</a:t>
            </a:r>
          </a:p>
        </p:txBody>
      </p:sp>
    </p:spTree>
    <p:extLst>
      <p:ext uri="{BB962C8B-B14F-4D97-AF65-F5344CB8AC3E}">
        <p14:creationId xmlns:p14="http://schemas.microsoft.com/office/powerpoint/2010/main" val="2214452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Parallel region construct</a:t>
            </a:r>
            <a:endParaRPr lang="en-US" dirty="0"/>
          </a:p>
        </p:txBody>
      </p:sp>
      <p:sp>
        <p:nvSpPr>
          <p:cNvPr id="3" name="Content Placeholder 2"/>
          <p:cNvSpPr>
            <a:spLocks noGrp="1"/>
          </p:cNvSpPr>
          <p:nvPr>
            <p:ph sz="quarter" idx="13"/>
          </p:nvPr>
        </p:nvSpPr>
        <p:spPr/>
        <p:txBody>
          <a:bodyPr>
            <a:normAutofit/>
          </a:bodyPr>
          <a:lstStyle/>
          <a:p>
            <a:pPr>
              <a:lnSpc>
                <a:spcPct val="90000"/>
              </a:lnSpc>
            </a:pPr>
            <a:r>
              <a:rPr lang="en-US" altLang="en-US" sz="2000" dirty="0"/>
              <a:t>A block of code that will be executed by multiple threads.</a:t>
            </a:r>
          </a:p>
          <a:p>
            <a:pPr lvl="1">
              <a:lnSpc>
                <a:spcPct val="90000"/>
              </a:lnSpc>
              <a:buNone/>
            </a:pPr>
            <a:r>
              <a:rPr lang="en-US" altLang="en-US" sz="1800" dirty="0">
                <a:latin typeface="Arial Unicode MS" pitchFamily="34" charset="-128"/>
              </a:rPr>
              <a:t>#pragma </a:t>
            </a:r>
            <a:r>
              <a:rPr lang="en-US" altLang="en-US" sz="1800" dirty="0" err="1">
                <a:latin typeface="Arial Unicode MS" pitchFamily="34" charset="-128"/>
              </a:rPr>
              <a:t>omp</a:t>
            </a:r>
            <a:r>
              <a:rPr lang="en-US" altLang="en-US" sz="1800" dirty="0">
                <a:latin typeface="Arial Unicode MS" pitchFamily="34" charset="-128"/>
              </a:rPr>
              <a:t> parallel </a:t>
            </a:r>
            <a:r>
              <a:rPr lang="en-US" altLang="en-US" sz="1800" i="1" dirty="0">
                <a:latin typeface="Arial Unicode MS" pitchFamily="34" charset="-128"/>
              </a:rPr>
              <a:t>[clause …] </a:t>
            </a:r>
          </a:p>
          <a:p>
            <a:pPr lvl="1">
              <a:lnSpc>
                <a:spcPct val="90000"/>
              </a:lnSpc>
              <a:buNone/>
            </a:pPr>
            <a:r>
              <a:rPr lang="en-US" altLang="en-US" sz="1800" i="1" dirty="0">
                <a:latin typeface="Arial Unicode MS" pitchFamily="34" charset="-128"/>
              </a:rPr>
              <a:t>{</a:t>
            </a:r>
          </a:p>
          <a:p>
            <a:pPr lvl="1">
              <a:lnSpc>
                <a:spcPct val="90000"/>
              </a:lnSpc>
              <a:buNone/>
            </a:pPr>
            <a:r>
              <a:rPr lang="en-US" altLang="en-US" sz="1800" i="1" dirty="0">
                <a:latin typeface="Arial Unicode MS" pitchFamily="34" charset="-128"/>
              </a:rPr>
              <a:t>  ……</a:t>
            </a:r>
          </a:p>
          <a:p>
            <a:pPr lvl="1">
              <a:lnSpc>
                <a:spcPct val="90000"/>
              </a:lnSpc>
              <a:buNone/>
            </a:pPr>
            <a:r>
              <a:rPr lang="en-US" altLang="en-US" sz="1800" i="1" dirty="0">
                <a:latin typeface="Arial Unicode MS" pitchFamily="34" charset="-128"/>
              </a:rPr>
              <a:t>}  </a:t>
            </a:r>
            <a:r>
              <a:rPr lang="en-US" altLang="en-US" sz="1800" i="1" dirty="0">
                <a:solidFill>
                  <a:srgbClr val="FF0000"/>
                </a:solidFill>
                <a:latin typeface="Arial Unicode MS" pitchFamily="34" charset="-128"/>
              </a:rPr>
              <a:t>(implied barrier)</a:t>
            </a:r>
          </a:p>
          <a:p>
            <a:pPr lvl="1">
              <a:lnSpc>
                <a:spcPct val="90000"/>
              </a:lnSpc>
              <a:buNone/>
            </a:pPr>
            <a:endParaRPr lang="en-US" altLang="en-US" sz="1800" i="1" dirty="0">
              <a:latin typeface="Arial Unicode MS" pitchFamily="34" charset="-128"/>
            </a:endParaRPr>
          </a:p>
          <a:p>
            <a:pPr lvl="1">
              <a:lnSpc>
                <a:spcPct val="90000"/>
              </a:lnSpc>
              <a:buNone/>
            </a:pPr>
            <a:r>
              <a:rPr lang="en-US" altLang="en-US" sz="1800" i="1" dirty="0">
                <a:latin typeface="Arial Unicode MS" pitchFamily="34" charset="-128"/>
              </a:rPr>
              <a:t>Clauses:  </a:t>
            </a:r>
            <a:r>
              <a:rPr lang="en-US" altLang="en-US" sz="1800" dirty="0">
                <a:latin typeface="Arial Unicode MS" pitchFamily="34" charset="-128"/>
              </a:rPr>
              <a:t>if</a:t>
            </a:r>
            <a:r>
              <a:rPr lang="en-US" altLang="en-US" sz="1800" i="1" dirty="0">
                <a:latin typeface="Arial Unicode MS" pitchFamily="34" charset="-128"/>
              </a:rPr>
              <a:t> </a:t>
            </a:r>
            <a:r>
              <a:rPr lang="en-US" altLang="en-US" sz="1800" i="1" dirty="0" smtClean="0">
                <a:latin typeface="Arial Unicode MS" pitchFamily="34" charset="-128"/>
              </a:rPr>
              <a:t>([parallel :]expression</a:t>
            </a:r>
            <a:r>
              <a:rPr lang="en-US" altLang="en-US" sz="1800" i="1" dirty="0">
                <a:latin typeface="Arial Unicode MS" pitchFamily="34" charset="-128"/>
              </a:rPr>
              <a:t>),  </a:t>
            </a:r>
            <a:r>
              <a:rPr lang="en-US" altLang="en-US" sz="1800" dirty="0" err="1" smtClean="0">
                <a:latin typeface="Arial Unicode MS" pitchFamily="34" charset="-128"/>
              </a:rPr>
              <a:t>num_thread</a:t>
            </a:r>
            <a:r>
              <a:rPr lang="en-US" altLang="en-US" sz="1800" dirty="0" smtClean="0">
                <a:latin typeface="Arial Unicode MS" pitchFamily="34" charset="-128"/>
              </a:rPr>
              <a:t>(</a:t>
            </a:r>
            <a:r>
              <a:rPr lang="en-US" altLang="en-US" sz="1800" i="1" dirty="0" smtClean="0">
                <a:latin typeface="Arial Unicode MS" pitchFamily="34" charset="-128"/>
              </a:rPr>
              <a:t>integer-expression), </a:t>
            </a:r>
            <a:r>
              <a:rPr lang="en-US" altLang="en-US" sz="1800" dirty="0" smtClean="0">
                <a:latin typeface="Arial Unicode MS" pitchFamily="34" charset="-128"/>
              </a:rPr>
              <a:t>private </a:t>
            </a:r>
            <a:r>
              <a:rPr lang="en-US" altLang="en-US" sz="1800" i="1" dirty="0">
                <a:latin typeface="Arial Unicode MS" pitchFamily="34" charset="-128"/>
              </a:rPr>
              <a:t>(list), </a:t>
            </a:r>
            <a:r>
              <a:rPr lang="en-US" altLang="en-US" sz="1800" dirty="0">
                <a:latin typeface="Arial Unicode MS" pitchFamily="34" charset="-128"/>
              </a:rPr>
              <a:t>shared </a:t>
            </a:r>
            <a:r>
              <a:rPr lang="en-US" altLang="en-US" sz="1800" i="1" dirty="0">
                <a:latin typeface="Arial Unicode MS" pitchFamily="34" charset="-128"/>
              </a:rPr>
              <a:t>(list), </a:t>
            </a:r>
            <a:r>
              <a:rPr lang="en-US" altLang="en-US" sz="1800" dirty="0">
                <a:latin typeface="Arial Unicode MS" pitchFamily="34" charset="-128"/>
              </a:rPr>
              <a:t>default (shared | none),</a:t>
            </a:r>
            <a:r>
              <a:rPr lang="en-US" altLang="en-US" sz="1800" i="1" dirty="0">
                <a:latin typeface="Arial Unicode MS" pitchFamily="34" charset="-128"/>
              </a:rPr>
              <a:t> </a:t>
            </a:r>
            <a:r>
              <a:rPr lang="en-US" altLang="en-US" sz="1800" dirty="0">
                <a:latin typeface="Arial Unicode MS" pitchFamily="34" charset="-128"/>
              </a:rPr>
              <a:t>reduction </a:t>
            </a:r>
            <a:r>
              <a:rPr lang="en-US" altLang="en-US" sz="1800" i="1" dirty="0" smtClean="0">
                <a:latin typeface="Arial Unicode MS" pitchFamily="34" charset="-128"/>
              </a:rPr>
              <a:t>([reduction-modifier,] reduction-modifier: list), </a:t>
            </a:r>
            <a:r>
              <a:rPr lang="en-US" altLang="en-US" sz="1800" dirty="0" err="1">
                <a:latin typeface="Arial Unicode MS" pitchFamily="34" charset="-128"/>
              </a:rPr>
              <a:t>firstprivate</a:t>
            </a:r>
            <a:r>
              <a:rPr lang="en-US" altLang="en-US" sz="1800" i="1" dirty="0">
                <a:latin typeface="Arial Unicode MS" pitchFamily="34" charset="-128"/>
              </a:rPr>
              <a:t>(list),</a:t>
            </a:r>
            <a:r>
              <a:rPr lang="en-US" altLang="en-US" sz="1800" dirty="0">
                <a:latin typeface="Arial Unicode MS" pitchFamily="34" charset="-128"/>
              </a:rPr>
              <a:t> </a:t>
            </a:r>
            <a:r>
              <a:rPr lang="en-US" altLang="en-US" sz="1800" dirty="0" err="1" smtClean="0">
                <a:latin typeface="Arial Unicode MS" pitchFamily="34" charset="-128"/>
              </a:rPr>
              <a:t>copyin</a:t>
            </a:r>
            <a:r>
              <a:rPr lang="en-US" altLang="en-US" sz="1800" i="1" dirty="0" smtClean="0">
                <a:latin typeface="Arial Unicode MS" pitchFamily="34" charset="-128"/>
              </a:rPr>
              <a:t>(list), </a:t>
            </a:r>
            <a:r>
              <a:rPr lang="en-US" altLang="en-US" sz="1800" dirty="0" err="1" smtClean="0">
                <a:latin typeface="Arial Unicode MS" pitchFamily="34" charset="-128"/>
              </a:rPr>
              <a:t>proc_bind</a:t>
            </a:r>
            <a:r>
              <a:rPr lang="en-US" altLang="en-US" sz="1800" dirty="0" smtClean="0">
                <a:latin typeface="Arial Unicode MS" pitchFamily="34" charset="-128"/>
              </a:rPr>
              <a:t>(master | close | spread), allocate([allocator:} list)</a:t>
            </a:r>
            <a:endParaRPr lang="en-US" altLang="en-US" sz="1800" dirty="0">
              <a:latin typeface="Arial Unicode MS" pitchFamily="34" charset="-128"/>
            </a:endParaRPr>
          </a:p>
          <a:p>
            <a:pPr marL="457200" lvl="1" indent="0">
              <a:lnSpc>
                <a:spcPct val="90000"/>
              </a:lnSpc>
              <a:buNone/>
            </a:pPr>
            <a:endParaRPr lang="en-US" altLang="en-US" sz="1800" dirty="0">
              <a:latin typeface="Arial Unicode MS" pitchFamily="34" charset="-128"/>
            </a:endParaRPr>
          </a:p>
          <a:p>
            <a:pPr lvl="1">
              <a:lnSpc>
                <a:spcPct val="90000"/>
              </a:lnSpc>
            </a:pPr>
            <a:r>
              <a:rPr lang="en-US" altLang="en-US" sz="1800" dirty="0">
                <a:latin typeface="Arial Unicode MS" pitchFamily="34" charset="-128"/>
              </a:rPr>
              <a:t>private(list): everything private and local (no relation with variables outside the block).</a:t>
            </a:r>
          </a:p>
          <a:p>
            <a:pPr lvl="1">
              <a:lnSpc>
                <a:spcPct val="90000"/>
              </a:lnSpc>
            </a:pPr>
            <a:r>
              <a:rPr lang="en-US" altLang="en-US" sz="1800" dirty="0">
                <a:latin typeface="Arial Unicode MS" pitchFamily="34" charset="-128"/>
              </a:rPr>
              <a:t>shared(list): data accessed by all threads</a:t>
            </a:r>
          </a:p>
          <a:p>
            <a:pPr lvl="1">
              <a:lnSpc>
                <a:spcPct val="90000"/>
              </a:lnSpc>
            </a:pPr>
            <a:r>
              <a:rPr lang="en-US" altLang="en-US" sz="1800" dirty="0">
                <a:latin typeface="Arial Unicode MS" pitchFamily="34" charset="-128"/>
              </a:rPr>
              <a:t>default (none</a:t>
            </a:r>
            <a:r>
              <a:rPr lang="en-US" altLang="en-US" sz="1800" dirty="0" smtClean="0">
                <a:latin typeface="Arial Unicode MS" pitchFamily="34" charset="-128"/>
              </a:rPr>
              <a:t>| shared</a:t>
            </a:r>
            <a:r>
              <a:rPr lang="en-US" altLang="en-US" sz="1800" dirty="0">
                <a:latin typeface="Arial Unicode MS" pitchFamily="34" charset="-128"/>
              </a:rPr>
              <a:t>)</a:t>
            </a:r>
          </a:p>
          <a:p>
            <a:endParaRPr lang="en-US" dirty="0"/>
          </a:p>
        </p:txBody>
      </p:sp>
    </p:spTree>
    <p:extLst>
      <p:ext uri="{BB962C8B-B14F-4D97-AF65-F5344CB8AC3E}">
        <p14:creationId xmlns:p14="http://schemas.microsoft.com/office/powerpoint/2010/main" val="4063936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Programming shared memory systems</a:t>
            </a:r>
          </a:p>
        </p:txBody>
      </p:sp>
      <p:sp>
        <p:nvSpPr>
          <p:cNvPr id="3" name="Content Placeholder 2"/>
          <p:cNvSpPr>
            <a:spLocks noGrp="1"/>
          </p:cNvSpPr>
          <p:nvPr>
            <p:ph sz="quarter" idx="13"/>
          </p:nvPr>
        </p:nvSpPr>
        <p:spPr>
          <a:xfrm>
            <a:off x="861308" y="1753785"/>
            <a:ext cx="10363826" cy="4655488"/>
          </a:xfrm>
        </p:spPr>
        <p:txBody>
          <a:bodyPr>
            <a:normAutofit lnSpcReduction="10000"/>
          </a:bodyPr>
          <a:lstStyle/>
          <a:p>
            <a:r>
              <a:rPr lang="en-US" dirty="0" smtClean="0"/>
              <a:t>Create multiple threads to use multiple cores</a:t>
            </a:r>
          </a:p>
          <a:p>
            <a:pPr lvl="1"/>
            <a:r>
              <a:rPr lang="en-US" dirty="0" smtClean="0"/>
              <a:t>Use a specialized programming language designed for shared memory multi-thread programming. </a:t>
            </a:r>
            <a:r>
              <a:rPr lang="en-US" dirty="0" err="1" smtClean="0"/>
              <a:t>E.g</a:t>
            </a:r>
            <a:r>
              <a:rPr lang="en-US" dirty="0" smtClean="0"/>
              <a:t> </a:t>
            </a:r>
            <a:r>
              <a:rPr lang="en-US" dirty="0" err="1" smtClean="0"/>
              <a:t>Cilk</a:t>
            </a:r>
            <a:r>
              <a:rPr lang="en-US" dirty="0" smtClean="0"/>
              <a:t> plus. These are not mainstream yet.</a:t>
            </a:r>
          </a:p>
          <a:p>
            <a:pPr lvl="1"/>
            <a:r>
              <a:rPr lang="en-US" dirty="0" smtClean="0"/>
              <a:t>Use library support for shared memory multi-threading. E.g. Python multiprocessing shared memory module</a:t>
            </a:r>
          </a:p>
          <a:p>
            <a:pPr lvl="1"/>
            <a:r>
              <a:rPr lang="en-US" dirty="0" smtClean="0"/>
              <a:t>Use parallelizing compiler</a:t>
            </a:r>
          </a:p>
          <a:p>
            <a:pPr lvl="1"/>
            <a:r>
              <a:rPr lang="en-US" dirty="0">
                <a:solidFill>
                  <a:srgbClr val="FF0000"/>
                </a:solidFill>
              </a:rPr>
              <a:t>Use compiler directives that supplement a sequential programming language. E.g. </a:t>
            </a:r>
            <a:r>
              <a:rPr lang="en-US" dirty="0" err="1">
                <a:solidFill>
                  <a:srgbClr val="FF0000"/>
                </a:solidFill>
              </a:rPr>
              <a:t>OpenMP</a:t>
            </a:r>
            <a:r>
              <a:rPr lang="en-US" dirty="0">
                <a:solidFill>
                  <a:srgbClr val="FF0000"/>
                </a:solidFill>
              </a:rPr>
              <a:t> (with C/C++, </a:t>
            </a:r>
            <a:r>
              <a:rPr lang="en-US" dirty="0" err="1">
                <a:solidFill>
                  <a:srgbClr val="FF0000"/>
                </a:solidFill>
              </a:rPr>
              <a:t>fortran</a:t>
            </a:r>
            <a:r>
              <a:rPr lang="en-US" dirty="0">
                <a:solidFill>
                  <a:srgbClr val="FF0000"/>
                </a:solidFill>
              </a:rPr>
              <a:t>) </a:t>
            </a:r>
            <a:endParaRPr lang="en-US" dirty="0" smtClean="0"/>
          </a:p>
          <a:p>
            <a:pPr lvl="1"/>
            <a:r>
              <a:rPr lang="en-US" dirty="0"/>
              <a:t> </a:t>
            </a:r>
            <a:r>
              <a:rPr lang="en-US" dirty="0" smtClean="0"/>
              <a:t>Use processes</a:t>
            </a:r>
          </a:p>
          <a:p>
            <a:pPr lvl="1"/>
            <a:r>
              <a:rPr lang="en-US" dirty="0"/>
              <a:t> </a:t>
            </a:r>
            <a:r>
              <a:rPr lang="en-US" dirty="0" smtClean="0"/>
              <a:t>Use threads</a:t>
            </a:r>
          </a:p>
          <a:p>
            <a:endParaRPr lang="en-US" dirty="0" smtClean="0"/>
          </a:p>
        </p:txBody>
      </p:sp>
    </p:spTree>
    <p:extLst>
      <p:ext uri="{BB962C8B-B14F-4D97-AF65-F5344CB8AC3E}">
        <p14:creationId xmlns:p14="http://schemas.microsoft.com/office/powerpoint/2010/main" val="3686747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reduction clause (see lect11/reduction.cpp)</a:t>
            </a:r>
            <a:endParaRPr lang="en-US" dirty="0"/>
          </a:p>
        </p:txBody>
      </p:sp>
      <p:sp>
        <p:nvSpPr>
          <p:cNvPr id="3" name="Content Placeholder 2"/>
          <p:cNvSpPr>
            <a:spLocks noGrp="1"/>
          </p:cNvSpPr>
          <p:nvPr>
            <p:ph sz="quarter" idx="13"/>
          </p:nvPr>
        </p:nvSpPr>
        <p:spPr>
          <a:xfrm>
            <a:off x="913774" y="2968052"/>
            <a:ext cx="10363826" cy="2823148"/>
          </a:xfrm>
        </p:spPr>
        <p:txBody>
          <a:bodyPr>
            <a:normAutofit/>
          </a:bodyPr>
          <a:lstStyle/>
          <a:p>
            <a:pPr>
              <a:lnSpc>
                <a:spcPct val="90000"/>
              </a:lnSpc>
              <a:buNone/>
            </a:pPr>
            <a:endParaRPr lang="en-US" altLang="en-US" sz="1800" dirty="0"/>
          </a:p>
          <a:p>
            <a:pPr>
              <a:lnSpc>
                <a:spcPct val="90000"/>
              </a:lnSpc>
            </a:pPr>
            <a:r>
              <a:rPr lang="en-US" altLang="en-US" dirty="0"/>
              <a:t>Updating sum must avoid racing condition</a:t>
            </a:r>
          </a:p>
          <a:p>
            <a:pPr>
              <a:lnSpc>
                <a:spcPct val="90000"/>
              </a:lnSpc>
            </a:pPr>
            <a:r>
              <a:rPr lang="en-US" altLang="en-US" dirty="0"/>
              <a:t>With the reduction clause, </a:t>
            </a:r>
            <a:r>
              <a:rPr lang="en-US" altLang="en-US" dirty="0" err="1"/>
              <a:t>OpenMP</a:t>
            </a:r>
            <a:r>
              <a:rPr lang="en-US" altLang="en-US" dirty="0"/>
              <a:t> generates code such that the race condition is avoided</a:t>
            </a:r>
            <a:r>
              <a:rPr lang="en-US" altLang="en-US" dirty="0" smtClean="0"/>
              <a:t>.</a:t>
            </a:r>
            <a:endParaRPr lang="en-US" altLang="en-US" dirty="0"/>
          </a:p>
          <a:p>
            <a:pPr lvl="1">
              <a:lnSpc>
                <a:spcPct val="90000"/>
              </a:lnSpc>
            </a:pPr>
            <a:r>
              <a:rPr lang="en-US" altLang="en-US" dirty="0"/>
              <a:t> </a:t>
            </a:r>
            <a:r>
              <a:rPr lang="en-US" altLang="en-US" dirty="0" smtClean="0"/>
              <a:t>See also lect11/reduction1.cpp and lect11/reduction2.cpp.</a:t>
            </a:r>
            <a:endParaRPr lang="en-US" altLang="en-US" dirty="0"/>
          </a:p>
        </p:txBody>
      </p:sp>
      <p:sp>
        <p:nvSpPr>
          <p:cNvPr id="4" name="TextBox 3"/>
          <p:cNvSpPr txBox="1"/>
          <p:nvPr/>
        </p:nvSpPr>
        <p:spPr>
          <a:xfrm>
            <a:off x="1678898" y="1415332"/>
            <a:ext cx="7334765" cy="1338828"/>
          </a:xfrm>
          <a:prstGeom prst="rect">
            <a:avLst/>
          </a:prstGeom>
          <a:noFill/>
        </p:spPr>
        <p:txBody>
          <a:bodyPr wrap="none" rtlCol="0">
            <a:spAutoFit/>
          </a:bodyPr>
          <a:lstStyle/>
          <a:p>
            <a:pPr>
              <a:lnSpc>
                <a:spcPct val="90000"/>
              </a:lnSpc>
              <a:buNone/>
            </a:pPr>
            <a:r>
              <a:rPr lang="en-US" altLang="en-US" dirty="0"/>
              <a:t>Sum = 0.0;</a:t>
            </a:r>
          </a:p>
          <a:p>
            <a:pPr>
              <a:lnSpc>
                <a:spcPct val="90000"/>
              </a:lnSpc>
              <a:buNone/>
            </a:pPr>
            <a:r>
              <a:rPr lang="en-US" altLang="en-US" dirty="0"/>
              <a:t>#pragma parallel </a:t>
            </a:r>
            <a:r>
              <a:rPr lang="en-US" altLang="en-US" dirty="0" smtClean="0"/>
              <a:t>for default(none</a:t>
            </a:r>
            <a:r>
              <a:rPr lang="en-US" altLang="en-US" dirty="0"/>
              <a:t>) shared (n, x) private (I) reduction(+ : sum) </a:t>
            </a:r>
          </a:p>
          <a:p>
            <a:pPr>
              <a:lnSpc>
                <a:spcPct val="90000"/>
              </a:lnSpc>
              <a:buNone/>
            </a:pPr>
            <a:r>
              <a:rPr lang="en-US" altLang="en-US" dirty="0"/>
              <a:t>{</a:t>
            </a:r>
          </a:p>
          <a:p>
            <a:pPr>
              <a:lnSpc>
                <a:spcPct val="90000"/>
              </a:lnSpc>
              <a:buNone/>
            </a:pPr>
            <a:r>
              <a:rPr lang="en-US" altLang="en-US" dirty="0"/>
              <a:t>   For(I=0; I&lt;n; I++) sum = sum + x(I);</a:t>
            </a:r>
          </a:p>
          <a:p>
            <a:pPr>
              <a:lnSpc>
                <a:spcPct val="90000"/>
              </a:lnSpc>
              <a:buNone/>
            </a:pPr>
            <a:r>
              <a:rPr lang="en-US" altLang="en-US" dirty="0"/>
              <a:t>}</a:t>
            </a:r>
          </a:p>
        </p:txBody>
      </p:sp>
    </p:spTree>
    <p:extLst>
      <p:ext uri="{BB962C8B-B14F-4D97-AF65-F5344CB8AC3E}">
        <p14:creationId xmlns:p14="http://schemas.microsoft.com/office/powerpoint/2010/main" val="1245228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Clauses</a:t>
            </a:r>
            <a:endParaRPr lang="en-US" dirty="0"/>
          </a:p>
        </p:txBody>
      </p:sp>
      <p:sp>
        <p:nvSpPr>
          <p:cNvPr id="3" name="Content Placeholder 2"/>
          <p:cNvSpPr>
            <a:spLocks noGrp="1"/>
          </p:cNvSpPr>
          <p:nvPr>
            <p:ph sz="quarter" idx="13"/>
          </p:nvPr>
        </p:nvSpPr>
        <p:spPr>
          <a:xfrm>
            <a:off x="913774" y="1064302"/>
            <a:ext cx="10363826" cy="4726898"/>
          </a:xfrm>
        </p:spPr>
        <p:txBody>
          <a:bodyPr>
            <a:normAutofit/>
          </a:bodyPr>
          <a:lstStyle/>
          <a:p>
            <a:pPr>
              <a:lnSpc>
                <a:spcPct val="90000"/>
              </a:lnSpc>
              <a:buNone/>
            </a:pPr>
            <a:endParaRPr lang="en-US" altLang="en-US" sz="1800" dirty="0"/>
          </a:p>
          <a:p>
            <a:pPr>
              <a:lnSpc>
                <a:spcPct val="90000"/>
              </a:lnSpc>
            </a:pPr>
            <a:r>
              <a:rPr lang="en-US" altLang="en-US" dirty="0" err="1" smtClean="0"/>
              <a:t>Firstprivate</a:t>
            </a:r>
            <a:r>
              <a:rPr lang="en-US" altLang="en-US" dirty="0" smtClean="0"/>
              <a:t>(list</a:t>
            </a:r>
            <a:r>
              <a:rPr lang="en-US" altLang="en-US" dirty="0"/>
              <a:t>): variables </a:t>
            </a:r>
            <a:r>
              <a:rPr lang="en-US" altLang="en-US" dirty="0" smtClean="0"/>
              <a:t>are private, but are </a:t>
            </a:r>
            <a:r>
              <a:rPr lang="en-US" altLang="en-US" dirty="0"/>
              <a:t>initialized with the value before entering the </a:t>
            </a:r>
            <a:r>
              <a:rPr lang="en-US" altLang="en-US" dirty="0" smtClean="0"/>
              <a:t>block.</a:t>
            </a:r>
          </a:p>
          <a:p>
            <a:pPr>
              <a:lnSpc>
                <a:spcPct val="90000"/>
              </a:lnSpc>
            </a:pPr>
            <a:r>
              <a:rPr lang="en-US" altLang="en-US" dirty="0" err="1"/>
              <a:t>c</a:t>
            </a:r>
            <a:r>
              <a:rPr lang="en-US" altLang="en-US" dirty="0" err="1" smtClean="0"/>
              <a:t>opyin</a:t>
            </a:r>
            <a:r>
              <a:rPr lang="en-US" altLang="en-US" dirty="0" smtClean="0"/>
              <a:t>(list): </a:t>
            </a:r>
            <a:r>
              <a:rPr lang="en-US" dirty="0"/>
              <a:t>The </a:t>
            </a:r>
            <a:r>
              <a:rPr lang="en-US" dirty="0" err="1"/>
              <a:t>copyin</a:t>
            </a:r>
            <a:r>
              <a:rPr lang="en-US" dirty="0"/>
              <a:t> clause provides a mechanism to copy the value of a </a:t>
            </a:r>
            <a:r>
              <a:rPr lang="en-US" dirty="0" err="1"/>
              <a:t>threadprivate</a:t>
            </a:r>
            <a:r>
              <a:rPr lang="en-US" dirty="0"/>
              <a:t> variable of the master thread to the </a:t>
            </a:r>
            <a:r>
              <a:rPr lang="en-US" dirty="0" err="1"/>
              <a:t>threadprivate</a:t>
            </a:r>
            <a:r>
              <a:rPr lang="en-US" dirty="0"/>
              <a:t> variable of each other member of the team that is executing the parallel region. </a:t>
            </a:r>
            <a:endParaRPr lang="en-US" dirty="0" smtClean="0"/>
          </a:p>
          <a:p>
            <a:pPr>
              <a:lnSpc>
                <a:spcPct val="90000"/>
              </a:lnSpc>
            </a:pPr>
            <a:r>
              <a:rPr lang="en-US" altLang="en-US" dirty="0" err="1">
                <a:latin typeface="Arial Unicode MS" pitchFamily="34" charset="-128"/>
              </a:rPr>
              <a:t>proc_bind</a:t>
            </a:r>
            <a:r>
              <a:rPr lang="en-US" altLang="en-US" dirty="0">
                <a:latin typeface="Arial Unicode MS" pitchFamily="34" charset="-128"/>
              </a:rPr>
              <a:t>(master | close | spread</a:t>
            </a:r>
            <a:r>
              <a:rPr lang="en-US" altLang="en-US" dirty="0" smtClean="0">
                <a:latin typeface="Arial Unicode MS" pitchFamily="34" charset="-128"/>
              </a:rPr>
              <a:t>): thread affinity related, to talk more in the next class (</a:t>
            </a:r>
            <a:r>
              <a:rPr lang="en-US" altLang="en-US" dirty="0" err="1" smtClean="0">
                <a:latin typeface="Arial Unicode MS" pitchFamily="34" charset="-128"/>
              </a:rPr>
              <a:t>OpenMP</a:t>
            </a:r>
            <a:r>
              <a:rPr lang="en-US" altLang="en-US" dirty="0" smtClean="0">
                <a:latin typeface="Arial Unicode MS" pitchFamily="34" charset="-128"/>
              </a:rPr>
              <a:t> for NUMA architectures)</a:t>
            </a:r>
          </a:p>
          <a:p>
            <a:pPr>
              <a:lnSpc>
                <a:spcPct val="90000"/>
              </a:lnSpc>
            </a:pPr>
            <a:r>
              <a:rPr lang="en-US" altLang="en-US" dirty="0">
                <a:latin typeface="Arial Unicode MS" pitchFamily="34" charset="-128"/>
              </a:rPr>
              <a:t>a</a:t>
            </a:r>
            <a:r>
              <a:rPr lang="en-US" altLang="en-US" dirty="0" smtClean="0">
                <a:latin typeface="Arial Unicode MS" pitchFamily="34" charset="-128"/>
              </a:rPr>
              <a:t>llocate([allocator :] list): memory allocation related, to talk more in the next class. (</a:t>
            </a:r>
            <a:r>
              <a:rPr lang="en-US" altLang="en-US" dirty="0" err="1" smtClean="0">
                <a:latin typeface="Arial Unicode MS" pitchFamily="34" charset="-128"/>
              </a:rPr>
              <a:t>OpenMP</a:t>
            </a:r>
            <a:r>
              <a:rPr lang="en-US" altLang="en-US" dirty="0" smtClean="0">
                <a:latin typeface="Arial Unicode MS" pitchFamily="34" charset="-128"/>
              </a:rPr>
              <a:t> for NUMA architectures)</a:t>
            </a:r>
          </a:p>
          <a:p>
            <a:pPr>
              <a:lnSpc>
                <a:spcPct val="90000"/>
              </a:lnSpc>
            </a:pPr>
            <a:endParaRPr lang="en-US" dirty="0" smtClean="0"/>
          </a:p>
          <a:p>
            <a:pPr>
              <a:lnSpc>
                <a:spcPct val="90000"/>
              </a:lnSpc>
            </a:pPr>
            <a:endParaRPr lang="en-US" altLang="en-US" dirty="0"/>
          </a:p>
        </p:txBody>
      </p:sp>
    </p:spTree>
    <p:extLst>
      <p:ext uri="{BB962C8B-B14F-4D97-AF65-F5344CB8AC3E}">
        <p14:creationId xmlns:p14="http://schemas.microsoft.com/office/powerpoint/2010/main" val="36670307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Work-sharing constructs</a:t>
            </a:r>
            <a:endParaRPr lang="en-US" dirty="0"/>
          </a:p>
        </p:txBody>
      </p:sp>
      <p:sp>
        <p:nvSpPr>
          <p:cNvPr id="3" name="Content Placeholder 2"/>
          <p:cNvSpPr>
            <a:spLocks noGrp="1"/>
          </p:cNvSpPr>
          <p:nvPr>
            <p:ph sz="quarter" idx="13"/>
          </p:nvPr>
        </p:nvSpPr>
        <p:spPr/>
        <p:txBody>
          <a:bodyPr>
            <a:normAutofit fontScale="77500" lnSpcReduction="20000"/>
          </a:bodyPr>
          <a:lstStyle/>
          <a:p>
            <a:r>
              <a:rPr lang="en-US" altLang="en-US" dirty="0">
                <a:solidFill>
                  <a:schemeClr val="accent2"/>
                </a:solidFill>
              </a:rPr>
              <a:t>#pragma </a:t>
            </a:r>
            <a:r>
              <a:rPr lang="en-US" altLang="en-US" dirty="0" err="1">
                <a:solidFill>
                  <a:schemeClr val="accent2"/>
                </a:solidFill>
              </a:rPr>
              <a:t>omp</a:t>
            </a:r>
            <a:r>
              <a:rPr lang="en-US" altLang="en-US" dirty="0">
                <a:solidFill>
                  <a:schemeClr val="accent2"/>
                </a:solidFill>
              </a:rPr>
              <a:t> for [clause …]</a:t>
            </a:r>
          </a:p>
          <a:p>
            <a:r>
              <a:rPr lang="en-US" altLang="en-US" dirty="0">
                <a:solidFill>
                  <a:schemeClr val="accent2"/>
                </a:solidFill>
              </a:rPr>
              <a:t>#pragma </a:t>
            </a:r>
            <a:r>
              <a:rPr lang="en-US" altLang="en-US" dirty="0" err="1">
                <a:solidFill>
                  <a:schemeClr val="accent2"/>
                </a:solidFill>
              </a:rPr>
              <a:t>omp</a:t>
            </a:r>
            <a:r>
              <a:rPr lang="en-US" altLang="en-US" dirty="0">
                <a:solidFill>
                  <a:schemeClr val="accent2"/>
                </a:solidFill>
              </a:rPr>
              <a:t> </a:t>
            </a:r>
            <a:r>
              <a:rPr lang="en-US" altLang="en-US" dirty="0" smtClean="0">
                <a:solidFill>
                  <a:schemeClr val="accent2"/>
                </a:solidFill>
              </a:rPr>
              <a:t>sections </a:t>
            </a:r>
            <a:r>
              <a:rPr lang="en-US" altLang="en-US" dirty="0">
                <a:solidFill>
                  <a:schemeClr val="accent2"/>
                </a:solidFill>
              </a:rPr>
              <a:t>[clause …]</a:t>
            </a:r>
          </a:p>
          <a:p>
            <a:r>
              <a:rPr lang="en-US" altLang="en-US" dirty="0">
                <a:solidFill>
                  <a:schemeClr val="accent2"/>
                </a:solidFill>
              </a:rPr>
              <a:t>#pragma </a:t>
            </a:r>
            <a:r>
              <a:rPr lang="en-US" altLang="en-US" dirty="0" err="1">
                <a:solidFill>
                  <a:schemeClr val="accent2"/>
                </a:solidFill>
              </a:rPr>
              <a:t>omp</a:t>
            </a:r>
            <a:r>
              <a:rPr lang="en-US" altLang="en-US" dirty="0">
                <a:solidFill>
                  <a:schemeClr val="accent2"/>
                </a:solidFill>
              </a:rPr>
              <a:t> single [clause …]</a:t>
            </a:r>
          </a:p>
          <a:p>
            <a:endParaRPr lang="en-US" altLang="en-US" dirty="0"/>
          </a:p>
          <a:p>
            <a:r>
              <a:rPr lang="en-US" altLang="en-US" dirty="0" smtClean="0"/>
              <a:t>These must </a:t>
            </a:r>
            <a:r>
              <a:rPr lang="en-US" altLang="en-US" dirty="0"/>
              <a:t>be enclosed in parallel </a:t>
            </a:r>
            <a:r>
              <a:rPr lang="en-US" altLang="en-US" dirty="0" smtClean="0"/>
              <a:t>region</a:t>
            </a:r>
          </a:p>
          <a:p>
            <a:r>
              <a:rPr lang="en-US" altLang="en-US" dirty="0"/>
              <a:t>No implied barrier on entry, implied barrier on exit (unless specified otherwise</a:t>
            </a:r>
            <a:r>
              <a:rPr lang="en-US" altLang="en-US" dirty="0" smtClean="0"/>
              <a:t>)</a:t>
            </a:r>
          </a:p>
          <a:p>
            <a:r>
              <a:rPr lang="en-US" altLang="en-US" dirty="0" smtClean="0"/>
              <a:t>“</a:t>
            </a:r>
            <a:r>
              <a:rPr lang="en-US" altLang="en-US" dirty="0" err="1" smtClean="0"/>
              <a:t>omp</a:t>
            </a:r>
            <a:r>
              <a:rPr lang="en-US" altLang="en-US" dirty="0" smtClean="0"/>
              <a:t> for”: loop iterations are distributed over the number of threads.</a:t>
            </a:r>
          </a:p>
          <a:p>
            <a:r>
              <a:rPr lang="en-US" altLang="en-US" dirty="0" smtClean="0"/>
              <a:t>“</a:t>
            </a:r>
            <a:r>
              <a:rPr lang="en-US" altLang="en-US" dirty="0" err="1" smtClean="0"/>
              <a:t>omp</a:t>
            </a:r>
            <a:r>
              <a:rPr lang="en-US" altLang="en-US" dirty="0" smtClean="0"/>
              <a:t> sections”: each section is assigned to one thread</a:t>
            </a:r>
          </a:p>
          <a:p>
            <a:r>
              <a:rPr lang="en-US" altLang="en-US" dirty="0" smtClean="0"/>
              <a:t>“</a:t>
            </a:r>
            <a:r>
              <a:rPr lang="en-US" altLang="en-US" dirty="0" err="1" smtClean="0"/>
              <a:t>omp</a:t>
            </a:r>
            <a:r>
              <a:rPr lang="en-US" altLang="en-US" dirty="0" smtClean="0"/>
              <a:t> single”: only one thread runs the block </a:t>
            </a:r>
            <a:endParaRPr lang="en-US" altLang="en-US" dirty="0"/>
          </a:p>
          <a:p>
            <a:endParaRPr lang="en-US" altLang="en-US" dirty="0"/>
          </a:p>
          <a:p>
            <a:endParaRPr lang="en-US" dirty="0"/>
          </a:p>
        </p:txBody>
      </p:sp>
    </p:spTree>
    <p:extLst>
      <p:ext uri="{BB962C8B-B14F-4D97-AF65-F5344CB8AC3E}">
        <p14:creationId xmlns:p14="http://schemas.microsoft.com/office/powerpoint/2010/main" val="2517152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a:t>
            </a:r>
            <a:r>
              <a:rPr lang="en-US" altLang="en-US" dirty="0" err="1"/>
              <a:t>omp</a:t>
            </a:r>
            <a:r>
              <a:rPr lang="en-US" altLang="en-US" dirty="0"/>
              <a:t> for directive: example </a:t>
            </a:r>
            <a:endParaRPr lang="en-US"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455" y="1532745"/>
            <a:ext cx="6415088" cy="461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94365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2287" y="614802"/>
            <a:ext cx="10364451" cy="1122819"/>
          </a:xfrm>
        </p:spPr>
        <p:txBody>
          <a:bodyPr>
            <a:normAutofit/>
          </a:bodyPr>
          <a:lstStyle/>
          <a:p>
            <a:pPr lvl="1" eaLnBrk="1" hangingPunct="1">
              <a:buFontTx/>
              <a:buNone/>
            </a:pPr>
            <a:r>
              <a:rPr lang="en-US" altLang="en-US" dirty="0" err="1"/>
              <a:t>o</a:t>
            </a:r>
            <a:r>
              <a:rPr lang="en-US" altLang="en-US" sz="1800" dirty="0" err="1" smtClean="0"/>
              <a:t>mp</a:t>
            </a:r>
            <a:r>
              <a:rPr lang="en-US" altLang="en-US" sz="1800" dirty="0" smtClean="0"/>
              <a:t> for shares loop iteration among different threads. It can have  a schedule clause </a:t>
            </a:r>
            <a:br>
              <a:rPr lang="en-US" altLang="en-US" sz="1800" dirty="0" smtClean="0"/>
            </a:br>
            <a:r>
              <a:rPr lang="en-US" altLang="en-US" sz="1800" dirty="0" smtClean="0"/>
              <a:t>schedule (static | dynamic | guided [, chunk])</a:t>
            </a:r>
            <a:r>
              <a:rPr lang="en-US" altLang="en-US" dirty="0"/>
              <a:t/>
            </a:r>
            <a:br>
              <a:rPr lang="en-US" altLang="en-US" dirty="0"/>
            </a:br>
            <a:endParaRPr lang="en-US" dirty="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0282" y="1982449"/>
            <a:ext cx="6748463" cy="431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68872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a:t>
            </a:r>
            <a:r>
              <a:rPr lang="en-US" altLang="en-US" dirty="0" err="1"/>
              <a:t>omp</a:t>
            </a:r>
            <a:r>
              <a:rPr lang="en-US" altLang="en-US" dirty="0"/>
              <a:t> session clause </a:t>
            </a:r>
            <a:r>
              <a:rPr lang="en-US" altLang="en-US" dirty="0" smtClean="0"/>
              <a:t>– example (see also lect11/simple_multithread1.cpp)</a:t>
            </a:r>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5154" y="1566408"/>
            <a:ext cx="5562600"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4936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Omp</a:t>
            </a:r>
            <a:r>
              <a:rPr lang="en-US" dirty="0" smtClean="0"/>
              <a:t> single construct</a:t>
            </a:r>
            <a:endParaRPr lang="en-US" dirty="0"/>
          </a:p>
        </p:txBody>
      </p:sp>
      <p:sp>
        <p:nvSpPr>
          <p:cNvPr id="3" name="Content Placeholder 2"/>
          <p:cNvSpPr>
            <a:spLocks noGrp="1"/>
          </p:cNvSpPr>
          <p:nvPr>
            <p:ph sz="quarter" idx="13"/>
          </p:nvPr>
        </p:nvSpPr>
        <p:spPr/>
        <p:txBody>
          <a:bodyPr/>
          <a:lstStyle/>
          <a:p>
            <a:r>
              <a:rPr lang="en-US" dirty="0"/>
              <a:t>The single construct specifies that the associated structured block is executed by only one of the threads in the team (not necessarily the master thread), in the context of its implicit task. The other threads in the team, which do not execute the block, wait at an implicit barrier at the end of the single construct unless a </a:t>
            </a:r>
            <a:r>
              <a:rPr lang="en-US" dirty="0" err="1"/>
              <a:t>nowait</a:t>
            </a:r>
            <a:r>
              <a:rPr lang="en-US" dirty="0"/>
              <a:t> clause is specified. </a:t>
            </a:r>
            <a:endParaRPr lang="en-US" dirty="0" smtClean="0"/>
          </a:p>
          <a:p>
            <a:r>
              <a:rPr lang="en-US" dirty="0" smtClean="0"/>
              <a:t>See lect11/omp_single.cpp</a:t>
            </a:r>
            <a:endParaRPr lang="en-US" dirty="0"/>
          </a:p>
        </p:txBody>
      </p:sp>
    </p:spTree>
    <p:extLst>
      <p:ext uri="{BB962C8B-B14F-4D97-AF65-F5344CB8AC3E}">
        <p14:creationId xmlns:p14="http://schemas.microsoft.com/office/powerpoint/2010/main" val="36987820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merged constructs</a:t>
            </a:r>
            <a:endParaRPr lang="en-US" dirty="0"/>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1535" y="2014928"/>
            <a:ext cx="8774113"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1535" y="4024859"/>
            <a:ext cx="8812212" cy="98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11971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Synchronization: barrier</a:t>
            </a:r>
            <a:endParaRPr lang="en-US" dirty="0"/>
          </a:p>
        </p:txBody>
      </p:sp>
      <p:sp>
        <p:nvSpPr>
          <p:cNvPr id="3" name="Content Placeholder 2"/>
          <p:cNvSpPr>
            <a:spLocks noGrp="1"/>
          </p:cNvSpPr>
          <p:nvPr>
            <p:ph sz="quarter" idx="13"/>
          </p:nvPr>
        </p:nvSpPr>
        <p:spPr>
          <a:xfrm>
            <a:off x="5568846" y="1566408"/>
            <a:ext cx="5708754" cy="4294746"/>
          </a:xfrm>
        </p:spPr>
        <p:txBody>
          <a:bodyPr/>
          <a:lstStyle/>
          <a:p>
            <a:r>
              <a:rPr lang="en-US" altLang="en-US" dirty="0"/>
              <a:t>Both loops are in parallel </a:t>
            </a:r>
            <a:r>
              <a:rPr lang="en-US" altLang="en-US" dirty="0" smtClean="0"/>
              <a:t>region With </a:t>
            </a:r>
            <a:r>
              <a:rPr lang="en-US" altLang="en-US" dirty="0"/>
              <a:t>no synchronization in </a:t>
            </a:r>
            <a:r>
              <a:rPr lang="en-US" altLang="en-US" dirty="0" smtClean="0"/>
              <a:t>between. What </a:t>
            </a:r>
            <a:r>
              <a:rPr lang="en-US" altLang="en-US" dirty="0"/>
              <a:t>is the problem</a:t>
            </a:r>
            <a:r>
              <a:rPr lang="en-US" altLang="en-US" dirty="0" smtClean="0"/>
              <a:t>?</a:t>
            </a:r>
          </a:p>
          <a:p>
            <a:r>
              <a:rPr lang="en-US" altLang="en-US" dirty="0" smtClean="0"/>
              <a:t>The second loop should not start before all of the first loop finishes. </a:t>
            </a:r>
            <a:endParaRPr lang="en-US" altLang="en-US" dirty="0"/>
          </a:p>
          <a:p>
            <a:endParaRPr lang="en-US" dirty="0"/>
          </a:p>
        </p:txBody>
      </p:sp>
      <p:sp>
        <p:nvSpPr>
          <p:cNvPr id="4" name="Text Box 4"/>
          <p:cNvSpPr txBox="1">
            <a:spLocks noChangeArrowheads="1"/>
          </p:cNvSpPr>
          <p:nvPr/>
        </p:nvSpPr>
        <p:spPr bwMode="auto">
          <a:xfrm>
            <a:off x="1651416" y="1543859"/>
            <a:ext cx="2566988" cy="1927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a:t>For(I=0; I&lt;N; I++)</a:t>
            </a:r>
          </a:p>
          <a:p>
            <a:pPr eaLnBrk="1" hangingPunct="1"/>
            <a:r>
              <a:rPr lang="en-US" altLang="en-US"/>
              <a:t>    a[I] = b[I] + c[I];</a:t>
            </a:r>
          </a:p>
          <a:p>
            <a:pPr eaLnBrk="1" hangingPunct="1"/>
            <a:endParaRPr lang="en-US" altLang="en-US"/>
          </a:p>
          <a:p>
            <a:pPr eaLnBrk="1" hangingPunct="1"/>
            <a:r>
              <a:rPr lang="en-US" altLang="en-US"/>
              <a:t>For(I=0; I&lt;N; I++)</a:t>
            </a:r>
          </a:p>
          <a:p>
            <a:pPr eaLnBrk="1" hangingPunct="1"/>
            <a:r>
              <a:rPr lang="en-US" altLang="en-US"/>
              <a:t>    d[I] = a[I] + b[I]</a:t>
            </a:r>
          </a:p>
        </p:txBody>
      </p:sp>
      <p:sp>
        <p:nvSpPr>
          <p:cNvPr id="5" name="Text Box 6"/>
          <p:cNvSpPr txBox="1">
            <a:spLocks noChangeArrowheads="1"/>
          </p:cNvSpPr>
          <p:nvPr/>
        </p:nvSpPr>
        <p:spPr bwMode="auto">
          <a:xfrm>
            <a:off x="1651416" y="3660098"/>
            <a:ext cx="2763838" cy="2657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dirty="0"/>
              <a:t>For(I=0; I&lt;N; I++)</a:t>
            </a:r>
          </a:p>
          <a:p>
            <a:pPr eaLnBrk="1" hangingPunct="1"/>
            <a:r>
              <a:rPr lang="en-US" altLang="en-US" dirty="0"/>
              <a:t>    a[I] = b[I] + c[I];</a:t>
            </a:r>
          </a:p>
          <a:p>
            <a:pPr eaLnBrk="1" hangingPunct="1"/>
            <a:endParaRPr lang="en-US" altLang="en-US" dirty="0"/>
          </a:p>
          <a:p>
            <a:pPr eaLnBrk="1" hangingPunct="1"/>
            <a:r>
              <a:rPr lang="en-US" altLang="en-US" dirty="0"/>
              <a:t>#pragma </a:t>
            </a:r>
            <a:r>
              <a:rPr lang="en-US" altLang="en-US" dirty="0" err="1"/>
              <a:t>omp</a:t>
            </a:r>
            <a:r>
              <a:rPr lang="en-US" altLang="en-US" dirty="0"/>
              <a:t> barrier</a:t>
            </a:r>
          </a:p>
          <a:p>
            <a:pPr eaLnBrk="1" hangingPunct="1"/>
            <a:endParaRPr lang="en-US" altLang="en-US" dirty="0"/>
          </a:p>
          <a:p>
            <a:pPr eaLnBrk="1" hangingPunct="1"/>
            <a:r>
              <a:rPr lang="en-US" altLang="en-US" dirty="0"/>
              <a:t>For(I=0; I&lt;N; I++)</a:t>
            </a:r>
          </a:p>
          <a:p>
            <a:pPr eaLnBrk="1" hangingPunct="1"/>
            <a:r>
              <a:rPr lang="en-US" altLang="en-US" dirty="0"/>
              <a:t>    d[I] = a[I] + b[I]</a:t>
            </a:r>
          </a:p>
        </p:txBody>
      </p:sp>
    </p:spTree>
    <p:extLst>
      <p:ext uri="{BB962C8B-B14F-4D97-AF65-F5344CB8AC3E}">
        <p14:creationId xmlns:p14="http://schemas.microsoft.com/office/powerpoint/2010/main" val="42043677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Critical session</a:t>
            </a:r>
            <a:endParaRPr lang="en-US" dirty="0"/>
          </a:p>
        </p:txBody>
      </p:sp>
      <p:sp>
        <p:nvSpPr>
          <p:cNvPr id="4" name="Text Box 4"/>
          <p:cNvSpPr txBox="1">
            <a:spLocks noChangeArrowheads="1"/>
          </p:cNvSpPr>
          <p:nvPr/>
        </p:nvSpPr>
        <p:spPr bwMode="auto">
          <a:xfrm>
            <a:off x="1354476" y="1502815"/>
            <a:ext cx="2727325" cy="1927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dirty="0"/>
              <a:t>For(I=0; I&lt;N; I++) {</a:t>
            </a:r>
          </a:p>
          <a:p>
            <a:pPr eaLnBrk="1" hangingPunct="1"/>
            <a:r>
              <a:rPr lang="en-US" altLang="en-US" dirty="0"/>
              <a:t>   ……</a:t>
            </a:r>
          </a:p>
          <a:p>
            <a:pPr eaLnBrk="1" hangingPunct="1"/>
            <a:r>
              <a:rPr lang="en-US" altLang="en-US" dirty="0"/>
              <a:t>   sum += A[I];</a:t>
            </a:r>
          </a:p>
          <a:p>
            <a:pPr eaLnBrk="1" hangingPunct="1"/>
            <a:r>
              <a:rPr lang="en-US" altLang="en-US" dirty="0"/>
              <a:t>   ……</a:t>
            </a:r>
          </a:p>
          <a:p>
            <a:pPr eaLnBrk="1" hangingPunct="1"/>
            <a:r>
              <a:rPr lang="en-US" altLang="en-US" dirty="0"/>
              <a:t>}</a:t>
            </a:r>
          </a:p>
        </p:txBody>
      </p:sp>
      <p:sp>
        <p:nvSpPr>
          <p:cNvPr id="5" name="Text Box 5"/>
          <p:cNvSpPr txBox="1">
            <a:spLocks noChangeArrowheads="1"/>
          </p:cNvSpPr>
          <p:nvPr/>
        </p:nvSpPr>
        <p:spPr bwMode="auto">
          <a:xfrm>
            <a:off x="5144125" y="2043659"/>
            <a:ext cx="659629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dirty="0"/>
              <a:t>Cannot be parallelized if sum is shared</a:t>
            </a:r>
            <a:r>
              <a:rPr lang="en-US" altLang="en-US" dirty="0" smtClean="0"/>
              <a:t>.</a:t>
            </a:r>
          </a:p>
          <a:p>
            <a:pPr eaLnBrk="1" hangingPunct="1"/>
            <a:r>
              <a:rPr lang="en-US" altLang="en-US" dirty="0" smtClean="0"/>
              <a:t>See lect11/reduction1.cpp. </a:t>
            </a:r>
          </a:p>
          <a:p>
            <a:pPr eaLnBrk="1" hangingPunct="1"/>
            <a:r>
              <a:rPr lang="en-US" altLang="en-US" dirty="0" smtClean="0"/>
              <a:t>What if we comment out  ‘#pragma </a:t>
            </a:r>
            <a:r>
              <a:rPr lang="en-US" altLang="en-US" dirty="0" err="1" smtClean="0"/>
              <a:t>omp</a:t>
            </a:r>
            <a:r>
              <a:rPr lang="en-US" altLang="en-US" dirty="0" smtClean="0"/>
              <a:t> critical’ in </a:t>
            </a:r>
          </a:p>
          <a:p>
            <a:pPr eaLnBrk="1" hangingPunct="1"/>
            <a:r>
              <a:rPr lang="en-US" altLang="en-US" dirty="0" smtClean="0"/>
              <a:t>the program?</a:t>
            </a:r>
          </a:p>
        </p:txBody>
      </p:sp>
      <p:sp>
        <p:nvSpPr>
          <p:cNvPr id="6" name="Text Box 6"/>
          <p:cNvSpPr txBox="1">
            <a:spLocks noChangeArrowheads="1"/>
          </p:cNvSpPr>
          <p:nvPr/>
        </p:nvSpPr>
        <p:spPr bwMode="auto">
          <a:xfrm>
            <a:off x="1354476" y="3517523"/>
            <a:ext cx="3100388" cy="3022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dirty="0"/>
              <a:t>For(I=0; I&lt;N; I++) {</a:t>
            </a:r>
          </a:p>
          <a:p>
            <a:pPr eaLnBrk="1" hangingPunct="1"/>
            <a:r>
              <a:rPr lang="en-US" altLang="en-US" dirty="0"/>
              <a:t>   ……</a:t>
            </a:r>
          </a:p>
          <a:p>
            <a:pPr eaLnBrk="1" hangingPunct="1"/>
            <a:r>
              <a:rPr lang="en-US" altLang="en-US" dirty="0"/>
              <a:t>   #pragma </a:t>
            </a:r>
            <a:r>
              <a:rPr lang="en-US" altLang="en-US" dirty="0" err="1"/>
              <a:t>omp</a:t>
            </a:r>
            <a:r>
              <a:rPr lang="en-US" altLang="en-US" dirty="0"/>
              <a:t> critical </a:t>
            </a:r>
          </a:p>
          <a:p>
            <a:pPr eaLnBrk="1" hangingPunct="1"/>
            <a:r>
              <a:rPr lang="en-US" altLang="en-US" dirty="0"/>
              <a:t>  {</a:t>
            </a:r>
          </a:p>
          <a:p>
            <a:pPr eaLnBrk="1" hangingPunct="1"/>
            <a:r>
              <a:rPr lang="en-US" altLang="en-US" dirty="0"/>
              <a:t>     sum += A[I];</a:t>
            </a:r>
          </a:p>
          <a:p>
            <a:pPr eaLnBrk="1" hangingPunct="1"/>
            <a:r>
              <a:rPr lang="en-US" altLang="en-US" dirty="0"/>
              <a:t>   }</a:t>
            </a:r>
          </a:p>
          <a:p>
            <a:pPr eaLnBrk="1" hangingPunct="1"/>
            <a:r>
              <a:rPr lang="en-US" altLang="en-US" dirty="0"/>
              <a:t>   ……</a:t>
            </a:r>
          </a:p>
          <a:p>
            <a:pPr eaLnBrk="1" hangingPunct="1"/>
            <a:r>
              <a:rPr lang="en-US" altLang="en-US" dirty="0"/>
              <a:t>}</a:t>
            </a:r>
          </a:p>
        </p:txBody>
      </p:sp>
    </p:spTree>
    <p:extLst>
      <p:ext uri="{BB962C8B-B14F-4D97-AF65-F5344CB8AC3E}">
        <p14:creationId xmlns:p14="http://schemas.microsoft.com/office/powerpoint/2010/main" val="2267748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Programming shared memory systems</a:t>
            </a:r>
          </a:p>
        </p:txBody>
      </p:sp>
      <p:sp>
        <p:nvSpPr>
          <p:cNvPr id="3" name="Content Placeholder 2"/>
          <p:cNvSpPr>
            <a:spLocks noGrp="1"/>
          </p:cNvSpPr>
          <p:nvPr>
            <p:ph sz="quarter" idx="13"/>
          </p:nvPr>
        </p:nvSpPr>
        <p:spPr>
          <a:xfrm>
            <a:off x="861308" y="1753785"/>
            <a:ext cx="10363826" cy="4655488"/>
          </a:xfrm>
        </p:spPr>
        <p:txBody>
          <a:bodyPr>
            <a:normAutofit lnSpcReduction="10000"/>
          </a:bodyPr>
          <a:lstStyle/>
          <a:p>
            <a:r>
              <a:rPr lang="en-US" dirty="0"/>
              <a:t>Although there are different ways for shared memory programming, issues in programming shared memory systems are </a:t>
            </a:r>
            <a:r>
              <a:rPr lang="en-US" dirty="0" smtClean="0"/>
              <a:t>similar.</a:t>
            </a:r>
            <a:r>
              <a:rPr lang="en-US" dirty="0"/>
              <a:t> </a:t>
            </a:r>
            <a:r>
              <a:rPr lang="en-US" dirty="0" smtClean="0"/>
              <a:t>Any shared </a:t>
            </a:r>
            <a:r>
              <a:rPr lang="en-US" dirty="0"/>
              <a:t>memory </a:t>
            </a:r>
            <a:r>
              <a:rPr lang="en-US" dirty="0" smtClean="0"/>
              <a:t>programming (or parallel programming) </a:t>
            </a:r>
            <a:r>
              <a:rPr lang="en-US" dirty="0"/>
              <a:t>needs to </a:t>
            </a:r>
            <a:r>
              <a:rPr lang="en-US" dirty="0" smtClean="0"/>
              <a:t>address two issues.</a:t>
            </a:r>
          </a:p>
          <a:p>
            <a:pPr lvl="1"/>
            <a:r>
              <a:rPr lang="en-US" dirty="0"/>
              <a:t> H</a:t>
            </a:r>
            <a:r>
              <a:rPr lang="en-US" dirty="0" smtClean="0"/>
              <a:t>ow to create multiple execution threads, </a:t>
            </a:r>
            <a:r>
              <a:rPr lang="en-US" dirty="0"/>
              <a:t>m</a:t>
            </a:r>
            <a:r>
              <a:rPr lang="en-US" dirty="0" smtClean="0"/>
              <a:t>ostly the fork-join model.</a:t>
            </a:r>
          </a:p>
          <a:p>
            <a:pPr lvl="1"/>
            <a:r>
              <a:rPr lang="en-US" dirty="0"/>
              <a:t> </a:t>
            </a:r>
            <a:r>
              <a:rPr lang="en-US" dirty="0" smtClean="0"/>
              <a:t>How to share data and coordinate – e.g. avoiding race condition</a:t>
            </a:r>
          </a:p>
          <a:p>
            <a:r>
              <a:rPr lang="en-US" dirty="0" smtClean="0"/>
              <a:t>We will review processes and threads, but focus on </a:t>
            </a:r>
            <a:r>
              <a:rPr lang="en-US" dirty="0" err="1" smtClean="0"/>
              <a:t>OpenMP</a:t>
            </a:r>
            <a:endParaRPr lang="en-US" dirty="0" smtClean="0"/>
          </a:p>
          <a:p>
            <a:pPr lvl="1"/>
            <a:r>
              <a:rPr lang="en-US" dirty="0"/>
              <a:t> </a:t>
            </a:r>
            <a:r>
              <a:rPr lang="en-US" dirty="0" err="1" smtClean="0"/>
              <a:t>OpenMP</a:t>
            </a:r>
            <a:r>
              <a:rPr lang="en-US" dirty="0" smtClean="0"/>
              <a:t> is widely supported: </a:t>
            </a:r>
            <a:r>
              <a:rPr lang="en-US" dirty="0" err="1" smtClean="0"/>
              <a:t>Gcc</a:t>
            </a:r>
            <a:r>
              <a:rPr lang="en-US" dirty="0" smtClean="0"/>
              <a:t> supports </a:t>
            </a:r>
            <a:r>
              <a:rPr lang="en-US" dirty="0" err="1" smtClean="0"/>
              <a:t>OpenMP</a:t>
            </a:r>
            <a:endParaRPr lang="en-US" dirty="0" smtClean="0"/>
          </a:p>
          <a:p>
            <a:pPr lvl="1"/>
            <a:r>
              <a:rPr lang="en-US" dirty="0"/>
              <a:t> </a:t>
            </a:r>
            <a:r>
              <a:rPr lang="en-US" dirty="0" err="1" smtClean="0"/>
              <a:t>OpenMP</a:t>
            </a:r>
            <a:r>
              <a:rPr lang="en-US" dirty="0" smtClean="0"/>
              <a:t> is relatively easy to understand and use</a:t>
            </a:r>
          </a:p>
          <a:p>
            <a:pPr lvl="1"/>
            <a:endParaRPr lang="en-US" dirty="0" smtClean="0"/>
          </a:p>
        </p:txBody>
      </p:sp>
    </p:spTree>
    <p:extLst>
      <p:ext uri="{BB962C8B-B14F-4D97-AF65-F5344CB8AC3E}">
        <p14:creationId xmlns:p14="http://schemas.microsoft.com/office/powerpoint/2010/main" val="5622700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OpenMP</a:t>
            </a:r>
            <a:r>
              <a:rPr lang="en-US" altLang="en-US" dirty="0"/>
              <a:t> environment variables</a:t>
            </a:r>
            <a:endParaRPr lang="en-US" dirty="0"/>
          </a:p>
        </p:txBody>
      </p:sp>
      <p:sp>
        <p:nvSpPr>
          <p:cNvPr id="3" name="Content Placeholder 2"/>
          <p:cNvSpPr>
            <a:spLocks noGrp="1"/>
          </p:cNvSpPr>
          <p:nvPr>
            <p:ph sz="quarter" idx="13"/>
          </p:nvPr>
        </p:nvSpPr>
        <p:spPr/>
        <p:txBody>
          <a:bodyPr/>
          <a:lstStyle/>
          <a:p>
            <a:r>
              <a:rPr lang="en-US" altLang="en-US" dirty="0"/>
              <a:t>OMP_NUM_THREADS</a:t>
            </a:r>
          </a:p>
          <a:p>
            <a:r>
              <a:rPr lang="en-US" altLang="en-US" dirty="0"/>
              <a:t>OMP_SCHEDULE </a:t>
            </a:r>
          </a:p>
        </p:txBody>
      </p:sp>
    </p:spTree>
    <p:extLst>
      <p:ext uri="{BB962C8B-B14F-4D97-AF65-F5344CB8AC3E}">
        <p14:creationId xmlns:p14="http://schemas.microsoft.com/office/powerpoint/2010/main" val="1626099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OpenMP</a:t>
            </a:r>
            <a:r>
              <a:rPr lang="en-US" altLang="en-US" dirty="0"/>
              <a:t> runtime environment</a:t>
            </a:r>
            <a:endParaRPr lang="en-US" dirty="0"/>
          </a:p>
        </p:txBody>
      </p:sp>
      <p:sp>
        <p:nvSpPr>
          <p:cNvPr id="3" name="Content Placeholder 2"/>
          <p:cNvSpPr>
            <a:spLocks noGrp="1"/>
          </p:cNvSpPr>
          <p:nvPr>
            <p:ph sz="quarter" idx="13"/>
          </p:nvPr>
        </p:nvSpPr>
        <p:spPr/>
        <p:txBody>
          <a:bodyPr/>
          <a:lstStyle/>
          <a:p>
            <a:r>
              <a:rPr lang="en-US" altLang="en-US" dirty="0" err="1" smtClean="0"/>
              <a:t>omp_get_num_threads</a:t>
            </a:r>
            <a:r>
              <a:rPr lang="en-US" altLang="en-US" dirty="0" smtClean="0"/>
              <a:t>()</a:t>
            </a:r>
            <a:endParaRPr lang="en-US" altLang="en-US" dirty="0"/>
          </a:p>
          <a:p>
            <a:r>
              <a:rPr lang="en-US" altLang="en-US" dirty="0" err="1" smtClean="0"/>
              <a:t>omp_get_thread_num</a:t>
            </a:r>
            <a:r>
              <a:rPr lang="en-US" altLang="en-US" dirty="0" smtClean="0"/>
              <a:t>()</a:t>
            </a:r>
            <a:endParaRPr lang="en-US" altLang="en-US" dirty="0"/>
          </a:p>
          <a:p>
            <a:r>
              <a:rPr lang="en-US" altLang="en-US" dirty="0" err="1" smtClean="0"/>
              <a:t>omp_in_parallel</a:t>
            </a:r>
            <a:r>
              <a:rPr lang="en-US" altLang="en-US" dirty="0" smtClean="0"/>
              <a:t>()</a:t>
            </a:r>
            <a:endParaRPr lang="en-US" altLang="en-US" dirty="0"/>
          </a:p>
          <a:p>
            <a:r>
              <a:rPr lang="en-US" altLang="en-US" dirty="0"/>
              <a:t>Routines related to locks</a:t>
            </a:r>
          </a:p>
          <a:p>
            <a:r>
              <a:rPr lang="en-US" altLang="en-US" dirty="0"/>
              <a:t>……</a:t>
            </a:r>
          </a:p>
          <a:p>
            <a:endParaRPr lang="en-US" dirty="0"/>
          </a:p>
        </p:txBody>
      </p:sp>
    </p:spTree>
    <p:extLst>
      <p:ext uri="{BB962C8B-B14F-4D97-AF65-F5344CB8AC3E}">
        <p14:creationId xmlns:p14="http://schemas.microsoft.com/office/powerpoint/2010/main" val="28299248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OpenMP</a:t>
            </a:r>
            <a:r>
              <a:rPr lang="en-US" dirty="0" smtClean="0"/>
              <a:t> examples</a:t>
            </a:r>
            <a:endParaRPr lang="en-US" dirty="0"/>
          </a:p>
        </p:txBody>
      </p:sp>
      <p:sp>
        <p:nvSpPr>
          <p:cNvPr id="3" name="Content Placeholder 2"/>
          <p:cNvSpPr>
            <a:spLocks noGrp="1"/>
          </p:cNvSpPr>
          <p:nvPr>
            <p:ph sz="quarter" idx="13"/>
          </p:nvPr>
        </p:nvSpPr>
        <p:spPr/>
        <p:txBody>
          <a:bodyPr/>
          <a:lstStyle/>
          <a:p>
            <a:r>
              <a:rPr lang="en-US" dirty="0" smtClean="0"/>
              <a:t> lect11/</a:t>
            </a:r>
            <a:r>
              <a:rPr lang="en-US" dirty="0" err="1" smtClean="0"/>
              <a:t>piomp.c</a:t>
            </a:r>
            <a:r>
              <a:rPr lang="en-US" dirty="0" smtClean="0"/>
              <a:t> </a:t>
            </a:r>
            <a:endParaRPr lang="en-US" dirty="0"/>
          </a:p>
        </p:txBody>
      </p:sp>
    </p:spTree>
    <p:extLst>
      <p:ext uri="{BB962C8B-B14F-4D97-AF65-F5344CB8AC3E}">
        <p14:creationId xmlns:p14="http://schemas.microsoft.com/office/powerpoint/2010/main" val="7070825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Sequential Matrix Multiply</a:t>
            </a:r>
            <a:endParaRPr lang="en-US" dirty="0"/>
          </a:p>
        </p:txBody>
      </p:sp>
      <p:sp>
        <p:nvSpPr>
          <p:cNvPr id="3" name="Content Placeholder 2"/>
          <p:cNvSpPr>
            <a:spLocks noGrp="1"/>
          </p:cNvSpPr>
          <p:nvPr>
            <p:ph sz="quarter" idx="13"/>
          </p:nvPr>
        </p:nvSpPr>
        <p:spPr/>
        <p:txBody>
          <a:bodyPr/>
          <a:lstStyle/>
          <a:p>
            <a:pPr>
              <a:buFontTx/>
              <a:buNone/>
            </a:pPr>
            <a:r>
              <a:rPr lang="en-US" altLang="en-US" dirty="0"/>
              <a:t>For (I=0; I&lt;n; I++)</a:t>
            </a:r>
          </a:p>
          <a:p>
            <a:pPr>
              <a:buFontTx/>
              <a:buNone/>
            </a:pPr>
            <a:r>
              <a:rPr lang="en-US" altLang="en-US" dirty="0"/>
              <a:t>    for (j=0; j&lt;n; </a:t>
            </a:r>
            <a:r>
              <a:rPr lang="en-US" altLang="en-US" dirty="0" err="1"/>
              <a:t>j++</a:t>
            </a:r>
            <a:r>
              <a:rPr lang="en-US" altLang="en-US" dirty="0"/>
              <a:t>)</a:t>
            </a:r>
          </a:p>
          <a:p>
            <a:pPr>
              <a:buFontTx/>
              <a:buNone/>
            </a:pPr>
            <a:r>
              <a:rPr lang="en-US" altLang="en-US" dirty="0"/>
              <a:t>        c[I][j] = 0;</a:t>
            </a:r>
          </a:p>
          <a:p>
            <a:pPr>
              <a:buFontTx/>
              <a:buNone/>
            </a:pPr>
            <a:r>
              <a:rPr lang="en-US" altLang="en-US" dirty="0"/>
              <a:t>        for (k=0; k&lt;n; k++)</a:t>
            </a:r>
          </a:p>
          <a:p>
            <a:pPr>
              <a:buFontTx/>
              <a:buNone/>
            </a:pPr>
            <a:r>
              <a:rPr lang="en-US" altLang="en-US" dirty="0"/>
              <a:t>              c[I][j] = c[I][j] + a[I][k] * b[k][j</a:t>
            </a:r>
            <a:r>
              <a:rPr lang="en-US" altLang="en-US" dirty="0" smtClean="0"/>
              <a:t>];</a:t>
            </a:r>
            <a:endParaRPr lang="en-US" altLang="en-US" dirty="0"/>
          </a:p>
        </p:txBody>
      </p:sp>
    </p:spTree>
    <p:extLst>
      <p:ext uri="{BB962C8B-B14F-4D97-AF65-F5344CB8AC3E}">
        <p14:creationId xmlns:p14="http://schemas.microsoft.com/office/powerpoint/2010/main" val="3030293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t>OpenMP</a:t>
            </a:r>
            <a:r>
              <a:rPr lang="en-US" altLang="en-US" dirty="0" smtClean="0"/>
              <a:t> </a:t>
            </a:r>
            <a:r>
              <a:rPr lang="en-US" altLang="en-US" dirty="0"/>
              <a:t>Matrix </a:t>
            </a:r>
            <a:r>
              <a:rPr lang="en-US" altLang="en-US" dirty="0" smtClean="0"/>
              <a:t>Multiply (lect11/</a:t>
            </a:r>
            <a:r>
              <a:rPr lang="en-US" altLang="en-US" dirty="0" err="1" smtClean="0"/>
              <a:t>mm_omp.c</a:t>
            </a:r>
            <a:r>
              <a:rPr lang="en-US" altLang="en-US" dirty="0" smtClean="0"/>
              <a:t>)</a:t>
            </a:r>
            <a:endParaRPr lang="en-US" dirty="0"/>
          </a:p>
        </p:txBody>
      </p:sp>
      <p:sp>
        <p:nvSpPr>
          <p:cNvPr id="3" name="Content Placeholder 2"/>
          <p:cNvSpPr>
            <a:spLocks noGrp="1"/>
          </p:cNvSpPr>
          <p:nvPr>
            <p:ph sz="quarter" idx="13"/>
          </p:nvPr>
        </p:nvSpPr>
        <p:spPr/>
        <p:txBody>
          <a:bodyPr>
            <a:normAutofit/>
          </a:bodyPr>
          <a:lstStyle/>
          <a:p>
            <a:pPr>
              <a:buNone/>
            </a:pPr>
            <a:r>
              <a:rPr lang="en-US" altLang="en-US" dirty="0"/>
              <a:t>#pragma </a:t>
            </a:r>
            <a:r>
              <a:rPr lang="en-US" altLang="en-US" dirty="0" err="1"/>
              <a:t>omp</a:t>
            </a:r>
            <a:r>
              <a:rPr lang="en-US" altLang="en-US" dirty="0"/>
              <a:t> parallel for private(j, k</a:t>
            </a:r>
            <a:r>
              <a:rPr lang="en-US" altLang="en-US" dirty="0" smtClean="0"/>
              <a:t>)</a:t>
            </a:r>
          </a:p>
          <a:p>
            <a:pPr>
              <a:buFontTx/>
              <a:buNone/>
            </a:pPr>
            <a:r>
              <a:rPr lang="en-US" altLang="en-US" dirty="0" smtClean="0"/>
              <a:t>For </a:t>
            </a:r>
            <a:r>
              <a:rPr lang="en-US" altLang="en-US" dirty="0"/>
              <a:t>(I=0; I&lt;n; I++)</a:t>
            </a:r>
          </a:p>
          <a:p>
            <a:pPr>
              <a:buFontTx/>
              <a:buNone/>
            </a:pPr>
            <a:r>
              <a:rPr lang="en-US" altLang="en-US" dirty="0"/>
              <a:t>    for (j=0; j&lt;n; </a:t>
            </a:r>
            <a:r>
              <a:rPr lang="en-US" altLang="en-US" dirty="0" err="1"/>
              <a:t>j++</a:t>
            </a:r>
            <a:r>
              <a:rPr lang="en-US" altLang="en-US" dirty="0"/>
              <a:t>)</a:t>
            </a:r>
          </a:p>
          <a:p>
            <a:pPr>
              <a:buFontTx/>
              <a:buNone/>
            </a:pPr>
            <a:r>
              <a:rPr lang="en-US" altLang="en-US" dirty="0"/>
              <a:t>        c[I][j] = 0;</a:t>
            </a:r>
          </a:p>
          <a:p>
            <a:pPr>
              <a:buFontTx/>
              <a:buNone/>
            </a:pPr>
            <a:r>
              <a:rPr lang="en-US" altLang="en-US" dirty="0"/>
              <a:t>        for (k=0; k&lt;n; k++)</a:t>
            </a:r>
          </a:p>
          <a:p>
            <a:pPr>
              <a:buFontTx/>
              <a:buNone/>
            </a:pPr>
            <a:r>
              <a:rPr lang="en-US" altLang="en-US" dirty="0"/>
              <a:t>              c[I][j] = c[I][j] + a[I][k] * b[k][j</a:t>
            </a:r>
            <a:r>
              <a:rPr lang="en-US" altLang="en-US" dirty="0" smtClean="0"/>
              <a:t>];</a:t>
            </a:r>
            <a:endParaRPr lang="en-US" altLang="en-US" dirty="0"/>
          </a:p>
        </p:txBody>
      </p:sp>
    </p:spTree>
    <p:extLst>
      <p:ext uri="{BB962C8B-B14F-4D97-AF65-F5344CB8AC3E}">
        <p14:creationId xmlns:p14="http://schemas.microsoft.com/office/powerpoint/2010/main" val="18526750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t>OpenMP</a:t>
            </a:r>
            <a:r>
              <a:rPr lang="en-US" altLang="en-US" dirty="0" smtClean="0"/>
              <a:t> Summary</a:t>
            </a:r>
            <a:endParaRPr lang="en-US" dirty="0"/>
          </a:p>
        </p:txBody>
      </p:sp>
      <p:sp>
        <p:nvSpPr>
          <p:cNvPr id="3" name="Content Placeholder 2"/>
          <p:cNvSpPr>
            <a:spLocks noGrp="1"/>
          </p:cNvSpPr>
          <p:nvPr>
            <p:ph sz="quarter" idx="13"/>
          </p:nvPr>
        </p:nvSpPr>
        <p:spPr/>
        <p:txBody>
          <a:bodyPr>
            <a:normAutofit fontScale="92500" lnSpcReduction="20000"/>
          </a:bodyPr>
          <a:lstStyle/>
          <a:p>
            <a:pPr lvl="1"/>
            <a:r>
              <a:rPr lang="en-US" altLang="en-US" dirty="0" err="1"/>
              <a:t>OpenMP</a:t>
            </a:r>
            <a:r>
              <a:rPr lang="en-US" altLang="en-US" dirty="0"/>
              <a:t> provides a compact, yet powerful programming model for shared memory programming</a:t>
            </a:r>
          </a:p>
          <a:p>
            <a:pPr lvl="2"/>
            <a:r>
              <a:rPr lang="en-US" altLang="en-US" dirty="0"/>
              <a:t>It is very easy to use </a:t>
            </a:r>
            <a:r>
              <a:rPr lang="en-US" altLang="en-US" dirty="0" err="1"/>
              <a:t>OpenMP</a:t>
            </a:r>
            <a:r>
              <a:rPr lang="en-US" altLang="en-US" dirty="0"/>
              <a:t> to create parallel programs. </a:t>
            </a:r>
          </a:p>
          <a:p>
            <a:pPr lvl="1"/>
            <a:r>
              <a:rPr lang="en-US" altLang="en-US" dirty="0" err="1"/>
              <a:t>OpenMP</a:t>
            </a:r>
            <a:r>
              <a:rPr lang="en-US" altLang="en-US" dirty="0"/>
              <a:t> preserves the sequential version of the program</a:t>
            </a:r>
          </a:p>
          <a:p>
            <a:pPr lvl="1"/>
            <a:r>
              <a:rPr lang="en-US" altLang="en-US" dirty="0"/>
              <a:t>Developing an </a:t>
            </a:r>
            <a:r>
              <a:rPr lang="en-US" altLang="en-US" dirty="0" err="1"/>
              <a:t>OpenMP</a:t>
            </a:r>
            <a:r>
              <a:rPr lang="en-US" altLang="en-US" dirty="0"/>
              <a:t> program:</a:t>
            </a:r>
          </a:p>
          <a:p>
            <a:pPr lvl="2"/>
            <a:r>
              <a:rPr lang="en-US" altLang="en-US" dirty="0"/>
              <a:t>Start from a sequential program</a:t>
            </a:r>
          </a:p>
          <a:p>
            <a:pPr lvl="2"/>
            <a:r>
              <a:rPr lang="en-US" altLang="en-US" dirty="0"/>
              <a:t>Identify the code segment that takes most of the time.</a:t>
            </a:r>
          </a:p>
          <a:p>
            <a:pPr lvl="2"/>
            <a:r>
              <a:rPr lang="en-US" altLang="en-US" dirty="0"/>
              <a:t>Determine whether the important loops can be parallelized</a:t>
            </a:r>
          </a:p>
          <a:p>
            <a:pPr lvl="3"/>
            <a:r>
              <a:rPr lang="en-US" altLang="en-US" sz="1800" dirty="0"/>
              <a:t>The loops may have critical sections, reduction variables, </a:t>
            </a:r>
            <a:r>
              <a:rPr lang="en-US" altLang="en-US" sz="1800" dirty="0" err="1"/>
              <a:t>etc</a:t>
            </a:r>
            <a:endParaRPr lang="en-US" altLang="en-US" sz="1800" dirty="0"/>
          </a:p>
          <a:p>
            <a:pPr lvl="2"/>
            <a:r>
              <a:rPr lang="en-US" altLang="en-US" dirty="0"/>
              <a:t>Determine the shared and private variables.</a:t>
            </a:r>
          </a:p>
          <a:p>
            <a:pPr lvl="2"/>
            <a:r>
              <a:rPr lang="en-US" altLang="en-US" dirty="0"/>
              <a:t>Add directives</a:t>
            </a:r>
          </a:p>
          <a:p>
            <a:endParaRPr lang="en-US" dirty="0"/>
          </a:p>
        </p:txBody>
      </p:sp>
    </p:spTree>
    <p:extLst>
      <p:ext uri="{BB962C8B-B14F-4D97-AF65-F5344CB8AC3E}">
        <p14:creationId xmlns:p14="http://schemas.microsoft.com/office/powerpoint/2010/main" val="1176803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processes</a:t>
            </a:r>
            <a:endParaRPr lang="en-US" dirty="0"/>
          </a:p>
        </p:txBody>
      </p:sp>
      <p:sp>
        <p:nvSpPr>
          <p:cNvPr id="3" name="Content Placeholder 2"/>
          <p:cNvSpPr>
            <a:spLocks noGrp="1"/>
          </p:cNvSpPr>
          <p:nvPr>
            <p:ph sz="quarter" idx="13"/>
          </p:nvPr>
        </p:nvSpPr>
        <p:spPr/>
        <p:txBody>
          <a:bodyPr>
            <a:normAutofit fontScale="92500" lnSpcReduction="10000"/>
          </a:bodyPr>
          <a:lstStyle/>
          <a:p>
            <a:r>
              <a:rPr lang="en-US" dirty="0" smtClean="0"/>
              <a:t>A topic in the UG OS class.  </a:t>
            </a:r>
          </a:p>
          <a:p>
            <a:r>
              <a:rPr lang="en-US" dirty="0" smtClean="0"/>
              <a:t>Heavyweight</a:t>
            </a:r>
          </a:p>
          <a:p>
            <a:pPr lvl="1"/>
            <a:r>
              <a:rPr lang="en-US" dirty="0" smtClean="0"/>
              <a:t>Process creation, termination, and coordination</a:t>
            </a:r>
            <a:r>
              <a:rPr lang="en-US" dirty="0"/>
              <a:t> </a:t>
            </a:r>
            <a:r>
              <a:rPr lang="en-US" dirty="0" smtClean="0"/>
              <a:t>are expensive.</a:t>
            </a:r>
          </a:p>
          <a:p>
            <a:pPr lvl="2"/>
            <a:r>
              <a:rPr lang="en-US" dirty="0"/>
              <a:t> </a:t>
            </a:r>
            <a:r>
              <a:rPr lang="en-US" dirty="0" smtClean="0"/>
              <a:t>UNIX system calls: fork(), exit(), wait().</a:t>
            </a:r>
          </a:p>
          <a:p>
            <a:pPr lvl="1"/>
            <a:r>
              <a:rPr lang="en-US" dirty="0" smtClean="0"/>
              <a:t>Inter-process communication is somewhat awkward because process is designed for isolation, not sharing.</a:t>
            </a:r>
          </a:p>
          <a:p>
            <a:pPr lvl="2"/>
            <a:r>
              <a:rPr lang="en-US" dirty="0"/>
              <a:t> </a:t>
            </a:r>
            <a:r>
              <a:rPr lang="en-US" dirty="0" smtClean="0"/>
              <a:t>Explicit shared memory operations: </a:t>
            </a:r>
            <a:r>
              <a:rPr lang="en-US" dirty="0" err="1" smtClean="0"/>
              <a:t>shmget</a:t>
            </a:r>
            <a:r>
              <a:rPr lang="en-US" dirty="0" smtClean="0"/>
              <a:t>(), </a:t>
            </a:r>
            <a:r>
              <a:rPr lang="en-US" dirty="0" err="1" smtClean="0"/>
              <a:t>shmat</a:t>
            </a:r>
            <a:r>
              <a:rPr lang="en-US" dirty="0" smtClean="0"/>
              <a:t>(), and </a:t>
            </a:r>
            <a:r>
              <a:rPr lang="en-US" dirty="0" err="1" smtClean="0"/>
              <a:t>shmctl</a:t>
            </a:r>
            <a:r>
              <a:rPr lang="en-US" dirty="0" smtClean="0"/>
              <a:t>()</a:t>
            </a:r>
          </a:p>
          <a:p>
            <a:r>
              <a:rPr lang="en-US" dirty="0" smtClean="0"/>
              <a:t>Due to its overhead, although processes can be used for shared memory programming, they are rarely used in practice.  </a:t>
            </a:r>
          </a:p>
        </p:txBody>
      </p:sp>
    </p:spTree>
    <p:extLst>
      <p:ext uri="{BB962C8B-B14F-4D97-AF65-F5344CB8AC3E}">
        <p14:creationId xmlns:p14="http://schemas.microsoft.com/office/powerpoint/2010/main" val="2397428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threads</a:t>
            </a:r>
            <a:endParaRPr lang="en-US" dirty="0"/>
          </a:p>
        </p:txBody>
      </p:sp>
      <p:sp>
        <p:nvSpPr>
          <p:cNvPr id="3" name="Content Placeholder 2"/>
          <p:cNvSpPr>
            <a:spLocks noGrp="1"/>
          </p:cNvSpPr>
          <p:nvPr>
            <p:ph sz="quarter" idx="13"/>
          </p:nvPr>
        </p:nvSpPr>
        <p:spPr>
          <a:xfrm>
            <a:off x="913774" y="1566408"/>
            <a:ext cx="10363826" cy="4654510"/>
          </a:xfrm>
        </p:spPr>
        <p:txBody>
          <a:bodyPr>
            <a:normAutofit fontScale="92500" lnSpcReduction="20000"/>
          </a:bodyPr>
          <a:lstStyle/>
          <a:p>
            <a:pPr>
              <a:defRPr/>
            </a:pPr>
            <a:r>
              <a:rPr lang="en-US" dirty="0" smtClean="0"/>
              <a:t> A topics in the UG OS class</a:t>
            </a:r>
          </a:p>
          <a:p>
            <a:pPr>
              <a:defRPr/>
            </a:pPr>
            <a:r>
              <a:rPr lang="en-US" dirty="0"/>
              <a:t> A</a:t>
            </a:r>
            <a:r>
              <a:rPr lang="en-US" dirty="0" smtClean="0"/>
              <a:t> thread is a lightweight processes: creation, termination, communication are all much cheaper than those for process.  </a:t>
            </a:r>
          </a:p>
          <a:p>
            <a:pPr>
              <a:defRPr/>
            </a:pPr>
            <a:r>
              <a:rPr lang="en-US" dirty="0"/>
              <a:t> </a:t>
            </a:r>
            <a:r>
              <a:rPr lang="en-US" dirty="0" err="1" smtClean="0"/>
              <a:t>Pthreads</a:t>
            </a:r>
            <a:r>
              <a:rPr lang="en-US" dirty="0" smtClean="0"/>
              <a:t>: POSIX-compliant threads</a:t>
            </a:r>
          </a:p>
          <a:p>
            <a:pPr lvl="1">
              <a:defRPr/>
            </a:pPr>
            <a:r>
              <a:rPr lang="en-US" dirty="0"/>
              <a:t> T</a:t>
            </a:r>
            <a:r>
              <a:rPr lang="en-US" dirty="0" smtClean="0"/>
              <a:t>hread creation, termination, and coordination: </a:t>
            </a:r>
            <a:r>
              <a:rPr lang="en-US" dirty="0" err="1" smtClean="0"/>
              <a:t>pthread_create</a:t>
            </a:r>
            <a:r>
              <a:rPr lang="en-US" dirty="0" smtClean="0"/>
              <a:t>(), </a:t>
            </a:r>
            <a:r>
              <a:rPr lang="en-US" dirty="0" err="1" smtClean="0"/>
              <a:t>pthread_exit</a:t>
            </a:r>
            <a:r>
              <a:rPr lang="en-US" dirty="0" smtClean="0"/>
              <a:t>(), and </a:t>
            </a:r>
            <a:r>
              <a:rPr lang="en-US" dirty="0" err="1" smtClean="0"/>
              <a:t>pthread_join</a:t>
            </a:r>
            <a:r>
              <a:rPr lang="en-US" dirty="0" smtClean="0"/>
              <a:t>().</a:t>
            </a:r>
          </a:p>
          <a:p>
            <a:pPr lvl="1">
              <a:defRPr/>
            </a:pPr>
            <a:r>
              <a:rPr lang="en-US" dirty="0" smtClean="0"/>
              <a:t> Communication is through shared memory. </a:t>
            </a:r>
            <a:r>
              <a:rPr lang="en-US" dirty="0" err="1" smtClean="0"/>
              <a:t>Pthread</a:t>
            </a:r>
            <a:r>
              <a:rPr lang="en-US" dirty="0" smtClean="0"/>
              <a:t> routines to coordinating memory access: </a:t>
            </a:r>
            <a:r>
              <a:rPr lang="en-US" dirty="0" err="1" smtClean="0"/>
              <a:t>pthread_mutex_lock</a:t>
            </a:r>
            <a:r>
              <a:rPr lang="en-US" dirty="0" smtClean="0"/>
              <a:t>(), </a:t>
            </a:r>
            <a:r>
              <a:rPr lang="en-US" dirty="0" err="1" smtClean="0"/>
              <a:t>pthread_cond_wait</a:t>
            </a:r>
            <a:r>
              <a:rPr lang="en-US" dirty="0" smtClean="0"/>
              <a:t>(), </a:t>
            </a:r>
            <a:r>
              <a:rPr lang="en-US" dirty="0" err="1" smtClean="0"/>
              <a:t>pthread_cond_signal</a:t>
            </a:r>
            <a:r>
              <a:rPr lang="en-US" dirty="0" smtClean="0"/>
              <a:t>()</a:t>
            </a:r>
            <a:r>
              <a:rPr lang="zh-CN" altLang="en-US" dirty="0" smtClean="0"/>
              <a:t>。</a:t>
            </a:r>
            <a:endParaRPr lang="en-US" altLang="zh-CN" dirty="0" smtClean="0"/>
          </a:p>
          <a:p>
            <a:pPr lvl="2">
              <a:defRPr/>
            </a:pPr>
            <a:r>
              <a:rPr lang="en-US" dirty="0"/>
              <a:t> </a:t>
            </a:r>
            <a:r>
              <a:rPr lang="en-US" altLang="zh-CN" dirty="0" smtClean="0"/>
              <a:t>Very easy to write wrong programs. Some legacy system routines are still not “</a:t>
            </a:r>
            <a:r>
              <a:rPr lang="en-US" altLang="zh-CN" dirty="0" smtClean="0">
                <a:solidFill>
                  <a:srgbClr val="FF0000"/>
                </a:solidFill>
              </a:rPr>
              <a:t>thread-safe.</a:t>
            </a:r>
            <a:r>
              <a:rPr lang="en-US" altLang="zh-CN" dirty="0" smtClean="0"/>
              <a:t>”</a:t>
            </a:r>
            <a:endParaRPr lang="en-US" dirty="0" smtClean="0"/>
          </a:p>
          <a:p>
            <a:pPr lvl="1">
              <a:defRPr/>
            </a:pPr>
            <a:r>
              <a:rPr lang="en-US" dirty="0" smtClean="0"/>
              <a:t> Programmer needs to explicitly manage the threads. </a:t>
            </a:r>
            <a:endParaRPr lang="en-US" dirty="0"/>
          </a:p>
          <a:p>
            <a:pPr lvl="1">
              <a:defRPr/>
            </a:pPr>
            <a:endParaRPr lang="en-US" dirty="0"/>
          </a:p>
          <a:p>
            <a:endParaRPr lang="en-US" dirty="0"/>
          </a:p>
        </p:txBody>
      </p:sp>
    </p:spTree>
    <p:extLst>
      <p:ext uri="{BB962C8B-B14F-4D97-AF65-F5344CB8AC3E}">
        <p14:creationId xmlns:p14="http://schemas.microsoft.com/office/powerpoint/2010/main" val="243521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OpenMP</a:t>
            </a:r>
            <a:endParaRPr lang="en-US" dirty="0"/>
          </a:p>
        </p:txBody>
      </p:sp>
      <p:sp>
        <p:nvSpPr>
          <p:cNvPr id="3" name="Content Placeholder 2"/>
          <p:cNvSpPr>
            <a:spLocks noGrp="1"/>
          </p:cNvSpPr>
          <p:nvPr>
            <p:ph sz="quarter" idx="13"/>
          </p:nvPr>
        </p:nvSpPr>
        <p:spPr>
          <a:xfrm>
            <a:off x="913774" y="1566408"/>
            <a:ext cx="10363826" cy="4655488"/>
          </a:xfrm>
        </p:spPr>
        <p:txBody>
          <a:bodyPr>
            <a:normAutofit/>
          </a:bodyPr>
          <a:lstStyle/>
          <a:p>
            <a:pPr>
              <a:lnSpc>
                <a:spcPct val="90000"/>
              </a:lnSpc>
            </a:pPr>
            <a:r>
              <a:rPr lang="en-US" dirty="0" smtClean="0">
                <a:solidFill>
                  <a:srgbClr val="C00000"/>
                </a:solidFill>
              </a:rPr>
              <a:t> </a:t>
            </a:r>
            <a:r>
              <a:rPr lang="en-US" altLang="en-US" dirty="0"/>
              <a:t>What does </a:t>
            </a:r>
            <a:r>
              <a:rPr lang="en-US" altLang="en-US" dirty="0" err="1"/>
              <a:t>OpenMP</a:t>
            </a:r>
            <a:r>
              <a:rPr lang="en-US" altLang="en-US" dirty="0"/>
              <a:t> stands for?</a:t>
            </a:r>
          </a:p>
          <a:p>
            <a:pPr lvl="1">
              <a:lnSpc>
                <a:spcPct val="90000"/>
              </a:lnSpc>
            </a:pPr>
            <a:r>
              <a:rPr lang="en-US" altLang="en-US" dirty="0">
                <a:solidFill>
                  <a:srgbClr val="0000FF"/>
                </a:solidFill>
              </a:rPr>
              <a:t>Open</a:t>
            </a:r>
            <a:r>
              <a:rPr lang="en-US" altLang="en-US" dirty="0"/>
              <a:t> specifications for </a:t>
            </a:r>
            <a:r>
              <a:rPr lang="en-US" altLang="en-US" dirty="0">
                <a:solidFill>
                  <a:srgbClr val="0000FF"/>
                </a:solidFill>
              </a:rPr>
              <a:t>Multi Processing</a:t>
            </a:r>
            <a:r>
              <a:rPr lang="en-US" altLang="en-US" dirty="0"/>
              <a:t> via collaborative work between interested parties from the hardware and software industry, government and academia. </a:t>
            </a:r>
          </a:p>
          <a:p>
            <a:pPr>
              <a:lnSpc>
                <a:spcPct val="90000"/>
              </a:lnSpc>
            </a:pPr>
            <a:r>
              <a:rPr lang="en-US" altLang="en-US" dirty="0" err="1"/>
              <a:t>OpenMP</a:t>
            </a:r>
            <a:r>
              <a:rPr lang="en-US" altLang="en-US" dirty="0"/>
              <a:t> is an Application Program Interface (API) that may be used to explicitly direct </a:t>
            </a:r>
            <a:r>
              <a:rPr lang="en-US" altLang="en-US" b="1" i="1" dirty="0"/>
              <a:t>multi-threaded, shared memory parallelism.</a:t>
            </a:r>
          </a:p>
          <a:p>
            <a:pPr lvl="1">
              <a:lnSpc>
                <a:spcPct val="90000"/>
              </a:lnSpc>
            </a:pPr>
            <a:r>
              <a:rPr lang="en-US" altLang="en-US" dirty="0"/>
              <a:t>API components: Compiler Directives, Runtime Library Routines. Environment Variables</a:t>
            </a:r>
          </a:p>
          <a:p>
            <a:pPr>
              <a:lnSpc>
                <a:spcPct val="90000"/>
              </a:lnSpc>
            </a:pPr>
            <a:r>
              <a:rPr lang="en-US" altLang="en-US" sz="2400" dirty="0" err="1"/>
              <a:t>OpenMP</a:t>
            </a:r>
            <a:r>
              <a:rPr lang="en-US" altLang="en-US" sz="2400" dirty="0"/>
              <a:t> is a directive-based method to invoke parallel computations on share-memory multiprocessors</a:t>
            </a:r>
            <a:r>
              <a:rPr lang="en-US" altLang="en-US" dirty="0"/>
              <a:t>  </a:t>
            </a:r>
          </a:p>
        </p:txBody>
      </p:sp>
    </p:spTree>
    <p:extLst>
      <p:ext uri="{BB962C8B-B14F-4D97-AF65-F5344CB8AC3E}">
        <p14:creationId xmlns:p14="http://schemas.microsoft.com/office/powerpoint/2010/main" val="3913133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OpenMP</a:t>
            </a:r>
            <a:endParaRPr lang="en-US" dirty="0"/>
          </a:p>
        </p:txBody>
      </p:sp>
      <p:sp>
        <p:nvSpPr>
          <p:cNvPr id="3" name="Content Placeholder 2"/>
          <p:cNvSpPr>
            <a:spLocks noGrp="1"/>
          </p:cNvSpPr>
          <p:nvPr>
            <p:ph sz="quarter" idx="13"/>
          </p:nvPr>
        </p:nvSpPr>
        <p:spPr>
          <a:xfrm>
            <a:off x="913774" y="1566408"/>
            <a:ext cx="10363826" cy="4655488"/>
          </a:xfrm>
        </p:spPr>
        <p:txBody>
          <a:bodyPr>
            <a:normAutofit/>
          </a:bodyPr>
          <a:lstStyle/>
          <a:p>
            <a:r>
              <a:rPr lang="en-US" altLang="en-US" dirty="0" err="1"/>
              <a:t>OpenMP</a:t>
            </a:r>
            <a:r>
              <a:rPr lang="en-US" altLang="en-US" dirty="0"/>
              <a:t> API is specified for C/C++ and Fortran.</a:t>
            </a:r>
          </a:p>
          <a:p>
            <a:r>
              <a:rPr lang="en-US" altLang="en-US" dirty="0" err="1"/>
              <a:t>OpenMP</a:t>
            </a:r>
            <a:r>
              <a:rPr lang="en-US" altLang="en-US" dirty="0"/>
              <a:t> is not intrusive to the original serial code: instructions appear in comment statements for </a:t>
            </a:r>
            <a:r>
              <a:rPr lang="en-US" altLang="en-US" dirty="0" err="1"/>
              <a:t>fortran</a:t>
            </a:r>
            <a:r>
              <a:rPr lang="en-US" altLang="en-US" dirty="0"/>
              <a:t> and pragmas for C/C++.</a:t>
            </a:r>
          </a:p>
          <a:p>
            <a:r>
              <a:rPr lang="en-US" altLang="en-US" dirty="0" err="1"/>
              <a:t>OpenMP</a:t>
            </a:r>
            <a:r>
              <a:rPr lang="en-US" altLang="en-US" dirty="0"/>
              <a:t> website: </a:t>
            </a:r>
            <a:r>
              <a:rPr lang="en-US" altLang="en-US" dirty="0">
                <a:hlinkClick r:id="rId2"/>
              </a:rPr>
              <a:t>http://www.openmp.org</a:t>
            </a:r>
            <a:endParaRPr lang="en-US" altLang="en-US" dirty="0"/>
          </a:p>
          <a:p>
            <a:pPr lvl="1"/>
            <a:r>
              <a:rPr lang="en-US" altLang="en-US" dirty="0"/>
              <a:t>Materials in this lecture are taken from various </a:t>
            </a:r>
            <a:r>
              <a:rPr lang="en-US" altLang="en-US" dirty="0" err="1"/>
              <a:t>OpenMP</a:t>
            </a:r>
            <a:r>
              <a:rPr lang="en-US" altLang="en-US" dirty="0"/>
              <a:t> tutorials in the website and other places</a:t>
            </a:r>
            <a:r>
              <a:rPr lang="en-US" altLang="en-US" dirty="0" smtClean="0"/>
              <a:t>.</a:t>
            </a:r>
            <a:endParaRPr lang="en-US" altLang="en-US" dirty="0"/>
          </a:p>
        </p:txBody>
      </p:sp>
    </p:spTree>
    <p:extLst>
      <p:ext uri="{BB962C8B-B14F-4D97-AF65-F5344CB8AC3E}">
        <p14:creationId xmlns:p14="http://schemas.microsoft.com/office/powerpoint/2010/main" val="2806233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t>
            </a:r>
            <a:r>
              <a:rPr lang="en-US" dirty="0" err="1" smtClean="0"/>
              <a:t>OpenMP</a:t>
            </a:r>
            <a:endParaRPr lang="en-US" dirty="0"/>
          </a:p>
        </p:txBody>
      </p:sp>
      <p:sp>
        <p:nvSpPr>
          <p:cNvPr id="3" name="Content Placeholder 2"/>
          <p:cNvSpPr>
            <a:spLocks noGrp="1"/>
          </p:cNvSpPr>
          <p:nvPr>
            <p:ph sz="quarter" idx="13"/>
          </p:nvPr>
        </p:nvSpPr>
        <p:spPr/>
        <p:txBody>
          <a:bodyPr>
            <a:normAutofit/>
          </a:bodyPr>
          <a:lstStyle/>
          <a:p>
            <a:r>
              <a:rPr lang="en-US" dirty="0"/>
              <a:t> </a:t>
            </a:r>
            <a:r>
              <a:rPr lang="en-US" altLang="en-US" dirty="0" err="1"/>
              <a:t>OpenMP</a:t>
            </a:r>
            <a:r>
              <a:rPr lang="en-US" altLang="en-US" dirty="0"/>
              <a:t> is portable: It is jointly defined and endorsed by a group of major hardware and </a:t>
            </a:r>
            <a:r>
              <a:rPr lang="en-US" altLang="en-US" dirty="0" smtClean="0"/>
              <a:t>software vendors. </a:t>
            </a:r>
            <a:endParaRPr lang="en-US" altLang="en-US" sz="2400" dirty="0"/>
          </a:p>
          <a:p>
            <a:pPr lvl="1"/>
            <a:r>
              <a:rPr lang="en-US" altLang="en-US" dirty="0" smtClean="0"/>
              <a:t>Hoping for </a:t>
            </a:r>
            <a:r>
              <a:rPr lang="en-US" altLang="en-US" dirty="0"/>
              <a:t>an ANSI </a:t>
            </a:r>
            <a:r>
              <a:rPr lang="en-US" altLang="en-US" dirty="0" smtClean="0"/>
              <a:t>standard</a:t>
            </a:r>
            <a:endParaRPr lang="en-US" altLang="en-US" dirty="0"/>
          </a:p>
          <a:p>
            <a:r>
              <a:rPr lang="en-US" altLang="en-US" dirty="0" err="1"/>
              <a:t>OpenMP</a:t>
            </a:r>
            <a:r>
              <a:rPr lang="en-US" altLang="en-US" dirty="0"/>
              <a:t> can be implemented incrementally, one function or even one loop at a time.</a:t>
            </a:r>
          </a:p>
          <a:p>
            <a:pPr lvl="1"/>
            <a:r>
              <a:rPr lang="en-US" altLang="en-US" dirty="0"/>
              <a:t>A nice way to get a parallel program from a sequential program.</a:t>
            </a:r>
          </a:p>
          <a:p>
            <a:endParaRPr lang="en-US" dirty="0">
              <a:solidFill>
                <a:srgbClr val="C00000"/>
              </a:solidFill>
            </a:endParaRPr>
          </a:p>
        </p:txBody>
      </p:sp>
    </p:spTree>
    <p:extLst>
      <p:ext uri="{BB962C8B-B14F-4D97-AF65-F5344CB8AC3E}">
        <p14:creationId xmlns:p14="http://schemas.microsoft.com/office/powerpoint/2010/main" val="2773193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How to compile and run </a:t>
            </a:r>
            <a:r>
              <a:rPr lang="en-US" altLang="en-US" dirty="0" err="1"/>
              <a:t>OpenMP</a:t>
            </a:r>
            <a:r>
              <a:rPr lang="en-US" altLang="en-US" dirty="0"/>
              <a:t> programs?</a:t>
            </a:r>
            <a:endParaRPr lang="en-US" dirty="0"/>
          </a:p>
        </p:txBody>
      </p:sp>
      <p:sp>
        <p:nvSpPr>
          <p:cNvPr id="3" name="Content Placeholder 2"/>
          <p:cNvSpPr>
            <a:spLocks noGrp="1"/>
          </p:cNvSpPr>
          <p:nvPr>
            <p:ph sz="quarter" idx="13"/>
          </p:nvPr>
        </p:nvSpPr>
        <p:spPr>
          <a:xfrm>
            <a:off x="913774" y="1566408"/>
            <a:ext cx="10363826" cy="4721966"/>
          </a:xfrm>
        </p:spPr>
        <p:txBody>
          <a:bodyPr>
            <a:normAutofit fontScale="92500" lnSpcReduction="20000"/>
          </a:bodyPr>
          <a:lstStyle/>
          <a:p>
            <a:r>
              <a:rPr lang="en-US" dirty="0" smtClean="0"/>
              <a:t> To compile: use </a:t>
            </a:r>
            <a:r>
              <a:rPr lang="en-US" dirty="0" err="1" smtClean="0"/>
              <a:t>gcc</a:t>
            </a:r>
            <a:r>
              <a:rPr lang="en-US" dirty="0" smtClean="0"/>
              <a:t> with flag -</a:t>
            </a:r>
            <a:r>
              <a:rPr lang="en-US" dirty="0" err="1" smtClean="0"/>
              <a:t>fopenmp</a:t>
            </a:r>
            <a:endParaRPr lang="en-US" altLang="en-US" dirty="0"/>
          </a:p>
          <a:p>
            <a:pPr lvl="1"/>
            <a:r>
              <a:rPr lang="en-US" altLang="en-US" dirty="0" smtClean="0"/>
              <a:t>Example: </a:t>
            </a:r>
            <a:r>
              <a:rPr lang="en-US" altLang="en-US" dirty="0" err="1" smtClean="0"/>
              <a:t>gcc</a:t>
            </a:r>
            <a:r>
              <a:rPr lang="en-US" altLang="en-US" dirty="0" smtClean="0"/>
              <a:t> </a:t>
            </a:r>
            <a:r>
              <a:rPr lang="en-US" altLang="en-US" dirty="0"/>
              <a:t>–</a:t>
            </a:r>
            <a:r>
              <a:rPr lang="en-US" altLang="en-US" dirty="0" err="1"/>
              <a:t>fopenmp</a:t>
            </a:r>
            <a:r>
              <a:rPr lang="en-US" altLang="en-US" dirty="0"/>
              <a:t> </a:t>
            </a:r>
            <a:r>
              <a:rPr lang="en-US" altLang="en-US" dirty="0" err="1"/>
              <a:t>a.c</a:t>
            </a:r>
            <a:endParaRPr lang="en-US" altLang="en-US" dirty="0"/>
          </a:p>
          <a:p>
            <a:pPr lvl="1"/>
            <a:r>
              <a:rPr lang="en-US" altLang="en-US" dirty="0" smtClean="0"/>
              <a:t>Try lect11/helloworld.cpp, lect11/helloworld1.cpp – see how easy it is to write wrong shared memory program.</a:t>
            </a:r>
            <a:endParaRPr lang="en-US" altLang="en-US" dirty="0"/>
          </a:p>
          <a:p>
            <a:r>
              <a:rPr lang="en-US" altLang="en-US" dirty="0"/>
              <a:t>To run: ‘</a:t>
            </a:r>
            <a:r>
              <a:rPr lang="en-US" altLang="en-US" dirty="0" err="1"/>
              <a:t>a.out</a:t>
            </a:r>
            <a:r>
              <a:rPr lang="en-US" altLang="en-US" dirty="0"/>
              <a:t>’</a:t>
            </a:r>
          </a:p>
          <a:p>
            <a:pPr lvl="1"/>
            <a:r>
              <a:rPr lang="en-US" altLang="en-US" dirty="0"/>
              <a:t>To change the number of </a:t>
            </a:r>
            <a:r>
              <a:rPr lang="en-US" altLang="en-US" dirty="0" smtClean="0"/>
              <a:t>threads (the default is the number of cores on the machine):</a:t>
            </a:r>
            <a:endParaRPr lang="en-US" altLang="en-US" dirty="0"/>
          </a:p>
          <a:p>
            <a:pPr lvl="2"/>
            <a:r>
              <a:rPr lang="en-US" altLang="en-US" dirty="0" smtClean="0"/>
              <a:t> </a:t>
            </a:r>
            <a:r>
              <a:rPr lang="en-US" altLang="en-US" dirty="0" err="1" smtClean="0"/>
              <a:t>setenv</a:t>
            </a:r>
            <a:r>
              <a:rPr lang="en-US" altLang="en-US" dirty="0" smtClean="0"/>
              <a:t> </a:t>
            </a:r>
            <a:r>
              <a:rPr lang="en-US" altLang="en-US" dirty="0"/>
              <a:t>OMP_NUM_THREADS 4 (</a:t>
            </a:r>
            <a:r>
              <a:rPr lang="en-US" altLang="en-US" dirty="0" err="1"/>
              <a:t>tcsh</a:t>
            </a:r>
            <a:r>
              <a:rPr lang="en-US" altLang="en-US" dirty="0"/>
              <a:t>) or export OMP_NUM_THREADS=4(bash</a:t>
            </a:r>
            <a:r>
              <a:rPr lang="en-US" altLang="en-US" dirty="0" smtClean="0"/>
              <a:t>)</a:t>
            </a:r>
          </a:p>
          <a:p>
            <a:pPr lvl="2"/>
            <a:r>
              <a:rPr lang="en-US" altLang="en-US" dirty="0"/>
              <a:t> </a:t>
            </a:r>
            <a:r>
              <a:rPr lang="en-US" altLang="en-US" dirty="0" smtClean="0"/>
              <a:t>Put it </a:t>
            </a:r>
            <a:r>
              <a:rPr lang="en-US" altLang="en-US" dirty="0" err="1" smtClean="0"/>
              <a:t>togather</a:t>
            </a:r>
            <a:r>
              <a:rPr lang="en-US" altLang="en-US" dirty="0" smtClean="0"/>
              <a:t>, on </a:t>
            </a:r>
            <a:r>
              <a:rPr lang="en-US" altLang="en-US" dirty="0" err="1" smtClean="0"/>
              <a:t>linprog</a:t>
            </a:r>
            <a:r>
              <a:rPr lang="en-US" altLang="en-US" dirty="0" smtClean="0"/>
              <a:t>:</a:t>
            </a:r>
          </a:p>
          <a:p>
            <a:pPr lvl="3">
              <a:buFont typeface="Wingdings" panose="05000000000000000000" pitchFamily="2" charset="2"/>
              <a:buChar char="Ø"/>
            </a:pPr>
            <a:r>
              <a:rPr lang="en-US" altLang="en-US" dirty="0" err="1" smtClean="0"/>
              <a:t>gcc</a:t>
            </a:r>
            <a:r>
              <a:rPr lang="en-US" altLang="en-US" dirty="0" smtClean="0"/>
              <a:t> –</a:t>
            </a:r>
            <a:r>
              <a:rPr lang="en-US" altLang="en-US" dirty="0" err="1" smtClean="0"/>
              <a:t>fopenmp</a:t>
            </a:r>
            <a:r>
              <a:rPr lang="en-US" altLang="en-US" dirty="0" smtClean="0"/>
              <a:t> helloworld1.cpp</a:t>
            </a:r>
          </a:p>
          <a:p>
            <a:pPr lvl="3">
              <a:buFont typeface="Wingdings" panose="05000000000000000000" pitchFamily="2" charset="2"/>
              <a:buChar char="Ø"/>
            </a:pPr>
            <a:r>
              <a:rPr lang="en-US" altLang="en-US" dirty="0" smtClean="0"/>
              <a:t>Export OMP_NUM_THREADS = 4</a:t>
            </a:r>
          </a:p>
          <a:p>
            <a:pPr lvl="3">
              <a:buFont typeface="Wingdings" panose="05000000000000000000" pitchFamily="2" charset="2"/>
              <a:buChar char="Ø"/>
            </a:pPr>
            <a:r>
              <a:rPr lang="en-US" altLang="en-US" dirty="0" smtClean="0"/>
              <a:t>./</a:t>
            </a:r>
            <a:r>
              <a:rPr lang="en-US" altLang="en-US" dirty="0" err="1" smtClean="0"/>
              <a:t>a.out</a:t>
            </a:r>
            <a:r>
              <a:rPr lang="en-US" altLang="en-US" dirty="0" smtClean="0"/>
              <a:t>                            -- run the program with 4 threads</a:t>
            </a:r>
            <a:endParaRPr lang="en-US" altLang="en-US" dirty="0"/>
          </a:p>
          <a:p>
            <a:endParaRPr lang="en-US" dirty="0"/>
          </a:p>
        </p:txBody>
      </p:sp>
    </p:spTree>
    <p:extLst>
      <p:ext uri="{BB962C8B-B14F-4D97-AF65-F5344CB8AC3E}">
        <p14:creationId xmlns:p14="http://schemas.microsoft.com/office/powerpoint/2010/main" val="2332858669"/>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7154</TotalTime>
  <Words>2335</Words>
  <Application>Microsoft Office PowerPoint</Application>
  <PresentationFormat>Widescreen</PresentationFormat>
  <Paragraphs>274</Paragraphs>
  <Slides>35</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35</vt:i4>
      </vt:variant>
    </vt:vector>
  </HeadingPairs>
  <TitlesOfParts>
    <vt:vector size="44" baseType="lpstr">
      <vt:lpstr>Arial Unicode MS</vt:lpstr>
      <vt:lpstr>宋体</vt:lpstr>
      <vt:lpstr>Arial</vt:lpstr>
      <vt:lpstr>Calibri</vt:lpstr>
      <vt:lpstr>Courier New</vt:lpstr>
      <vt:lpstr>Times New Roman</vt:lpstr>
      <vt:lpstr>Tw Cen MT</vt:lpstr>
      <vt:lpstr>Wingdings</vt:lpstr>
      <vt:lpstr>Droplet</vt:lpstr>
      <vt:lpstr>Programming shared memory systems: OpenMP</vt:lpstr>
      <vt:lpstr>Programming shared memory systems</vt:lpstr>
      <vt:lpstr>Programming shared memory systems</vt:lpstr>
      <vt:lpstr>Use processes</vt:lpstr>
      <vt:lpstr>Use threads</vt:lpstr>
      <vt:lpstr>OpenMP</vt:lpstr>
      <vt:lpstr>OpenMP</vt:lpstr>
      <vt:lpstr>Why OpenMP</vt:lpstr>
      <vt:lpstr>How to compile and run OpenMP programs?</vt:lpstr>
      <vt:lpstr>OpenMP basic syntax</vt:lpstr>
      <vt:lpstr>OpenMP “Hello world” program</vt:lpstr>
      <vt:lpstr>OpenMP execution model</vt:lpstr>
      <vt:lpstr>OpenMP general code structure</vt:lpstr>
      <vt:lpstr>An example lect11/simple_multithread.cpp</vt:lpstr>
      <vt:lpstr>Data model</vt:lpstr>
      <vt:lpstr>PowerPoint Presentation</vt:lpstr>
      <vt:lpstr>PowerPoint Presentation</vt:lpstr>
      <vt:lpstr>OpenMP directives</vt:lpstr>
      <vt:lpstr>Parallel region construct</vt:lpstr>
      <vt:lpstr>The reduction clause (see lect11/reduction.cpp)</vt:lpstr>
      <vt:lpstr>Clauses</vt:lpstr>
      <vt:lpstr>Work-sharing constructs</vt:lpstr>
      <vt:lpstr>The omp for directive: example </vt:lpstr>
      <vt:lpstr>omp for shares loop iteration among different threads. It can have  a schedule clause  schedule (static | dynamic | guided [, chunk]) </vt:lpstr>
      <vt:lpstr>The omp session clause – example (see also lect11/simple_multithread1.cpp)</vt:lpstr>
      <vt:lpstr>Omp single construct</vt:lpstr>
      <vt:lpstr>Some merged constructs</vt:lpstr>
      <vt:lpstr>Synchronization: barrier</vt:lpstr>
      <vt:lpstr>Critical session</vt:lpstr>
      <vt:lpstr>OpenMP environment variables</vt:lpstr>
      <vt:lpstr>OpenMP runtime environment</vt:lpstr>
      <vt:lpstr>OpenMP examples</vt:lpstr>
      <vt:lpstr>Sequential Matrix Multiply</vt:lpstr>
      <vt:lpstr>OpenMP Matrix Multiply (lect11/mm_omp.c)</vt:lpstr>
      <vt:lpstr>OpenMP Summary</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Surfing</dc:creator>
  <cp:lastModifiedBy>Surfing</cp:lastModifiedBy>
  <cp:revision>98</cp:revision>
  <dcterms:created xsi:type="dcterms:W3CDTF">2021-08-12T15:51:09Z</dcterms:created>
  <dcterms:modified xsi:type="dcterms:W3CDTF">2022-02-09T11:00:46Z</dcterms:modified>
</cp:coreProperties>
</file>