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03/30/2022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03/30/2022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03/30/2022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03/30/2022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03/30/2022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03/30/2022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03/30/2022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03/30/2022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03/30/2022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3B93B-B6CF-42A8-9E9E-3D15B108BE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7" y="1255794"/>
            <a:ext cx="8361229" cy="2098226"/>
          </a:xfrm>
        </p:spPr>
        <p:txBody>
          <a:bodyPr/>
          <a:lstStyle/>
          <a:p>
            <a:r>
              <a:rPr lang="en-US" sz="32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Security issues in Parallel and Distributed Computing - </a:t>
            </a:r>
            <a:r>
              <a:rPr lang="en-US" sz="3200" b="0" i="0" u="sng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Side channel attacks and defenses</a:t>
            </a:r>
            <a:endParaRPr lang="en-US" sz="3200" u="sng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DAE37B-6E5B-45DB-90C3-4603ED4A6E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Presented by:</a:t>
            </a:r>
          </a:p>
          <a:p>
            <a:r>
              <a:rPr lang="en-US" dirty="0" err="1"/>
              <a:t>Kazi</a:t>
            </a:r>
            <a:r>
              <a:rPr lang="en-US" dirty="0"/>
              <a:t> </a:t>
            </a:r>
            <a:r>
              <a:rPr lang="en-US" dirty="0" err="1"/>
              <a:t>Mejbaul</a:t>
            </a:r>
            <a:r>
              <a:rPr lang="en-US" dirty="0"/>
              <a:t> Islam</a:t>
            </a:r>
          </a:p>
        </p:txBody>
      </p:sp>
    </p:spTree>
    <p:extLst>
      <p:ext uri="{BB962C8B-B14F-4D97-AF65-F5344CB8AC3E}">
        <p14:creationId xmlns:p14="http://schemas.microsoft.com/office/powerpoint/2010/main" val="3793992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73B04-75F3-45EC-A56C-16F1D89EA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Threats in Distributed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79A49-A644-44D4-97FC-E32B47770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Attacks can take place at:</a:t>
            </a:r>
          </a:p>
          <a:p>
            <a:pPr lvl="1"/>
            <a:r>
              <a:rPr lang="en-US" dirty="0"/>
              <a:t>Cross VM</a:t>
            </a:r>
          </a:p>
          <a:p>
            <a:pPr lvl="1"/>
            <a:r>
              <a:rPr lang="en-US" dirty="0"/>
              <a:t>Cross container</a:t>
            </a:r>
          </a:p>
          <a:p>
            <a:pPr lvl="1"/>
            <a:r>
              <a:rPr lang="en-US" dirty="0"/>
              <a:t>In same OS among different processes</a:t>
            </a:r>
          </a:p>
        </p:txBody>
      </p:sp>
    </p:spTree>
    <p:extLst>
      <p:ext uri="{BB962C8B-B14F-4D97-AF65-F5344CB8AC3E}">
        <p14:creationId xmlns:p14="http://schemas.microsoft.com/office/powerpoint/2010/main" val="27362813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DE155-67F1-47AA-A39D-1CA8CDB03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Popular Side Channel Attacks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0282E9-0AC9-4370-B0C4-8AC7A005B1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Side channel attacks can be divided into two major types:</a:t>
            </a:r>
          </a:p>
          <a:p>
            <a:r>
              <a:rPr lang="en-US" dirty="0"/>
              <a:t>Time Driven: In time-driven attacks, the attacker measures the total execution time of cryptographic operations to extract sensitive information</a:t>
            </a:r>
          </a:p>
          <a:p>
            <a:r>
              <a:rPr lang="en-US" dirty="0"/>
              <a:t>Access Driven: Attacker probes the medium to infer the execution time and pattern</a:t>
            </a:r>
          </a:p>
        </p:txBody>
      </p:sp>
    </p:spTree>
    <p:extLst>
      <p:ext uri="{BB962C8B-B14F-4D97-AF65-F5344CB8AC3E}">
        <p14:creationId xmlns:p14="http://schemas.microsoft.com/office/powerpoint/2010/main" val="2694338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88102-81DC-4B6A-A495-1D086F93A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Flush+Reload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625058-A2A8-4B74-A886-9B8336118B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Consists of 3 steps: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Flushes the cache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Waits for the victim to run its program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Probes the cache for specific instruction/data</a:t>
            </a:r>
          </a:p>
        </p:txBody>
      </p:sp>
    </p:spTree>
    <p:extLst>
      <p:ext uri="{BB962C8B-B14F-4D97-AF65-F5344CB8AC3E}">
        <p14:creationId xmlns:p14="http://schemas.microsoft.com/office/powerpoint/2010/main" val="18507932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8ED12-6E5B-41F4-B3AC-7D34A099A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Flush+Reload</a:t>
            </a:r>
            <a:endParaRPr lang="en-US" dirty="0"/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86DDDF18-25E1-490A-B756-226E06B728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6738" y="4274010"/>
            <a:ext cx="4241677" cy="204838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B03A8B4-650E-4E36-836C-892DE16914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776" y="1633097"/>
            <a:ext cx="6683602" cy="340942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31473E6-CE5B-437B-BC03-3273E05AB1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08993" y="685800"/>
            <a:ext cx="3389422" cy="241073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E931659-1558-4D03-B84A-E88FA17D6C6A}"/>
              </a:ext>
            </a:extLst>
          </p:cNvPr>
          <p:cNvSpPr txBox="1"/>
          <p:nvPr/>
        </p:nvSpPr>
        <p:spPr>
          <a:xfrm>
            <a:off x="2545942" y="5113538"/>
            <a:ext cx="3391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Figure 5: </a:t>
            </a:r>
            <a:r>
              <a:rPr lang="en-US" dirty="0" err="1"/>
              <a:t>Flush+Reload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E586254-A974-4039-B898-EEB97FC07535}"/>
              </a:ext>
            </a:extLst>
          </p:cNvPr>
          <p:cNvSpPr txBox="1"/>
          <p:nvPr/>
        </p:nvSpPr>
        <p:spPr>
          <a:xfrm>
            <a:off x="9028120" y="3096536"/>
            <a:ext cx="3391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Figure 6: RSA encryption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6F18CD3-847B-4AEF-A1D2-8E47DB427A75}"/>
              </a:ext>
            </a:extLst>
          </p:cNvPr>
          <p:cNvSpPr txBox="1"/>
          <p:nvPr/>
        </p:nvSpPr>
        <p:spPr>
          <a:xfrm>
            <a:off x="8072761" y="6341648"/>
            <a:ext cx="3796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Figure 7: </a:t>
            </a:r>
            <a:r>
              <a:rPr lang="en-US" dirty="0" err="1"/>
              <a:t>Flush+Reload</a:t>
            </a:r>
            <a:r>
              <a:rPr lang="en-US" dirty="0"/>
              <a:t> time flow </a:t>
            </a:r>
          </a:p>
        </p:txBody>
      </p:sp>
    </p:spTree>
    <p:extLst>
      <p:ext uri="{BB962C8B-B14F-4D97-AF65-F5344CB8AC3E}">
        <p14:creationId xmlns:p14="http://schemas.microsoft.com/office/powerpoint/2010/main" val="42368154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E4942-837B-4E34-8374-4FDF3F92F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Prime+Probe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CCD13C6-AC5E-4350-AECA-F37827DA3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3581400"/>
          </a:xfrm>
        </p:spPr>
        <p:txBody>
          <a:bodyPr/>
          <a:lstStyle/>
          <a:p>
            <a:r>
              <a:rPr lang="en-US" sz="2000" dirty="0"/>
              <a:t>Fills all cache line with own data</a:t>
            </a:r>
          </a:p>
          <a:p>
            <a:r>
              <a:rPr lang="en-US" sz="2000" dirty="0"/>
              <a:t>Waits for victim process to get allocated and being evicted</a:t>
            </a:r>
          </a:p>
          <a:p>
            <a:r>
              <a:rPr lang="en-US" sz="2000" dirty="0"/>
              <a:t>Probes the access time taken by the victim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48329BD-60F2-4E49-A97D-B33505CCBC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9476" y="3514596"/>
            <a:ext cx="5263718" cy="246710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05301F6-394E-4083-909C-1B040966522C}"/>
              </a:ext>
            </a:extLst>
          </p:cNvPr>
          <p:cNvSpPr txBox="1"/>
          <p:nvPr/>
        </p:nvSpPr>
        <p:spPr>
          <a:xfrm>
            <a:off x="8067853" y="5987534"/>
            <a:ext cx="3391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Figure 8: </a:t>
            </a:r>
            <a:r>
              <a:rPr lang="en-US" dirty="0" err="1"/>
              <a:t>Prime+Probe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5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72DBA-4CA9-4AF9-8F91-DE26AD8DA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 (</a:t>
            </a:r>
            <a:r>
              <a:rPr lang="en-US" dirty="0" err="1"/>
              <a:t>Flush+Reload</a:t>
            </a:r>
            <a:r>
              <a:rPr lang="en-US" dirty="0"/>
              <a:t>) </a:t>
            </a:r>
            <a:r>
              <a:rPr lang="en-US" sz="1400" dirty="0"/>
              <a:t>Side-Channel Attacks on Everyday Applications by Taylor Hornby, University of Calgary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297701-FD2C-40EF-AFB4-056539949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4301231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Consider a scenario where Victim is going to search for pen, pencil or marker in Wikipedia.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The Attacker knows that the Victim is going to search on Wikipedia and he has a list of words that the victim is going to search such as (pen, pencil, box, book, etc.)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Step 1: Find the common functions that can be used to distinguish the word while searching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Search each word in the list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Record the pattern for each word.</a:t>
            </a:r>
          </a:p>
          <a:p>
            <a:pPr marL="0" indent="0">
              <a:buNone/>
            </a:pPr>
            <a:r>
              <a:rPr lang="en-US" dirty="0"/>
              <a:t>Suppose you have found A,B,C,D four functions.</a:t>
            </a:r>
          </a:p>
        </p:txBody>
      </p:sp>
    </p:spTree>
    <p:extLst>
      <p:ext uri="{BB962C8B-B14F-4D97-AF65-F5344CB8AC3E}">
        <p14:creationId xmlns:p14="http://schemas.microsoft.com/office/powerpoint/2010/main" val="16923067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09019-9F6C-4601-9E36-C1709BB0E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</a:t>
            </a:r>
            <a:r>
              <a:rPr lang="en-US" dirty="0" err="1"/>
              <a:t>Flush+Reload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DB00C-2F63-4D64-B243-274B070C2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data for the attacker may look like this: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Pen: AABBCDADA…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Pencil: BCDAACCBD…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Box: CDACDAAADCB….</a:t>
            </a:r>
          </a:p>
        </p:txBody>
      </p:sp>
    </p:spTree>
    <p:extLst>
      <p:ext uri="{BB962C8B-B14F-4D97-AF65-F5344CB8AC3E}">
        <p14:creationId xmlns:p14="http://schemas.microsoft.com/office/powerpoint/2010/main" val="29203673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E05F4-8078-4DDA-8C3F-989D1C4F3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</a:t>
            </a:r>
            <a:r>
              <a:rPr lang="en-US" dirty="0" err="1"/>
              <a:t>Flush+Reload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364B34-FCD0-4F07-8A7C-D93B983BE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Step 2: Launch the attack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Load the program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Flush the cache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Reload A,B,C,D and record time to load</a:t>
            </a:r>
          </a:p>
          <a:p>
            <a:pPr lvl="1"/>
            <a:r>
              <a:rPr lang="en-US" dirty="0"/>
              <a:t>If it is a hit, note that</a:t>
            </a:r>
          </a:p>
          <a:p>
            <a:pPr lvl="1"/>
            <a:r>
              <a:rPr lang="en-US" dirty="0"/>
              <a:t>If it is a miss, omit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Flush again</a:t>
            </a:r>
          </a:p>
        </p:txBody>
      </p:sp>
    </p:spTree>
    <p:extLst>
      <p:ext uri="{BB962C8B-B14F-4D97-AF65-F5344CB8AC3E}">
        <p14:creationId xmlns:p14="http://schemas.microsoft.com/office/powerpoint/2010/main" val="439950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F543C-9C59-4C4C-A642-EF79B46F4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</a:t>
            </a:r>
            <a:r>
              <a:rPr lang="en-US" dirty="0" err="1"/>
              <a:t>Flush+Reload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D34BE-FD0B-4396-AD05-C2FC0606D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Step 3: Match with the fist recorded data</a:t>
            </a:r>
          </a:p>
          <a:p>
            <a:pPr marL="0" indent="0">
              <a:buNone/>
            </a:pPr>
            <a:r>
              <a:rPr lang="en-US" dirty="0"/>
              <a:t>The attacker will get a string like: AABCDAADCBA….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Using statistical algorithm or machine learning (authors have used </a:t>
            </a:r>
            <a:r>
              <a:rPr lang="en-US" dirty="0" err="1"/>
              <a:t>Levenshtein</a:t>
            </a:r>
            <a:r>
              <a:rPr lang="en-US" dirty="0"/>
              <a:t> distance)</a:t>
            </a:r>
          </a:p>
        </p:txBody>
      </p:sp>
    </p:spTree>
    <p:extLst>
      <p:ext uri="{BB962C8B-B14F-4D97-AF65-F5344CB8AC3E}">
        <p14:creationId xmlns:p14="http://schemas.microsoft.com/office/powerpoint/2010/main" val="35217597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219EE-28A3-419C-A48F-86175B3C5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Defense mechanism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BFA41-1091-4B89-89F1-24F6B5A169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563732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How do you defend it?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969DAF4-408B-4A4F-AE6C-C667822CCD04}"/>
              </a:ext>
            </a:extLst>
          </p:cNvPr>
          <p:cNvSpPr txBox="1"/>
          <p:nvPr/>
        </p:nvSpPr>
        <p:spPr>
          <a:xfrm>
            <a:off x="2343703" y="3670010"/>
            <a:ext cx="25745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Software measures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870AA6-3310-4D0D-8EB4-F044FAF7D944}"/>
              </a:ext>
            </a:extLst>
          </p:cNvPr>
          <p:cNvSpPr txBox="1"/>
          <p:nvPr/>
        </p:nvSpPr>
        <p:spPr>
          <a:xfrm>
            <a:off x="2343704" y="4970014"/>
            <a:ext cx="25745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Hardware measures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F941191-66EC-404C-B274-058B168C92BB}"/>
              </a:ext>
            </a:extLst>
          </p:cNvPr>
          <p:cNvSpPr txBox="1"/>
          <p:nvPr/>
        </p:nvSpPr>
        <p:spPr>
          <a:xfrm>
            <a:off x="5637319" y="2974019"/>
            <a:ext cx="4572001" cy="1477328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Attack detection</a:t>
            </a:r>
          </a:p>
          <a:p>
            <a:r>
              <a:rPr lang="en-US" dirty="0"/>
              <a:t>Soft partitioning</a:t>
            </a:r>
          </a:p>
          <a:p>
            <a:r>
              <a:rPr lang="en-US" dirty="0"/>
              <a:t>Page coloring</a:t>
            </a:r>
          </a:p>
          <a:p>
            <a:r>
              <a:rPr lang="en-US" dirty="0"/>
              <a:t>Restricting fine grained time measurement</a:t>
            </a:r>
          </a:p>
          <a:p>
            <a:r>
              <a:rPr lang="en-US" dirty="0"/>
              <a:t>Disallowing KSM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0BBC3AA-BB8E-4F94-9122-B7841CB6D2AD}"/>
              </a:ext>
            </a:extLst>
          </p:cNvPr>
          <p:cNvSpPr txBox="1"/>
          <p:nvPr/>
        </p:nvSpPr>
        <p:spPr>
          <a:xfrm>
            <a:off x="5637319" y="4759911"/>
            <a:ext cx="4572001" cy="923330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Designing new cache</a:t>
            </a:r>
          </a:p>
          <a:p>
            <a:r>
              <a:rPr lang="en-US" dirty="0"/>
              <a:t>Cache partition</a:t>
            </a:r>
          </a:p>
          <a:p>
            <a:r>
              <a:rPr lang="en-US" dirty="0"/>
              <a:t>Attack detection</a:t>
            </a:r>
          </a:p>
        </p:txBody>
      </p:sp>
    </p:spTree>
    <p:extLst>
      <p:ext uri="{BB962C8B-B14F-4D97-AF65-F5344CB8AC3E}">
        <p14:creationId xmlns:p14="http://schemas.microsoft.com/office/powerpoint/2010/main" val="4013651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A38DE-115E-4E20-A23A-DD9869A1A5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Introduction and Background</a:t>
            </a:r>
          </a:p>
          <a:p>
            <a:pPr lvl="1"/>
            <a:r>
              <a:rPr lang="en-US" dirty="0"/>
              <a:t>Microarchitecture</a:t>
            </a:r>
          </a:p>
          <a:p>
            <a:pPr lvl="1"/>
            <a:r>
              <a:rPr lang="en-US" dirty="0"/>
              <a:t>Cache hierarchy</a:t>
            </a:r>
          </a:p>
          <a:p>
            <a:pPr lvl="1"/>
            <a:r>
              <a:rPr lang="en-US" dirty="0"/>
              <a:t>Side channels in microarchitecture</a:t>
            </a:r>
          </a:p>
          <a:p>
            <a:r>
              <a:rPr lang="en-US" sz="1800" dirty="0"/>
              <a:t>Threats in parallel and distributed systems</a:t>
            </a:r>
          </a:p>
          <a:p>
            <a:r>
              <a:rPr lang="en-US" sz="1800" dirty="0"/>
              <a:t>Popular Side Channel Attacks</a:t>
            </a:r>
          </a:p>
          <a:p>
            <a:pPr lvl="1"/>
            <a:r>
              <a:rPr lang="en-US" sz="1800" dirty="0"/>
              <a:t>An example</a:t>
            </a:r>
          </a:p>
          <a:p>
            <a:r>
              <a:rPr lang="en-US" sz="1800" dirty="0"/>
              <a:t>Popular Defense Mechanisms</a:t>
            </a:r>
          </a:p>
          <a:p>
            <a:pPr lvl="1"/>
            <a:r>
              <a:rPr lang="en-US" sz="1800" dirty="0"/>
              <a:t>From Software’s perspective</a:t>
            </a:r>
          </a:p>
          <a:p>
            <a:pPr lvl="1"/>
            <a:r>
              <a:rPr lang="en-US" sz="1800" dirty="0"/>
              <a:t>From Hardware’s perspective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F9BB76-B06D-4DF1-97EF-3578BB346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0537416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52865-0D97-457E-81D7-8F926CD8A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 Detection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FCC19B-E40F-42E0-99A0-48C8604A0D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Monitor hit/miss, clock cycle, branch miss etc.</a:t>
            </a:r>
          </a:p>
          <a:p>
            <a:r>
              <a:rPr lang="en-US" dirty="0"/>
              <a:t>Use machine learning/statistical methods to classify suspicious pattern</a:t>
            </a:r>
          </a:p>
          <a:p>
            <a:r>
              <a:rPr lang="en-US" dirty="0"/>
              <a:t>Able to detect </a:t>
            </a:r>
            <a:r>
              <a:rPr lang="en-US" dirty="0" err="1"/>
              <a:t>flush+reload</a:t>
            </a:r>
            <a:r>
              <a:rPr lang="en-US" dirty="0"/>
              <a:t> and </a:t>
            </a:r>
            <a:r>
              <a:rPr lang="en-US" dirty="0" err="1"/>
              <a:t>prime+probe</a:t>
            </a:r>
            <a:endParaRPr lang="en-US" dirty="0"/>
          </a:p>
          <a:p>
            <a:r>
              <a:rPr lang="en-US" dirty="0"/>
              <a:t>Some researchers offloaded the detection system to dedicated hardware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Cons: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Requires some iterations to get data, attacker might be able to launch attack before detection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Resource expensive for some applications</a:t>
            </a:r>
          </a:p>
        </p:txBody>
      </p:sp>
    </p:spTree>
    <p:extLst>
      <p:ext uri="{BB962C8B-B14F-4D97-AF65-F5344CB8AC3E}">
        <p14:creationId xmlns:p14="http://schemas.microsoft.com/office/powerpoint/2010/main" val="10075503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56833-1C60-4FA7-97ED-20C27160C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Constant Timing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B1DF0-EC2C-46DC-9863-5136F86A5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Modify the code to make the execution time abstract</a:t>
            </a:r>
          </a:p>
          <a:p>
            <a:pPr lvl="1"/>
            <a:r>
              <a:rPr lang="en-US" dirty="0"/>
              <a:t>For example, in the RSA encryption, insert a condition for bit 0 and a constant time for both 1 and 0 bit.</a:t>
            </a:r>
          </a:p>
          <a:p>
            <a:r>
              <a:rPr lang="en-US" dirty="0"/>
              <a:t>It makes timing information abstract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Cons:</a:t>
            </a:r>
          </a:p>
          <a:p>
            <a:r>
              <a:rPr lang="en-US" dirty="0"/>
              <a:t>Not possible to implement in all cases</a:t>
            </a:r>
          </a:p>
          <a:p>
            <a:r>
              <a:rPr lang="en-US" dirty="0"/>
              <a:t>Creates performance overhead</a:t>
            </a:r>
          </a:p>
        </p:txBody>
      </p:sp>
    </p:spTree>
    <p:extLst>
      <p:ext uri="{BB962C8B-B14F-4D97-AF65-F5344CB8AC3E}">
        <p14:creationId xmlns:p14="http://schemas.microsoft.com/office/powerpoint/2010/main" val="27006445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BD485-15FB-4EEF-A793-6183E6203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Restricting Fine-Grained Time Measurements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C0CB91-2176-40A2-82FF-6792589A77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the attacker relies on timing information and it needs to be fine-grained, kernel can limit the time measurement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Cons:</a:t>
            </a:r>
          </a:p>
          <a:p>
            <a:pPr marL="0" indent="0">
              <a:buNone/>
            </a:pPr>
            <a:r>
              <a:rPr lang="en-US" dirty="0"/>
              <a:t>Measuring time at high precision is used in many </a:t>
            </a:r>
            <a:r>
              <a:rPr lang="en-US" dirty="0" err="1"/>
              <a:t>softwares</a:t>
            </a:r>
            <a:r>
              <a:rPr lang="en-US" dirty="0"/>
              <a:t> and making these obsolete is not a practical idea.</a:t>
            </a:r>
          </a:p>
        </p:txBody>
      </p:sp>
    </p:spTree>
    <p:extLst>
      <p:ext uri="{BB962C8B-B14F-4D97-AF65-F5344CB8AC3E}">
        <p14:creationId xmlns:p14="http://schemas.microsoft.com/office/powerpoint/2010/main" val="2380356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86263-3827-4491-90E7-47D34BED4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 coloring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D4EADB-5D48-419F-BD03-6C963C40BC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Software mechanism to partition cache</a:t>
            </a:r>
          </a:p>
          <a:p>
            <a:r>
              <a:rPr lang="en-US" dirty="0"/>
              <a:t>Color the memory pages and pages of same color can be mapped into the same cache set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Cons:</a:t>
            </a:r>
          </a:p>
          <a:p>
            <a:pPr marL="0" indent="0">
              <a:buNone/>
            </a:pPr>
            <a:r>
              <a:rPr lang="en-US" dirty="0"/>
              <a:t>Not very efficient for VM. Being inherently coarse-grained it may lead performance degradation.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4486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B66E6-6928-4635-8D08-3A200ADE0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Intel Cache Allocation Technology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630E534-973E-4427-9147-717726AB5C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0" y="3804015"/>
            <a:ext cx="5652780" cy="1764571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66B6A97-ECDD-4DFB-8235-61D137C122DB}"/>
              </a:ext>
            </a:extLst>
          </p:cNvPr>
          <p:cNvSpPr txBox="1"/>
          <p:nvPr/>
        </p:nvSpPr>
        <p:spPr>
          <a:xfrm>
            <a:off x="7827145" y="5720615"/>
            <a:ext cx="3293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Figure 9: Sample CAT bitmask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39AEED6-2F29-4F7D-AF3B-C8B54DCF13B3}"/>
              </a:ext>
            </a:extLst>
          </p:cNvPr>
          <p:cNvSpPr txBox="1"/>
          <p:nvPr/>
        </p:nvSpPr>
        <p:spPr>
          <a:xfrm>
            <a:off x="1775533" y="2129464"/>
            <a:ext cx="444771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CLOS refers to one Class of Service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Programs/VMs/Cores can be associated to a CLOS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Program from one CLOS can not evict cache line from other CLOS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Programs can get hit from all cache</a:t>
            </a:r>
          </a:p>
        </p:txBody>
      </p:sp>
    </p:spTree>
    <p:extLst>
      <p:ext uri="{BB962C8B-B14F-4D97-AF65-F5344CB8AC3E}">
        <p14:creationId xmlns:p14="http://schemas.microsoft.com/office/powerpoint/2010/main" val="22045983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F77FE-7B30-4F2D-90CC-880CD5719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Soft-partitioning Cache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379E1-FC60-4A67-9690-54F2E1AE41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unnecessary to isolate all programs or VMs</a:t>
            </a:r>
          </a:p>
          <a:p>
            <a:r>
              <a:rPr lang="en-US" dirty="0"/>
              <a:t>A small portion of cache can be declared as dedicated to security sensitive applications</a:t>
            </a:r>
          </a:p>
          <a:p>
            <a:r>
              <a:rPr lang="en-US" dirty="0"/>
              <a:t>This approach can be taken from both software and hardware side</a:t>
            </a:r>
          </a:p>
        </p:txBody>
      </p:sp>
    </p:spTree>
    <p:extLst>
      <p:ext uri="{BB962C8B-B14F-4D97-AF65-F5344CB8AC3E}">
        <p14:creationId xmlns:p14="http://schemas.microsoft.com/office/powerpoint/2010/main" val="3025940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2A75E-B240-48DB-96B4-E850F8792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CATalyst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A3DB23B-E113-4C38-A01B-D5F18DCD98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88426" y="2105026"/>
            <a:ext cx="4762500" cy="2581275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A103D6E-D9BD-48F8-9CFC-889483BF8787}"/>
              </a:ext>
            </a:extLst>
          </p:cNvPr>
          <p:cNvSpPr txBox="1"/>
          <p:nvPr/>
        </p:nvSpPr>
        <p:spPr>
          <a:xfrm>
            <a:off x="1371599" y="2308194"/>
            <a:ext cx="42745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Partition cache using CAT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 one small partition for security sensitive tasks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3B314A-56C5-485F-8112-83DE7F59465B}"/>
              </a:ext>
            </a:extLst>
          </p:cNvPr>
          <p:cNvSpPr txBox="1"/>
          <p:nvPr/>
        </p:nvSpPr>
        <p:spPr>
          <a:xfrm>
            <a:off x="7055798" y="4686301"/>
            <a:ext cx="3391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Figure 10: </a:t>
            </a:r>
            <a:r>
              <a:rPr lang="en-US" dirty="0" err="1"/>
              <a:t>CATalys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6041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3036F-3D49-4DC2-BA27-CA05F67D1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HybCache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CEFB860-F00C-4EE0-AF70-C0A5D256BF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88115" y="1753339"/>
            <a:ext cx="3847842" cy="3867575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A43BEA2-D315-4534-B528-370501783B92}"/>
              </a:ext>
            </a:extLst>
          </p:cNvPr>
          <p:cNvSpPr txBox="1"/>
          <p:nvPr/>
        </p:nvSpPr>
        <p:spPr>
          <a:xfrm>
            <a:off x="6573279" y="5688367"/>
            <a:ext cx="3477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Figure 11: </a:t>
            </a:r>
            <a:r>
              <a:rPr lang="en-US" dirty="0" err="1"/>
              <a:t>HybCache</a:t>
            </a:r>
            <a:r>
              <a:rPr lang="en-US" dirty="0"/>
              <a:t> architecture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E230CBE-E852-4116-8B23-8EFDF46EFF40}"/>
              </a:ext>
            </a:extLst>
          </p:cNvPr>
          <p:cNvSpPr txBox="1"/>
          <p:nvPr/>
        </p:nvSpPr>
        <p:spPr>
          <a:xfrm>
            <a:off x="1371600" y="2171700"/>
            <a:ext cx="39106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Fix last two ways for security intensive task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This isolation is used for all L1, L2 and L3 cache</a:t>
            </a:r>
          </a:p>
        </p:txBody>
      </p:sp>
    </p:spTree>
    <p:extLst>
      <p:ext uri="{BB962C8B-B14F-4D97-AF65-F5344CB8AC3E}">
        <p14:creationId xmlns:p14="http://schemas.microsoft.com/office/powerpoint/2010/main" val="13146083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EF806-0A05-4FDA-B9E4-CFD802D2F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Trade-off between hardware and software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3A2759-CA56-44DA-8C4E-4E0EF4F1D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Defense mechanisms from software side can be implemented quickly to secure almost all systems</a:t>
            </a:r>
          </a:p>
          <a:p>
            <a:r>
              <a:rPr lang="en-US" dirty="0"/>
              <a:t>Hardware approaches are more efficient but it would take a long time to be used in practice</a:t>
            </a:r>
          </a:p>
          <a:p>
            <a:r>
              <a:rPr lang="en-US" dirty="0"/>
              <a:t>Moreover, hardware approaches would not be able to secure the existing systems</a:t>
            </a:r>
          </a:p>
        </p:txBody>
      </p:sp>
    </p:spTree>
    <p:extLst>
      <p:ext uri="{BB962C8B-B14F-4D97-AF65-F5344CB8AC3E}">
        <p14:creationId xmlns:p14="http://schemas.microsoft.com/office/powerpoint/2010/main" val="20022818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08A7B-DCDD-4420-B30C-0C621A588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838457-99B0-4460-AA08-77AFFA998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Side channel attacks are practical for distributed systems and must be taken care of.</a:t>
            </a:r>
          </a:p>
          <a:p>
            <a:r>
              <a:rPr lang="en-US" dirty="0"/>
              <a:t>Based on the defense mechanisms proposed by the researchers, we can conclude, a practical defense system should have:</a:t>
            </a:r>
          </a:p>
          <a:p>
            <a:pPr lvl="1"/>
            <a:r>
              <a:rPr lang="en-US" dirty="0"/>
              <a:t>Good security</a:t>
            </a:r>
          </a:p>
          <a:p>
            <a:pPr lvl="1"/>
            <a:r>
              <a:rPr lang="en-US" dirty="0"/>
              <a:t>Low performance overhead</a:t>
            </a:r>
          </a:p>
          <a:p>
            <a:pPr lvl="1"/>
            <a:r>
              <a:rPr lang="en-US" dirty="0"/>
              <a:t>Able to secure existing system</a:t>
            </a:r>
          </a:p>
        </p:txBody>
      </p:sp>
    </p:spTree>
    <p:extLst>
      <p:ext uri="{BB962C8B-B14F-4D97-AF65-F5344CB8AC3E}">
        <p14:creationId xmlns:p14="http://schemas.microsoft.com/office/powerpoint/2010/main" val="2046260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BAF7E-0634-4C83-BA83-C8979E570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BB7FC8-C794-41E2-B295-CC7C5980EB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4794126" cy="3581400"/>
          </a:xfrm>
        </p:spPr>
        <p:txBody>
          <a:bodyPr/>
          <a:lstStyle/>
          <a:p>
            <a:r>
              <a:rPr lang="en-US" dirty="0"/>
              <a:t>Hardware can not always be trusted!</a:t>
            </a:r>
          </a:p>
          <a:p>
            <a:r>
              <a:rPr lang="en-US" dirty="0"/>
              <a:t>Features that enhance the architecture, may be the cause of vulnerability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4288008-4DB3-49D8-ACE5-AABE976130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5907" y="1849098"/>
            <a:ext cx="4288289" cy="411953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9E85BDE-C89F-4019-A953-E978D798D416}"/>
              </a:ext>
            </a:extLst>
          </p:cNvPr>
          <p:cNvSpPr txBox="1"/>
          <p:nvPr/>
        </p:nvSpPr>
        <p:spPr>
          <a:xfrm>
            <a:off x="8875826" y="2464340"/>
            <a:ext cx="914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ISA</a:t>
            </a:r>
          </a:p>
          <a:p>
            <a:r>
              <a:rPr lang="en-US" sz="1400" dirty="0"/>
              <a:t>Registers </a:t>
            </a:r>
          </a:p>
          <a:p>
            <a:r>
              <a:rPr lang="en-US" sz="1400" dirty="0"/>
              <a:t>Memory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E140E3B-5D13-4C13-8019-4921D617E8C7}"/>
              </a:ext>
            </a:extLst>
          </p:cNvPr>
          <p:cNvSpPr txBox="1"/>
          <p:nvPr/>
        </p:nvSpPr>
        <p:spPr>
          <a:xfrm>
            <a:off x="7847859" y="364086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Cache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DC3CFAF-8051-4314-99AD-E79CB5666BB2}"/>
              </a:ext>
            </a:extLst>
          </p:cNvPr>
          <p:cNvSpPr txBox="1"/>
          <p:nvPr/>
        </p:nvSpPr>
        <p:spPr>
          <a:xfrm>
            <a:off x="7961426" y="403609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TLB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835F253-EF88-4C51-A798-29A1093F33E7}"/>
              </a:ext>
            </a:extLst>
          </p:cNvPr>
          <p:cNvSpPr txBox="1"/>
          <p:nvPr/>
        </p:nvSpPr>
        <p:spPr>
          <a:xfrm>
            <a:off x="8875826" y="405736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CacheMMU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CDAE0B5-C64B-4D2D-9C77-3B3CD2D189F7}"/>
              </a:ext>
            </a:extLst>
          </p:cNvPr>
          <p:cNvSpPr txBox="1"/>
          <p:nvPr/>
        </p:nvSpPr>
        <p:spPr>
          <a:xfrm>
            <a:off x="8745981" y="3376816"/>
            <a:ext cx="14633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Branch Prediction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54C82CA-559D-4BFE-AEA0-533775F47314}"/>
              </a:ext>
            </a:extLst>
          </p:cNvPr>
          <p:cNvSpPr txBox="1"/>
          <p:nvPr/>
        </p:nvSpPr>
        <p:spPr>
          <a:xfrm>
            <a:off x="7400459" y="4753050"/>
            <a:ext cx="180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Interconnection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E79E928-5AF3-4DB0-AB4F-EF9B973E9E63}"/>
              </a:ext>
            </a:extLst>
          </p:cNvPr>
          <p:cNvSpPr txBox="1"/>
          <p:nvPr/>
        </p:nvSpPr>
        <p:spPr>
          <a:xfrm>
            <a:off x="6668791" y="2874554"/>
            <a:ext cx="1463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Architecture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C237FDA-75FA-4074-A20E-53C2EE64D300}"/>
              </a:ext>
            </a:extLst>
          </p:cNvPr>
          <p:cNvSpPr txBox="1"/>
          <p:nvPr/>
        </p:nvSpPr>
        <p:spPr>
          <a:xfrm>
            <a:off x="6673981" y="3173520"/>
            <a:ext cx="1961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Microarchitecture</a:t>
            </a:r>
          </a:p>
        </p:txBody>
      </p:sp>
    </p:spTree>
    <p:extLst>
      <p:ext uri="{BB962C8B-B14F-4D97-AF65-F5344CB8AC3E}">
        <p14:creationId xmlns:p14="http://schemas.microsoft.com/office/powerpoint/2010/main" val="393440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785B0-5DF4-4D1A-A280-59A69133C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2520" y="3136037"/>
            <a:ext cx="9601200" cy="1485900"/>
          </a:xfrm>
        </p:spPr>
        <p:txBody>
          <a:bodyPr/>
          <a:lstStyle/>
          <a:p>
            <a:pPr algn="ctr"/>
            <a:r>
              <a:rPr lang="en-US" dirty="0"/>
              <a:t>Question?</a:t>
            </a:r>
          </a:p>
        </p:txBody>
      </p:sp>
    </p:spTree>
    <p:extLst>
      <p:ext uri="{BB962C8B-B14F-4D97-AF65-F5344CB8AC3E}">
        <p14:creationId xmlns:p14="http://schemas.microsoft.com/office/powerpoint/2010/main" val="372369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50A5F-E1D5-4563-B68B-6183BC79E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54CFE-EE00-4517-B38A-B0409C9609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2400301"/>
          </a:xfrm>
        </p:spPr>
        <p:txBody>
          <a:bodyPr/>
          <a:lstStyle/>
          <a:p>
            <a:r>
              <a:rPr lang="en-US" dirty="0"/>
              <a:t>Several threats have been created using these features such as</a:t>
            </a:r>
          </a:p>
          <a:p>
            <a:pPr lvl="1"/>
            <a:r>
              <a:rPr lang="en-US" dirty="0"/>
              <a:t>Stealing secret encryption key</a:t>
            </a:r>
          </a:p>
          <a:p>
            <a:pPr lvl="1"/>
            <a:r>
              <a:rPr lang="en-US" dirty="0"/>
              <a:t>Tracking browser activity</a:t>
            </a:r>
          </a:p>
          <a:p>
            <a:pPr lvl="1"/>
            <a:r>
              <a:rPr lang="en-US" dirty="0"/>
              <a:t>Keystroke sniffing etc.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E2A993-670F-40CC-823E-073C9ABB08FB}"/>
              </a:ext>
            </a:extLst>
          </p:cNvPr>
          <p:cNvSpPr txBox="1"/>
          <p:nvPr/>
        </p:nvSpPr>
        <p:spPr>
          <a:xfrm>
            <a:off x="2290438" y="5131293"/>
            <a:ext cx="7119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will discuss these issues and defenses from </a:t>
            </a:r>
            <a:r>
              <a:rPr lang="en-US" b="1" dirty="0"/>
              <a:t>cache’s</a:t>
            </a:r>
            <a:r>
              <a:rPr lang="en-US" dirty="0"/>
              <a:t> perspective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68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401B0-3A2F-4BCA-BB98-06428480D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4000A7-9E2D-4432-97BA-9778A6F5D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7412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Cache architecture in Multicore Systems</a:t>
            </a: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0B51D8-C08A-41F1-8F15-FCA383CD5D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8508" y="2865883"/>
            <a:ext cx="4840176" cy="330631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9ABD5FA-0B3D-492F-A500-CAD25C4485FA}"/>
              </a:ext>
            </a:extLst>
          </p:cNvPr>
          <p:cNvSpPr txBox="1"/>
          <p:nvPr/>
        </p:nvSpPr>
        <p:spPr>
          <a:xfrm>
            <a:off x="2545635" y="6253215"/>
            <a:ext cx="5625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solidFill>
                  <a:srgbClr val="2A2A2A"/>
                </a:solidFill>
                <a:effectLst/>
                <a:latin typeface="Verdana" panose="020B0604030504040204" pitchFamily="34" charset="0"/>
              </a:rPr>
              <a:t>Figure 1. A dual-core dual-processor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054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C0C72-B5C5-484F-96C2-F6BEF4305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C86454-48FE-48F3-9C0F-45F2206C55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Cache Hierarchy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2CB41F7-3C9E-4682-93DD-EC84328C07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0204" y="3170714"/>
            <a:ext cx="5672621" cy="281098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A957D60-C13C-48E3-9ABF-D30C6E4BB511}"/>
              </a:ext>
            </a:extLst>
          </p:cNvPr>
          <p:cNvSpPr txBox="1"/>
          <p:nvPr/>
        </p:nvSpPr>
        <p:spPr>
          <a:xfrm>
            <a:off x="3202583" y="6112276"/>
            <a:ext cx="5625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solidFill>
                  <a:srgbClr val="2A2A2A"/>
                </a:solidFill>
                <a:effectLst/>
                <a:latin typeface="Verdana" panose="020B0604030504040204" pitchFamily="34" charset="0"/>
              </a:rPr>
              <a:t>Figure 2. Multi-level chache </a:t>
            </a:r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D6D25C0-F24A-46A8-9ACC-E055041C3E1C}"/>
              </a:ext>
            </a:extLst>
          </p:cNvPr>
          <p:cNvSpPr txBox="1"/>
          <p:nvPr/>
        </p:nvSpPr>
        <p:spPr>
          <a:xfrm>
            <a:off x="9143160" y="4576207"/>
            <a:ext cx="14293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Hit/Miss</a:t>
            </a:r>
          </a:p>
        </p:txBody>
      </p:sp>
    </p:spTree>
    <p:extLst>
      <p:ext uri="{BB962C8B-B14F-4D97-AF65-F5344CB8AC3E}">
        <p14:creationId xmlns:p14="http://schemas.microsoft.com/office/powerpoint/2010/main" val="2572145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18C83-592E-4717-8676-254A691B6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A66D3A-50B6-4108-9391-0A74C7BC1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Encryption (RSA)</a:t>
            </a:r>
          </a:p>
          <a:p>
            <a:r>
              <a:rPr lang="en-US" dirty="0"/>
              <a:t>RSA encryption contains c, m, e, and n represent ciphertext, plaintext, key, and the product of p and q (p, q are large prime numbers), respectively and calculates c using following equation:</a:t>
            </a:r>
            <a:r>
              <a:rPr lang="pt-BR" dirty="0"/>
              <a:t>                                                               				</a:t>
            </a:r>
          </a:p>
          <a:p>
            <a:pPr marL="0" indent="0">
              <a:buNone/>
            </a:pPr>
            <a:r>
              <a:rPr lang="pt-BR" dirty="0"/>
              <a:t>				c ≡ m</a:t>
            </a:r>
            <a:r>
              <a:rPr lang="pt-BR" baseline="30000" dirty="0"/>
              <a:t>e</a:t>
            </a:r>
            <a:r>
              <a:rPr lang="pt-BR" dirty="0"/>
              <a:t> mod n</a:t>
            </a:r>
          </a:p>
          <a:p>
            <a:pPr marL="0" indent="0">
              <a:buNone/>
            </a:pPr>
            <a:r>
              <a:rPr lang="pt-BR" dirty="0"/>
              <a:t>	</a:t>
            </a:r>
          </a:p>
          <a:p>
            <a:pPr marL="0" indent="0">
              <a:buNone/>
            </a:pPr>
            <a:r>
              <a:rPr lang="pt-BR" dirty="0"/>
              <a:t>	How do we calculate c efficiently?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6C38958-A2BB-4A21-B404-DE87741D31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9637" y="4256842"/>
            <a:ext cx="4177833" cy="241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628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F56E2-7BAC-4E2A-B611-DBF8222C3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B4745D-4294-4AE4-9205-81AF127AC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Side Channels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dirty="0"/>
              <a:t>Channels/mediums those are not meant to be information exchange</a:t>
            </a:r>
          </a:p>
          <a:p>
            <a:r>
              <a:rPr lang="en-US" dirty="0"/>
              <a:t>Unlike covert channel, the victim is unconscious about the attacker.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example: Cache, TLB, power consumption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63A6F2-8DA2-48CE-85A1-BADD1298BD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2539" y="4076700"/>
            <a:ext cx="5064895" cy="183635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A91519B-466B-453A-9022-E7C0CC70D12B}"/>
              </a:ext>
            </a:extLst>
          </p:cNvPr>
          <p:cNvSpPr txBox="1"/>
          <p:nvPr/>
        </p:nvSpPr>
        <p:spPr>
          <a:xfrm>
            <a:off x="7546019" y="5981700"/>
            <a:ext cx="3994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Figure 3: Power consumption pattern</a:t>
            </a:r>
          </a:p>
        </p:txBody>
      </p:sp>
    </p:spTree>
    <p:extLst>
      <p:ext uri="{BB962C8B-B14F-4D97-AF65-F5344CB8AC3E}">
        <p14:creationId xmlns:p14="http://schemas.microsoft.com/office/powerpoint/2010/main" val="1714879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F313A-6C88-4E52-ADB3-1518B4BF7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Threats in Distributed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54D70-7364-44EE-9CF3-2A6B276E0A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make computation systems massively parallel, current systems are:</a:t>
            </a:r>
          </a:p>
          <a:p>
            <a:pPr lvl="1"/>
            <a:r>
              <a:rPr lang="en-US" dirty="0"/>
              <a:t>Multiprocessor</a:t>
            </a:r>
          </a:p>
          <a:p>
            <a:pPr lvl="1"/>
            <a:r>
              <a:rPr lang="en-US" dirty="0"/>
              <a:t>Multicore </a:t>
            </a:r>
          </a:p>
          <a:p>
            <a:pPr lvl="1"/>
            <a:r>
              <a:rPr lang="en-US" dirty="0"/>
              <a:t>Maintaining cache hierarchy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To support multiple users simultaneously, Clouds today supports lots of VMs, containers co-locate on single architecture</a:t>
            </a:r>
          </a:p>
        </p:txBody>
      </p:sp>
    </p:spTree>
    <p:extLst>
      <p:ext uri="{BB962C8B-B14F-4D97-AF65-F5344CB8AC3E}">
        <p14:creationId xmlns:p14="http://schemas.microsoft.com/office/powerpoint/2010/main" val="3991014452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{DEA85FF1-9AA4-4628-B7CB-6E26249E94FA}tf10001105</Template>
  <TotalTime>727</TotalTime>
  <Words>1137</Words>
  <Application>Microsoft Office PowerPoint</Application>
  <PresentationFormat>Widescreen</PresentationFormat>
  <Paragraphs>179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Comic Sans MS</vt:lpstr>
      <vt:lpstr>Franklin Gothic Book</vt:lpstr>
      <vt:lpstr>Verdana</vt:lpstr>
      <vt:lpstr>Wingdings</vt:lpstr>
      <vt:lpstr>Crop</vt:lpstr>
      <vt:lpstr>Security issues in Parallel and Distributed Computing - Side channel attacks and defenses</vt:lpstr>
      <vt:lpstr>Outline</vt:lpstr>
      <vt:lpstr>Introduction</vt:lpstr>
      <vt:lpstr>Introduction</vt:lpstr>
      <vt:lpstr>Background</vt:lpstr>
      <vt:lpstr>Background</vt:lpstr>
      <vt:lpstr>Background</vt:lpstr>
      <vt:lpstr>Background </vt:lpstr>
      <vt:lpstr>Threats in Distributed Systems</vt:lpstr>
      <vt:lpstr>Threats in Distributed Systems</vt:lpstr>
      <vt:lpstr>Popular Side Channel Attacks</vt:lpstr>
      <vt:lpstr>Flush+Reload</vt:lpstr>
      <vt:lpstr>Flush+Reload</vt:lpstr>
      <vt:lpstr>Prime+Probe</vt:lpstr>
      <vt:lpstr>Example (Flush+Reload) Side-Channel Attacks on Everyday Applications by Taylor Hornby, University of Calgary</vt:lpstr>
      <vt:lpstr>Example (Flush+Reload)</vt:lpstr>
      <vt:lpstr>Example (Flush+Reload)</vt:lpstr>
      <vt:lpstr>Example (Flush+Reload)</vt:lpstr>
      <vt:lpstr>Defense mechanism</vt:lpstr>
      <vt:lpstr>Attack Detection</vt:lpstr>
      <vt:lpstr>Constant Timing</vt:lpstr>
      <vt:lpstr>Restricting Fine-Grained Time Measurements</vt:lpstr>
      <vt:lpstr>Page coloring</vt:lpstr>
      <vt:lpstr>The Intel Cache Allocation Technology</vt:lpstr>
      <vt:lpstr>Soft-partitioning Cache</vt:lpstr>
      <vt:lpstr>CATalyst</vt:lpstr>
      <vt:lpstr>HybCache</vt:lpstr>
      <vt:lpstr>Trade-off between hardware and software approach</vt:lpstr>
      <vt:lpstr>Conclusion</vt:lpstr>
      <vt:lpstr>Question?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Security issues in Parallel and Distributed Computing - Side channel attacks and defenses</dc:title>
  <dc:creator>Misbah Misbah</dc:creator>
  <cp:lastModifiedBy>Misbah Misbah</cp:lastModifiedBy>
  <cp:revision>4</cp:revision>
  <dcterms:created xsi:type="dcterms:W3CDTF">2022-03-29T15:48:38Z</dcterms:created>
  <dcterms:modified xsi:type="dcterms:W3CDTF">2022-03-30T13:02:42Z</dcterms:modified>
</cp:coreProperties>
</file>