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58" r:id="rId6"/>
    <p:sldId id="259" r:id="rId7"/>
    <p:sldId id="260" r:id="rId8"/>
    <p:sldId id="261" r:id="rId9"/>
    <p:sldId id="265" r:id="rId10"/>
    <p:sldId id="264" r:id="rId11"/>
    <p:sldId id="26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19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4/13/2022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4/13/2022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4/13/2022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4/13/2022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4/13/2022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4/13/2022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4/13/2022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4/13/2022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4/13/2022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4/13/2022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-50213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CUDA Unified memory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By: Jack Splaine and Luiz </a:t>
            </a:r>
            <a:r>
              <a:rPr lang="en-US" dirty="0" err="1">
                <a:solidFill>
                  <a:schemeClr val="tx1"/>
                </a:solidFill>
              </a:rPr>
              <a:t>Hosfeld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FF996-D4DF-45BD-99AB-91E98BA06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memory normally works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0101B-8947-4F71-A188-513C7AC51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014CB1-ACF9-4F29-ADDF-62D4D24B6C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810" y="2107296"/>
            <a:ext cx="7192379" cy="393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509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C721E-FB21-4AED-BE6B-56BBB69CE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unified memory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0001F-73FE-4200-977D-766E0E970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E8BF0C-1694-41D8-AE3A-2B8D13F834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6386" y="2103120"/>
            <a:ext cx="3219227" cy="3849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586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CFB49-3D54-49B5-94DB-3E92FF838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Unified memory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7567F-A362-494B-BDD9-1EB2C4C0C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simple to use</a:t>
            </a:r>
          </a:p>
          <a:p>
            <a:endParaRPr lang="en-US" dirty="0"/>
          </a:p>
          <a:p>
            <a:r>
              <a:rPr lang="en-US" dirty="0"/>
              <a:t>Replace typical memory commands with CUDA commands</a:t>
            </a:r>
          </a:p>
          <a:p>
            <a:pPr lvl="1"/>
            <a:r>
              <a:rPr lang="en-US" b="1" dirty="0"/>
              <a:t>malloc() </a:t>
            </a:r>
            <a:r>
              <a:rPr lang="en-US" dirty="0"/>
              <a:t>and </a:t>
            </a:r>
            <a:r>
              <a:rPr lang="en-US" b="1" dirty="0"/>
              <a:t>new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b="1" dirty="0" err="1">
                <a:sym typeface="Wingdings" panose="05000000000000000000" pitchFamily="2" charset="2"/>
              </a:rPr>
              <a:t>cudaMallocManaged</a:t>
            </a:r>
            <a:r>
              <a:rPr lang="en-US" b="1" dirty="0">
                <a:sym typeface="Wingdings" panose="05000000000000000000" pitchFamily="2" charset="2"/>
              </a:rPr>
              <a:t>()</a:t>
            </a:r>
          </a:p>
          <a:p>
            <a:pPr lvl="1"/>
            <a:r>
              <a:rPr lang="en-US" b="1" dirty="0">
                <a:sym typeface="Wingdings" panose="05000000000000000000" pitchFamily="2" charset="2"/>
              </a:rPr>
              <a:t>free() </a:t>
            </a:r>
            <a:r>
              <a:rPr lang="en-US" dirty="0">
                <a:sym typeface="Wingdings" panose="05000000000000000000" pitchFamily="2" charset="2"/>
              </a:rPr>
              <a:t>and </a:t>
            </a:r>
            <a:r>
              <a:rPr lang="en-US" b="1" dirty="0">
                <a:sym typeface="Wingdings" panose="05000000000000000000" pitchFamily="2" charset="2"/>
              </a:rPr>
              <a:t>delete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b="1" dirty="0" err="1">
                <a:sym typeface="Wingdings" panose="05000000000000000000" pitchFamily="2" charset="2"/>
              </a:rPr>
              <a:t>cudaFree</a:t>
            </a:r>
            <a:r>
              <a:rPr lang="en-US" b="1" dirty="0">
                <a:sym typeface="Wingdings" panose="05000000000000000000" pitchFamily="2" charset="2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727433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CFB49-3D54-49B5-94DB-3E92FF838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Unified memory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7567F-A362-494B-BDD9-1EB2C4C0C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0">
              <a:buNone/>
            </a:pPr>
            <a:endParaRPr lang="en-US" b="1" dirty="0">
              <a:sym typeface="Wingdings" panose="05000000000000000000" pitchFamily="2" charset="2"/>
            </a:endParaRPr>
          </a:p>
          <a:p>
            <a:r>
              <a:rPr lang="en-US" b="1" dirty="0" err="1"/>
              <a:t>cudaMemcpy</a:t>
            </a:r>
            <a:r>
              <a:rPr lang="en-US" b="1" dirty="0">
                <a:sym typeface="Wingdings" panose="05000000000000000000" pitchFamily="2" charset="2"/>
              </a:rPr>
              <a:t>() </a:t>
            </a:r>
            <a:r>
              <a:rPr lang="en-US" dirty="0">
                <a:sym typeface="Wingdings" panose="05000000000000000000" pitchFamily="2" charset="2"/>
              </a:rPr>
              <a:t>copied data between the host and device, not used in UM, but used in CUDA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Can use flags </a:t>
            </a:r>
            <a:r>
              <a:rPr lang="en-US" b="1" dirty="0" err="1">
                <a:sym typeface="Wingdings" panose="05000000000000000000" pitchFamily="2" charset="2"/>
              </a:rPr>
              <a:t>cudaMemcpyHostToHost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b="1" dirty="0" err="1">
                <a:sym typeface="Wingdings" panose="05000000000000000000" pitchFamily="2" charset="2"/>
              </a:rPr>
              <a:t>cudaMemcpyHostToDevice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b="1" dirty="0" err="1">
                <a:sym typeface="Wingdings" panose="05000000000000000000" pitchFamily="2" charset="2"/>
              </a:rPr>
              <a:t>cudaMemcpyDeviceToHost</a:t>
            </a:r>
            <a:r>
              <a:rPr lang="en-US" dirty="0" err="1">
                <a:sym typeface="Wingdings" panose="05000000000000000000" pitchFamily="2" charset="2"/>
              </a:rPr>
              <a:t>,and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b="1" dirty="0" err="1">
                <a:sym typeface="Wingdings" panose="05000000000000000000" pitchFamily="2" charset="2"/>
              </a:rPr>
              <a:t>cudaMemcpyDeviceToDevice</a:t>
            </a:r>
            <a:endParaRPr lang="en-US" b="1" dirty="0">
              <a:sym typeface="Wingdings" panose="05000000000000000000" pitchFamily="2" charset="2"/>
            </a:endParaRPr>
          </a:p>
          <a:p>
            <a:pPr lvl="1"/>
            <a:endParaRPr lang="en-US" b="1" dirty="0">
              <a:sym typeface="Wingdings" panose="05000000000000000000" pitchFamily="2" charset="2"/>
            </a:endParaRPr>
          </a:p>
          <a:p>
            <a:r>
              <a:rPr lang="en-US" b="1" dirty="0" err="1"/>
              <a:t>cudaMemPrefetchAsync</a:t>
            </a:r>
            <a:r>
              <a:rPr lang="en-US" b="1" dirty="0"/>
              <a:t>() </a:t>
            </a:r>
            <a:r>
              <a:rPr lang="en-US" dirty="0"/>
              <a:t>prefetches memory to specified device, replaces </a:t>
            </a:r>
            <a:r>
              <a:rPr lang="en-US" dirty="0" err="1"/>
              <a:t>cudaMemcpy</a:t>
            </a:r>
            <a:r>
              <a:rPr lang="en-US" dirty="0"/>
              <a:t> for UM</a:t>
            </a:r>
            <a:endParaRPr lang="en-US" b="1" dirty="0"/>
          </a:p>
          <a:p>
            <a:endParaRPr lang="en-US" b="1" dirty="0">
              <a:sym typeface="Wingdings" panose="05000000000000000000" pitchFamily="2" charset="2"/>
            </a:endParaRPr>
          </a:p>
          <a:p>
            <a:r>
              <a:rPr lang="en-US" b="1" dirty="0" err="1"/>
              <a:t>cudaDeviceSynchronize</a:t>
            </a:r>
            <a:r>
              <a:rPr lang="en-US" b="1" dirty="0"/>
              <a:t>() </a:t>
            </a:r>
            <a:r>
              <a:rPr lang="en-US" dirty="0"/>
              <a:t>blocks process till all previous tasks are completed, CUDA 11.6+ this is done automatically </a:t>
            </a:r>
          </a:p>
          <a:p>
            <a:endParaRPr lang="en-US" dirty="0"/>
          </a:p>
          <a:p>
            <a:r>
              <a:rPr lang="en-US" b="1" dirty="0" err="1"/>
              <a:t>cudaMemAdvise</a:t>
            </a:r>
            <a:r>
              <a:rPr lang="en-US" b="1" dirty="0"/>
              <a:t>() </a:t>
            </a:r>
            <a:r>
              <a:rPr lang="en-US" dirty="0"/>
              <a:t>advises the system of expected memory access behaviors using a </a:t>
            </a:r>
            <a:r>
              <a:rPr lang="en-US" b="1" dirty="0" err="1"/>
              <a:t>cudaMemoryAdvise</a:t>
            </a:r>
            <a:r>
              <a:rPr lang="en-US" b="1" dirty="0"/>
              <a:t> </a:t>
            </a:r>
            <a:r>
              <a:rPr lang="en-US" dirty="0"/>
              <a:t>advice variable</a:t>
            </a:r>
          </a:p>
        </p:txBody>
      </p:sp>
    </p:spTree>
    <p:extLst>
      <p:ext uri="{BB962C8B-B14F-4D97-AF65-F5344CB8AC3E}">
        <p14:creationId xmlns:p14="http://schemas.microsoft.com/office/powerpoint/2010/main" val="635561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17FC7-18B0-4AFD-BABB-9072C7060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Advice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8AAFC-877C-4F25-91DE-2B6D962CD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cudaMemAdviseSetReadMostly</a:t>
            </a:r>
            <a:r>
              <a:rPr lang="en-US" dirty="0"/>
              <a:t> – Informs the UM system that the data will is largely going to be read and rarely written to. Causes most pages of memory to be read only unless a write attempt is made.</a:t>
            </a:r>
          </a:p>
          <a:p>
            <a:pPr lvl="1"/>
            <a:r>
              <a:rPr lang="en-US" dirty="0"/>
              <a:t>Undone by </a:t>
            </a:r>
            <a:r>
              <a:rPr lang="en-US" b="1" dirty="0" err="1"/>
              <a:t>cudaMemAdviseUnsetReadMostly</a:t>
            </a:r>
            <a:endParaRPr lang="en-US" b="1" dirty="0"/>
          </a:p>
          <a:p>
            <a:pPr lvl="1"/>
            <a:endParaRPr lang="en-US" b="1" dirty="0"/>
          </a:p>
          <a:p>
            <a:r>
              <a:rPr lang="en-US" b="1" dirty="0" err="1"/>
              <a:t>cudaMemAdviseSetPreferredLocation</a:t>
            </a:r>
            <a:r>
              <a:rPr lang="en-US" dirty="0"/>
              <a:t> – Informs the system where to store memory belonging to the device the advice will apply to.</a:t>
            </a:r>
          </a:p>
          <a:p>
            <a:pPr lvl="1"/>
            <a:r>
              <a:rPr lang="en-US" dirty="0"/>
              <a:t>Undone by </a:t>
            </a:r>
            <a:r>
              <a:rPr lang="en-US" b="1" dirty="0" err="1"/>
              <a:t>cudaMemAdvisUnsetPreferredLocation</a:t>
            </a:r>
            <a:endParaRPr lang="en-US" b="1" dirty="0"/>
          </a:p>
          <a:p>
            <a:pPr lvl="1"/>
            <a:endParaRPr lang="en-US" b="1" dirty="0"/>
          </a:p>
          <a:p>
            <a:r>
              <a:rPr lang="en-US" b="1" dirty="0" err="1"/>
              <a:t>cudaMemAdviseSetAccessedBy</a:t>
            </a:r>
            <a:r>
              <a:rPr lang="en-US" dirty="0"/>
              <a:t> – Informs the system that the data is intended to only be accessed by a specified device</a:t>
            </a:r>
          </a:p>
          <a:p>
            <a:pPr lvl="1"/>
            <a:r>
              <a:rPr lang="en-US" dirty="0"/>
              <a:t>Undone by </a:t>
            </a:r>
            <a:r>
              <a:rPr lang="en-US" b="1" dirty="0" err="1"/>
              <a:t>cudaMemAdviseUnsetAccessedBy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640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C620E-2625-4390-B79C-EAFDA9542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r>
              <a:rPr lang="en-US" dirty="0"/>
              <a:t>Vector Addition w/ Unified Memory</a:t>
            </a:r>
          </a:p>
        </p:txBody>
      </p:sp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91918FC0-A2FC-4D0E-A067-17DE8C55DD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41798" y="2103120"/>
            <a:ext cx="2913444" cy="374904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1" name="Content Placeholder 3">
            <a:extLst>
              <a:ext uri="{FF2B5EF4-FFF2-40B4-BE49-F238E27FC236}">
                <a16:creationId xmlns:a16="http://schemas.microsoft.com/office/drawing/2014/main" id="{7A3A3FE2-1A95-D1BC-3AD7-18EFE6B00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8" name="Picture 4" descr="Image">
            <a:extLst>
              <a:ext uri="{FF2B5EF4-FFF2-40B4-BE49-F238E27FC236}">
                <a16:creationId xmlns:a16="http://schemas.microsoft.com/office/drawing/2014/main" id="{D389B1D3-82EC-4746-9D67-D99498CE27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3447" y="2103120"/>
            <a:ext cx="4460065" cy="374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567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EB801-BC2E-4DF4-900E-0911DECBA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Object Overloading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42811-3FB1-43EE-B567-5046B630D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overload the </a:t>
            </a:r>
            <a:r>
              <a:rPr lang="en-US" b="1" dirty="0"/>
              <a:t>new</a:t>
            </a:r>
            <a:r>
              <a:rPr lang="en-US" dirty="0"/>
              <a:t> and </a:t>
            </a:r>
            <a:r>
              <a:rPr lang="en-US" b="1" dirty="0"/>
              <a:t>delete </a:t>
            </a:r>
            <a:r>
              <a:rPr lang="en-US" dirty="0"/>
              <a:t>keywords in C++ to use the UM commands, this way you don’t have to use the commands every time you create an object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76FA89-52FF-497E-9A8E-2704A335EB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3549" y="2911249"/>
            <a:ext cx="4124901" cy="321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334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9F170-5888-4586-AA5A-6D0E270A0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Object Overloading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9B1DF-8C24-4125-A3EC-FA0CFD774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7FA43C-7D1E-447B-81A6-C6919ECD18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8786" y="2413219"/>
            <a:ext cx="4134427" cy="322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587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{48B12D76-D22F-4D98-91CC-1B3A4A663CDA}tf78438558_win32</Template>
  <TotalTime>76</TotalTime>
  <Words>255</Words>
  <Application>Microsoft Office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Garamond</vt:lpstr>
      <vt:lpstr>SavonVTI</vt:lpstr>
      <vt:lpstr>CUDA Unified memory</vt:lpstr>
      <vt:lpstr>How memory normally works </vt:lpstr>
      <vt:lpstr>How unified memory works</vt:lpstr>
      <vt:lpstr>Unified memory commands</vt:lpstr>
      <vt:lpstr>Unified memory commands</vt:lpstr>
      <vt:lpstr>Memory Advice</vt:lpstr>
      <vt:lpstr>Vector Addition w/ Unified Memory</vt:lpstr>
      <vt:lpstr>C++ Object Overloading</vt:lpstr>
      <vt:lpstr>C++ Object Overloading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CUDA Unified memory</dc:title>
  <dc:creator>Jack Splaine</dc:creator>
  <cp:lastModifiedBy>lhosfeld@outlook.com</cp:lastModifiedBy>
  <cp:revision>5</cp:revision>
  <dcterms:created xsi:type="dcterms:W3CDTF">2022-04-13T00:53:43Z</dcterms:created>
  <dcterms:modified xsi:type="dcterms:W3CDTF">2022-04-13T10:37:07Z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