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aleway"/>
      <p:regular r:id="rId40"/>
      <p:bold r:id="rId41"/>
      <p:italic r:id="rId42"/>
      <p:boldItalic r:id="rId43"/>
    </p:embeddedFont>
    <p:embeddedFont>
      <p:font typeface="Lato"/>
      <p:regular r:id="rId44"/>
      <p:bold r:id="rId45"/>
      <p:italic r:id="rId46"/>
      <p:boldItalic r:id="rId47"/>
    </p:embeddedFont>
    <p:embeddedFont>
      <p:font typeface="Corbel"/>
      <p:regular r:id="rId48"/>
      <p:bold r:id="rId49"/>
      <p:italic r:id="rId50"/>
      <p:boldItalic r:id="rId51"/>
    </p:embeddedFont>
    <p:embeddedFont>
      <p:font typeface="Poppins Medium"/>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regular.fntdata"/><Relationship Id="rId42" Type="http://schemas.openxmlformats.org/officeDocument/2006/relationships/font" Target="fonts/Raleway-italic.fntdata"/><Relationship Id="rId41" Type="http://schemas.openxmlformats.org/officeDocument/2006/relationships/font" Target="fonts/Raleway-bold.fntdata"/><Relationship Id="rId44" Type="http://schemas.openxmlformats.org/officeDocument/2006/relationships/font" Target="fonts/Lato-regular.fntdata"/><Relationship Id="rId43" Type="http://schemas.openxmlformats.org/officeDocument/2006/relationships/font" Target="fonts/Raleway-boldItalic.fntdata"/><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orbel-regular.fntdata"/><Relationship Id="rId47" Type="http://schemas.openxmlformats.org/officeDocument/2006/relationships/font" Target="fonts/Lato-boldItalic.fntdata"/><Relationship Id="rId49" Type="http://schemas.openxmlformats.org/officeDocument/2006/relationships/font" Target="fonts/Corbel-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orbel-boldItalic.fntdata"/><Relationship Id="rId50" Type="http://schemas.openxmlformats.org/officeDocument/2006/relationships/font" Target="fonts/Corbel-italic.fntdata"/><Relationship Id="rId53" Type="http://schemas.openxmlformats.org/officeDocument/2006/relationships/font" Target="fonts/PoppinsMedium-bold.fntdata"/><Relationship Id="rId52" Type="http://schemas.openxmlformats.org/officeDocument/2006/relationships/font" Target="fonts/PoppinsMedium-regular.fntdata"/><Relationship Id="rId11" Type="http://schemas.openxmlformats.org/officeDocument/2006/relationships/slide" Target="slides/slide6.xml"/><Relationship Id="rId55" Type="http://schemas.openxmlformats.org/officeDocument/2006/relationships/font" Target="fonts/PoppinsMedium-boldItalic.fntdata"/><Relationship Id="rId10" Type="http://schemas.openxmlformats.org/officeDocument/2006/relationships/slide" Target="slides/slide5.xml"/><Relationship Id="rId54" Type="http://schemas.openxmlformats.org/officeDocument/2006/relationships/font" Target="fonts/PoppinsMedium-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950d1ac2c_2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11950d1ac2c_2_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950d1ac2c_0_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11950d1ac2c_0_7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1950d1ac2c_2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11950d1ac2c_2_1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950d1ac2c_0_7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11950d1ac2c_0_7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950d1ac2c_0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11950d1ac2c_0_7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950d1ac2c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11950d1ac2c_0_8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1950d1ac2c_2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11950d1ac2c_2_1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1950d1ac2c_2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11950d1ac2c_2_1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1950d1ac2c_2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11950d1ac2c_2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1950d1ac2c_2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11950d1ac2c_2_1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1950d1ac2c_2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11950d1ac2c_2_1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950d1ac2c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11950d1ac2c_2_1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950d1ac2c_2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11950d1ac2c_2_2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1950d1ac2c_2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11950d1ac2c_2_2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1950d1ac2c_2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11950d1ac2c_2_2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1950d1ac2c_2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11950d1ac2c_2_2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1950d1ac2c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11950d1ac2c_0_8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1950d1ac2c_2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11950d1ac2c_2_2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1950d1ac2c_2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11950d1ac2c_2_2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1950d1ac2c_2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11950d1ac2c_2_2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1950d1ac2c_2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11950d1ac2c_2_2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1950d1ac2c_2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11950d1ac2c_2_2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950d1ac2c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11950d1ac2c_2_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1950d1ac2c_2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11950d1ac2c_2_2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18ecd962b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18ecd962b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1950d1ac2c_2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11950d1ac2c_2_2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1950d1ac2c_2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11950d1ac2c_2_2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1950d1ac2c_2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11950d1ac2c_2_2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8ecd962b2_1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118ecd962b2_1_5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8ecd962b2_1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118ecd962b2_1_6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950d1ac2c_2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11950d1ac2c_2_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950d1ac2c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11950d1ac2c_2_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950d1ac2c_0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1950d1ac2c_0_7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950d1ac2c_2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11950d1ac2c_2_1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rm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1200"/>
              </a:spcBef>
              <a:spcAft>
                <a:spcPts val="0"/>
              </a:spcAft>
              <a:buSzPts val="1400"/>
              <a:buChar char="○"/>
              <a:defRPr/>
            </a:lvl2pPr>
            <a:lvl3pPr indent="-317500" lvl="2" marL="1371600" rtl="0" algn="l">
              <a:lnSpc>
                <a:spcPct val="90000"/>
              </a:lnSpc>
              <a:spcBef>
                <a:spcPts val="200"/>
              </a:spcBef>
              <a:spcAft>
                <a:spcPts val="0"/>
              </a:spcAft>
              <a:buSzPts val="1400"/>
              <a:buChar char="■"/>
              <a:defRPr/>
            </a:lvl3pPr>
            <a:lvl4pPr indent="-317500" lvl="3" marL="1828800" rtl="0" algn="l">
              <a:lnSpc>
                <a:spcPct val="90000"/>
              </a:lnSpc>
              <a:spcBef>
                <a:spcPts val="200"/>
              </a:spcBef>
              <a:spcAft>
                <a:spcPts val="0"/>
              </a:spcAft>
              <a:buSzPts val="1400"/>
              <a:buChar char="●"/>
              <a:defRPr/>
            </a:lvl4pPr>
            <a:lvl5pPr indent="-317500" lvl="4" marL="2286000" rtl="0" algn="l">
              <a:lnSpc>
                <a:spcPct val="90000"/>
              </a:lnSpc>
              <a:spcBef>
                <a:spcPts val="200"/>
              </a:spcBef>
              <a:spcAft>
                <a:spcPts val="0"/>
              </a:spcAft>
              <a:buSzPts val="14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53" name="Google Shape;53;p13"/>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0.jp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p1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orbel"/>
              <a:ea typeface="Corbel"/>
              <a:cs typeface="Corbel"/>
              <a:sym typeface="Corbel"/>
            </a:endParaRPr>
          </a:p>
        </p:txBody>
      </p:sp>
      <p:sp>
        <p:nvSpPr>
          <p:cNvPr id="61" name="Google Shape;61;p14"/>
          <p:cNvSpPr txBox="1"/>
          <p:nvPr>
            <p:ph type="ctrTitle"/>
          </p:nvPr>
        </p:nvSpPr>
        <p:spPr>
          <a:xfrm>
            <a:off x="607700" y="1167125"/>
            <a:ext cx="7986000" cy="19929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2"/>
              </a:buClr>
              <a:buSzPts val="3500"/>
              <a:buFont typeface="Corbel"/>
              <a:buNone/>
            </a:pPr>
            <a:r>
              <a:rPr b="1" lang="en" sz="3500">
                <a:solidFill>
                  <a:schemeClr val="dk2"/>
                </a:solidFill>
              </a:rPr>
              <a:t>Architecture and Performance Studies of 3D-Hyper-FleX-LION for Reconfigurable All-to-All HPC Networks</a:t>
            </a:r>
            <a:endParaRPr/>
          </a:p>
        </p:txBody>
      </p:sp>
      <p:sp>
        <p:nvSpPr>
          <p:cNvPr id="62" name="Google Shape;62;p14"/>
          <p:cNvSpPr txBox="1"/>
          <p:nvPr>
            <p:ph idx="1" type="subTitle"/>
          </p:nvPr>
        </p:nvSpPr>
        <p:spPr>
          <a:xfrm>
            <a:off x="3063298" y="3502685"/>
            <a:ext cx="5035674" cy="685800"/>
          </a:xfrm>
          <a:prstGeom prst="rect">
            <a:avLst/>
          </a:prstGeom>
          <a:noFill/>
          <a:ln>
            <a:noFill/>
          </a:ln>
        </p:spPr>
        <p:txBody>
          <a:bodyPr anchorCtr="0" anchor="t" bIns="34275" lIns="68575" spcFirstLastPara="1" rIns="68575" wrap="square" tIns="34275">
            <a:normAutofit fontScale="77500" lnSpcReduction="20000"/>
          </a:bodyPr>
          <a:lstStyle/>
          <a:p>
            <a:pPr indent="0" lvl="0" marL="0" rtl="0" algn="l">
              <a:lnSpc>
                <a:spcPct val="90000"/>
              </a:lnSpc>
              <a:spcBef>
                <a:spcPts val="0"/>
              </a:spcBef>
              <a:spcAft>
                <a:spcPts val="0"/>
              </a:spcAft>
              <a:buSzPct val="60714"/>
              <a:buNone/>
            </a:pPr>
            <a:r>
              <a:rPr b="0" i="0" lang="en">
                <a:solidFill>
                  <a:schemeClr val="accent1"/>
                </a:solidFill>
                <a:latin typeface="Arial"/>
                <a:ea typeface="Arial"/>
                <a:cs typeface="Arial"/>
                <a:sym typeface="Arial"/>
              </a:rPr>
              <a:t>Authors: Liu, Gengchen, et al.</a:t>
            </a:r>
            <a:endParaRPr/>
          </a:p>
          <a:p>
            <a:pPr indent="0" lvl="0" marL="0" rtl="0" algn="l">
              <a:lnSpc>
                <a:spcPct val="90000"/>
              </a:lnSpc>
              <a:spcBef>
                <a:spcPts val="900"/>
              </a:spcBef>
              <a:spcAft>
                <a:spcPts val="0"/>
              </a:spcAft>
              <a:buSzPct val="60714"/>
              <a:buNone/>
            </a:pPr>
            <a:r>
              <a:rPr lang="en">
                <a:solidFill>
                  <a:schemeClr val="accent1"/>
                </a:solidFill>
              </a:rPr>
              <a:t>University of California, Davis</a:t>
            </a:r>
            <a:endParaRPr/>
          </a:p>
        </p:txBody>
      </p:sp>
      <p:sp>
        <p:nvSpPr>
          <p:cNvPr id="63" name="Google Shape;63;p14"/>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64" name="Google Shape;64;p14"/>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65" name="Google Shape;65;p14"/>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66" name="Google Shape;66;p14"/>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67" name="Google Shape;67;p14"/>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nvSpPr>
        <p:spPr>
          <a:xfrm>
            <a:off x="4403137" y="1707356"/>
            <a:ext cx="3312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orbel"/>
                <a:ea typeface="Corbel"/>
                <a:cs typeface="Corbel"/>
                <a:sym typeface="Corbel"/>
              </a:rPr>
              <a:t>(b)</a:t>
            </a:r>
            <a:endParaRPr sz="1100"/>
          </a:p>
        </p:txBody>
      </p:sp>
      <p:pic>
        <p:nvPicPr>
          <p:cNvPr descr="Diagram, schematic&#10;&#10;Description automatically generated" id="189" name="Google Shape;189;p23"/>
          <p:cNvPicPr preferRelativeResize="0"/>
          <p:nvPr>
            <p:ph idx="1" type="body"/>
          </p:nvPr>
        </p:nvPicPr>
        <p:blipFill rotWithShape="1">
          <a:blip r:embed="rId3">
            <a:alphaModFix/>
          </a:blip>
          <a:srcRect b="0" l="0" r="0" t="0"/>
          <a:stretch/>
        </p:blipFill>
        <p:spPr>
          <a:xfrm>
            <a:off x="3411725" y="650450"/>
            <a:ext cx="3932100" cy="2999400"/>
          </a:xfrm>
          <a:prstGeom prst="rect">
            <a:avLst/>
          </a:prstGeom>
          <a:noFill/>
          <a:ln>
            <a:noFill/>
          </a:ln>
        </p:spPr>
      </p:pic>
      <p:sp>
        <p:nvSpPr>
          <p:cNvPr id="190" name="Google Shape;190;p23"/>
          <p:cNvSpPr txBox="1"/>
          <p:nvPr/>
        </p:nvSpPr>
        <p:spPr>
          <a:xfrm>
            <a:off x="2683075" y="191150"/>
            <a:ext cx="5263200" cy="6879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200"/>
              </a:spcBef>
              <a:spcAft>
                <a:spcPts val="0"/>
              </a:spcAft>
              <a:buNone/>
            </a:pPr>
            <a:r>
              <a:rPr b="1" lang="en" sz="1800">
                <a:solidFill>
                  <a:schemeClr val="accent1"/>
                </a:solidFill>
                <a:latin typeface="Lato"/>
                <a:ea typeface="Lato"/>
                <a:cs typeface="Lato"/>
                <a:sym typeface="Lato"/>
              </a:rPr>
              <a:t>Overview of the 3D-HYPER-FLEX-LION Network</a:t>
            </a:r>
            <a:endParaRPr b="1" sz="1800"/>
          </a:p>
          <a:p>
            <a:pPr indent="0" lvl="0" marL="0" marR="0" rtl="0" algn="l">
              <a:spcBef>
                <a:spcPts val="0"/>
              </a:spcBef>
              <a:spcAft>
                <a:spcPts val="0"/>
              </a:spcAft>
              <a:buNone/>
            </a:pPr>
            <a:r>
              <a:t/>
            </a:r>
            <a:endParaRPr b="1" sz="2400">
              <a:solidFill>
                <a:srgbClr val="40BAD2"/>
              </a:solidFill>
              <a:latin typeface="Corbel"/>
              <a:ea typeface="Corbel"/>
              <a:cs typeface="Corbel"/>
              <a:sym typeface="Corbel"/>
            </a:endParaRPr>
          </a:p>
        </p:txBody>
      </p:sp>
      <p:sp>
        <p:nvSpPr>
          <p:cNvPr id="191" name="Google Shape;191;p23"/>
          <p:cNvSpPr/>
          <p:nvPr/>
        </p:nvSpPr>
        <p:spPr>
          <a:xfrm>
            <a:off x="2876612" y="5310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192" name="Google Shape;192;p23"/>
          <p:cNvPicPr preferRelativeResize="0"/>
          <p:nvPr/>
        </p:nvPicPr>
        <p:blipFill rotWithShape="1">
          <a:blip r:embed="rId4">
            <a:alphaModFix/>
          </a:blip>
          <a:srcRect b="0" l="0" r="0" t="0"/>
          <a:stretch/>
        </p:blipFill>
        <p:spPr>
          <a:xfrm>
            <a:off x="514350" y="176828"/>
            <a:ext cx="1953141" cy="716559"/>
          </a:xfrm>
          <a:prstGeom prst="rect">
            <a:avLst/>
          </a:prstGeom>
          <a:noFill/>
          <a:ln>
            <a:noFill/>
          </a:ln>
        </p:spPr>
      </p:pic>
      <p:sp>
        <p:nvSpPr>
          <p:cNvPr id="193" name="Google Shape;193;p23"/>
          <p:cNvSpPr txBox="1"/>
          <p:nvPr/>
        </p:nvSpPr>
        <p:spPr>
          <a:xfrm>
            <a:off x="7687448" y="4831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194" name="Google Shape;194;p23"/>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195" name="Google Shape;195;p23"/>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196" name="Google Shape;196;p23"/>
          <p:cNvSpPr txBox="1"/>
          <p:nvPr/>
        </p:nvSpPr>
        <p:spPr>
          <a:xfrm>
            <a:off x="1287725" y="3811375"/>
            <a:ext cx="6246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ato"/>
                <a:ea typeface="Lato"/>
                <a:cs typeface="Lato"/>
                <a:sym typeface="Lato"/>
              </a:rPr>
              <a:t>Bandwidth reconfiguration is needed.</a:t>
            </a:r>
            <a:endParaRPr sz="1200">
              <a:latin typeface="Lato"/>
              <a:ea typeface="Lato"/>
              <a:cs typeface="Lato"/>
              <a:sym typeface="Lato"/>
            </a:endParaRPr>
          </a:p>
        </p:txBody>
      </p:sp>
      <p:sp>
        <p:nvSpPr>
          <p:cNvPr id="197" name="Google Shape;197;p23"/>
          <p:cNvSpPr txBox="1"/>
          <p:nvPr/>
        </p:nvSpPr>
        <p:spPr>
          <a:xfrm rot="-818703">
            <a:off x="2238057" y="3456082"/>
            <a:ext cx="4262711" cy="461823"/>
          </a:xfrm>
          <a:prstGeom prst="rect">
            <a:avLst/>
          </a:prstGeom>
          <a:solidFill>
            <a:srgbClr val="EA999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Lato"/>
                <a:ea typeface="Lato"/>
                <a:cs typeface="Lato"/>
                <a:sym typeface="Lato"/>
              </a:rPr>
              <a:t>How to reconfigure?</a:t>
            </a:r>
            <a:endParaRPr b="1" sz="1800">
              <a:latin typeface="Lato"/>
              <a:ea typeface="Lato"/>
              <a:cs typeface="Lato"/>
              <a:sym typeface="Lato"/>
            </a:endParaRPr>
          </a:p>
        </p:txBody>
      </p:sp>
      <p:sp>
        <p:nvSpPr>
          <p:cNvPr id="198" name="Google Shape;198;p23"/>
          <p:cNvSpPr txBox="1"/>
          <p:nvPr/>
        </p:nvSpPr>
        <p:spPr>
          <a:xfrm rot="-946056">
            <a:off x="3714781" y="3836679"/>
            <a:ext cx="4262594" cy="461658"/>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Lato"/>
                <a:ea typeface="Lato"/>
                <a:cs typeface="Lato"/>
                <a:sym typeface="Lato"/>
              </a:rPr>
              <a:t>Here comes optical switching</a:t>
            </a:r>
            <a:endParaRPr b="1" sz="18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189689" y="842878"/>
            <a:ext cx="2210612" cy="345088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sz="2400"/>
              <a:t>Wavelength Division Multiplexing</a:t>
            </a:r>
            <a:endParaRPr sz="2400"/>
          </a:p>
        </p:txBody>
      </p:sp>
      <p:pic>
        <p:nvPicPr>
          <p:cNvPr descr="Diagram&#10;&#10;Description automatically generated" id="204" name="Google Shape;204;p24"/>
          <p:cNvPicPr preferRelativeResize="0"/>
          <p:nvPr>
            <p:ph idx="1" type="body"/>
          </p:nvPr>
        </p:nvPicPr>
        <p:blipFill rotWithShape="1">
          <a:blip r:embed="rId3">
            <a:alphaModFix/>
          </a:blip>
          <a:srcRect b="0" l="0" r="0" t="0"/>
          <a:stretch/>
        </p:blipFill>
        <p:spPr>
          <a:xfrm>
            <a:off x="2545850" y="842875"/>
            <a:ext cx="5801700" cy="2567100"/>
          </a:xfrm>
          <a:prstGeom prst="rect">
            <a:avLst/>
          </a:prstGeom>
          <a:noFill/>
          <a:ln>
            <a:noFill/>
          </a:ln>
        </p:spPr>
      </p:pic>
      <p:sp>
        <p:nvSpPr>
          <p:cNvPr id="205" name="Google Shape;205;p24"/>
          <p:cNvSpPr txBox="1"/>
          <p:nvPr/>
        </p:nvSpPr>
        <p:spPr>
          <a:xfrm>
            <a:off x="2726531" y="3650322"/>
            <a:ext cx="5945981" cy="90024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orbel"/>
                <a:ea typeface="Corbel"/>
                <a:cs typeface="Corbel"/>
                <a:sym typeface="Corbel"/>
              </a:rPr>
              <a:t>WDM is gradually penetrating the datacom market with commercial TRX products for 100 Gb/s, 200 Gb/s and 400 Gb/s using CWDM with four to eight wavelengths in O band (1310 nm) modulated with nonreturn-to-zero (NRZ) or 4-level pulse amplitude modulation (PAM4) formats at a baud rate of 25 GBd .</a:t>
            </a:r>
            <a:endParaRPr sz="1100"/>
          </a:p>
        </p:txBody>
      </p:sp>
      <p:sp>
        <p:nvSpPr>
          <p:cNvPr id="206" name="Google Shape;206;p24"/>
          <p:cNvSpPr/>
          <p:nvPr/>
        </p:nvSpPr>
        <p:spPr>
          <a:xfrm>
            <a:off x="2876612" y="5310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207" name="Google Shape;207;p24"/>
          <p:cNvPicPr preferRelativeResize="0"/>
          <p:nvPr/>
        </p:nvPicPr>
        <p:blipFill rotWithShape="1">
          <a:blip r:embed="rId4">
            <a:alphaModFix/>
          </a:blip>
          <a:srcRect b="0" l="0" r="0" t="0"/>
          <a:stretch/>
        </p:blipFill>
        <p:spPr>
          <a:xfrm>
            <a:off x="514350" y="176828"/>
            <a:ext cx="1953141" cy="716559"/>
          </a:xfrm>
          <a:prstGeom prst="rect">
            <a:avLst/>
          </a:prstGeom>
          <a:noFill/>
          <a:ln>
            <a:noFill/>
          </a:ln>
        </p:spPr>
      </p:pic>
      <p:sp>
        <p:nvSpPr>
          <p:cNvPr id="208" name="Google Shape;208;p24"/>
          <p:cNvSpPr txBox="1"/>
          <p:nvPr/>
        </p:nvSpPr>
        <p:spPr>
          <a:xfrm>
            <a:off x="7687448" y="4831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209" name="Google Shape;209;p24"/>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210" name="Google Shape;210;p24"/>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211" name="Google Shape;211;p24"/>
          <p:cNvSpPr txBox="1"/>
          <p:nvPr/>
        </p:nvSpPr>
        <p:spPr>
          <a:xfrm>
            <a:off x="2683075" y="191150"/>
            <a:ext cx="5263200" cy="3186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200"/>
              </a:spcBef>
              <a:spcAft>
                <a:spcPts val="0"/>
              </a:spcAft>
              <a:buNone/>
            </a:pPr>
            <a:r>
              <a:rPr b="1" lang="en" sz="1800">
                <a:solidFill>
                  <a:schemeClr val="accent1"/>
                </a:solidFill>
                <a:latin typeface="Lato"/>
                <a:ea typeface="Lato"/>
                <a:cs typeface="Lato"/>
                <a:sym typeface="Lato"/>
              </a:rPr>
              <a:t>Overview of the 3D-HYPER-FLEX-LION Network</a:t>
            </a:r>
            <a:endParaRPr b="1" sz="2400">
              <a:solidFill>
                <a:srgbClr val="40BAD2"/>
              </a:solidFill>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5"/>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sz="2400"/>
              <a:t>Wavelength Routing Property of an AWGR</a:t>
            </a:r>
            <a:endParaRPr sz="2400"/>
          </a:p>
        </p:txBody>
      </p:sp>
      <p:sp>
        <p:nvSpPr>
          <p:cNvPr id="217" name="Google Shape;217;p25"/>
          <p:cNvSpPr/>
          <p:nvPr/>
        </p:nvSpPr>
        <p:spPr>
          <a:xfrm>
            <a:off x="2876612" y="5310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218" name="Google Shape;218;p25"/>
          <p:cNvPicPr preferRelativeResize="0"/>
          <p:nvPr/>
        </p:nvPicPr>
        <p:blipFill rotWithShape="1">
          <a:blip r:embed="rId3">
            <a:alphaModFix/>
          </a:blip>
          <a:srcRect b="0" l="0" r="0" t="0"/>
          <a:stretch/>
        </p:blipFill>
        <p:spPr>
          <a:xfrm>
            <a:off x="514350" y="176828"/>
            <a:ext cx="1953141" cy="716559"/>
          </a:xfrm>
          <a:prstGeom prst="rect">
            <a:avLst/>
          </a:prstGeom>
          <a:noFill/>
          <a:ln>
            <a:noFill/>
          </a:ln>
        </p:spPr>
      </p:pic>
      <p:sp>
        <p:nvSpPr>
          <p:cNvPr id="219" name="Google Shape;219;p25"/>
          <p:cNvSpPr txBox="1"/>
          <p:nvPr/>
        </p:nvSpPr>
        <p:spPr>
          <a:xfrm>
            <a:off x="7687448" y="4831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220" name="Google Shape;220;p25"/>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221" name="Google Shape;221;p25"/>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222" name="Google Shape;222;p25"/>
          <p:cNvSpPr txBox="1"/>
          <p:nvPr/>
        </p:nvSpPr>
        <p:spPr>
          <a:xfrm>
            <a:off x="2683075" y="191150"/>
            <a:ext cx="5263200" cy="3186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200"/>
              </a:spcBef>
              <a:spcAft>
                <a:spcPts val="0"/>
              </a:spcAft>
              <a:buNone/>
            </a:pPr>
            <a:r>
              <a:rPr b="1" lang="en" sz="1800">
                <a:solidFill>
                  <a:schemeClr val="accent1"/>
                </a:solidFill>
                <a:latin typeface="Lato"/>
                <a:ea typeface="Lato"/>
                <a:cs typeface="Lato"/>
                <a:sym typeface="Lato"/>
              </a:rPr>
              <a:t>Overview of the 3D-HYPER-FLEX-LION Network</a:t>
            </a:r>
            <a:endParaRPr b="1" sz="2400">
              <a:solidFill>
                <a:srgbClr val="40BAD2"/>
              </a:solidFill>
              <a:latin typeface="Corbel"/>
              <a:ea typeface="Corbel"/>
              <a:cs typeface="Corbel"/>
              <a:sym typeface="Corbel"/>
            </a:endParaRPr>
          </a:p>
        </p:txBody>
      </p:sp>
      <p:pic>
        <p:nvPicPr>
          <p:cNvPr id="223" name="Google Shape;223;p25"/>
          <p:cNvPicPr preferRelativeResize="0"/>
          <p:nvPr/>
        </p:nvPicPr>
        <p:blipFill>
          <a:blip r:embed="rId4">
            <a:alphaModFix/>
          </a:blip>
          <a:stretch>
            <a:fillRect/>
          </a:stretch>
        </p:blipFill>
        <p:spPr>
          <a:xfrm>
            <a:off x="2552799" y="1045777"/>
            <a:ext cx="5393476" cy="32899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6"/>
          <p:cNvSpPr txBox="1"/>
          <p:nvPr>
            <p:ph type="title"/>
          </p:nvPr>
        </p:nvSpPr>
        <p:spPr>
          <a:xfrm>
            <a:off x="189700" y="1013901"/>
            <a:ext cx="2210700" cy="2510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lt1"/>
              </a:buClr>
              <a:buSzPts val="2700"/>
              <a:buFont typeface="Corbel"/>
              <a:buNone/>
            </a:pPr>
            <a:r>
              <a:rPr lang="en"/>
              <a:t>Flex-LIONS </a:t>
            </a:r>
            <a:br>
              <a:rPr lang="en"/>
            </a:br>
            <a:r>
              <a:rPr lang="en" sz="2200"/>
              <a:t>for optical bandwidth reconfiguration</a:t>
            </a:r>
            <a:endParaRPr sz="2200"/>
          </a:p>
        </p:txBody>
      </p:sp>
      <p:sp>
        <p:nvSpPr>
          <p:cNvPr id="229" name="Google Shape;229;p26"/>
          <p:cNvSpPr/>
          <p:nvPr/>
        </p:nvSpPr>
        <p:spPr>
          <a:xfrm>
            <a:off x="2876612" y="5310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230" name="Google Shape;230;p26"/>
          <p:cNvPicPr preferRelativeResize="0"/>
          <p:nvPr/>
        </p:nvPicPr>
        <p:blipFill rotWithShape="1">
          <a:blip r:embed="rId3">
            <a:alphaModFix/>
          </a:blip>
          <a:srcRect b="0" l="0" r="0" t="0"/>
          <a:stretch/>
        </p:blipFill>
        <p:spPr>
          <a:xfrm>
            <a:off x="514350" y="176828"/>
            <a:ext cx="1953141" cy="716559"/>
          </a:xfrm>
          <a:prstGeom prst="rect">
            <a:avLst/>
          </a:prstGeom>
          <a:noFill/>
          <a:ln>
            <a:noFill/>
          </a:ln>
        </p:spPr>
      </p:pic>
      <p:sp>
        <p:nvSpPr>
          <p:cNvPr id="231" name="Google Shape;231;p26"/>
          <p:cNvSpPr txBox="1"/>
          <p:nvPr/>
        </p:nvSpPr>
        <p:spPr>
          <a:xfrm>
            <a:off x="7687448" y="4831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232" name="Google Shape;232;p26"/>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233" name="Google Shape;233;p26"/>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234" name="Google Shape;234;p26"/>
          <p:cNvSpPr txBox="1"/>
          <p:nvPr/>
        </p:nvSpPr>
        <p:spPr>
          <a:xfrm>
            <a:off x="2683075" y="191150"/>
            <a:ext cx="5263200" cy="3186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200"/>
              </a:spcBef>
              <a:spcAft>
                <a:spcPts val="0"/>
              </a:spcAft>
              <a:buNone/>
            </a:pPr>
            <a:r>
              <a:rPr b="1" lang="en" sz="1800">
                <a:solidFill>
                  <a:schemeClr val="accent1"/>
                </a:solidFill>
                <a:latin typeface="Lato"/>
                <a:ea typeface="Lato"/>
                <a:cs typeface="Lato"/>
                <a:sym typeface="Lato"/>
              </a:rPr>
              <a:t>Overview of the 3D-HYPER-FLEX-LION Network</a:t>
            </a:r>
            <a:endParaRPr b="1" sz="2400">
              <a:solidFill>
                <a:srgbClr val="40BAD2"/>
              </a:solidFill>
              <a:latin typeface="Corbel"/>
              <a:ea typeface="Corbel"/>
              <a:cs typeface="Corbel"/>
              <a:sym typeface="Corbel"/>
            </a:endParaRPr>
          </a:p>
        </p:txBody>
      </p:sp>
      <p:pic>
        <p:nvPicPr>
          <p:cNvPr descr="Chart, diagram&#10;&#10;Description automatically generated" id="235" name="Google Shape;235;p26"/>
          <p:cNvPicPr preferRelativeResize="0"/>
          <p:nvPr>
            <p:ph idx="1" type="body"/>
          </p:nvPr>
        </p:nvPicPr>
        <p:blipFill rotWithShape="1">
          <a:blip r:embed="rId4">
            <a:alphaModFix/>
          </a:blip>
          <a:srcRect b="0" l="0" r="0" t="0"/>
          <a:stretch/>
        </p:blipFill>
        <p:spPr>
          <a:xfrm>
            <a:off x="2749154" y="1081946"/>
            <a:ext cx="5486400" cy="2362800"/>
          </a:xfrm>
          <a:prstGeom prst="rect">
            <a:avLst/>
          </a:prstGeom>
          <a:noFill/>
          <a:ln>
            <a:noFill/>
          </a:ln>
        </p:spPr>
      </p:pic>
      <p:sp>
        <p:nvSpPr>
          <p:cNvPr id="236" name="Google Shape;236;p26"/>
          <p:cNvSpPr txBox="1"/>
          <p:nvPr/>
        </p:nvSpPr>
        <p:spPr>
          <a:xfrm>
            <a:off x="3875479" y="3444750"/>
            <a:ext cx="35475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000">
                <a:latin typeface="Corbel"/>
                <a:ea typeface="Corbel"/>
                <a:cs typeface="Corbel"/>
                <a:sym typeface="Corbel"/>
              </a:rPr>
              <a:t>Fig: Optical Microring Resonator(MRR)</a:t>
            </a:r>
            <a:r>
              <a:rPr lang="en" sz="1200">
                <a:solidFill>
                  <a:schemeClr val="dk1"/>
                </a:solidFill>
                <a:latin typeface="Corbel"/>
                <a:ea typeface="Corbel"/>
                <a:cs typeface="Corbel"/>
                <a:sym typeface="Corbel"/>
              </a:rPr>
              <a:t> </a:t>
            </a:r>
            <a:endParaRPr sz="1100"/>
          </a:p>
        </p:txBody>
      </p:sp>
      <p:sp>
        <p:nvSpPr>
          <p:cNvPr id="237" name="Google Shape;237;p26"/>
          <p:cNvSpPr txBox="1"/>
          <p:nvPr/>
        </p:nvSpPr>
        <p:spPr>
          <a:xfrm>
            <a:off x="1161925" y="3935900"/>
            <a:ext cx="73932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latin typeface="Corbel"/>
                <a:ea typeface="Corbel"/>
                <a:cs typeface="Corbel"/>
                <a:sym typeface="Corbel"/>
              </a:rPr>
              <a:t>MRR can receive optical channels from the ‘input port’ but drop a selected wavelength channel determined by the resonant wavelength of the microring through the ‘drop port’ and allow all other wavelength channels to be</a:t>
            </a:r>
            <a:endParaRPr sz="1200">
              <a:latin typeface="Corbel"/>
              <a:ea typeface="Corbel"/>
              <a:cs typeface="Corbel"/>
              <a:sym typeface="Corbel"/>
            </a:endParaRPr>
          </a:p>
          <a:p>
            <a:pPr indent="0" lvl="0" marL="0" rtl="0" algn="l">
              <a:lnSpc>
                <a:spcPct val="115000"/>
              </a:lnSpc>
              <a:spcBef>
                <a:spcPts val="0"/>
              </a:spcBef>
              <a:spcAft>
                <a:spcPts val="0"/>
              </a:spcAft>
              <a:buNone/>
            </a:pPr>
            <a:r>
              <a:rPr lang="en" sz="1200">
                <a:latin typeface="Corbel"/>
                <a:ea typeface="Corbel"/>
                <a:cs typeface="Corbel"/>
                <a:sym typeface="Corbel"/>
              </a:rPr>
              <a:t>transmitted through the ‘through port.</a:t>
            </a:r>
            <a:endParaRPr sz="100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189700" y="1013901"/>
            <a:ext cx="2210700" cy="2510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lt1"/>
              </a:buClr>
              <a:buSzPts val="2700"/>
              <a:buFont typeface="Corbel"/>
              <a:buNone/>
            </a:pPr>
            <a:r>
              <a:rPr lang="en"/>
              <a:t>Flex-LIONS </a:t>
            </a:r>
            <a:br>
              <a:rPr lang="en"/>
            </a:br>
            <a:r>
              <a:rPr lang="en" sz="2200"/>
              <a:t>for optical bandwidth reconfiguration</a:t>
            </a:r>
            <a:endParaRPr sz="2200"/>
          </a:p>
        </p:txBody>
      </p:sp>
      <p:sp>
        <p:nvSpPr>
          <p:cNvPr id="243" name="Google Shape;243;p27"/>
          <p:cNvSpPr/>
          <p:nvPr/>
        </p:nvSpPr>
        <p:spPr>
          <a:xfrm>
            <a:off x="2876612" y="5310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244" name="Google Shape;244;p27"/>
          <p:cNvPicPr preferRelativeResize="0"/>
          <p:nvPr/>
        </p:nvPicPr>
        <p:blipFill rotWithShape="1">
          <a:blip r:embed="rId3">
            <a:alphaModFix/>
          </a:blip>
          <a:srcRect b="0" l="0" r="0" t="0"/>
          <a:stretch/>
        </p:blipFill>
        <p:spPr>
          <a:xfrm>
            <a:off x="514350" y="176828"/>
            <a:ext cx="1953141" cy="716559"/>
          </a:xfrm>
          <a:prstGeom prst="rect">
            <a:avLst/>
          </a:prstGeom>
          <a:noFill/>
          <a:ln>
            <a:noFill/>
          </a:ln>
        </p:spPr>
      </p:pic>
      <p:sp>
        <p:nvSpPr>
          <p:cNvPr id="245" name="Google Shape;245;p27"/>
          <p:cNvSpPr txBox="1"/>
          <p:nvPr/>
        </p:nvSpPr>
        <p:spPr>
          <a:xfrm>
            <a:off x="7687448" y="4831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246" name="Google Shape;246;p27"/>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247" name="Google Shape;247;p27"/>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248" name="Google Shape;248;p27"/>
          <p:cNvSpPr txBox="1"/>
          <p:nvPr/>
        </p:nvSpPr>
        <p:spPr>
          <a:xfrm>
            <a:off x="2683075" y="191150"/>
            <a:ext cx="5263200" cy="3186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200"/>
              </a:spcBef>
              <a:spcAft>
                <a:spcPts val="0"/>
              </a:spcAft>
              <a:buNone/>
            </a:pPr>
            <a:r>
              <a:rPr b="1" lang="en" sz="1800">
                <a:solidFill>
                  <a:schemeClr val="accent1"/>
                </a:solidFill>
                <a:latin typeface="Lato"/>
                <a:ea typeface="Lato"/>
                <a:cs typeface="Lato"/>
                <a:sym typeface="Lato"/>
              </a:rPr>
              <a:t>Overview of the 3D-HYPER-FLEX-LION Network</a:t>
            </a:r>
            <a:endParaRPr b="1" sz="2400">
              <a:solidFill>
                <a:srgbClr val="40BAD2"/>
              </a:solidFill>
              <a:latin typeface="Corbel"/>
              <a:ea typeface="Corbel"/>
              <a:cs typeface="Corbel"/>
              <a:sym typeface="Corbel"/>
            </a:endParaRPr>
          </a:p>
        </p:txBody>
      </p:sp>
      <p:pic>
        <p:nvPicPr>
          <p:cNvPr descr="A picture containing calendar&#10;&#10;Description automatically generated" id="249" name="Google Shape;249;p27"/>
          <p:cNvPicPr preferRelativeResize="0"/>
          <p:nvPr>
            <p:ph idx="1" type="body"/>
          </p:nvPr>
        </p:nvPicPr>
        <p:blipFill rotWithShape="1">
          <a:blip r:embed="rId4">
            <a:alphaModFix/>
          </a:blip>
          <a:srcRect b="0" l="0" r="0" t="0"/>
          <a:stretch/>
        </p:blipFill>
        <p:spPr>
          <a:xfrm>
            <a:off x="2455075" y="842875"/>
            <a:ext cx="6463800" cy="3866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8"/>
          <p:cNvSpPr txBox="1"/>
          <p:nvPr>
            <p:ph type="title"/>
          </p:nvPr>
        </p:nvSpPr>
        <p:spPr>
          <a:xfrm>
            <a:off x="189700" y="842875"/>
            <a:ext cx="2601300" cy="34509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3D-Hyper-FleX-LION Architectural design</a:t>
            </a:r>
            <a:endParaRPr/>
          </a:p>
        </p:txBody>
      </p:sp>
      <p:sp>
        <p:nvSpPr>
          <p:cNvPr id="255" name="Google Shape;255;p28"/>
          <p:cNvSpPr txBox="1"/>
          <p:nvPr/>
        </p:nvSpPr>
        <p:spPr>
          <a:xfrm>
            <a:off x="2876606" y="716325"/>
            <a:ext cx="45756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40BAD2"/>
                </a:solidFill>
                <a:latin typeface="Corbel"/>
                <a:ea typeface="Corbel"/>
                <a:cs typeface="Corbel"/>
                <a:sym typeface="Corbel"/>
              </a:rPr>
              <a:t>Architecture Design</a:t>
            </a:r>
            <a:endParaRPr sz="1100"/>
          </a:p>
        </p:txBody>
      </p:sp>
      <p:sp>
        <p:nvSpPr>
          <p:cNvPr id="256" name="Google Shape;256;p28"/>
          <p:cNvSpPr txBox="1"/>
          <p:nvPr>
            <p:ph idx="1" type="body"/>
          </p:nvPr>
        </p:nvSpPr>
        <p:spPr>
          <a:xfrm>
            <a:off x="2726531" y="1495678"/>
            <a:ext cx="5486400" cy="2145300"/>
          </a:xfrm>
          <a:prstGeom prst="rect">
            <a:avLst/>
          </a:prstGeom>
          <a:noFill/>
          <a:ln>
            <a:noFill/>
          </a:ln>
        </p:spPr>
        <p:txBody>
          <a:bodyPr anchorCtr="0" anchor="ctr" bIns="34275" lIns="68575" spcFirstLastPara="1" rIns="68575" wrap="square" tIns="34275">
            <a:normAutofit lnSpcReduction="20000"/>
          </a:bodyPr>
          <a:lstStyle/>
          <a:p>
            <a:pPr indent="-133350" lvl="0" marL="139700" rtl="0" algn="l">
              <a:lnSpc>
                <a:spcPct val="90000"/>
              </a:lnSpc>
              <a:spcBef>
                <a:spcPts val="0"/>
              </a:spcBef>
              <a:spcAft>
                <a:spcPts val="0"/>
              </a:spcAft>
              <a:buSzPts val="1500"/>
              <a:buChar char="●"/>
            </a:pPr>
            <a:r>
              <a:rPr lang="en"/>
              <a:t>These optical switches are buffer less (no buffering operation at the switch input and output ports) and therefore cannot be cascaded. </a:t>
            </a:r>
            <a:endParaRPr/>
          </a:p>
          <a:p>
            <a:pPr indent="-133350" lvl="0" marL="139700" rtl="0" algn="l">
              <a:lnSpc>
                <a:spcPct val="90000"/>
              </a:lnSpc>
              <a:spcBef>
                <a:spcPts val="900"/>
              </a:spcBef>
              <a:spcAft>
                <a:spcPts val="0"/>
              </a:spcAft>
              <a:buSzPts val="1500"/>
              <a:buChar char="●"/>
            </a:pPr>
            <a:r>
              <a:rPr lang="en"/>
              <a:t>Thus, they could be either used as core switches in folded-CLOS type of architectures (i.e., Fat Tree) or they could be used in directly connected architectures, e.g., Torus, Flattened Butterfly, or Dragonfly</a:t>
            </a:r>
            <a:endParaRPr/>
          </a:p>
          <a:p>
            <a:pPr indent="-38100" lvl="0" marL="139700" rtl="0" algn="l">
              <a:lnSpc>
                <a:spcPct val="90000"/>
              </a:lnSpc>
              <a:spcBef>
                <a:spcPts val="900"/>
              </a:spcBef>
              <a:spcAft>
                <a:spcPts val="1200"/>
              </a:spcAft>
              <a:buSzPts val="1500"/>
              <a:buNone/>
            </a:pPr>
            <a:r>
              <a:t/>
            </a:r>
            <a:endParaRPr/>
          </a:p>
        </p:txBody>
      </p:sp>
      <p:sp>
        <p:nvSpPr>
          <p:cNvPr id="257" name="Google Shape;257;p28"/>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258" name="Google Shape;258;p28"/>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259" name="Google Shape;259;p28"/>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260" name="Google Shape;260;p28"/>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261" name="Google Shape;261;p28"/>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9"/>
          <p:cNvSpPr txBox="1"/>
          <p:nvPr>
            <p:ph type="title"/>
          </p:nvPr>
        </p:nvSpPr>
        <p:spPr>
          <a:xfrm>
            <a:off x="189700" y="842875"/>
            <a:ext cx="2564100" cy="34509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3D-Hyper-FleX-LION Architectural design</a:t>
            </a:r>
            <a:endParaRPr/>
          </a:p>
        </p:txBody>
      </p:sp>
      <p:pic>
        <p:nvPicPr>
          <p:cNvPr id="267" name="Google Shape;267;p29"/>
          <p:cNvPicPr preferRelativeResize="0"/>
          <p:nvPr>
            <p:ph idx="1" type="body"/>
          </p:nvPr>
        </p:nvPicPr>
        <p:blipFill rotWithShape="1">
          <a:blip r:embed="rId3">
            <a:alphaModFix/>
          </a:blip>
          <a:srcRect b="0" l="0" r="0" t="0"/>
          <a:stretch/>
        </p:blipFill>
        <p:spPr>
          <a:xfrm>
            <a:off x="2753794" y="1374153"/>
            <a:ext cx="6249000" cy="3403200"/>
          </a:xfrm>
          <a:prstGeom prst="rect">
            <a:avLst/>
          </a:prstGeom>
          <a:noFill/>
          <a:ln>
            <a:noFill/>
          </a:ln>
        </p:spPr>
      </p:pic>
      <p:sp>
        <p:nvSpPr>
          <p:cNvPr id="268" name="Google Shape;268;p29"/>
          <p:cNvSpPr txBox="1"/>
          <p:nvPr/>
        </p:nvSpPr>
        <p:spPr>
          <a:xfrm>
            <a:off x="2876606" y="655563"/>
            <a:ext cx="45756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40BAD2"/>
                </a:solidFill>
                <a:latin typeface="Corbel"/>
                <a:ea typeface="Corbel"/>
                <a:cs typeface="Corbel"/>
                <a:sym typeface="Corbel"/>
              </a:rPr>
              <a:t>Architecture Design</a:t>
            </a:r>
            <a:endParaRPr sz="1100"/>
          </a:p>
        </p:txBody>
      </p:sp>
      <p:sp>
        <p:nvSpPr>
          <p:cNvPr id="269" name="Google Shape;269;p29"/>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270" name="Google Shape;270;p29"/>
          <p:cNvPicPr preferRelativeResize="0"/>
          <p:nvPr/>
        </p:nvPicPr>
        <p:blipFill rotWithShape="1">
          <a:blip r:embed="rId4">
            <a:alphaModFix/>
          </a:blip>
          <a:srcRect b="0" l="0" r="0" t="0"/>
          <a:stretch/>
        </p:blipFill>
        <p:spPr>
          <a:xfrm>
            <a:off x="514350" y="100628"/>
            <a:ext cx="1953141" cy="716559"/>
          </a:xfrm>
          <a:prstGeom prst="rect">
            <a:avLst/>
          </a:prstGeom>
          <a:noFill/>
          <a:ln>
            <a:noFill/>
          </a:ln>
        </p:spPr>
      </p:pic>
      <p:sp>
        <p:nvSpPr>
          <p:cNvPr id="271" name="Google Shape;271;p29"/>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272" name="Google Shape;272;p29"/>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273" name="Google Shape;273;p29"/>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0"/>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Fat Tree</a:t>
            </a:r>
            <a:endParaRPr/>
          </a:p>
        </p:txBody>
      </p:sp>
      <p:pic>
        <p:nvPicPr>
          <p:cNvPr id="279" name="Google Shape;279;p30"/>
          <p:cNvPicPr preferRelativeResize="0"/>
          <p:nvPr>
            <p:ph idx="1" type="body"/>
          </p:nvPr>
        </p:nvPicPr>
        <p:blipFill rotWithShape="1">
          <a:blip r:embed="rId3">
            <a:alphaModFix/>
          </a:blip>
          <a:srcRect b="0" l="0" r="16659" t="2171"/>
          <a:stretch/>
        </p:blipFill>
        <p:spPr>
          <a:xfrm>
            <a:off x="2607469" y="1378744"/>
            <a:ext cx="6093600" cy="3189900"/>
          </a:xfrm>
          <a:prstGeom prst="rect">
            <a:avLst/>
          </a:prstGeom>
          <a:noFill/>
          <a:ln>
            <a:noFill/>
          </a:ln>
        </p:spPr>
      </p:pic>
      <p:sp>
        <p:nvSpPr>
          <p:cNvPr id="280" name="Google Shape;280;p30"/>
          <p:cNvSpPr txBox="1"/>
          <p:nvPr/>
        </p:nvSpPr>
        <p:spPr>
          <a:xfrm>
            <a:off x="2876606" y="602425"/>
            <a:ext cx="45756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40BAD2"/>
                </a:solidFill>
                <a:latin typeface="Corbel"/>
                <a:ea typeface="Corbel"/>
                <a:cs typeface="Corbel"/>
                <a:sym typeface="Corbel"/>
              </a:rPr>
              <a:t>Architecture Design</a:t>
            </a:r>
            <a:endParaRPr sz="1100"/>
          </a:p>
        </p:txBody>
      </p:sp>
      <p:sp>
        <p:nvSpPr>
          <p:cNvPr id="281" name="Google Shape;281;p30"/>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282" name="Google Shape;282;p30"/>
          <p:cNvPicPr preferRelativeResize="0"/>
          <p:nvPr/>
        </p:nvPicPr>
        <p:blipFill rotWithShape="1">
          <a:blip r:embed="rId4">
            <a:alphaModFix/>
          </a:blip>
          <a:srcRect b="0" l="0" r="0" t="0"/>
          <a:stretch/>
        </p:blipFill>
        <p:spPr>
          <a:xfrm>
            <a:off x="514350" y="100628"/>
            <a:ext cx="1953141" cy="716559"/>
          </a:xfrm>
          <a:prstGeom prst="rect">
            <a:avLst/>
          </a:prstGeom>
          <a:noFill/>
          <a:ln>
            <a:noFill/>
          </a:ln>
        </p:spPr>
      </p:pic>
      <p:sp>
        <p:nvSpPr>
          <p:cNvPr id="283" name="Google Shape;283;p30"/>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284" name="Google Shape;284;p30"/>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285" name="Google Shape;285;p30"/>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p31"/>
          <p:cNvSpPr/>
          <p:nvPr/>
        </p:nvSpPr>
        <p:spPr>
          <a:xfrm>
            <a:off x="0" y="571499"/>
            <a:ext cx="6856214" cy="4000501"/>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1" name="Google Shape;291;p31"/>
          <p:cNvSpPr/>
          <p:nvPr/>
        </p:nvSpPr>
        <p:spPr>
          <a:xfrm>
            <a:off x="6952697" y="571499"/>
            <a:ext cx="2193988" cy="4000501"/>
          </a:xfrm>
          <a:prstGeom prst="rect">
            <a:avLst/>
          </a:prstGeom>
          <a:solidFill>
            <a:srgbClr val="C8C8C8">
              <a:alpha val="4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2" name="Google Shape;292;p31"/>
          <p:cNvSpPr/>
          <p:nvPr/>
        </p:nvSpPr>
        <p:spPr>
          <a:xfrm>
            <a:off x="0" y="0"/>
            <a:ext cx="9143999"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orbel"/>
              <a:ea typeface="Corbel"/>
              <a:cs typeface="Corbel"/>
              <a:sym typeface="Corbel"/>
            </a:endParaRPr>
          </a:p>
        </p:txBody>
      </p:sp>
      <p:sp>
        <p:nvSpPr>
          <p:cNvPr id="293" name="Google Shape;293;p31"/>
          <p:cNvSpPr/>
          <p:nvPr/>
        </p:nvSpPr>
        <p:spPr>
          <a:xfrm>
            <a:off x="241250" y="3752404"/>
            <a:ext cx="8780400" cy="13890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4" name="Google Shape;294;p31"/>
          <p:cNvSpPr txBox="1"/>
          <p:nvPr>
            <p:ph type="title"/>
          </p:nvPr>
        </p:nvSpPr>
        <p:spPr>
          <a:xfrm>
            <a:off x="514361" y="4048058"/>
            <a:ext cx="7658100" cy="7992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FFFFFF"/>
              </a:buClr>
              <a:buSzPts val="2400"/>
              <a:buFont typeface="Corbel"/>
              <a:buNone/>
            </a:pPr>
            <a:r>
              <a:rPr lang="en" sz="2400"/>
              <a:t>Comparison between </a:t>
            </a:r>
            <a:br>
              <a:rPr lang="en" sz="2400"/>
            </a:br>
            <a:r>
              <a:rPr lang="en" sz="2400"/>
              <a:t>Fat-Tree and 3D-Hyper-FleXLION architecture</a:t>
            </a:r>
            <a:endParaRPr/>
          </a:p>
        </p:txBody>
      </p:sp>
      <p:pic>
        <p:nvPicPr>
          <p:cNvPr id="295" name="Google Shape;295;p31"/>
          <p:cNvPicPr preferRelativeResize="0"/>
          <p:nvPr>
            <p:ph idx="1" type="body"/>
          </p:nvPr>
        </p:nvPicPr>
        <p:blipFill rotWithShape="1">
          <a:blip r:embed="rId3">
            <a:alphaModFix/>
          </a:blip>
          <a:srcRect b="0" l="3215" r="3215" t="0"/>
          <a:stretch/>
        </p:blipFill>
        <p:spPr>
          <a:xfrm>
            <a:off x="67400" y="998179"/>
            <a:ext cx="4322700" cy="2263800"/>
          </a:xfrm>
          <a:prstGeom prst="rect">
            <a:avLst/>
          </a:prstGeom>
          <a:noFill/>
          <a:ln>
            <a:noFill/>
          </a:ln>
        </p:spPr>
      </p:pic>
      <p:pic>
        <p:nvPicPr>
          <p:cNvPr descr="A picture containing chart&#10;&#10;Description automatically generated" id="296" name="Google Shape;296;p31"/>
          <p:cNvPicPr preferRelativeResize="0"/>
          <p:nvPr/>
        </p:nvPicPr>
        <p:blipFill rotWithShape="1">
          <a:blip r:embed="rId4">
            <a:alphaModFix/>
          </a:blip>
          <a:srcRect b="0" l="0" r="0" t="0"/>
          <a:stretch/>
        </p:blipFill>
        <p:spPr>
          <a:xfrm>
            <a:off x="4390112" y="932651"/>
            <a:ext cx="4709194" cy="2401690"/>
          </a:xfrm>
          <a:prstGeom prst="rect">
            <a:avLst/>
          </a:prstGeom>
          <a:noFill/>
          <a:ln>
            <a:noFill/>
          </a:ln>
        </p:spPr>
      </p:pic>
      <p:sp>
        <p:nvSpPr>
          <p:cNvPr id="297" name="Google Shape;297;p31"/>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298" name="Google Shape;298;p31"/>
          <p:cNvPicPr preferRelativeResize="0"/>
          <p:nvPr/>
        </p:nvPicPr>
        <p:blipFill rotWithShape="1">
          <a:blip r:embed="rId5">
            <a:alphaModFix/>
          </a:blip>
          <a:srcRect b="0" l="0" r="0" t="0"/>
          <a:stretch/>
        </p:blipFill>
        <p:spPr>
          <a:xfrm>
            <a:off x="514350" y="100628"/>
            <a:ext cx="1953141" cy="716559"/>
          </a:xfrm>
          <a:prstGeom prst="rect">
            <a:avLst/>
          </a:prstGeom>
          <a:noFill/>
          <a:ln>
            <a:noFill/>
          </a:ln>
        </p:spPr>
      </p:pic>
      <p:sp>
        <p:nvSpPr>
          <p:cNvPr id="299" name="Google Shape;299;p31"/>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300" name="Google Shape;300;p31"/>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301" name="Google Shape;301;p31"/>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32"/>
          <p:cNvSpPr/>
          <p:nvPr/>
        </p:nvSpPr>
        <p:spPr>
          <a:xfrm>
            <a:off x="0" y="571499"/>
            <a:ext cx="6856214" cy="4000501"/>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7" name="Google Shape;307;p32"/>
          <p:cNvSpPr/>
          <p:nvPr/>
        </p:nvSpPr>
        <p:spPr>
          <a:xfrm>
            <a:off x="6952697" y="571499"/>
            <a:ext cx="2193988" cy="4000501"/>
          </a:xfrm>
          <a:prstGeom prst="rect">
            <a:avLst/>
          </a:prstGeom>
          <a:solidFill>
            <a:srgbClr val="C8C8C8">
              <a:alpha val="4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8" name="Google Shape;308;p32"/>
          <p:cNvSpPr/>
          <p:nvPr/>
        </p:nvSpPr>
        <p:spPr>
          <a:xfrm>
            <a:off x="0" y="0"/>
            <a:ext cx="9143999"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orbel"/>
              <a:ea typeface="Corbel"/>
              <a:cs typeface="Corbel"/>
              <a:sym typeface="Corbel"/>
            </a:endParaRPr>
          </a:p>
        </p:txBody>
      </p:sp>
      <p:pic>
        <p:nvPicPr>
          <p:cNvPr descr="Chart, bar chart&#10;&#10;Description automatically generated" id="309" name="Google Shape;309;p32"/>
          <p:cNvPicPr preferRelativeResize="0"/>
          <p:nvPr>
            <p:ph idx="1" type="body"/>
          </p:nvPr>
        </p:nvPicPr>
        <p:blipFill rotWithShape="1">
          <a:blip r:embed="rId3">
            <a:alphaModFix/>
          </a:blip>
          <a:srcRect b="167" l="0" r="-4" t="4008"/>
          <a:stretch/>
        </p:blipFill>
        <p:spPr>
          <a:xfrm>
            <a:off x="409480" y="897731"/>
            <a:ext cx="3927000" cy="2647200"/>
          </a:xfrm>
          <a:prstGeom prst="rect">
            <a:avLst/>
          </a:prstGeom>
          <a:noFill/>
          <a:ln>
            <a:noFill/>
          </a:ln>
        </p:spPr>
      </p:pic>
      <p:pic>
        <p:nvPicPr>
          <p:cNvPr id="310" name="Google Shape;310;p32"/>
          <p:cNvPicPr preferRelativeResize="0"/>
          <p:nvPr/>
        </p:nvPicPr>
        <p:blipFill rotWithShape="1">
          <a:blip r:embed="rId4">
            <a:alphaModFix/>
          </a:blip>
          <a:srcRect b="0" l="-645" r="3266" t="0"/>
          <a:stretch/>
        </p:blipFill>
        <p:spPr>
          <a:xfrm>
            <a:off x="4479131" y="1508456"/>
            <a:ext cx="4612576" cy="1735890"/>
          </a:xfrm>
          <a:prstGeom prst="rect">
            <a:avLst/>
          </a:prstGeom>
          <a:noFill/>
          <a:ln>
            <a:noFill/>
          </a:ln>
        </p:spPr>
      </p:pic>
      <p:sp>
        <p:nvSpPr>
          <p:cNvPr id="311" name="Google Shape;311;p32"/>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312" name="Google Shape;312;p32"/>
          <p:cNvPicPr preferRelativeResize="0"/>
          <p:nvPr/>
        </p:nvPicPr>
        <p:blipFill rotWithShape="1">
          <a:blip r:embed="rId5">
            <a:alphaModFix/>
          </a:blip>
          <a:srcRect b="0" l="0" r="0" t="0"/>
          <a:stretch/>
        </p:blipFill>
        <p:spPr>
          <a:xfrm>
            <a:off x="514350" y="100628"/>
            <a:ext cx="1953141" cy="716559"/>
          </a:xfrm>
          <a:prstGeom prst="rect">
            <a:avLst/>
          </a:prstGeom>
          <a:noFill/>
          <a:ln>
            <a:noFill/>
          </a:ln>
        </p:spPr>
      </p:pic>
      <p:sp>
        <p:nvSpPr>
          <p:cNvPr id="313" name="Google Shape;313;p32"/>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314" name="Google Shape;314;p32"/>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315" name="Google Shape;315;p32"/>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316" name="Google Shape;316;p32"/>
          <p:cNvSpPr/>
          <p:nvPr/>
        </p:nvSpPr>
        <p:spPr>
          <a:xfrm>
            <a:off x="241250" y="3752404"/>
            <a:ext cx="8780400" cy="13890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7" name="Google Shape;317;p32"/>
          <p:cNvSpPr txBox="1"/>
          <p:nvPr>
            <p:ph type="title"/>
          </p:nvPr>
        </p:nvSpPr>
        <p:spPr>
          <a:xfrm>
            <a:off x="514361" y="4048058"/>
            <a:ext cx="7658100" cy="7992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FFFFFF"/>
              </a:buClr>
              <a:buSzPts val="2400"/>
              <a:buFont typeface="Corbel"/>
              <a:buNone/>
            </a:pPr>
            <a:r>
              <a:rPr lang="en" sz="2400"/>
              <a:t>Comparison between </a:t>
            </a:r>
            <a:br>
              <a:rPr lang="en" sz="2400"/>
            </a:br>
            <a:r>
              <a:rPr lang="en" sz="2400"/>
              <a:t>Fat-Tree and 3D-Hyper-FleXLION architecture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08081" y="2072200"/>
            <a:ext cx="1654800" cy="561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3000"/>
              <a:buFont typeface="Corbel"/>
              <a:buNone/>
            </a:pPr>
            <a:r>
              <a:rPr b="1" lang="en" sz="3000"/>
              <a:t>Outline</a:t>
            </a:r>
            <a:endParaRPr/>
          </a:p>
        </p:txBody>
      </p:sp>
      <p:sp>
        <p:nvSpPr>
          <p:cNvPr id="73" name="Google Shape;73;p15"/>
          <p:cNvSpPr txBox="1"/>
          <p:nvPr>
            <p:ph idx="1" type="body"/>
          </p:nvPr>
        </p:nvSpPr>
        <p:spPr>
          <a:xfrm>
            <a:off x="2632409" y="575777"/>
            <a:ext cx="6511591" cy="4195855"/>
          </a:xfrm>
          <a:prstGeom prst="rect">
            <a:avLst/>
          </a:prstGeom>
          <a:noFill/>
          <a:ln>
            <a:noFill/>
          </a:ln>
        </p:spPr>
        <p:txBody>
          <a:bodyPr anchorCtr="0" anchor="ctr" bIns="34275" lIns="68575" spcFirstLastPara="1" rIns="68575" wrap="square" tIns="34275">
            <a:normAutofit/>
          </a:bodyPr>
          <a:lstStyle/>
          <a:p>
            <a:pPr indent="-127000" lvl="0" marL="139700" rtl="0" algn="l">
              <a:lnSpc>
                <a:spcPct val="80000"/>
              </a:lnSpc>
              <a:spcBef>
                <a:spcPts val="0"/>
              </a:spcBef>
              <a:spcAft>
                <a:spcPts val="0"/>
              </a:spcAft>
              <a:buSzPts val="1400"/>
              <a:buChar char="●"/>
            </a:pPr>
            <a:r>
              <a:rPr lang="en" sz="1700"/>
              <a:t>I. Motivation</a:t>
            </a:r>
            <a:endParaRPr sz="1700"/>
          </a:p>
          <a:p>
            <a:pPr indent="0" lvl="0" marL="139700" rtl="0" algn="l">
              <a:lnSpc>
                <a:spcPct val="80000"/>
              </a:lnSpc>
              <a:spcBef>
                <a:spcPts val="0"/>
              </a:spcBef>
              <a:spcAft>
                <a:spcPts val="0"/>
              </a:spcAft>
              <a:buNone/>
            </a:pPr>
            <a:r>
              <a:t/>
            </a:r>
            <a:endParaRPr sz="1700"/>
          </a:p>
          <a:p>
            <a:pPr indent="-127000" lvl="0" marL="139700" rtl="0" algn="l">
              <a:lnSpc>
                <a:spcPct val="80000"/>
              </a:lnSpc>
              <a:spcBef>
                <a:spcPts val="0"/>
              </a:spcBef>
              <a:spcAft>
                <a:spcPts val="0"/>
              </a:spcAft>
              <a:buSzPts val="1400"/>
              <a:buChar char="●"/>
            </a:pPr>
            <a:r>
              <a:rPr lang="en" sz="1700"/>
              <a:t>II. 3D-HYPER-FLEX-LION NETWORK</a:t>
            </a:r>
            <a:endParaRPr sz="1700"/>
          </a:p>
          <a:p>
            <a:pPr indent="-146050" lvl="1" marL="520700" rtl="0" algn="l">
              <a:lnSpc>
                <a:spcPct val="80000"/>
              </a:lnSpc>
              <a:spcBef>
                <a:spcPts val="200"/>
              </a:spcBef>
              <a:spcAft>
                <a:spcPts val="0"/>
              </a:spcAft>
              <a:buSzPts val="1300"/>
              <a:buChar char="○"/>
            </a:pPr>
            <a:r>
              <a:rPr lang="en" sz="1300"/>
              <a:t>A. Overview of the 3</a:t>
            </a:r>
            <a:r>
              <a:rPr lang="en" sz="1300"/>
              <a:t>D-HYPER-FLEX-LION Network.</a:t>
            </a:r>
            <a:endParaRPr sz="800"/>
          </a:p>
          <a:p>
            <a:pPr indent="-133350" lvl="2" marL="863600" rtl="0" algn="l">
              <a:lnSpc>
                <a:spcPct val="80000"/>
              </a:lnSpc>
              <a:spcBef>
                <a:spcPts val="400"/>
              </a:spcBef>
              <a:spcAft>
                <a:spcPts val="0"/>
              </a:spcAft>
              <a:buSzPts val="1100"/>
              <a:buChar char="■"/>
            </a:pPr>
            <a:r>
              <a:rPr lang="en" sz="1300"/>
              <a:t>1) Wavelength Division Multiplexing</a:t>
            </a:r>
            <a:endParaRPr sz="1300"/>
          </a:p>
          <a:p>
            <a:pPr indent="-133350" lvl="2" marL="863600" rtl="0" algn="l">
              <a:lnSpc>
                <a:spcPct val="80000"/>
              </a:lnSpc>
              <a:spcBef>
                <a:spcPts val="400"/>
              </a:spcBef>
              <a:spcAft>
                <a:spcPts val="0"/>
              </a:spcAft>
              <a:buSzPts val="1100"/>
              <a:buChar char="■"/>
            </a:pPr>
            <a:r>
              <a:rPr lang="en" sz="1300"/>
              <a:t>2) LIONS: Arrayed Waveguide Grating Router(AWGR) for All-to-All Interconnection </a:t>
            </a:r>
            <a:endParaRPr sz="1300"/>
          </a:p>
          <a:p>
            <a:pPr indent="-133350" lvl="2" marL="863600" rtl="0" algn="l">
              <a:lnSpc>
                <a:spcPct val="80000"/>
              </a:lnSpc>
              <a:spcBef>
                <a:spcPts val="400"/>
              </a:spcBef>
              <a:spcAft>
                <a:spcPts val="0"/>
              </a:spcAft>
              <a:buSzPts val="1100"/>
              <a:buChar char="■"/>
            </a:pPr>
            <a:r>
              <a:rPr lang="en" sz="1300"/>
              <a:t>3) Flex-LIONS for optical bandwidth reconfiguration </a:t>
            </a:r>
            <a:endParaRPr sz="1300"/>
          </a:p>
          <a:p>
            <a:pPr indent="-146050" lvl="1" marL="520700" rtl="0" algn="l">
              <a:lnSpc>
                <a:spcPct val="80000"/>
              </a:lnSpc>
              <a:spcBef>
                <a:spcPts val="400"/>
              </a:spcBef>
              <a:spcAft>
                <a:spcPts val="0"/>
              </a:spcAft>
              <a:buSzPts val="1300"/>
              <a:buChar char="○"/>
            </a:pPr>
            <a:r>
              <a:rPr lang="en" sz="1300"/>
              <a:t>B. Architecture Design </a:t>
            </a:r>
            <a:endParaRPr sz="1300"/>
          </a:p>
          <a:p>
            <a:pPr indent="-133350" lvl="2" marL="863600" rtl="0" algn="l">
              <a:lnSpc>
                <a:spcPct val="80000"/>
              </a:lnSpc>
              <a:spcBef>
                <a:spcPts val="400"/>
              </a:spcBef>
              <a:spcAft>
                <a:spcPts val="0"/>
              </a:spcAft>
              <a:buSzPts val="1100"/>
              <a:buChar char="■"/>
            </a:pPr>
            <a:r>
              <a:rPr lang="en" sz="1300"/>
              <a:t>1) 3D-Hyper-FleX-LION Architectural design </a:t>
            </a:r>
            <a:endParaRPr sz="1300"/>
          </a:p>
          <a:p>
            <a:pPr indent="-133350" lvl="2" marL="863600" rtl="0" algn="l">
              <a:lnSpc>
                <a:spcPct val="80000"/>
              </a:lnSpc>
              <a:spcBef>
                <a:spcPts val="400"/>
              </a:spcBef>
              <a:spcAft>
                <a:spcPts val="0"/>
              </a:spcAft>
              <a:buSzPts val="1100"/>
              <a:buChar char="■"/>
            </a:pPr>
            <a:r>
              <a:rPr lang="en" sz="1300"/>
              <a:t>2) Fat-Tree architecture </a:t>
            </a:r>
            <a:endParaRPr sz="1300"/>
          </a:p>
          <a:p>
            <a:pPr indent="-133350" lvl="2" marL="863600" rtl="0" algn="l">
              <a:lnSpc>
                <a:spcPct val="80000"/>
              </a:lnSpc>
              <a:spcBef>
                <a:spcPts val="400"/>
              </a:spcBef>
              <a:spcAft>
                <a:spcPts val="0"/>
              </a:spcAft>
              <a:buSzPts val="1100"/>
              <a:buChar char="■"/>
            </a:pPr>
            <a:r>
              <a:rPr lang="en" sz="1300"/>
              <a:t>3) Comparison between Fat-Tree and 3D-Hyper-FleX-LION architecture </a:t>
            </a:r>
            <a:endParaRPr sz="1300"/>
          </a:p>
          <a:p>
            <a:pPr indent="-146050" lvl="1" marL="520700" rtl="0" algn="l">
              <a:lnSpc>
                <a:spcPct val="80000"/>
              </a:lnSpc>
              <a:spcBef>
                <a:spcPts val="400"/>
              </a:spcBef>
              <a:spcAft>
                <a:spcPts val="0"/>
              </a:spcAft>
              <a:buSzPts val="1300"/>
              <a:buChar char="○"/>
            </a:pPr>
            <a:r>
              <a:rPr lang="en" sz="1300"/>
              <a:t>C. Packet Routing Algorithm </a:t>
            </a:r>
            <a:endParaRPr sz="1300"/>
          </a:p>
          <a:p>
            <a:pPr indent="-146050" lvl="1" marL="520700" rtl="0" algn="l">
              <a:lnSpc>
                <a:spcPct val="80000"/>
              </a:lnSpc>
              <a:spcBef>
                <a:spcPts val="400"/>
              </a:spcBef>
              <a:spcAft>
                <a:spcPts val="0"/>
              </a:spcAft>
              <a:buSzPts val="1300"/>
              <a:buChar char="○"/>
            </a:pPr>
            <a:r>
              <a:rPr lang="en" sz="1300"/>
              <a:t>D. Scheduling of Optical Reconfiguration </a:t>
            </a:r>
            <a:endParaRPr sz="1300"/>
          </a:p>
          <a:p>
            <a:pPr indent="-127000" lvl="0" marL="139700" rtl="0" algn="l">
              <a:lnSpc>
                <a:spcPct val="80000"/>
              </a:lnSpc>
              <a:spcBef>
                <a:spcPts val="1100"/>
              </a:spcBef>
              <a:spcAft>
                <a:spcPts val="0"/>
              </a:spcAft>
              <a:buSzPts val="1400"/>
              <a:buChar char="●"/>
            </a:pPr>
            <a:r>
              <a:rPr lang="en" sz="1700"/>
              <a:t>II. SYSTEM MODELLING AND EVALUATION </a:t>
            </a:r>
            <a:endParaRPr sz="1700"/>
          </a:p>
          <a:p>
            <a:pPr indent="-146050" lvl="1" marL="520700" rtl="0" algn="l">
              <a:lnSpc>
                <a:spcPct val="80000"/>
              </a:lnSpc>
              <a:spcBef>
                <a:spcPts val="200"/>
              </a:spcBef>
              <a:spcAft>
                <a:spcPts val="0"/>
              </a:spcAft>
              <a:buSzPts val="1300"/>
              <a:buChar char="○"/>
            </a:pPr>
            <a:r>
              <a:rPr lang="en" sz="1300"/>
              <a:t>A. Methodology </a:t>
            </a:r>
            <a:endParaRPr sz="1300"/>
          </a:p>
          <a:p>
            <a:pPr indent="-146050" lvl="1" marL="520700" rtl="0" algn="l">
              <a:lnSpc>
                <a:spcPct val="80000"/>
              </a:lnSpc>
              <a:spcBef>
                <a:spcPts val="400"/>
              </a:spcBef>
              <a:spcAft>
                <a:spcPts val="0"/>
              </a:spcAft>
              <a:buSzPts val="1300"/>
              <a:buChar char="○"/>
            </a:pPr>
            <a:r>
              <a:rPr lang="en" sz="1300"/>
              <a:t>B. System-Scale Results 		</a:t>
            </a:r>
            <a:endParaRPr sz="1300">
              <a:solidFill>
                <a:srgbClr val="980000"/>
              </a:solidFill>
            </a:endParaRPr>
          </a:p>
          <a:p>
            <a:pPr indent="-127000" lvl="0" marL="139700" rtl="0" algn="l">
              <a:lnSpc>
                <a:spcPct val="80000"/>
              </a:lnSpc>
              <a:spcBef>
                <a:spcPts val="1100"/>
              </a:spcBef>
              <a:spcAft>
                <a:spcPts val="1200"/>
              </a:spcAft>
              <a:buSzPts val="1400"/>
              <a:buChar char="●"/>
            </a:pPr>
            <a:r>
              <a:rPr lang="en" sz="1700"/>
              <a:t>III. Conclusions</a:t>
            </a:r>
            <a:endParaRPr sz="1700"/>
          </a:p>
        </p:txBody>
      </p:sp>
      <p:sp>
        <p:nvSpPr>
          <p:cNvPr id="74" name="Google Shape;74;p15"/>
          <p:cNvSpPr txBox="1"/>
          <p:nvPr/>
        </p:nvSpPr>
        <p:spPr>
          <a:xfrm>
            <a:off x="460094" y="711842"/>
            <a:ext cx="1721866" cy="530915"/>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3000" u="none" cap="none" strike="noStrike">
                <a:solidFill>
                  <a:schemeClr val="lt1"/>
                </a:solidFill>
                <a:latin typeface="Corbel"/>
                <a:ea typeface="Corbel"/>
                <a:cs typeface="Corbel"/>
                <a:sym typeface="Corbel"/>
              </a:rPr>
              <a:t>OUTLINE</a:t>
            </a:r>
            <a:endParaRPr sz="1100"/>
          </a:p>
        </p:txBody>
      </p:sp>
      <p:sp>
        <p:nvSpPr>
          <p:cNvPr id="75" name="Google Shape;75;p15"/>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76" name="Google Shape;76;p15"/>
          <p:cNvPicPr preferRelativeResize="0"/>
          <p:nvPr/>
        </p:nvPicPr>
        <p:blipFill rotWithShape="1">
          <a:blip r:embed="rId3">
            <a:alphaModFix/>
          </a:blip>
          <a:srcRect b="0" l="0" r="0" t="0"/>
          <a:stretch/>
        </p:blipFill>
        <p:spPr>
          <a:xfrm>
            <a:off x="460100" y="152453"/>
            <a:ext cx="1953141" cy="716559"/>
          </a:xfrm>
          <a:prstGeom prst="rect">
            <a:avLst/>
          </a:prstGeom>
          <a:noFill/>
          <a:ln>
            <a:noFill/>
          </a:ln>
        </p:spPr>
      </p:pic>
      <p:sp>
        <p:nvSpPr>
          <p:cNvPr id="77" name="Google Shape;77;p15"/>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78" name="Google Shape;78;p15"/>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79" name="Google Shape;79;p15"/>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3"/>
          <p:cNvSpPr txBox="1"/>
          <p:nvPr>
            <p:ph type="title"/>
          </p:nvPr>
        </p:nvSpPr>
        <p:spPr>
          <a:xfrm>
            <a:off x="189689" y="842878"/>
            <a:ext cx="2210612" cy="345088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Packet Routing Algorithm</a:t>
            </a:r>
            <a:endParaRPr/>
          </a:p>
        </p:txBody>
      </p:sp>
      <p:sp>
        <p:nvSpPr>
          <p:cNvPr id="323" name="Google Shape;323;p33"/>
          <p:cNvSpPr txBox="1"/>
          <p:nvPr>
            <p:ph idx="1" type="body"/>
          </p:nvPr>
        </p:nvSpPr>
        <p:spPr>
          <a:xfrm>
            <a:off x="2901951" y="648081"/>
            <a:ext cx="5486400" cy="3840480"/>
          </a:xfrm>
          <a:prstGeom prst="rect">
            <a:avLst/>
          </a:prstGeom>
          <a:noFill/>
          <a:ln>
            <a:noFill/>
          </a:ln>
        </p:spPr>
        <p:txBody>
          <a:bodyPr anchorCtr="0" anchor="ctr" bIns="34275" lIns="68575" spcFirstLastPara="1" rIns="68575" wrap="square" tIns="34275">
            <a:normAutofit fontScale="85000" lnSpcReduction="10000"/>
          </a:bodyPr>
          <a:lstStyle/>
          <a:p>
            <a:pPr indent="-119062" lvl="0" marL="139700" rtl="0" algn="l">
              <a:lnSpc>
                <a:spcPct val="90000"/>
              </a:lnSpc>
              <a:spcBef>
                <a:spcPts val="0"/>
              </a:spcBef>
              <a:spcAft>
                <a:spcPts val="0"/>
              </a:spcAft>
              <a:buSzPct val="83333"/>
              <a:buChar char="●"/>
            </a:pPr>
            <a:r>
              <a:rPr lang="en"/>
              <a:t>From a “hop-count” perspective, there are 3 equal-cost shortest paths between any hosts on different clusters, and 𝑘/2 − 3 equal-cost paths that cost one more hop comparing with the three shortest paths.</a:t>
            </a:r>
            <a:endParaRPr/>
          </a:p>
          <a:p>
            <a:pPr indent="0" lvl="0" marL="139700" rtl="0" algn="l">
              <a:lnSpc>
                <a:spcPct val="90000"/>
              </a:lnSpc>
              <a:spcBef>
                <a:spcPts val="0"/>
              </a:spcBef>
              <a:spcAft>
                <a:spcPts val="0"/>
              </a:spcAft>
              <a:buNone/>
            </a:pPr>
            <a:r>
              <a:t/>
            </a:r>
            <a:endParaRPr/>
          </a:p>
          <a:p>
            <a:pPr indent="-119062" lvl="0" marL="139700" rtl="0" algn="l">
              <a:lnSpc>
                <a:spcPct val="90000"/>
              </a:lnSpc>
              <a:spcBef>
                <a:spcPts val="900"/>
              </a:spcBef>
              <a:spcAft>
                <a:spcPts val="0"/>
              </a:spcAft>
              <a:buSzPct val="83333"/>
              <a:buChar char="●"/>
            </a:pPr>
            <a:r>
              <a:rPr lang="en"/>
              <a:t>Deterministic shortest-path routing algorithm risks overloading the shortest path as the traffic load increases.</a:t>
            </a:r>
            <a:endParaRPr/>
          </a:p>
          <a:p>
            <a:pPr indent="0" lvl="0" marL="139700" rtl="0" algn="l">
              <a:lnSpc>
                <a:spcPct val="90000"/>
              </a:lnSpc>
              <a:spcBef>
                <a:spcPts val="900"/>
              </a:spcBef>
              <a:spcAft>
                <a:spcPts val="0"/>
              </a:spcAft>
              <a:buNone/>
            </a:pPr>
            <a:r>
              <a:t/>
            </a:r>
            <a:endParaRPr/>
          </a:p>
          <a:p>
            <a:pPr indent="-119062" lvl="0" marL="139700" rtl="0" algn="l">
              <a:lnSpc>
                <a:spcPct val="90000"/>
              </a:lnSpc>
              <a:spcBef>
                <a:spcPts val="900"/>
              </a:spcBef>
              <a:spcAft>
                <a:spcPts val="0"/>
              </a:spcAft>
              <a:buSzPct val="83333"/>
              <a:buChar char="●"/>
            </a:pPr>
            <a:r>
              <a:rPr lang="en"/>
              <a:t>The outgoing traffic for a source-destination pair must be as evenly distributed along the 𝑘/2 paths as possible to maximize the bisection bandwidth of the network and avoid congestion.</a:t>
            </a:r>
            <a:endParaRPr/>
          </a:p>
          <a:p>
            <a:pPr indent="0" lvl="0" marL="139700" rtl="0" algn="l">
              <a:lnSpc>
                <a:spcPct val="90000"/>
              </a:lnSpc>
              <a:spcBef>
                <a:spcPts val="900"/>
              </a:spcBef>
              <a:spcAft>
                <a:spcPts val="0"/>
              </a:spcAft>
              <a:buNone/>
            </a:pPr>
            <a:r>
              <a:t/>
            </a:r>
            <a:endParaRPr/>
          </a:p>
          <a:p>
            <a:pPr indent="-119062" lvl="0" marL="139700" rtl="0" algn="l">
              <a:lnSpc>
                <a:spcPct val="90000"/>
              </a:lnSpc>
              <a:spcBef>
                <a:spcPts val="900"/>
              </a:spcBef>
              <a:spcAft>
                <a:spcPts val="0"/>
              </a:spcAft>
              <a:buSzPct val="83333"/>
              <a:buChar char="●"/>
            </a:pPr>
            <a:r>
              <a:rPr lang="en"/>
              <a:t>Weighted-cost multipathing open shortest path first (WCMP-OSPF) algorithm is used in 3D-Hyper-FleX-LION.</a:t>
            </a:r>
            <a:endParaRPr/>
          </a:p>
          <a:p>
            <a:pPr indent="-38100" lvl="0" marL="139700" rtl="0" algn="l">
              <a:lnSpc>
                <a:spcPct val="90000"/>
              </a:lnSpc>
              <a:spcBef>
                <a:spcPts val="900"/>
              </a:spcBef>
              <a:spcAft>
                <a:spcPts val="1200"/>
              </a:spcAft>
              <a:buSzPct val="83333"/>
              <a:buNone/>
            </a:pPr>
            <a:r>
              <a:t/>
            </a:r>
            <a:endParaRPr/>
          </a:p>
        </p:txBody>
      </p:sp>
      <p:sp>
        <p:nvSpPr>
          <p:cNvPr id="324" name="Google Shape;324;p33"/>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325" name="Google Shape;325;p33"/>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326" name="Google Shape;326;p33"/>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327" name="Google Shape;327;p33"/>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328" name="Google Shape;328;p33"/>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4"/>
          <p:cNvSpPr txBox="1"/>
          <p:nvPr>
            <p:ph type="title"/>
          </p:nvPr>
        </p:nvSpPr>
        <p:spPr>
          <a:xfrm>
            <a:off x="189689" y="842878"/>
            <a:ext cx="2210612" cy="345088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Packet Routing Algorithm</a:t>
            </a:r>
            <a:endParaRPr/>
          </a:p>
        </p:txBody>
      </p:sp>
      <p:sp>
        <p:nvSpPr>
          <p:cNvPr id="334" name="Google Shape;334;p34"/>
          <p:cNvSpPr txBox="1"/>
          <p:nvPr>
            <p:ph idx="1" type="body"/>
          </p:nvPr>
        </p:nvSpPr>
        <p:spPr>
          <a:xfrm>
            <a:off x="2901951" y="648081"/>
            <a:ext cx="5486400" cy="3840480"/>
          </a:xfrm>
          <a:prstGeom prst="rect">
            <a:avLst/>
          </a:prstGeom>
          <a:noFill/>
          <a:ln>
            <a:noFill/>
          </a:ln>
        </p:spPr>
        <p:txBody>
          <a:bodyPr anchorCtr="0" anchor="ctr" bIns="34275" lIns="68575" spcFirstLastPara="1" rIns="68575" wrap="square" tIns="34275">
            <a:normAutofit fontScale="77500" lnSpcReduction="20000"/>
          </a:bodyPr>
          <a:lstStyle/>
          <a:p>
            <a:pPr indent="-124618" lvl="0" marL="139700" rtl="0" algn="l">
              <a:lnSpc>
                <a:spcPct val="90000"/>
              </a:lnSpc>
              <a:spcBef>
                <a:spcPts val="0"/>
              </a:spcBef>
              <a:spcAft>
                <a:spcPts val="0"/>
              </a:spcAft>
              <a:buSzPct val="83333"/>
              <a:buChar char="●"/>
            </a:pPr>
            <a:r>
              <a:rPr lang="en">
                <a:latin typeface="Arial"/>
                <a:ea typeface="Arial"/>
                <a:cs typeface="Arial"/>
                <a:sym typeface="Arial"/>
              </a:rPr>
              <a:t>ToRs running WCMP performs static load balancing among the 𝑘/2 paths for the incoming flows. </a:t>
            </a:r>
            <a:endParaRPr/>
          </a:p>
          <a:p>
            <a:pPr indent="-124618" lvl="0" marL="139700" rtl="0" algn="l">
              <a:lnSpc>
                <a:spcPct val="90000"/>
              </a:lnSpc>
              <a:spcBef>
                <a:spcPts val="900"/>
              </a:spcBef>
              <a:spcAft>
                <a:spcPts val="0"/>
              </a:spcAft>
              <a:buSzPct val="83333"/>
              <a:buChar char="●"/>
            </a:pPr>
            <a:r>
              <a:rPr lang="en"/>
              <a:t>We can l</a:t>
            </a:r>
            <a:r>
              <a:rPr lang="en">
                <a:latin typeface="Arial"/>
                <a:ea typeface="Arial"/>
                <a:cs typeface="Arial"/>
                <a:sym typeface="Arial"/>
              </a:rPr>
              <a:t>abel each host in 3D-Hyper-FleX-LION using a length-4 vectors 𝐴𝑖 = [𝐶𝑖 , 𝑃𝑖 , 𝑆𝑖 , 𝐻𝑖 ], where 𝑖 ∈ [0, 𝑘^4/512 ], 𝐶𝑖 represents the index of the cluster that the i th host belongs to. Similarly, 𝑃𝑖 represents the index of the pod that the i th host belongs to within the cluster and 𝑆𝑖 represents the index of the ToR that the i th host belongs to within the pod. </a:t>
            </a:r>
            <a:endParaRPr/>
          </a:p>
          <a:p>
            <a:pPr indent="-124618" lvl="0" marL="139700" rtl="0" algn="l">
              <a:lnSpc>
                <a:spcPct val="90000"/>
              </a:lnSpc>
              <a:spcBef>
                <a:spcPts val="900"/>
              </a:spcBef>
              <a:spcAft>
                <a:spcPts val="0"/>
              </a:spcAft>
              <a:buSzPct val="83333"/>
              <a:buChar char="●"/>
            </a:pPr>
            <a:r>
              <a:rPr lang="en">
                <a:latin typeface="Arial"/>
                <a:ea typeface="Arial"/>
                <a:cs typeface="Arial"/>
                <a:sym typeface="Arial"/>
              </a:rPr>
              <a:t>Let us consider a host 𝐴𝑚 sending a flow of packets to another host 𝐴𝑛 with 𝐶𝑚 ≠ 𝐶𝑛, 𝑃𝑚 ≠ 𝑃𝑛, 𝑆𝑚 ≠ 𝑆𝑛. The ToR that connected to host 𝐴𝑚 used a round-robin method to perform load splitting for the incoming packet flows.</a:t>
            </a:r>
            <a:endParaRPr/>
          </a:p>
          <a:p>
            <a:pPr indent="-124618" lvl="0" marL="139700" rtl="0" algn="l">
              <a:lnSpc>
                <a:spcPct val="90000"/>
              </a:lnSpc>
              <a:spcBef>
                <a:spcPts val="900"/>
              </a:spcBef>
              <a:spcAft>
                <a:spcPts val="0"/>
              </a:spcAft>
              <a:buSzPct val="83333"/>
              <a:buChar char="●"/>
            </a:pPr>
            <a:r>
              <a:rPr lang="en">
                <a:latin typeface="Arial"/>
                <a:ea typeface="Arial"/>
                <a:cs typeface="Arial"/>
                <a:sym typeface="Arial"/>
              </a:rPr>
              <a:t>The relayed ToR will use standard OSPF to forward the packets to the destination host 𝐴𝑛 without further relaying operation.</a:t>
            </a:r>
            <a:endParaRPr/>
          </a:p>
          <a:p>
            <a:pPr indent="-124618" lvl="0" marL="139700" rtl="0" algn="l">
              <a:lnSpc>
                <a:spcPct val="90000"/>
              </a:lnSpc>
              <a:spcBef>
                <a:spcPts val="900"/>
              </a:spcBef>
              <a:spcAft>
                <a:spcPts val="0"/>
              </a:spcAft>
              <a:buSzPct val="83333"/>
              <a:buChar char="●"/>
            </a:pPr>
            <a:r>
              <a:rPr lang="en">
                <a:latin typeface="Arial"/>
                <a:ea typeface="Arial"/>
                <a:cs typeface="Arial"/>
                <a:sym typeface="Arial"/>
              </a:rPr>
              <a:t>Because the round-robin operation evenly distributed the incoming traffics among the whole 3D-HyperFleX-LION network, the impact of shortest path aggregation with heavy traffic load can, therefore, be minimized. </a:t>
            </a:r>
            <a:endParaRPr/>
          </a:p>
          <a:p>
            <a:pPr indent="-50800" lvl="0" marL="139700" rtl="0" algn="l">
              <a:lnSpc>
                <a:spcPct val="90000"/>
              </a:lnSpc>
              <a:spcBef>
                <a:spcPts val="900"/>
              </a:spcBef>
              <a:spcAft>
                <a:spcPts val="1200"/>
              </a:spcAft>
              <a:buSzPct val="83333"/>
              <a:buNone/>
            </a:pPr>
            <a:r>
              <a:t/>
            </a:r>
            <a:endParaRPr>
              <a:latin typeface="Arial"/>
              <a:ea typeface="Arial"/>
              <a:cs typeface="Arial"/>
              <a:sym typeface="Arial"/>
            </a:endParaRPr>
          </a:p>
        </p:txBody>
      </p:sp>
      <p:sp>
        <p:nvSpPr>
          <p:cNvPr id="335" name="Google Shape;335;p34"/>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336" name="Google Shape;336;p34"/>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337" name="Google Shape;337;p34"/>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338" name="Google Shape;338;p34"/>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339" name="Google Shape;339;p34"/>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5"/>
          <p:cNvSpPr txBox="1"/>
          <p:nvPr>
            <p:ph type="title"/>
          </p:nvPr>
        </p:nvSpPr>
        <p:spPr>
          <a:xfrm>
            <a:off x="189689" y="842878"/>
            <a:ext cx="2210612" cy="345088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Packet Routing Algorithm</a:t>
            </a:r>
            <a:endParaRPr/>
          </a:p>
        </p:txBody>
      </p:sp>
      <p:sp>
        <p:nvSpPr>
          <p:cNvPr id="345" name="Google Shape;345;p35"/>
          <p:cNvSpPr txBox="1"/>
          <p:nvPr>
            <p:ph idx="1" type="body"/>
          </p:nvPr>
        </p:nvSpPr>
        <p:spPr>
          <a:xfrm>
            <a:off x="2901951" y="648081"/>
            <a:ext cx="5486400" cy="3840480"/>
          </a:xfrm>
          <a:prstGeom prst="rect">
            <a:avLst/>
          </a:prstGeom>
          <a:noFill/>
          <a:ln>
            <a:noFill/>
          </a:ln>
        </p:spPr>
        <p:txBody>
          <a:bodyPr anchorCtr="0" anchor="ctr" bIns="34275" lIns="68575" spcFirstLastPara="1" rIns="68575" wrap="square" tIns="34275">
            <a:normAutofit/>
          </a:bodyPr>
          <a:lstStyle/>
          <a:p>
            <a:pPr indent="-133350" lvl="0" marL="139700" rtl="0" algn="l">
              <a:lnSpc>
                <a:spcPct val="90000"/>
              </a:lnSpc>
              <a:spcBef>
                <a:spcPts val="0"/>
              </a:spcBef>
              <a:spcAft>
                <a:spcPts val="0"/>
              </a:spcAft>
              <a:buSzPts val="1500"/>
              <a:buChar char="●"/>
            </a:pPr>
            <a:r>
              <a:rPr lang="en"/>
              <a:t>In theory, 3D-Hyper-FleX-LION can also support dynamic packet routing based on the node’s queueing condition and more relaying nodes (a packet may be relayed at each hop on its route). </a:t>
            </a:r>
            <a:endParaRPr/>
          </a:p>
          <a:p>
            <a:pPr indent="0" lvl="0" marL="139700" rtl="0" algn="l">
              <a:lnSpc>
                <a:spcPct val="90000"/>
              </a:lnSpc>
              <a:spcBef>
                <a:spcPts val="0"/>
              </a:spcBef>
              <a:spcAft>
                <a:spcPts val="0"/>
              </a:spcAft>
              <a:buNone/>
            </a:pPr>
            <a:r>
              <a:t/>
            </a:r>
            <a:endParaRPr/>
          </a:p>
          <a:p>
            <a:pPr indent="-133350" lvl="0" marL="139700" rtl="0" algn="l">
              <a:lnSpc>
                <a:spcPct val="90000"/>
              </a:lnSpc>
              <a:spcBef>
                <a:spcPts val="900"/>
              </a:spcBef>
              <a:spcAft>
                <a:spcPts val="1200"/>
              </a:spcAft>
              <a:buSzPts val="1500"/>
              <a:buChar char="●"/>
            </a:pPr>
            <a:r>
              <a:rPr lang="en"/>
              <a:t>The study on optimal routing algorithm for 3DHyper-FleX-LION is left for future work.</a:t>
            </a:r>
            <a:endParaRPr>
              <a:latin typeface="Arial"/>
              <a:ea typeface="Arial"/>
              <a:cs typeface="Arial"/>
              <a:sym typeface="Arial"/>
            </a:endParaRPr>
          </a:p>
        </p:txBody>
      </p:sp>
      <p:sp>
        <p:nvSpPr>
          <p:cNvPr id="346" name="Google Shape;346;p35"/>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347" name="Google Shape;347;p35"/>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348" name="Google Shape;348;p35"/>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349" name="Google Shape;349;p35"/>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350" name="Google Shape;350;p35"/>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6"/>
          <p:cNvSpPr txBox="1"/>
          <p:nvPr/>
        </p:nvSpPr>
        <p:spPr>
          <a:xfrm>
            <a:off x="1295125" y="1401775"/>
            <a:ext cx="6720000" cy="3280800"/>
          </a:xfrm>
          <a:prstGeom prst="rect">
            <a:avLst/>
          </a:prstGeom>
          <a:noFill/>
          <a:ln>
            <a:noFill/>
          </a:ln>
        </p:spPr>
        <p:txBody>
          <a:bodyPr anchorCtr="0" anchor="t" bIns="34275" lIns="68575" spcFirstLastPara="1" rIns="68575" wrap="square" tIns="34275">
            <a:spAutoFit/>
          </a:bodyPr>
          <a:lstStyle/>
          <a:p>
            <a:pPr indent="0" lvl="0" marL="0" rtl="0" algn="l">
              <a:lnSpc>
                <a:spcPct val="115000"/>
              </a:lnSpc>
              <a:spcBef>
                <a:spcPts val="0"/>
              </a:spcBef>
              <a:spcAft>
                <a:spcPts val="0"/>
              </a:spcAft>
              <a:buNone/>
            </a:pPr>
            <a:r>
              <a:rPr lang="en" sz="1350">
                <a:solidFill>
                  <a:srgbClr val="333333"/>
                </a:solidFill>
                <a:highlight>
                  <a:srgbClr val="FFFFFF"/>
                </a:highlight>
                <a:latin typeface="Georgia"/>
                <a:ea typeface="Georgia"/>
                <a:cs typeface="Georgia"/>
                <a:sym typeface="Georgia"/>
              </a:rPr>
              <a:t>Scheduling of Optical reconfiguration is important.</a:t>
            </a:r>
            <a:endParaRPr sz="1350">
              <a:solidFill>
                <a:srgbClr val="333333"/>
              </a:solidFill>
              <a:highlight>
                <a:srgbClr val="FFFFFF"/>
              </a:highlight>
              <a:latin typeface="Georgia"/>
              <a:ea typeface="Georgia"/>
              <a:cs typeface="Georgia"/>
              <a:sym typeface="Georgia"/>
            </a:endParaRPr>
          </a:p>
          <a:p>
            <a:pPr indent="0" lvl="0" marL="0" rtl="0" algn="l">
              <a:lnSpc>
                <a:spcPct val="115000"/>
              </a:lnSpc>
              <a:spcBef>
                <a:spcPts val="0"/>
              </a:spcBef>
              <a:spcAft>
                <a:spcPts val="0"/>
              </a:spcAft>
              <a:buNone/>
            </a:pPr>
            <a:r>
              <a:rPr lang="en" sz="1350">
                <a:solidFill>
                  <a:srgbClr val="333333"/>
                </a:solidFill>
                <a:highlight>
                  <a:srgbClr val="FFFFFF"/>
                </a:highlight>
                <a:latin typeface="Georgia"/>
                <a:ea typeface="Georgia"/>
                <a:cs typeface="Georgia"/>
                <a:sym typeface="Georgia"/>
              </a:rPr>
              <a:t>Deep Reinforcement Learning can be applied.</a:t>
            </a:r>
            <a:endParaRPr sz="1200">
              <a:solidFill>
                <a:srgbClr val="333333"/>
              </a:solidFill>
              <a:highlight>
                <a:srgbClr val="FFFFFF"/>
              </a:highlight>
              <a:latin typeface="Georgia"/>
              <a:ea typeface="Georgia"/>
              <a:cs typeface="Georgia"/>
              <a:sym typeface="Georgia"/>
            </a:endParaRPr>
          </a:p>
          <a:p>
            <a:pPr indent="-304800" lvl="0" marL="457200" rtl="0" algn="l">
              <a:lnSpc>
                <a:spcPct val="115000"/>
              </a:lnSpc>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Employ a separate DRL agent for each Flex-LIONS for learning the local policy and make the multiple agents learn collaboratively toward optimizing the network-wide performance.</a:t>
            </a:r>
            <a:endParaRPr sz="1200">
              <a:solidFill>
                <a:srgbClr val="333333"/>
              </a:solidFill>
              <a:highlight>
                <a:srgbClr val="FFFFFF"/>
              </a:highlight>
              <a:latin typeface="Georgia"/>
              <a:ea typeface="Georgia"/>
              <a:cs typeface="Georgia"/>
              <a:sym typeface="Georgia"/>
            </a:endParaRPr>
          </a:p>
          <a:p>
            <a:pPr indent="-304800" lvl="0" marL="457200" rtl="0" algn="l">
              <a:lnSpc>
                <a:spcPct val="115000"/>
              </a:lnSpc>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First construct an auxiliary graph G(V, E), </a:t>
            </a:r>
            <a:r>
              <a:rPr lang="en" sz="1200">
                <a:solidFill>
                  <a:srgbClr val="333333"/>
                </a:solidFill>
                <a:highlight>
                  <a:srgbClr val="FFFFFF"/>
                </a:highlight>
                <a:latin typeface="Georgia"/>
                <a:ea typeface="Georgia"/>
                <a:cs typeface="Georgia"/>
                <a:sym typeface="Georgia"/>
              </a:rPr>
              <a:t>which</a:t>
            </a:r>
            <a:r>
              <a:rPr lang="en" sz="1200">
                <a:solidFill>
                  <a:srgbClr val="333333"/>
                </a:solidFill>
                <a:highlight>
                  <a:srgbClr val="FFFFFF"/>
                </a:highlight>
                <a:latin typeface="Georgia"/>
                <a:ea typeface="Georgia"/>
                <a:cs typeface="Georgia"/>
                <a:sym typeface="Georgia"/>
              </a:rPr>
              <a:t> represents a possible configuration scheme.</a:t>
            </a:r>
            <a:endParaRPr sz="1200">
              <a:solidFill>
                <a:srgbClr val="333333"/>
              </a:solidFill>
              <a:highlight>
                <a:srgbClr val="FFFFFF"/>
              </a:highlight>
              <a:latin typeface="Georgia"/>
              <a:ea typeface="Georgia"/>
              <a:cs typeface="Georgia"/>
              <a:sym typeface="Georgia"/>
            </a:endParaRPr>
          </a:p>
          <a:p>
            <a:pPr indent="-304800" lvl="0" marL="457200" rtl="0" algn="l">
              <a:lnSpc>
                <a:spcPct val="115000"/>
              </a:lnSpc>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The network state can be represented by</a:t>
            </a:r>
            <a:endParaRPr sz="1200">
              <a:solidFill>
                <a:srgbClr val="333333"/>
              </a:solidFill>
              <a:highlight>
                <a:srgbClr val="FFFFFF"/>
              </a:highlight>
              <a:latin typeface="Georgia"/>
              <a:ea typeface="Georgia"/>
              <a:cs typeface="Georgia"/>
              <a:sym typeface="Georgia"/>
            </a:endParaRPr>
          </a:p>
          <a:p>
            <a:pPr indent="-304800" lvl="1" marL="914400" rtl="0" algn="l">
              <a:lnSpc>
                <a:spcPct val="115000"/>
              </a:lnSpc>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the configuration of the local switch</a:t>
            </a:r>
            <a:endParaRPr sz="1200">
              <a:solidFill>
                <a:srgbClr val="333333"/>
              </a:solidFill>
              <a:highlight>
                <a:srgbClr val="FFFFFF"/>
              </a:highlight>
              <a:latin typeface="Georgia"/>
              <a:ea typeface="Georgia"/>
              <a:cs typeface="Georgia"/>
              <a:sym typeface="Georgia"/>
            </a:endParaRPr>
          </a:p>
          <a:p>
            <a:pPr indent="-304800" lvl="1" marL="914400" rtl="0" algn="l">
              <a:lnSpc>
                <a:spcPct val="115000"/>
              </a:lnSpc>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inter-pod traffic matrix</a:t>
            </a:r>
            <a:endParaRPr sz="1200">
              <a:solidFill>
                <a:srgbClr val="333333"/>
              </a:solidFill>
              <a:highlight>
                <a:srgbClr val="FFFFFF"/>
              </a:highlight>
              <a:latin typeface="Georgia"/>
              <a:ea typeface="Georgia"/>
              <a:cs typeface="Georgia"/>
              <a:sym typeface="Georgia"/>
            </a:endParaRPr>
          </a:p>
          <a:p>
            <a:pPr indent="-304800" lvl="1" marL="914400" rtl="0" algn="l">
              <a:lnSpc>
                <a:spcPct val="115000"/>
              </a:lnSpc>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the current inter-pod connectivity.</a:t>
            </a:r>
            <a:endParaRPr sz="1200">
              <a:solidFill>
                <a:srgbClr val="333333"/>
              </a:solidFill>
              <a:highlight>
                <a:srgbClr val="FFFFFF"/>
              </a:highlight>
              <a:latin typeface="Georgia"/>
              <a:ea typeface="Georgia"/>
              <a:cs typeface="Georgia"/>
              <a:sym typeface="Georgia"/>
            </a:endParaRPr>
          </a:p>
          <a:p>
            <a:pPr indent="-304800" lvl="0" marL="457200" rtl="0" algn="l">
              <a:lnSpc>
                <a:spcPct val="115000"/>
              </a:lnSpc>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At each decision step </a:t>
            </a:r>
            <a:r>
              <a:rPr i="1" lang="en" sz="1200">
                <a:solidFill>
                  <a:srgbClr val="333333"/>
                </a:solidFill>
                <a:highlight>
                  <a:srgbClr val="FFFFFF"/>
                </a:highlight>
                <a:latin typeface="Georgia"/>
                <a:ea typeface="Georgia"/>
                <a:cs typeface="Georgia"/>
                <a:sym typeface="Georgia"/>
              </a:rPr>
              <a:t>i</a:t>
            </a:r>
            <a:r>
              <a:rPr lang="en" sz="1200">
                <a:solidFill>
                  <a:srgbClr val="333333"/>
                </a:solidFill>
                <a:highlight>
                  <a:srgbClr val="FFFFFF"/>
                </a:highlight>
                <a:latin typeface="Georgia"/>
                <a:ea typeface="Georgia"/>
                <a:cs typeface="Georgia"/>
                <a:sym typeface="Georgia"/>
              </a:rPr>
              <a:t>, an agent makes use of deep neural networks (DNNs) to generate a configuration policy taking as input the state data. The policy suggests a probability distribution over a set of configuration actions {vi, N(vi)}, where N(vi) represents the sets of neighboring nodes of the current configuration </a:t>
            </a:r>
            <a:r>
              <a:rPr i="1" lang="en" sz="1200">
                <a:solidFill>
                  <a:srgbClr val="333333"/>
                </a:solidFill>
                <a:highlight>
                  <a:srgbClr val="FFFFFF"/>
                </a:highlight>
                <a:latin typeface="Georgia"/>
                <a:ea typeface="Georgia"/>
                <a:cs typeface="Georgia"/>
                <a:sym typeface="Georgia"/>
              </a:rPr>
              <a:t>vi</a:t>
            </a:r>
            <a:r>
              <a:rPr lang="en" sz="1200">
                <a:solidFill>
                  <a:srgbClr val="333333"/>
                </a:solidFill>
                <a:highlight>
                  <a:srgbClr val="FFFFFF"/>
                </a:highlight>
                <a:latin typeface="Georgia"/>
                <a:ea typeface="Georgia"/>
                <a:cs typeface="Georgia"/>
                <a:sym typeface="Georgia"/>
              </a:rPr>
              <a:t>.</a:t>
            </a:r>
            <a:endParaRPr sz="1200">
              <a:solidFill>
                <a:srgbClr val="333333"/>
              </a:solidFill>
              <a:highlight>
                <a:srgbClr val="FFFFFF"/>
              </a:highlight>
              <a:latin typeface="Georgia"/>
              <a:ea typeface="Georgia"/>
              <a:cs typeface="Georgia"/>
              <a:sym typeface="Georgia"/>
            </a:endParaRPr>
          </a:p>
        </p:txBody>
      </p:sp>
      <p:sp>
        <p:nvSpPr>
          <p:cNvPr id="356" name="Google Shape;356;p36"/>
          <p:cNvSpPr/>
          <p:nvPr/>
        </p:nvSpPr>
        <p:spPr>
          <a:xfrm>
            <a:off x="2876612" y="7596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357" name="Google Shape;357;p36"/>
          <p:cNvPicPr preferRelativeResize="0"/>
          <p:nvPr/>
        </p:nvPicPr>
        <p:blipFill rotWithShape="1">
          <a:blip r:embed="rId3">
            <a:alphaModFix/>
          </a:blip>
          <a:srcRect b="0" l="0" r="0" t="0"/>
          <a:stretch/>
        </p:blipFill>
        <p:spPr>
          <a:xfrm>
            <a:off x="514350" y="405428"/>
            <a:ext cx="1953141" cy="716559"/>
          </a:xfrm>
          <a:prstGeom prst="rect">
            <a:avLst/>
          </a:prstGeom>
          <a:noFill/>
          <a:ln>
            <a:noFill/>
          </a:ln>
        </p:spPr>
      </p:pic>
      <p:sp>
        <p:nvSpPr>
          <p:cNvPr id="358" name="Google Shape;358;p36"/>
          <p:cNvSpPr txBox="1"/>
          <p:nvPr/>
        </p:nvSpPr>
        <p:spPr>
          <a:xfrm>
            <a:off x="7687448" y="7117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359" name="Google Shape;359;p36"/>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360" name="Google Shape;360;p36"/>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361" name="Google Shape;361;p36"/>
          <p:cNvSpPr txBox="1"/>
          <p:nvPr/>
        </p:nvSpPr>
        <p:spPr>
          <a:xfrm>
            <a:off x="2683075" y="191150"/>
            <a:ext cx="5263200" cy="3603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0"/>
              </a:spcBef>
              <a:spcAft>
                <a:spcPts val="0"/>
              </a:spcAft>
              <a:buClr>
                <a:schemeClr val="lt1"/>
              </a:buClr>
              <a:buSzPts val="2400"/>
              <a:buFont typeface="Corbel"/>
              <a:buNone/>
            </a:pPr>
            <a:r>
              <a:rPr b="1" lang="en" sz="2100">
                <a:solidFill>
                  <a:srgbClr val="595959"/>
                </a:solidFill>
                <a:latin typeface="Raleway"/>
                <a:ea typeface="Raleway"/>
                <a:cs typeface="Raleway"/>
                <a:sym typeface="Raleway"/>
              </a:rPr>
              <a:t>Scheduling of Optical Reconfiguration</a:t>
            </a:r>
            <a:endParaRPr b="1" sz="2400">
              <a:solidFill>
                <a:srgbClr val="595959"/>
              </a:solidFill>
              <a:latin typeface="Corbel"/>
              <a:ea typeface="Corbel"/>
              <a:cs typeface="Corbel"/>
              <a:sym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7"/>
          <p:cNvSpPr txBox="1"/>
          <p:nvPr/>
        </p:nvSpPr>
        <p:spPr>
          <a:xfrm>
            <a:off x="1295125" y="1401775"/>
            <a:ext cx="6720000" cy="2905800"/>
          </a:xfrm>
          <a:prstGeom prst="rect">
            <a:avLst/>
          </a:prstGeom>
          <a:noFill/>
          <a:ln>
            <a:noFill/>
          </a:ln>
        </p:spPr>
        <p:txBody>
          <a:bodyPr anchorCtr="0" anchor="t" bIns="34275" lIns="68575" spcFirstLastPara="1" rIns="68575" wrap="square" tIns="34275">
            <a:spAutoFit/>
          </a:bodyPr>
          <a:lstStyle/>
          <a:p>
            <a:pPr indent="-314325" lvl="0" marL="457200" rtl="0" algn="l">
              <a:lnSpc>
                <a:spcPct val="115000"/>
              </a:lnSpc>
              <a:spcBef>
                <a:spcPts val="0"/>
              </a:spcBef>
              <a:spcAft>
                <a:spcPts val="0"/>
              </a:spcAft>
              <a:buSzPts val="1350"/>
              <a:buFont typeface="Georgia"/>
              <a:buChar char="●"/>
            </a:pPr>
            <a:r>
              <a:rPr lang="en" sz="1350">
                <a:highlight>
                  <a:srgbClr val="FFFFFF"/>
                </a:highlight>
                <a:latin typeface="Georgia"/>
                <a:ea typeface="Georgia"/>
                <a:cs typeface="Georgia"/>
                <a:sym typeface="Georgia"/>
              </a:rPr>
              <a:t>After every agent has taken an action, the network throughput and latency are measured, with which, a team reward is generated for all the agents.</a:t>
            </a:r>
            <a:endParaRPr sz="1350">
              <a:highlight>
                <a:srgbClr val="FFFFFF"/>
              </a:highlight>
              <a:latin typeface="Georgia"/>
              <a:ea typeface="Georgia"/>
              <a:cs typeface="Georgia"/>
              <a:sym typeface="Georgia"/>
            </a:endParaRPr>
          </a:p>
          <a:p>
            <a:pPr indent="-314325" lvl="0" marL="457200" rtl="0" algn="l">
              <a:lnSpc>
                <a:spcPct val="115000"/>
              </a:lnSpc>
              <a:spcBef>
                <a:spcPts val="0"/>
              </a:spcBef>
              <a:spcAft>
                <a:spcPts val="0"/>
              </a:spcAft>
              <a:buSzPts val="1350"/>
              <a:buFont typeface="Georgia"/>
              <a:buChar char="●"/>
            </a:pPr>
            <a:r>
              <a:rPr lang="en" sz="1350">
                <a:highlight>
                  <a:srgbClr val="FFFFFF"/>
                </a:highlight>
                <a:latin typeface="Georgia"/>
                <a:ea typeface="Georgia"/>
                <a:cs typeface="Georgia"/>
                <a:sym typeface="Georgia"/>
              </a:rPr>
              <a:t>With such experiences, the agents can periodically train the DNNs by reinforcing actions that result in higher cumulative rewards. </a:t>
            </a:r>
            <a:endParaRPr sz="1350">
              <a:highlight>
                <a:srgbClr val="FFFFFF"/>
              </a:highlight>
              <a:latin typeface="Georgia"/>
              <a:ea typeface="Georgia"/>
              <a:cs typeface="Georgia"/>
              <a:sym typeface="Georgia"/>
            </a:endParaRPr>
          </a:p>
          <a:p>
            <a:pPr indent="-314325" lvl="0" marL="457200" rtl="0" algn="l">
              <a:lnSpc>
                <a:spcPct val="115000"/>
              </a:lnSpc>
              <a:spcBef>
                <a:spcPts val="0"/>
              </a:spcBef>
              <a:spcAft>
                <a:spcPts val="0"/>
              </a:spcAft>
              <a:buSzPts val="1350"/>
              <a:buFont typeface="Georgia"/>
              <a:buChar char="●"/>
            </a:pPr>
            <a:r>
              <a:rPr lang="en" sz="1350">
                <a:highlight>
                  <a:srgbClr val="FFFFFF"/>
                </a:highlight>
                <a:latin typeface="Georgia"/>
                <a:ea typeface="Georgia"/>
                <a:cs typeface="Georgia"/>
                <a:sym typeface="Georgia"/>
              </a:rPr>
              <a:t>This way, through repeated trial and error operations, the agents can eventually learn a set of successful policies that maximize the network performance.</a:t>
            </a:r>
            <a:endParaRPr sz="1350">
              <a:highlight>
                <a:srgbClr val="FFFFFF"/>
              </a:highlight>
              <a:latin typeface="Georgia"/>
              <a:ea typeface="Georgia"/>
              <a:cs typeface="Georgia"/>
              <a:sym typeface="Georgia"/>
            </a:endParaRPr>
          </a:p>
          <a:p>
            <a:pPr indent="0" lvl="0" marL="0" rtl="0" algn="l">
              <a:lnSpc>
                <a:spcPct val="115000"/>
              </a:lnSpc>
              <a:spcBef>
                <a:spcPts val="0"/>
              </a:spcBef>
              <a:spcAft>
                <a:spcPts val="0"/>
              </a:spcAft>
              <a:buNone/>
            </a:pPr>
            <a:r>
              <a:rPr lang="en" sz="1350">
                <a:highlight>
                  <a:srgbClr val="FFFFFF"/>
                </a:highlight>
                <a:latin typeface="Georgia"/>
                <a:ea typeface="Georgia"/>
                <a:cs typeface="Georgia"/>
                <a:sym typeface="Georgia"/>
              </a:rPr>
              <a:t>Besides several other techniques mentioned below are currently under investigation.</a:t>
            </a:r>
            <a:endParaRPr sz="1350">
              <a:highlight>
                <a:srgbClr val="FFFFFF"/>
              </a:highlight>
              <a:latin typeface="Georgia"/>
              <a:ea typeface="Georgia"/>
              <a:cs typeface="Georgia"/>
              <a:sym typeface="Georgia"/>
            </a:endParaRPr>
          </a:p>
          <a:p>
            <a:pPr indent="-314325" lvl="0" marL="457200" rtl="0" algn="l">
              <a:lnSpc>
                <a:spcPct val="115000"/>
              </a:lnSpc>
              <a:spcBef>
                <a:spcPts val="0"/>
              </a:spcBef>
              <a:spcAft>
                <a:spcPts val="0"/>
              </a:spcAft>
              <a:buSzPts val="1350"/>
              <a:buFont typeface="Georgia"/>
              <a:buChar char="●"/>
            </a:pPr>
            <a:r>
              <a:rPr lang="en" sz="1350">
                <a:highlight>
                  <a:srgbClr val="FFFFFF"/>
                </a:highlight>
                <a:latin typeface="Georgia"/>
                <a:ea typeface="Georgia"/>
                <a:cs typeface="Georgia"/>
                <a:sym typeface="Georgia"/>
              </a:rPr>
              <a:t>Use of application-driven approaches where the expected traffic matrix can be communicated via message passing interface (MPI)</a:t>
            </a:r>
            <a:endParaRPr sz="1350">
              <a:highlight>
                <a:srgbClr val="FFFFFF"/>
              </a:highlight>
              <a:latin typeface="Georgia"/>
              <a:ea typeface="Georgia"/>
              <a:cs typeface="Georgia"/>
              <a:sym typeface="Georgia"/>
            </a:endParaRPr>
          </a:p>
          <a:p>
            <a:pPr indent="-314325" lvl="0" marL="457200" rtl="0" algn="l">
              <a:lnSpc>
                <a:spcPct val="115000"/>
              </a:lnSpc>
              <a:spcBef>
                <a:spcPts val="0"/>
              </a:spcBef>
              <a:spcAft>
                <a:spcPts val="0"/>
              </a:spcAft>
              <a:buSzPts val="1350"/>
              <a:buFont typeface="Georgia"/>
              <a:buChar char="●"/>
            </a:pPr>
            <a:r>
              <a:rPr lang="en" sz="1350">
                <a:highlight>
                  <a:srgbClr val="FFFFFF"/>
                </a:highlight>
                <a:latin typeface="Georgia"/>
                <a:ea typeface="Georgia"/>
                <a:cs typeface="Georgia"/>
                <a:sym typeface="Georgia"/>
              </a:rPr>
              <a:t>Traffic driven approach where the traffic matrix can be monitored and used to calculate the matching topology via heuristic algorithms or deep learning approaches.</a:t>
            </a:r>
            <a:endParaRPr sz="1350">
              <a:highlight>
                <a:srgbClr val="FFFFFF"/>
              </a:highlight>
              <a:latin typeface="Georgia"/>
              <a:ea typeface="Georgia"/>
              <a:cs typeface="Georgia"/>
              <a:sym typeface="Georgia"/>
            </a:endParaRPr>
          </a:p>
        </p:txBody>
      </p:sp>
      <p:sp>
        <p:nvSpPr>
          <p:cNvPr id="367" name="Google Shape;367;p37"/>
          <p:cNvSpPr/>
          <p:nvPr/>
        </p:nvSpPr>
        <p:spPr>
          <a:xfrm>
            <a:off x="2876612" y="7596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368" name="Google Shape;368;p37"/>
          <p:cNvPicPr preferRelativeResize="0"/>
          <p:nvPr/>
        </p:nvPicPr>
        <p:blipFill rotWithShape="1">
          <a:blip r:embed="rId3">
            <a:alphaModFix/>
          </a:blip>
          <a:srcRect b="0" l="0" r="0" t="0"/>
          <a:stretch/>
        </p:blipFill>
        <p:spPr>
          <a:xfrm>
            <a:off x="514350" y="405428"/>
            <a:ext cx="1953141" cy="716559"/>
          </a:xfrm>
          <a:prstGeom prst="rect">
            <a:avLst/>
          </a:prstGeom>
          <a:noFill/>
          <a:ln>
            <a:noFill/>
          </a:ln>
        </p:spPr>
      </p:pic>
      <p:sp>
        <p:nvSpPr>
          <p:cNvPr id="369" name="Google Shape;369;p37"/>
          <p:cNvSpPr txBox="1"/>
          <p:nvPr/>
        </p:nvSpPr>
        <p:spPr>
          <a:xfrm>
            <a:off x="7687448" y="7117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370" name="Google Shape;370;p37"/>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371" name="Google Shape;371;p37"/>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372" name="Google Shape;372;p37"/>
          <p:cNvSpPr txBox="1"/>
          <p:nvPr/>
        </p:nvSpPr>
        <p:spPr>
          <a:xfrm>
            <a:off x="2759275" y="419750"/>
            <a:ext cx="5263200" cy="3603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0"/>
              </a:spcBef>
              <a:spcAft>
                <a:spcPts val="0"/>
              </a:spcAft>
              <a:buNone/>
            </a:pPr>
            <a:r>
              <a:rPr b="1" lang="en" sz="2100">
                <a:solidFill>
                  <a:srgbClr val="595959"/>
                </a:solidFill>
                <a:latin typeface="Raleway"/>
                <a:ea typeface="Raleway"/>
                <a:cs typeface="Raleway"/>
                <a:sym typeface="Raleway"/>
              </a:rPr>
              <a:t>Scheduling of Optical Reconfiguration</a:t>
            </a:r>
            <a:endParaRPr b="1" sz="2400">
              <a:solidFill>
                <a:srgbClr val="595959"/>
              </a:solidFill>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8"/>
          <p:cNvSpPr txBox="1"/>
          <p:nvPr>
            <p:ph type="title"/>
          </p:nvPr>
        </p:nvSpPr>
        <p:spPr>
          <a:xfrm>
            <a:off x="189689" y="842878"/>
            <a:ext cx="2210612" cy="345088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100"/>
              <a:buFont typeface="Corbel"/>
              <a:buNone/>
            </a:pPr>
            <a:r>
              <a:rPr lang="en" sz="2100"/>
              <a:t>Methodology</a:t>
            </a:r>
            <a:endParaRPr/>
          </a:p>
        </p:txBody>
      </p:sp>
      <p:sp>
        <p:nvSpPr>
          <p:cNvPr id="378" name="Google Shape;378;p38"/>
          <p:cNvSpPr txBox="1"/>
          <p:nvPr>
            <p:ph idx="1" type="body"/>
          </p:nvPr>
        </p:nvSpPr>
        <p:spPr>
          <a:xfrm>
            <a:off x="2911800" y="1420950"/>
            <a:ext cx="5486400" cy="2656800"/>
          </a:xfrm>
          <a:prstGeom prst="rect">
            <a:avLst/>
          </a:prstGeom>
          <a:noFill/>
          <a:ln>
            <a:noFill/>
          </a:ln>
        </p:spPr>
        <p:txBody>
          <a:bodyPr anchorCtr="0" anchor="ctr" bIns="34275" lIns="68575" spcFirstLastPara="1" rIns="68575" wrap="square" tIns="34275">
            <a:noAutofit/>
          </a:bodyPr>
          <a:lstStyle/>
          <a:p>
            <a:pPr indent="-152400" lvl="0" marL="139700" rtl="0" algn="l">
              <a:lnSpc>
                <a:spcPct val="90000"/>
              </a:lnSpc>
              <a:spcBef>
                <a:spcPts val="0"/>
              </a:spcBef>
              <a:spcAft>
                <a:spcPts val="0"/>
              </a:spcAft>
              <a:buClr>
                <a:schemeClr val="dk2"/>
              </a:buClr>
              <a:buSzPts val="1200"/>
              <a:buChar char="●"/>
            </a:pPr>
            <a:r>
              <a:rPr lang="en" sz="1200">
                <a:solidFill>
                  <a:schemeClr val="dk2"/>
                </a:solidFill>
              </a:rPr>
              <a:t>Experimentally evaluated 3D-Hyper-FleX-LION and compared it to a Fat-Tree for k=32 and full bisection bandwidth.</a:t>
            </a:r>
            <a:endParaRPr sz="1200">
              <a:solidFill>
                <a:schemeClr val="dk2"/>
              </a:solidFill>
            </a:endParaRPr>
          </a:p>
          <a:p>
            <a:pPr indent="-152400" lvl="0" marL="139700" rtl="0" algn="l">
              <a:lnSpc>
                <a:spcPct val="90000"/>
              </a:lnSpc>
              <a:spcBef>
                <a:spcPts val="900"/>
              </a:spcBef>
              <a:spcAft>
                <a:spcPts val="0"/>
              </a:spcAft>
              <a:buClr>
                <a:schemeClr val="dk2"/>
              </a:buClr>
              <a:buSzPts val="1200"/>
              <a:buChar char="●"/>
            </a:pPr>
            <a:r>
              <a:rPr lang="en" sz="1200">
                <a:solidFill>
                  <a:schemeClr val="dk2"/>
                </a:solidFill>
              </a:rPr>
              <a:t> Used gem5  with Garnet2.0  for detailed performance simulations. </a:t>
            </a:r>
            <a:endParaRPr sz="1200">
              <a:solidFill>
                <a:schemeClr val="dk2"/>
              </a:solidFill>
            </a:endParaRPr>
          </a:p>
          <a:p>
            <a:pPr indent="-152400" lvl="0" marL="139700" rtl="0" algn="l">
              <a:lnSpc>
                <a:spcPct val="90000"/>
              </a:lnSpc>
              <a:spcBef>
                <a:spcPts val="900"/>
              </a:spcBef>
              <a:spcAft>
                <a:spcPts val="0"/>
              </a:spcAft>
              <a:buClr>
                <a:schemeClr val="dk2"/>
              </a:buClr>
              <a:buSzPts val="1200"/>
              <a:buChar char="●"/>
            </a:pPr>
            <a:r>
              <a:rPr lang="en" sz="1200">
                <a:solidFill>
                  <a:schemeClr val="dk2"/>
                </a:solidFill>
              </a:rPr>
              <a:t>To stress all corner cases of the topologies, different traffic pattern has been used</a:t>
            </a:r>
            <a:endParaRPr sz="1200">
              <a:solidFill>
                <a:schemeClr val="dk2"/>
              </a:solidFill>
            </a:endParaRPr>
          </a:p>
          <a:p>
            <a:pPr indent="-139700" lvl="1" marL="520700" rtl="0" algn="l">
              <a:lnSpc>
                <a:spcPct val="90000"/>
              </a:lnSpc>
              <a:spcBef>
                <a:spcPts val="900"/>
              </a:spcBef>
              <a:spcAft>
                <a:spcPts val="0"/>
              </a:spcAft>
              <a:buClr>
                <a:schemeClr val="dk2"/>
              </a:buClr>
              <a:buSzPts val="1200"/>
              <a:buChar char="○"/>
            </a:pPr>
            <a:r>
              <a:rPr lang="en" sz="1200">
                <a:solidFill>
                  <a:schemeClr val="dk2"/>
                </a:solidFill>
                <a:highlight>
                  <a:srgbClr val="FFFFFF"/>
                </a:highlight>
              </a:rPr>
              <a:t>uniform random</a:t>
            </a:r>
            <a:endParaRPr sz="1200">
              <a:solidFill>
                <a:schemeClr val="dk2"/>
              </a:solidFill>
              <a:highlight>
                <a:srgbClr val="FFFFFF"/>
              </a:highlight>
            </a:endParaRPr>
          </a:p>
          <a:p>
            <a:pPr indent="-139700" lvl="1" marL="520700" rtl="0" algn="l">
              <a:lnSpc>
                <a:spcPct val="90000"/>
              </a:lnSpc>
              <a:spcBef>
                <a:spcPts val="900"/>
              </a:spcBef>
              <a:spcAft>
                <a:spcPts val="0"/>
              </a:spcAft>
              <a:buClr>
                <a:schemeClr val="dk2"/>
              </a:buClr>
              <a:buSzPts val="1200"/>
              <a:buChar char="○"/>
            </a:pPr>
            <a:r>
              <a:rPr lang="en" sz="1200">
                <a:solidFill>
                  <a:schemeClr val="dk2"/>
                </a:solidFill>
                <a:highlight>
                  <a:srgbClr val="FFFFFF"/>
                </a:highlight>
              </a:rPr>
              <a:t>tornado</a:t>
            </a:r>
            <a:endParaRPr sz="1200">
              <a:solidFill>
                <a:schemeClr val="dk2"/>
              </a:solidFill>
              <a:highlight>
                <a:srgbClr val="FFFFFF"/>
              </a:highlight>
            </a:endParaRPr>
          </a:p>
          <a:p>
            <a:pPr indent="-139700" lvl="1" marL="520700" rtl="0" algn="l">
              <a:lnSpc>
                <a:spcPct val="90000"/>
              </a:lnSpc>
              <a:spcBef>
                <a:spcPts val="900"/>
              </a:spcBef>
              <a:spcAft>
                <a:spcPts val="0"/>
              </a:spcAft>
              <a:buClr>
                <a:schemeClr val="dk2"/>
              </a:buClr>
              <a:buSzPts val="1200"/>
              <a:buChar char="○"/>
            </a:pPr>
            <a:r>
              <a:rPr lang="en" sz="1200">
                <a:solidFill>
                  <a:schemeClr val="dk2"/>
                </a:solidFill>
                <a:highlight>
                  <a:srgbClr val="FFFFFF"/>
                </a:highlight>
              </a:rPr>
              <a:t>shuffle</a:t>
            </a:r>
            <a:endParaRPr sz="1200">
              <a:solidFill>
                <a:schemeClr val="dk2"/>
              </a:solidFill>
            </a:endParaRPr>
          </a:p>
          <a:p>
            <a:pPr indent="-152400" lvl="0" marL="139700" rtl="0" algn="l">
              <a:lnSpc>
                <a:spcPct val="90000"/>
              </a:lnSpc>
              <a:spcBef>
                <a:spcPts val="900"/>
              </a:spcBef>
              <a:spcAft>
                <a:spcPts val="0"/>
              </a:spcAft>
              <a:buClr>
                <a:schemeClr val="dk2"/>
              </a:buClr>
              <a:buSzPts val="1200"/>
              <a:buChar char="●"/>
            </a:pPr>
            <a:r>
              <a:rPr lang="en" sz="1200">
                <a:solidFill>
                  <a:schemeClr val="dk2"/>
                </a:solidFill>
              </a:rPr>
              <a:t>Also included 3D-Hyper-LION architecture (without optical reconfiguration) for the sake of comparison.</a:t>
            </a:r>
            <a:endParaRPr sz="1200">
              <a:solidFill>
                <a:schemeClr val="dk2"/>
              </a:solidFill>
            </a:endParaRPr>
          </a:p>
          <a:p>
            <a:pPr indent="-152400" lvl="0" marL="139700" rtl="0" algn="l">
              <a:lnSpc>
                <a:spcPct val="90000"/>
              </a:lnSpc>
              <a:spcBef>
                <a:spcPts val="900"/>
              </a:spcBef>
              <a:spcAft>
                <a:spcPts val="1200"/>
              </a:spcAft>
              <a:buClr>
                <a:schemeClr val="dk2"/>
              </a:buClr>
              <a:buSzPts val="1200"/>
              <a:buChar char="●"/>
            </a:pPr>
            <a:r>
              <a:rPr lang="en" sz="1200">
                <a:solidFill>
                  <a:schemeClr val="dk2"/>
                </a:solidFill>
              </a:rPr>
              <a:t> Modeled the power consumption of the switches and transceivers (TRXs) based on the state-of-the-art commercially-available data center switches and TRXs  from vendors like Broadcom (Tomahawk 3).</a:t>
            </a:r>
            <a:endParaRPr sz="1200">
              <a:solidFill>
                <a:schemeClr val="dk2"/>
              </a:solidFill>
            </a:endParaRPr>
          </a:p>
        </p:txBody>
      </p:sp>
      <p:sp>
        <p:nvSpPr>
          <p:cNvPr id="379" name="Google Shape;379;p38"/>
          <p:cNvSpPr txBox="1"/>
          <p:nvPr/>
        </p:nvSpPr>
        <p:spPr>
          <a:xfrm>
            <a:off x="2497931" y="297225"/>
            <a:ext cx="6153300" cy="423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300">
                <a:solidFill>
                  <a:srgbClr val="40BAD2"/>
                </a:solidFill>
                <a:latin typeface="Corbel"/>
                <a:ea typeface="Corbel"/>
                <a:cs typeface="Corbel"/>
                <a:sym typeface="Corbel"/>
              </a:rPr>
              <a:t>SYSTEM MODELLING AND EVALUATION</a:t>
            </a:r>
            <a:endParaRPr sz="1000"/>
          </a:p>
        </p:txBody>
      </p:sp>
      <p:sp>
        <p:nvSpPr>
          <p:cNvPr id="380" name="Google Shape;380;p38"/>
          <p:cNvSpPr/>
          <p:nvPr/>
        </p:nvSpPr>
        <p:spPr>
          <a:xfrm>
            <a:off x="2876612" y="6834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381" name="Google Shape;381;p38"/>
          <p:cNvPicPr preferRelativeResize="0"/>
          <p:nvPr/>
        </p:nvPicPr>
        <p:blipFill rotWithShape="1">
          <a:blip r:embed="rId3">
            <a:alphaModFix/>
          </a:blip>
          <a:srcRect b="0" l="0" r="0" t="0"/>
          <a:stretch/>
        </p:blipFill>
        <p:spPr>
          <a:xfrm>
            <a:off x="438150" y="329228"/>
            <a:ext cx="1953141" cy="716559"/>
          </a:xfrm>
          <a:prstGeom prst="rect">
            <a:avLst/>
          </a:prstGeom>
          <a:noFill/>
          <a:ln>
            <a:noFill/>
          </a:ln>
        </p:spPr>
      </p:pic>
      <p:sp>
        <p:nvSpPr>
          <p:cNvPr id="382" name="Google Shape;382;p38"/>
          <p:cNvSpPr txBox="1"/>
          <p:nvPr/>
        </p:nvSpPr>
        <p:spPr>
          <a:xfrm>
            <a:off x="7763648" y="6355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383" name="Google Shape;383;p38"/>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384" name="Google Shape;384;p38"/>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39"/>
          <p:cNvSpPr/>
          <p:nvPr/>
        </p:nvSpPr>
        <p:spPr>
          <a:xfrm>
            <a:off x="0" y="0"/>
            <a:ext cx="9143999"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orbel"/>
              <a:ea typeface="Corbel"/>
              <a:cs typeface="Corbel"/>
              <a:sym typeface="Corbel"/>
            </a:endParaRPr>
          </a:p>
        </p:txBody>
      </p:sp>
      <p:sp>
        <p:nvSpPr>
          <p:cNvPr id="390" name="Google Shape;390;p39"/>
          <p:cNvSpPr/>
          <p:nvPr/>
        </p:nvSpPr>
        <p:spPr>
          <a:xfrm>
            <a:off x="1" y="571500"/>
            <a:ext cx="3040144" cy="40005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Chart, line chart&#10;&#10;Description automatically generated" id="391" name="Google Shape;391;p39"/>
          <p:cNvPicPr preferRelativeResize="0"/>
          <p:nvPr/>
        </p:nvPicPr>
        <p:blipFill rotWithShape="1">
          <a:blip r:embed="rId3">
            <a:alphaModFix/>
          </a:blip>
          <a:srcRect b="0" l="0" r="0" t="0"/>
          <a:stretch/>
        </p:blipFill>
        <p:spPr>
          <a:xfrm>
            <a:off x="6055095" y="692147"/>
            <a:ext cx="2506134" cy="1879600"/>
          </a:xfrm>
          <a:prstGeom prst="rect">
            <a:avLst/>
          </a:prstGeom>
          <a:noFill/>
          <a:ln>
            <a:noFill/>
          </a:ln>
        </p:spPr>
      </p:pic>
      <p:pic>
        <p:nvPicPr>
          <p:cNvPr id="392" name="Google Shape;392;p39"/>
          <p:cNvPicPr preferRelativeResize="0"/>
          <p:nvPr>
            <p:ph idx="1" type="body"/>
          </p:nvPr>
        </p:nvPicPr>
        <p:blipFill rotWithShape="1">
          <a:blip r:embed="rId4">
            <a:alphaModFix/>
          </a:blip>
          <a:srcRect b="0" l="0" r="0" t="0"/>
          <a:stretch/>
        </p:blipFill>
        <p:spPr>
          <a:xfrm>
            <a:off x="3585938" y="4451347"/>
            <a:ext cx="3672327" cy="456409"/>
          </a:xfrm>
          <a:prstGeom prst="rect">
            <a:avLst/>
          </a:prstGeom>
          <a:noFill/>
          <a:ln>
            <a:noFill/>
          </a:ln>
        </p:spPr>
      </p:pic>
      <p:pic>
        <p:nvPicPr>
          <p:cNvPr descr="Chart, line chart&#10;&#10;Description automatically generated" id="393" name="Google Shape;393;p39"/>
          <p:cNvPicPr preferRelativeResize="0"/>
          <p:nvPr/>
        </p:nvPicPr>
        <p:blipFill rotWithShape="1">
          <a:blip r:embed="rId5">
            <a:alphaModFix/>
          </a:blip>
          <a:srcRect b="0" l="0" r="0" t="0"/>
          <a:stretch/>
        </p:blipFill>
        <p:spPr>
          <a:xfrm>
            <a:off x="3515095" y="2571749"/>
            <a:ext cx="2540000" cy="1879600"/>
          </a:xfrm>
          <a:prstGeom prst="rect">
            <a:avLst/>
          </a:prstGeom>
          <a:noFill/>
          <a:ln>
            <a:noFill/>
          </a:ln>
        </p:spPr>
      </p:pic>
      <p:pic>
        <p:nvPicPr>
          <p:cNvPr descr="Chart, line chart&#10;&#10;Description automatically generated" id="394" name="Google Shape;394;p39"/>
          <p:cNvPicPr preferRelativeResize="0"/>
          <p:nvPr/>
        </p:nvPicPr>
        <p:blipFill rotWithShape="1">
          <a:blip r:embed="rId6">
            <a:alphaModFix/>
          </a:blip>
          <a:srcRect b="0" l="0" r="0" t="0"/>
          <a:stretch/>
        </p:blipFill>
        <p:spPr>
          <a:xfrm>
            <a:off x="3515094" y="692150"/>
            <a:ext cx="2306257" cy="1879599"/>
          </a:xfrm>
          <a:prstGeom prst="rect">
            <a:avLst/>
          </a:prstGeom>
          <a:noFill/>
          <a:ln>
            <a:noFill/>
          </a:ln>
        </p:spPr>
      </p:pic>
      <p:sp>
        <p:nvSpPr>
          <p:cNvPr id="395" name="Google Shape;395;p39"/>
          <p:cNvSpPr txBox="1"/>
          <p:nvPr/>
        </p:nvSpPr>
        <p:spPr>
          <a:xfrm>
            <a:off x="2726530" y="68625"/>
            <a:ext cx="6153151" cy="43858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400">
                <a:solidFill>
                  <a:srgbClr val="40BAD2"/>
                </a:solidFill>
                <a:latin typeface="Corbel"/>
                <a:ea typeface="Corbel"/>
                <a:cs typeface="Corbel"/>
                <a:sym typeface="Corbel"/>
              </a:rPr>
              <a:t>SYSTEM MODELLING AND EVALUATION</a:t>
            </a:r>
            <a:endParaRPr sz="1100"/>
          </a:p>
        </p:txBody>
      </p:sp>
      <p:sp>
        <p:nvSpPr>
          <p:cNvPr id="396" name="Google Shape;396;p39"/>
          <p:cNvSpPr txBox="1"/>
          <p:nvPr/>
        </p:nvSpPr>
        <p:spPr>
          <a:xfrm>
            <a:off x="163942" y="1833375"/>
            <a:ext cx="2712261" cy="991978"/>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rgbClr val="FFFFFF"/>
              </a:buClr>
              <a:buSzPts val="2700"/>
              <a:buFont typeface="Corbel"/>
              <a:buNone/>
            </a:pPr>
            <a:r>
              <a:rPr lang="en" sz="2700">
                <a:solidFill>
                  <a:srgbClr val="FFFFFF"/>
                </a:solidFill>
                <a:latin typeface="Corbel"/>
                <a:ea typeface="Corbel"/>
                <a:cs typeface="Corbel"/>
                <a:sym typeface="Corbel"/>
              </a:rPr>
              <a:t>System-Scale Results</a:t>
            </a:r>
            <a:endParaRPr sz="2700">
              <a:solidFill>
                <a:srgbClr val="FFFFFF"/>
              </a:solidFill>
              <a:latin typeface="Corbel"/>
              <a:ea typeface="Corbel"/>
              <a:cs typeface="Corbel"/>
              <a:sym typeface="Corbel"/>
            </a:endParaRPr>
          </a:p>
        </p:txBody>
      </p:sp>
      <p:sp>
        <p:nvSpPr>
          <p:cNvPr id="397" name="Google Shape;397;p39"/>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398" name="Google Shape;398;p39"/>
          <p:cNvPicPr preferRelativeResize="0"/>
          <p:nvPr/>
        </p:nvPicPr>
        <p:blipFill rotWithShape="1">
          <a:blip r:embed="rId7">
            <a:alphaModFix/>
          </a:blip>
          <a:srcRect b="0" l="0" r="0" t="0"/>
          <a:stretch/>
        </p:blipFill>
        <p:spPr>
          <a:xfrm>
            <a:off x="514350" y="100628"/>
            <a:ext cx="1953141" cy="716559"/>
          </a:xfrm>
          <a:prstGeom prst="rect">
            <a:avLst/>
          </a:prstGeom>
          <a:noFill/>
          <a:ln>
            <a:noFill/>
          </a:ln>
        </p:spPr>
      </p:pic>
      <p:sp>
        <p:nvSpPr>
          <p:cNvPr id="399" name="Google Shape;399;p39"/>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400" name="Google Shape;400;p39"/>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401" name="Google Shape;401;p39"/>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5" name="Shape 405"/>
        <p:cNvGrpSpPr/>
        <p:nvPr/>
      </p:nvGrpSpPr>
      <p:grpSpPr>
        <a:xfrm>
          <a:off x="0" y="0"/>
          <a:ext cx="0" cy="0"/>
          <a:chOff x="0" y="0"/>
          <a:chExt cx="0" cy="0"/>
        </a:xfrm>
      </p:grpSpPr>
      <p:sp>
        <p:nvSpPr>
          <p:cNvPr id="406" name="Google Shape;406;p40"/>
          <p:cNvSpPr/>
          <p:nvPr/>
        </p:nvSpPr>
        <p:spPr>
          <a:xfrm>
            <a:off x="0" y="0"/>
            <a:ext cx="9143999"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orbel"/>
              <a:ea typeface="Corbel"/>
              <a:cs typeface="Corbel"/>
              <a:sym typeface="Corbel"/>
            </a:endParaRPr>
          </a:p>
        </p:txBody>
      </p:sp>
      <p:sp>
        <p:nvSpPr>
          <p:cNvPr id="407" name="Google Shape;407;p40"/>
          <p:cNvSpPr/>
          <p:nvPr/>
        </p:nvSpPr>
        <p:spPr>
          <a:xfrm>
            <a:off x="1" y="571500"/>
            <a:ext cx="3040144" cy="40005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8" name="Google Shape;408;p40"/>
          <p:cNvSpPr txBox="1"/>
          <p:nvPr>
            <p:ph type="title"/>
          </p:nvPr>
        </p:nvSpPr>
        <p:spPr>
          <a:xfrm>
            <a:off x="163942" y="1833375"/>
            <a:ext cx="2712261" cy="991978"/>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System-Scale Results</a:t>
            </a:r>
            <a:endParaRPr/>
          </a:p>
        </p:txBody>
      </p:sp>
      <p:sp>
        <p:nvSpPr>
          <p:cNvPr id="409" name="Google Shape;409;p40"/>
          <p:cNvSpPr txBox="1"/>
          <p:nvPr/>
        </p:nvSpPr>
        <p:spPr>
          <a:xfrm>
            <a:off x="2726530" y="68625"/>
            <a:ext cx="6153151" cy="43858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400">
                <a:solidFill>
                  <a:srgbClr val="40BAD2"/>
                </a:solidFill>
                <a:latin typeface="Corbel"/>
                <a:ea typeface="Corbel"/>
                <a:cs typeface="Corbel"/>
                <a:sym typeface="Corbel"/>
              </a:rPr>
              <a:t>SYSTEM MODELLING AND EVALUATION</a:t>
            </a:r>
            <a:endParaRPr b="1" sz="2400">
              <a:solidFill>
                <a:srgbClr val="40BAD2"/>
              </a:solidFill>
              <a:latin typeface="Corbel"/>
              <a:ea typeface="Corbel"/>
              <a:cs typeface="Corbel"/>
              <a:sym typeface="Corbel"/>
            </a:endParaRPr>
          </a:p>
        </p:txBody>
      </p:sp>
      <p:pic>
        <p:nvPicPr>
          <p:cNvPr descr="Chart&#10;&#10;Description automatically generated" id="410" name="Google Shape;410;p40"/>
          <p:cNvPicPr preferRelativeResize="0"/>
          <p:nvPr>
            <p:ph idx="1" type="body"/>
          </p:nvPr>
        </p:nvPicPr>
        <p:blipFill rotWithShape="1">
          <a:blip r:embed="rId3">
            <a:alphaModFix/>
          </a:blip>
          <a:srcRect b="0" l="0" r="0" t="0"/>
          <a:stretch/>
        </p:blipFill>
        <p:spPr>
          <a:xfrm>
            <a:off x="3285713" y="647700"/>
            <a:ext cx="4718081" cy="3840956"/>
          </a:xfrm>
          <a:prstGeom prst="rect">
            <a:avLst/>
          </a:prstGeom>
          <a:noFill/>
          <a:ln>
            <a:noFill/>
          </a:ln>
        </p:spPr>
      </p:pic>
      <p:sp>
        <p:nvSpPr>
          <p:cNvPr id="411" name="Google Shape;411;p40"/>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412" name="Google Shape;412;p40"/>
          <p:cNvPicPr preferRelativeResize="0"/>
          <p:nvPr/>
        </p:nvPicPr>
        <p:blipFill rotWithShape="1">
          <a:blip r:embed="rId4">
            <a:alphaModFix/>
          </a:blip>
          <a:srcRect b="0" l="0" r="0" t="0"/>
          <a:stretch/>
        </p:blipFill>
        <p:spPr>
          <a:xfrm>
            <a:off x="514350" y="100628"/>
            <a:ext cx="1953141" cy="716559"/>
          </a:xfrm>
          <a:prstGeom prst="rect">
            <a:avLst/>
          </a:prstGeom>
          <a:noFill/>
          <a:ln>
            <a:noFill/>
          </a:ln>
        </p:spPr>
      </p:pic>
      <p:sp>
        <p:nvSpPr>
          <p:cNvPr id="413" name="Google Shape;413;p40"/>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414" name="Google Shape;414;p40"/>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415" name="Google Shape;415;p40"/>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1"/>
          <p:cNvSpPr txBox="1"/>
          <p:nvPr>
            <p:ph type="title"/>
          </p:nvPr>
        </p:nvSpPr>
        <p:spPr>
          <a:xfrm>
            <a:off x="189689" y="842878"/>
            <a:ext cx="2210612" cy="345088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Conclusion</a:t>
            </a:r>
            <a:endParaRPr/>
          </a:p>
        </p:txBody>
      </p:sp>
      <p:sp>
        <p:nvSpPr>
          <p:cNvPr id="421" name="Google Shape;421;p41"/>
          <p:cNvSpPr txBox="1"/>
          <p:nvPr>
            <p:ph idx="1" type="body"/>
          </p:nvPr>
        </p:nvSpPr>
        <p:spPr>
          <a:xfrm>
            <a:off x="2901951" y="648081"/>
            <a:ext cx="5486400" cy="3840480"/>
          </a:xfrm>
          <a:prstGeom prst="rect">
            <a:avLst/>
          </a:prstGeom>
          <a:noFill/>
          <a:ln>
            <a:noFill/>
          </a:ln>
        </p:spPr>
        <p:txBody>
          <a:bodyPr anchorCtr="0" anchor="ctr" bIns="34275" lIns="68575" spcFirstLastPara="1" rIns="68575" wrap="square" tIns="34275">
            <a:normAutofit/>
          </a:bodyPr>
          <a:lstStyle/>
          <a:p>
            <a:pPr indent="-133350" lvl="0" marL="139700" rtl="0" algn="l">
              <a:lnSpc>
                <a:spcPct val="90000"/>
              </a:lnSpc>
              <a:spcBef>
                <a:spcPts val="0"/>
              </a:spcBef>
              <a:spcAft>
                <a:spcPts val="0"/>
              </a:spcAft>
              <a:buSzPts val="1500"/>
              <a:buChar char="●"/>
            </a:pPr>
            <a:r>
              <a:rPr lang="en"/>
              <a:t>3D-Hyper-FleX-LION have significant advantages in terms of power, hardware resources (cost), and performance in terms of latency and throughput</a:t>
            </a:r>
            <a:endParaRPr/>
          </a:p>
          <a:p>
            <a:pPr indent="-133350" lvl="0" marL="139700" rtl="0" algn="l">
              <a:lnSpc>
                <a:spcPct val="90000"/>
              </a:lnSpc>
              <a:spcBef>
                <a:spcPts val="900"/>
              </a:spcBef>
              <a:spcAft>
                <a:spcPts val="0"/>
              </a:spcAft>
              <a:buSzPts val="1500"/>
              <a:buChar char="●"/>
            </a:pPr>
            <a:r>
              <a:rPr lang="en"/>
              <a:t>When compared with a Fat-Tree network with the same number of nodes (when using a ToR with k=128 ports), 3D Hyper-FleX-LION delivers a 3× reduction in power consumption and 10× reduction in the num</a:t>
            </a:r>
            <a:endParaRPr/>
          </a:p>
          <a:p>
            <a:pPr indent="-133350" lvl="0" marL="139700" rtl="0" algn="l">
              <a:lnSpc>
                <a:spcPct val="90000"/>
              </a:lnSpc>
              <a:spcBef>
                <a:spcPts val="900"/>
              </a:spcBef>
              <a:spcAft>
                <a:spcPts val="1200"/>
              </a:spcAft>
              <a:buSzPts val="1500"/>
              <a:buChar char="●"/>
            </a:pPr>
            <a:r>
              <a:rPr lang="en"/>
              <a:t>Bandwidth reconfiguration increases the bandwidth of the shortest path, 3D-Hyper-Flex-LION can effectively reduce the average latency and significantly increase the system energy efficiency for workloads that have communication phases with high spatial locality.</a:t>
            </a:r>
            <a:endParaRPr/>
          </a:p>
        </p:txBody>
      </p:sp>
      <p:sp>
        <p:nvSpPr>
          <p:cNvPr id="422" name="Google Shape;422;p41"/>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423" name="Google Shape;423;p41"/>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424" name="Google Shape;424;p41"/>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425" name="Google Shape;425;p41"/>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426" name="Google Shape;426;p41"/>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2"/>
          <p:cNvSpPr txBox="1"/>
          <p:nvPr>
            <p:ph type="title"/>
          </p:nvPr>
        </p:nvSpPr>
        <p:spPr>
          <a:xfrm>
            <a:off x="189689" y="842878"/>
            <a:ext cx="2210612" cy="345088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Future Works</a:t>
            </a:r>
            <a:endParaRPr/>
          </a:p>
        </p:txBody>
      </p:sp>
      <p:sp>
        <p:nvSpPr>
          <p:cNvPr id="432" name="Google Shape;432;p42"/>
          <p:cNvSpPr txBox="1"/>
          <p:nvPr>
            <p:ph idx="1" type="body"/>
          </p:nvPr>
        </p:nvSpPr>
        <p:spPr>
          <a:xfrm>
            <a:off x="2901951" y="648081"/>
            <a:ext cx="5486400" cy="3840480"/>
          </a:xfrm>
          <a:prstGeom prst="rect">
            <a:avLst/>
          </a:prstGeom>
          <a:noFill/>
          <a:ln>
            <a:noFill/>
          </a:ln>
        </p:spPr>
        <p:txBody>
          <a:bodyPr anchorCtr="0" anchor="ctr" bIns="34275" lIns="68575" spcFirstLastPara="1" rIns="68575" wrap="square" tIns="34275">
            <a:normAutofit/>
          </a:bodyPr>
          <a:lstStyle/>
          <a:p>
            <a:pPr indent="-133350" lvl="0" marL="139700" rtl="0" algn="l">
              <a:lnSpc>
                <a:spcPct val="90000"/>
              </a:lnSpc>
              <a:spcBef>
                <a:spcPts val="0"/>
              </a:spcBef>
              <a:spcAft>
                <a:spcPts val="1200"/>
              </a:spcAft>
              <a:buSzPts val="1500"/>
              <a:buChar char="●"/>
            </a:pPr>
            <a:r>
              <a:rPr lang="en"/>
              <a:t>In terms of future work, they are currently in the process of building a small-scale implementation of the proposed architecture to being able to run and profile (e.g. using DUMPI toolkit) various workload traces (e.g. FFT, HPCG) and measure performance in terms of execution time. </a:t>
            </a:r>
            <a:endParaRPr/>
          </a:p>
        </p:txBody>
      </p:sp>
      <p:sp>
        <p:nvSpPr>
          <p:cNvPr id="433" name="Google Shape;433;p42"/>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434" name="Google Shape;434;p42"/>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435" name="Google Shape;435;p42"/>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436" name="Google Shape;436;p42"/>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437" name="Google Shape;437;p42"/>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189689" y="842878"/>
            <a:ext cx="2210612" cy="345088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Motivation</a:t>
            </a:r>
            <a:endParaRPr/>
          </a:p>
        </p:txBody>
      </p:sp>
      <p:sp>
        <p:nvSpPr>
          <p:cNvPr id="85" name="Google Shape;85;p16"/>
          <p:cNvSpPr txBox="1"/>
          <p:nvPr>
            <p:ph idx="1" type="body"/>
          </p:nvPr>
        </p:nvSpPr>
        <p:spPr>
          <a:xfrm>
            <a:off x="2531050" y="648075"/>
            <a:ext cx="5857200" cy="3840600"/>
          </a:xfrm>
          <a:prstGeom prst="rect">
            <a:avLst/>
          </a:prstGeom>
          <a:noFill/>
          <a:ln>
            <a:noFill/>
          </a:ln>
        </p:spPr>
        <p:txBody>
          <a:bodyPr anchorCtr="0" anchor="ctr" bIns="34275" lIns="68575" spcFirstLastPara="1" rIns="68575" wrap="square" tIns="34275">
            <a:normAutofit/>
          </a:bodyPr>
          <a:lstStyle/>
          <a:p>
            <a:pPr indent="0" lvl="0" marL="139700" rtl="0" algn="l">
              <a:lnSpc>
                <a:spcPct val="90000"/>
              </a:lnSpc>
              <a:spcBef>
                <a:spcPts val="0"/>
              </a:spcBef>
              <a:spcAft>
                <a:spcPts val="0"/>
              </a:spcAft>
              <a:buNone/>
            </a:pPr>
            <a:r>
              <a:t/>
            </a:r>
            <a:endParaRPr/>
          </a:p>
          <a:p>
            <a:pPr indent="0" lvl="0" marL="139700" rtl="0" algn="l">
              <a:lnSpc>
                <a:spcPct val="90000"/>
              </a:lnSpc>
              <a:spcBef>
                <a:spcPts val="900"/>
              </a:spcBef>
              <a:spcAft>
                <a:spcPts val="0"/>
              </a:spcAft>
              <a:buNone/>
            </a:pPr>
            <a:r>
              <a:t/>
            </a:r>
            <a:endParaRPr/>
          </a:p>
          <a:p>
            <a:pPr indent="-133350" lvl="0" marL="139700" rtl="0" algn="l">
              <a:lnSpc>
                <a:spcPct val="90000"/>
              </a:lnSpc>
              <a:spcBef>
                <a:spcPts val="900"/>
              </a:spcBef>
              <a:spcAft>
                <a:spcPts val="0"/>
              </a:spcAft>
              <a:buSzPts val="1500"/>
              <a:buChar char="●"/>
            </a:pPr>
            <a:r>
              <a:rPr lang="en"/>
              <a:t>The principle components of topology design depends upon radix of switches. </a:t>
            </a:r>
            <a:endParaRPr/>
          </a:p>
          <a:p>
            <a:pPr indent="-133350" lvl="0" marL="139700" rtl="0" algn="l">
              <a:lnSpc>
                <a:spcPct val="90000"/>
              </a:lnSpc>
              <a:spcBef>
                <a:spcPts val="900"/>
              </a:spcBef>
              <a:spcAft>
                <a:spcPts val="0"/>
              </a:spcAft>
              <a:buSzPts val="1500"/>
              <a:buChar char="●"/>
            </a:pPr>
            <a:r>
              <a:rPr lang="en"/>
              <a:t>Since switches have limited number of ports, hierarchy of cascaded switches are used to achieve interconnectivity of tens of thousands of servers.</a:t>
            </a:r>
            <a:endParaRPr/>
          </a:p>
          <a:p>
            <a:pPr indent="-146050" lvl="0" marL="139700" rtl="0" algn="l">
              <a:spcBef>
                <a:spcPts val="1200"/>
              </a:spcBef>
              <a:spcAft>
                <a:spcPts val="0"/>
              </a:spcAft>
              <a:buSzPts val="1500"/>
              <a:buChar char="●"/>
            </a:pPr>
            <a:r>
              <a:rPr lang="en"/>
              <a:t>Cascaded switches introduces m</a:t>
            </a:r>
            <a:r>
              <a:rPr lang="en"/>
              <a:t>ulti-hop topologies directly impact the main challenge, which is to provide low zero-load latency, particularly as the network size increases.  </a:t>
            </a:r>
            <a:endParaRPr/>
          </a:p>
          <a:p>
            <a:pPr indent="0" lvl="0" marL="0" rtl="0" algn="l">
              <a:lnSpc>
                <a:spcPct val="90000"/>
              </a:lnSpc>
              <a:spcBef>
                <a:spcPts val="900"/>
              </a:spcBef>
              <a:spcAft>
                <a:spcPts val="1200"/>
              </a:spcAft>
              <a:buNone/>
            </a:pPr>
            <a:r>
              <a:t/>
            </a:r>
            <a:endParaRPr/>
          </a:p>
        </p:txBody>
      </p:sp>
      <p:sp>
        <p:nvSpPr>
          <p:cNvPr id="86" name="Google Shape;86;p16"/>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87" name="Google Shape;87;p16"/>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88" name="Google Shape;88;p16"/>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89" name="Google Shape;89;p16"/>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90" name="Google Shape;90;p16"/>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1" name="Shape 441"/>
        <p:cNvGrpSpPr/>
        <p:nvPr/>
      </p:nvGrpSpPr>
      <p:grpSpPr>
        <a:xfrm>
          <a:off x="0" y="0"/>
          <a:ext cx="0" cy="0"/>
          <a:chOff x="0" y="0"/>
          <a:chExt cx="0" cy="0"/>
        </a:xfrm>
      </p:grpSpPr>
      <p:sp>
        <p:nvSpPr>
          <p:cNvPr id="442" name="Google Shape;442;p43"/>
          <p:cNvSpPr/>
          <p:nvPr/>
        </p:nvSpPr>
        <p:spPr>
          <a:xfrm>
            <a:off x="0" y="571499"/>
            <a:ext cx="6856214" cy="4000501"/>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3" name="Google Shape;443;p43"/>
          <p:cNvSpPr/>
          <p:nvPr/>
        </p:nvSpPr>
        <p:spPr>
          <a:xfrm>
            <a:off x="6952697" y="571499"/>
            <a:ext cx="2193988" cy="4000501"/>
          </a:xfrm>
          <a:prstGeom prst="rect">
            <a:avLst/>
          </a:prstGeom>
          <a:solidFill>
            <a:srgbClr val="C8C8C8">
              <a:alpha val="4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4" name="Google Shape;444;p43"/>
          <p:cNvSpPr/>
          <p:nvPr/>
        </p:nvSpPr>
        <p:spPr>
          <a:xfrm>
            <a:off x="0" y="0"/>
            <a:ext cx="9143999"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orbel"/>
              <a:ea typeface="Corbel"/>
              <a:cs typeface="Corbel"/>
              <a:sym typeface="Corbel"/>
            </a:endParaRPr>
          </a:p>
        </p:txBody>
      </p:sp>
      <p:pic>
        <p:nvPicPr>
          <p:cNvPr descr="3D black question marks with one yellow question mark" id="445" name="Google Shape;445;p43"/>
          <p:cNvPicPr preferRelativeResize="0"/>
          <p:nvPr/>
        </p:nvPicPr>
        <p:blipFill rotWithShape="1">
          <a:blip r:embed="rId3">
            <a:alphaModFix/>
          </a:blip>
          <a:srcRect b="1" l="17637" r="17490" t="0"/>
          <a:stretch/>
        </p:blipFill>
        <p:spPr>
          <a:xfrm>
            <a:off x="15" y="-1"/>
            <a:ext cx="9141699" cy="5143500"/>
          </a:xfrm>
          <a:prstGeom prst="rect">
            <a:avLst/>
          </a:prstGeom>
          <a:noFill/>
          <a:ln>
            <a:noFill/>
          </a:ln>
        </p:spPr>
      </p:pic>
      <p:sp>
        <p:nvSpPr>
          <p:cNvPr id="446" name="Google Shape;446;p43"/>
          <p:cNvSpPr/>
          <p:nvPr/>
        </p:nvSpPr>
        <p:spPr>
          <a:xfrm>
            <a:off x="1" y="571499"/>
            <a:ext cx="3481671" cy="4000501"/>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7" name="Google Shape;447;p43"/>
          <p:cNvSpPr txBox="1"/>
          <p:nvPr>
            <p:ph type="title"/>
          </p:nvPr>
        </p:nvSpPr>
        <p:spPr>
          <a:xfrm>
            <a:off x="482600" y="973836"/>
            <a:ext cx="2763802" cy="2441448"/>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FFFFFF"/>
              </a:buClr>
              <a:buSzPts val="3300"/>
              <a:buFont typeface="Corbel"/>
              <a:buNone/>
            </a:pPr>
            <a:r>
              <a:rPr lang="en" sz="3300"/>
              <a:t>Any Questions??</a:t>
            </a:r>
            <a:endParaRPr/>
          </a:p>
        </p:txBody>
      </p:sp>
      <p:sp>
        <p:nvSpPr>
          <p:cNvPr id="448" name="Google Shape;448;p43"/>
          <p:cNvSpPr/>
          <p:nvPr/>
        </p:nvSpPr>
        <p:spPr>
          <a:xfrm>
            <a:off x="8861898" y="569214"/>
            <a:ext cx="288036" cy="3998214"/>
          </a:xfrm>
          <a:prstGeom prst="rect">
            <a:avLst/>
          </a:prstGeom>
          <a:solidFill>
            <a:srgbClr val="C8C8C8">
              <a:alpha val="8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9" name="Google Shape;449;p43"/>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450" name="Google Shape;450;p43"/>
          <p:cNvPicPr preferRelativeResize="0"/>
          <p:nvPr/>
        </p:nvPicPr>
        <p:blipFill rotWithShape="1">
          <a:blip r:embed="rId4">
            <a:alphaModFix/>
          </a:blip>
          <a:srcRect b="0" l="0" r="0" t="0"/>
          <a:stretch/>
        </p:blipFill>
        <p:spPr>
          <a:xfrm>
            <a:off x="514350" y="100628"/>
            <a:ext cx="1953141" cy="716559"/>
          </a:xfrm>
          <a:prstGeom prst="rect">
            <a:avLst/>
          </a:prstGeom>
          <a:noFill/>
          <a:ln>
            <a:noFill/>
          </a:ln>
        </p:spPr>
      </p:pic>
      <p:sp>
        <p:nvSpPr>
          <p:cNvPr id="451" name="Google Shape;451;p43"/>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452" name="Google Shape;452;p43"/>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453" name="Google Shape;453;p43"/>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4"/>
          <p:cNvSpPr txBox="1"/>
          <p:nvPr>
            <p:ph type="title"/>
          </p:nvPr>
        </p:nvSpPr>
        <p:spPr>
          <a:xfrm>
            <a:off x="189689" y="842878"/>
            <a:ext cx="2210700" cy="3450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459" name="Google Shape;459;p44"/>
          <p:cNvSpPr txBox="1"/>
          <p:nvPr>
            <p:ph idx="1" type="body"/>
          </p:nvPr>
        </p:nvSpPr>
        <p:spPr>
          <a:xfrm>
            <a:off x="2901951" y="648081"/>
            <a:ext cx="5486400" cy="3840600"/>
          </a:xfrm>
          <a:prstGeom prst="rect">
            <a:avLst/>
          </a:prstGeom>
        </p:spPr>
        <p:txBody>
          <a:bodyPr anchorCtr="0" anchor="ctr" bIns="34275" lIns="68575" spcFirstLastPara="1" rIns="68575" wrap="square" tIns="34275">
            <a:normAutofit/>
          </a:bodyPr>
          <a:lstStyle/>
          <a:p>
            <a:pPr indent="0" lvl="0" marL="0" rtl="0" algn="l">
              <a:spcBef>
                <a:spcPts val="900"/>
              </a:spcBef>
              <a:spcAft>
                <a:spcPts val="1200"/>
              </a:spcAft>
              <a:buNone/>
            </a:pPr>
            <a:r>
              <a:t/>
            </a:r>
            <a:endParaRPr/>
          </a:p>
        </p:txBody>
      </p:sp>
      <p:pic>
        <p:nvPicPr>
          <p:cNvPr id="460" name="Google Shape;460;p4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5"/>
          <p:cNvSpPr txBox="1"/>
          <p:nvPr>
            <p:ph type="title"/>
          </p:nvPr>
        </p:nvSpPr>
        <p:spPr>
          <a:xfrm>
            <a:off x="189689" y="842878"/>
            <a:ext cx="2210612" cy="345088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Some notes</a:t>
            </a:r>
            <a:endParaRPr/>
          </a:p>
        </p:txBody>
      </p:sp>
      <p:sp>
        <p:nvSpPr>
          <p:cNvPr id="466" name="Google Shape;466;p45"/>
          <p:cNvSpPr txBox="1"/>
          <p:nvPr>
            <p:ph idx="1" type="body"/>
          </p:nvPr>
        </p:nvSpPr>
        <p:spPr>
          <a:xfrm>
            <a:off x="2901951" y="648081"/>
            <a:ext cx="5486400" cy="3840480"/>
          </a:xfrm>
          <a:prstGeom prst="rect">
            <a:avLst/>
          </a:prstGeom>
          <a:noFill/>
          <a:ln>
            <a:noFill/>
          </a:ln>
        </p:spPr>
        <p:txBody>
          <a:bodyPr anchorCtr="0" anchor="ctr" bIns="34275" lIns="68575" spcFirstLastPara="1" rIns="68575" wrap="square" tIns="34275">
            <a:normAutofit fontScale="85000" lnSpcReduction="20000"/>
          </a:bodyPr>
          <a:lstStyle/>
          <a:p>
            <a:pPr indent="-119062" lvl="0" marL="139700" rtl="0" algn="l">
              <a:lnSpc>
                <a:spcPct val="90000"/>
              </a:lnSpc>
              <a:spcBef>
                <a:spcPts val="0"/>
              </a:spcBef>
              <a:spcAft>
                <a:spcPts val="0"/>
              </a:spcAft>
              <a:buSzPct val="83333"/>
              <a:buChar char="●"/>
            </a:pPr>
            <a:r>
              <a:rPr lang="en"/>
              <a:t>All these optical switches share a common aspect: they are bufferless (no buffering operation at the switch input and output ports) and therefore cannot be cascaded. Thus, they could be either used as core switches in folded-CLOS type of architectures (i.e., Fat Tree [1,2]) or they could be used in directly connected architectures, e.g., Torus [19], Flattened Butterfly [20,21], or Dragonfly [22]</a:t>
            </a:r>
            <a:endParaRPr/>
          </a:p>
          <a:p>
            <a:pPr indent="-38100" lvl="0" marL="139700" rtl="0" algn="l">
              <a:lnSpc>
                <a:spcPct val="90000"/>
              </a:lnSpc>
              <a:spcBef>
                <a:spcPts val="900"/>
              </a:spcBef>
              <a:spcAft>
                <a:spcPts val="0"/>
              </a:spcAft>
              <a:buSzPct val="83333"/>
              <a:buNone/>
            </a:pPr>
            <a:r>
              <a:t/>
            </a:r>
            <a:endParaRPr/>
          </a:p>
          <a:p>
            <a:pPr indent="-119062" lvl="0" marL="139700" rtl="0" algn="l">
              <a:lnSpc>
                <a:spcPct val="90000"/>
              </a:lnSpc>
              <a:spcBef>
                <a:spcPts val="900"/>
              </a:spcBef>
              <a:spcAft>
                <a:spcPts val="0"/>
              </a:spcAft>
              <a:buSzPct val="83333"/>
              <a:buChar char="●"/>
            </a:pPr>
            <a:r>
              <a:rPr lang="en"/>
              <a:t>Experimental Demonstration of a 64-Port Wavelength Routing Thin-CLOS System for Data Center Switching Architectures</a:t>
            </a:r>
            <a:endParaRPr/>
          </a:p>
          <a:p>
            <a:pPr indent="-119062" lvl="0" marL="139700" rtl="0" algn="l">
              <a:lnSpc>
                <a:spcPct val="90000"/>
              </a:lnSpc>
              <a:spcBef>
                <a:spcPts val="900"/>
              </a:spcBef>
              <a:spcAft>
                <a:spcPts val="0"/>
              </a:spcAft>
              <a:buSzPct val="83333"/>
              <a:buChar char="●"/>
            </a:pPr>
            <a:r>
              <a:rPr lang="en"/>
              <a:t>As for the electronic switches, the optical switch solutions mentioned above can have scalability limitations due to different aspects mostly related to loss and coherent in-band crosstalk [23].</a:t>
            </a:r>
            <a:endParaRPr/>
          </a:p>
          <a:p>
            <a:pPr indent="-119062" lvl="0" marL="139700" rtl="0" algn="l">
              <a:lnSpc>
                <a:spcPct val="90000"/>
              </a:lnSpc>
              <a:spcBef>
                <a:spcPts val="900"/>
              </a:spcBef>
              <a:spcAft>
                <a:spcPts val="0"/>
              </a:spcAft>
              <a:buSzPct val="83333"/>
              <a:buChar char="●"/>
            </a:pPr>
            <a:r>
              <a:rPr lang="en"/>
              <a:t>Thus, a W × W AWGR can intrinsically provide strictly nonblocking all-to-all communication among W compute nodes in a flat topology using W wavelengths</a:t>
            </a:r>
            <a:endParaRPr/>
          </a:p>
          <a:p>
            <a:pPr indent="-38100" lvl="0" marL="139700" rtl="0" algn="l">
              <a:lnSpc>
                <a:spcPct val="90000"/>
              </a:lnSpc>
              <a:spcBef>
                <a:spcPts val="900"/>
              </a:spcBef>
              <a:spcAft>
                <a:spcPts val="1200"/>
              </a:spcAft>
              <a:buSzPct val="83333"/>
              <a:buNone/>
            </a:pPr>
            <a:r>
              <a:t/>
            </a:r>
            <a:endParaRPr/>
          </a:p>
        </p:txBody>
      </p:sp>
      <p:sp>
        <p:nvSpPr>
          <p:cNvPr id="467" name="Google Shape;467;p45"/>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468" name="Google Shape;468;p45"/>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469" name="Google Shape;469;p45"/>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470" name="Google Shape;470;p45"/>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471" name="Google Shape;471;p45"/>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6"/>
          <p:cNvSpPr txBox="1"/>
          <p:nvPr>
            <p:ph idx="1" type="body"/>
          </p:nvPr>
        </p:nvSpPr>
        <p:spPr>
          <a:xfrm>
            <a:off x="2901951" y="648081"/>
            <a:ext cx="5486400" cy="3840480"/>
          </a:xfrm>
          <a:prstGeom prst="rect">
            <a:avLst/>
          </a:prstGeom>
          <a:noFill/>
          <a:ln>
            <a:noFill/>
          </a:ln>
        </p:spPr>
        <p:txBody>
          <a:bodyPr anchorCtr="0" anchor="ctr" bIns="34275" lIns="68575" spcFirstLastPara="1" rIns="68575" wrap="square" tIns="34275">
            <a:normAutofit fontScale="92500" lnSpcReduction="20000"/>
          </a:bodyPr>
          <a:lstStyle/>
          <a:p>
            <a:pPr indent="-126206" lvl="0" marL="139700" rtl="0" algn="l">
              <a:lnSpc>
                <a:spcPct val="90000"/>
              </a:lnSpc>
              <a:spcBef>
                <a:spcPts val="0"/>
              </a:spcBef>
              <a:spcAft>
                <a:spcPts val="1200"/>
              </a:spcAft>
              <a:buSzPct val="83333"/>
              <a:buChar char="●"/>
            </a:pPr>
            <a:r>
              <a:rPr lang="en"/>
              <a:t>Three limiting factors prevent such an AWGR system from being practically deployed in a large scale (≥ 32). First, in-band (coherent) crosstalk increases significantly as the number of wavelength channels grows [27]. This can significantly impact the bit error rate (BER) of the optical links. Second, device size and fabrication constraints can also limit the port count of a single AWGR. Limitations are mainly due to the highly precise control needed for the channel spacing during fabrication as well as accurate wavelength registration required for all channels after fabrication [28]. Third, increasing the port count linearly increases the number of wavelengths, but the limited spectral range results in narrow channel spacing. Therefore, to achieve scalability, it would be desirable to use many smaller AWGRs using a smaller number of wavelengths that can be combined to provide the same interconnectivity offered by a single larger AWGR. This can be achieved by using the proposed Thin-CLOS AWGR</a:t>
            </a:r>
            <a:endParaRPr/>
          </a:p>
        </p:txBody>
      </p:sp>
      <p:sp>
        <p:nvSpPr>
          <p:cNvPr id="477" name="Google Shape;477;p46"/>
          <p:cNvSpPr txBox="1"/>
          <p:nvPr>
            <p:ph type="title"/>
          </p:nvPr>
        </p:nvSpPr>
        <p:spPr>
          <a:xfrm>
            <a:off x="189310" y="842963"/>
            <a:ext cx="2210990" cy="3450431"/>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Some notes</a:t>
            </a:r>
            <a:endParaRPr/>
          </a:p>
        </p:txBody>
      </p:sp>
      <p:sp>
        <p:nvSpPr>
          <p:cNvPr id="478" name="Google Shape;478;p46"/>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479" name="Google Shape;479;p46"/>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480" name="Google Shape;480;p46"/>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481" name="Google Shape;481;p46"/>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482" name="Google Shape;482;p46"/>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7"/>
          <p:cNvSpPr txBox="1"/>
          <p:nvPr>
            <p:ph idx="1" type="body"/>
          </p:nvPr>
        </p:nvSpPr>
        <p:spPr>
          <a:xfrm>
            <a:off x="2901951" y="648081"/>
            <a:ext cx="5486400" cy="3840480"/>
          </a:xfrm>
          <a:prstGeom prst="rect">
            <a:avLst/>
          </a:prstGeom>
          <a:noFill/>
          <a:ln>
            <a:noFill/>
          </a:ln>
        </p:spPr>
        <p:txBody>
          <a:bodyPr anchorCtr="0" anchor="ctr" bIns="34275" lIns="68575" spcFirstLastPara="1" rIns="68575" wrap="square" tIns="34275">
            <a:normAutofit fontScale="77500" lnSpcReduction="10000"/>
          </a:bodyPr>
          <a:lstStyle/>
          <a:p>
            <a:pPr indent="-111918" lvl="0" marL="139700" rtl="0" algn="l">
              <a:lnSpc>
                <a:spcPct val="90000"/>
              </a:lnSpc>
              <a:spcBef>
                <a:spcPts val="0"/>
              </a:spcBef>
              <a:spcAft>
                <a:spcPts val="0"/>
              </a:spcAft>
              <a:buSzPct val="83333"/>
              <a:buChar char="●"/>
            </a:pPr>
            <a:r>
              <a:rPr lang="en"/>
              <a:t>Figure 2(a) shows a generic N-port Thin-CLOS architecture achieving the same functionality of a single N-port AWGR with N wavelengths by using smaller W-port AWGRs.</a:t>
            </a:r>
            <a:endParaRPr/>
          </a:p>
          <a:p>
            <a:pPr indent="-111918" lvl="0" marL="139700" rtl="0" algn="l">
              <a:lnSpc>
                <a:spcPct val="90000"/>
              </a:lnSpc>
              <a:spcBef>
                <a:spcPts val="900"/>
              </a:spcBef>
              <a:spcAft>
                <a:spcPts val="0"/>
              </a:spcAft>
              <a:buSzPct val="83333"/>
              <a:buChar char="●"/>
            </a:pPr>
            <a:r>
              <a:rPr lang="en"/>
              <a:t> The architecture is strictly nonblocking and consists of a single layer of M groups of M AWGRs with W ports, being N= M × W.</a:t>
            </a:r>
            <a:endParaRPr/>
          </a:p>
          <a:p>
            <a:pPr indent="-111918" lvl="0" marL="139700" rtl="0" algn="l">
              <a:lnSpc>
                <a:spcPct val="90000"/>
              </a:lnSpc>
              <a:spcBef>
                <a:spcPts val="900"/>
              </a:spcBef>
              <a:spcAft>
                <a:spcPts val="1200"/>
              </a:spcAft>
              <a:buSzPct val="83333"/>
              <a:buChar char="●"/>
            </a:pPr>
            <a:r>
              <a:rPr lang="en"/>
              <a:t> In summary, as shown in Fig. 2(b), there are M2 AWGRs and 2 × M2 × W fiber connections in a ThinCLOS architecture (M2 × W input ports and M2 × W output ports). Although this translates to a larger number of fibers, connectors, and more complex fiber management inside the enclosure, there are several significant advantages compared with the single AWGR solution: • it greatly reduces the in-band crosstalk due to the lower port count of the AWGRs (W − 1 number of crosstalk sources instead of N − 1); • it offers lower optical losses and reduced optical loss nonuniformity and frequency deviation issues; • it allows larger channel spacing, relaxes manufacturing tolerance, and relaxes the temperature control requirement (thus reduces power consumption); and • it improves the yield and reduces the manufacturing cost of the many, identical, and smaller AWGRs</a:t>
            </a:r>
            <a:endParaRPr/>
          </a:p>
        </p:txBody>
      </p:sp>
      <p:sp>
        <p:nvSpPr>
          <p:cNvPr id="488" name="Google Shape;488;p47"/>
          <p:cNvSpPr txBox="1"/>
          <p:nvPr/>
        </p:nvSpPr>
        <p:spPr>
          <a:xfrm>
            <a:off x="303989" y="957178"/>
            <a:ext cx="2210612" cy="3450887"/>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rgbClr val="FFFFFF"/>
              </a:buClr>
              <a:buSzPts val="2700"/>
              <a:buFont typeface="Corbel"/>
              <a:buNone/>
            </a:pPr>
            <a:r>
              <a:rPr lang="en" sz="2700">
                <a:solidFill>
                  <a:srgbClr val="FFFFFF"/>
                </a:solidFill>
                <a:latin typeface="Corbel"/>
                <a:ea typeface="Corbel"/>
                <a:cs typeface="Corbel"/>
                <a:sym typeface="Corbel"/>
              </a:rPr>
              <a:t>Some notes</a:t>
            </a:r>
            <a:endParaRPr sz="2700">
              <a:solidFill>
                <a:srgbClr val="FFFFFF"/>
              </a:solidFill>
              <a:latin typeface="Corbel"/>
              <a:ea typeface="Corbel"/>
              <a:cs typeface="Corbel"/>
              <a:sym typeface="Corbel"/>
            </a:endParaRPr>
          </a:p>
        </p:txBody>
      </p:sp>
      <p:sp>
        <p:nvSpPr>
          <p:cNvPr id="489" name="Google Shape;489;p47"/>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490" name="Google Shape;490;p47"/>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491" name="Google Shape;491;p47"/>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492" name="Google Shape;492;p47"/>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493" name="Google Shape;493;p47"/>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Motivation</a:t>
            </a:r>
            <a:endParaRPr/>
          </a:p>
        </p:txBody>
      </p:sp>
      <p:sp>
        <p:nvSpPr>
          <p:cNvPr id="96" name="Google Shape;96;p17"/>
          <p:cNvSpPr txBox="1"/>
          <p:nvPr>
            <p:ph idx="1" type="body"/>
          </p:nvPr>
        </p:nvSpPr>
        <p:spPr>
          <a:xfrm>
            <a:off x="2531050" y="648075"/>
            <a:ext cx="5857200" cy="3840600"/>
          </a:xfrm>
          <a:prstGeom prst="rect">
            <a:avLst/>
          </a:prstGeom>
          <a:noFill/>
          <a:ln>
            <a:noFill/>
          </a:ln>
        </p:spPr>
        <p:txBody>
          <a:bodyPr anchorCtr="0" anchor="ctr" bIns="34275" lIns="68575" spcFirstLastPara="1" rIns="68575" wrap="square" tIns="34275">
            <a:normAutofit/>
          </a:bodyPr>
          <a:lstStyle/>
          <a:p>
            <a:pPr indent="-158750" lvl="0" marL="139700" rtl="0" algn="l">
              <a:spcBef>
                <a:spcPts val="0"/>
              </a:spcBef>
              <a:spcAft>
                <a:spcPts val="0"/>
              </a:spcAft>
              <a:buSzPts val="1500"/>
              <a:buChar char="●"/>
            </a:pPr>
            <a:r>
              <a:rPr lang="en"/>
              <a:t>Another challenge in interconnect is energy </a:t>
            </a:r>
            <a:r>
              <a:rPr lang="en"/>
              <a:t>efficiency</a:t>
            </a:r>
            <a:r>
              <a:rPr lang="en"/>
              <a:t>. </a:t>
            </a:r>
            <a:endParaRPr/>
          </a:p>
          <a:p>
            <a:pPr indent="0" lvl="0" marL="139700" rtl="0" algn="l">
              <a:spcBef>
                <a:spcPts val="0"/>
              </a:spcBef>
              <a:spcAft>
                <a:spcPts val="0"/>
              </a:spcAft>
              <a:buNone/>
            </a:pPr>
            <a:r>
              <a:t/>
            </a:r>
            <a:endParaRPr/>
          </a:p>
          <a:p>
            <a:pPr indent="-158750" lvl="0" marL="139700" rtl="0" algn="l">
              <a:spcBef>
                <a:spcPts val="0"/>
              </a:spcBef>
              <a:spcAft>
                <a:spcPts val="0"/>
              </a:spcAft>
              <a:buSzPts val="1500"/>
              <a:buChar char="●"/>
            </a:pPr>
            <a:r>
              <a:rPr lang="en"/>
              <a:t>As switch port data rates continue to increase (from 40 Gb/s to 100 Gb/s and beyond ) the energy-efficiency of the electronics substantially degrades at such high data rates.</a:t>
            </a:r>
            <a:endParaRPr/>
          </a:p>
          <a:p>
            <a:pPr indent="0" lvl="0" marL="139700" rtl="0" algn="l">
              <a:spcBef>
                <a:spcPts val="0"/>
              </a:spcBef>
              <a:spcAft>
                <a:spcPts val="0"/>
              </a:spcAft>
              <a:buNone/>
            </a:pPr>
            <a:r>
              <a:t/>
            </a:r>
            <a:endParaRPr/>
          </a:p>
          <a:p>
            <a:pPr indent="-158750" lvl="0" marL="139700" rtl="0" algn="l">
              <a:spcBef>
                <a:spcPts val="0"/>
              </a:spcBef>
              <a:spcAft>
                <a:spcPts val="0"/>
              </a:spcAft>
              <a:buSzPts val="1500"/>
              <a:buChar char="●"/>
            </a:pPr>
            <a:r>
              <a:rPr lang="en"/>
              <a:t>Today’s data centers are already consuming megawatts of power.</a:t>
            </a:r>
            <a:endParaRPr/>
          </a:p>
        </p:txBody>
      </p:sp>
      <p:sp>
        <p:nvSpPr>
          <p:cNvPr id="97" name="Google Shape;97;p17"/>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98" name="Google Shape;98;p17"/>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99" name="Google Shape;99;p17"/>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100" name="Google Shape;100;p17"/>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101" name="Google Shape;101;p17"/>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Motivation</a:t>
            </a:r>
            <a:endParaRPr/>
          </a:p>
        </p:txBody>
      </p:sp>
      <p:sp>
        <p:nvSpPr>
          <p:cNvPr id="107" name="Google Shape;107;p18"/>
          <p:cNvSpPr txBox="1"/>
          <p:nvPr>
            <p:ph idx="1" type="body"/>
          </p:nvPr>
        </p:nvSpPr>
        <p:spPr>
          <a:xfrm>
            <a:off x="2531050" y="648075"/>
            <a:ext cx="5857200" cy="3840600"/>
          </a:xfrm>
          <a:prstGeom prst="rect">
            <a:avLst/>
          </a:prstGeom>
          <a:noFill/>
          <a:ln>
            <a:noFill/>
          </a:ln>
        </p:spPr>
        <p:txBody>
          <a:bodyPr anchorCtr="0" anchor="ctr" bIns="34275" lIns="68575" spcFirstLastPara="1" rIns="68575" wrap="square" tIns="34275">
            <a:normAutofit/>
          </a:bodyPr>
          <a:lstStyle/>
          <a:p>
            <a:pPr indent="-146050" lvl="0" marL="139700" rtl="0" algn="l">
              <a:spcBef>
                <a:spcPts val="900"/>
              </a:spcBef>
              <a:spcAft>
                <a:spcPts val="0"/>
              </a:spcAft>
              <a:buSzPts val="1500"/>
              <a:buChar char="●"/>
            </a:pPr>
            <a:r>
              <a:rPr lang="en"/>
              <a:t>E</a:t>
            </a:r>
            <a:r>
              <a:rPr lang="en"/>
              <a:t>fficient use of network bandwidth is one of the critical aspect in HPC interconnect.</a:t>
            </a:r>
            <a:endParaRPr/>
          </a:p>
          <a:p>
            <a:pPr indent="-146050" lvl="0" marL="139700" rtl="0" algn="l">
              <a:spcBef>
                <a:spcPts val="900"/>
              </a:spcBef>
              <a:spcAft>
                <a:spcPts val="0"/>
              </a:spcAft>
              <a:buSzPts val="1500"/>
              <a:buChar char="●"/>
            </a:pPr>
            <a:r>
              <a:rPr lang="en"/>
              <a:t>Communication patterns between compute nodes are not always uniform, we can have low link-utilization computing-intense phase and high link-utilization communication-intense phase. </a:t>
            </a:r>
            <a:endParaRPr/>
          </a:p>
          <a:p>
            <a:pPr indent="-146050" lvl="0" marL="139700" rtl="0" algn="l">
              <a:spcBef>
                <a:spcPts val="900"/>
              </a:spcBef>
              <a:spcAft>
                <a:spcPts val="0"/>
              </a:spcAft>
              <a:buSzPts val="1500"/>
              <a:buChar char="●"/>
            </a:pPr>
            <a:r>
              <a:rPr lang="en"/>
              <a:t> It is challenging to simultaneously provide sufficient bandwidth for high-communication phases without wasting energy in low utilization phases</a:t>
            </a:r>
            <a:endParaRPr/>
          </a:p>
          <a:p>
            <a:pPr indent="-146050" lvl="0" marL="139700" rtl="0" algn="l">
              <a:spcBef>
                <a:spcPts val="900"/>
              </a:spcBef>
              <a:spcAft>
                <a:spcPts val="1200"/>
              </a:spcAft>
              <a:buSzPts val="1500"/>
              <a:buChar char="●"/>
            </a:pPr>
            <a:r>
              <a:rPr lang="en"/>
              <a:t>Unfortunately, electronic switches have fixed bandwidth which prevents adapting the link bandwidth to current communication demands</a:t>
            </a:r>
            <a:endParaRPr/>
          </a:p>
        </p:txBody>
      </p:sp>
      <p:sp>
        <p:nvSpPr>
          <p:cNvPr id="108" name="Google Shape;108;p18"/>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109" name="Google Shape;109;p18"/>
          <p:cNvPicPr preferRelativeResize="0"/>
          <p:nvPr/>
        </p:nvPicPr>
        <p:blipFill rotWithShape="1">
          <a:blip r:embed="rId3">
            <a:alphaModFix/>
          </a:blip>
          <a:srcRect b="0" l="0" r="0" t="0"/>
          <a:stretch/>
        </p:blipFill>
        <p:spPr>
          <a:xfrm>
            <a:off x="514350" y="100628"/>
            <a:ext cx="1953141" cy="716559"/>
          </a:xfrm>
          <a:prstGeom prst="rect">
            <a:avLst/>
          </a:prstGeom>
          <a:noFill/>
          <a:ln>
            <a:noFill/>
          </a:ln>
        </p:spPr>
      </p:pic>
      <p:sp>
        <p:nvSpPr>
          <p:cNvPr id="110" name="Google Shape;110;p18"/>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111" name="Google Shape;111;p18"/>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112" name="Google Shape;112;p18"/>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113" name="Google Shape;113;p18"/>
          <p:cNvSpPr/>
          <p:nvPr/>
        </p:nvSpPr>
        <p:spPr>
          <a:xfrm>
            <a:off x="225175" y="2987175"/>
            <a:ext cx="279900" cy="25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a:t>
            </a:r>
            <a:endParaRPr/>
          </a:p>
        </p:txBody>
      </p:sp>
      <p:sp>
        <p:nvSpPr>
          <p:cNvPr id="114" name="Google Shape;114;p18"/>
          <p:cNvSpPr/>
          <p:nvPr/>
        </p:nvSpPr>
        <p:spPr>
          <a:xfrm>
            <a:off x="682575" y="2987175"/>
            <a:ext cx="279900" cy="25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a:off x="682575" y="3444575"/>
            <a:ext cx="279900" cy="25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
            </a:r>
            <a:endParaRPr/>
          </a:p>
        </p:txBody>
      </p:sp>
      <p:sp>
        <p:nvSpPr>
          <p:cNvPr id="116" name="Google Shape;116;p18"/>
          <p:cNvSpPr/>
          <p:nvPr/>
        </p:nvSpPr>
        <p:spPr>
          <a:xfrm>
            <a:off x="225175" y="3444575"/>
            <a:ext cx="279900" cy="25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1261350" y="2987175"/>
            <a:ext cx="279900" cy="25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a:t>
            </a:r>
            <a:endParaRPr/>
          </a:p>
        </p:txBody>
      </p:sp>
      <p:sp>
        <p:nvSpPr>
          <p:cNvPr id="118" name="Google Shape;118;p18"/>
          <p:cNvSpPr/>
          <p:nvPr/>
        </p:nvSpPr>
        <p:spPr>
          <a:xfrm>
            <a:off x="1793425" y="2987175"/>
            <a:ext cx="279900" cy="25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p:nvPr/>
        </p:nvSpPr>
        <p:spPr>
          <a:xfrm>
            <a:off x="1793425" y="3500400"/>
            <a:ext cx="279900" cy="25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
            </a:r>
            <a:endParaRPr/>
          </a:p>
        </p:txBody>
      </p:sp>
      <p:sp>
        <p:nvSpPr>
          <p:cNvPr id="120" name="Google Shape;120;p18"/>
          <p:cNvSpPr/>
          <p:nvPr/>
        </p:nvSpPr>
        <p:spPr>
          <a:xfrm>
            <a:off x="1261350" y="3500400"/>
            <a:ext cx="279900" cy="25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 name="Google Shape;121;p18"/>
          <p:cNvCxnSpPr>
            <a:stCxn id="113" idx="6"/>
            <a:endCxn id="114" idx="2"/>
          </p:cNvCxnSpPr>
          <p:nvPr/>
        </p:nvCxnSpPr>
        <p:spPr>
          <a:xfrm>
            <a:off x="505075" y="3113175"/>
            <a:ext cx="177600" cy="0"/>
          </a:xfrm>
          <a:prstGeom prst="straightConnector1">
            <a:avLst/>
          </a:prstGeom>
          <a:noFill/>
          <a:ln cap="flat" cmpd="sng" w="9525">
            <a:solidFill>
              <a:schemeClr val="dk2"/>
            </a:solidFill>
            <a:prstDash val="solid"/>
            <a:round/>
            <a:headEnd len="med" w="med" type="none"/>
            <a:tailEnd len="med" w="med" type="none"/>
          </a:ln>
        </p:spPr>
      </p:cxnSp>
      <p:cxnSp>
        <p:nvCxnSpPr>
          <p:cNvPr id="122" name="Google Shape;122;p18"/>
          <p:cNvCxnSpPr>
            <a:stCxn id="116" idx="6"/>
            <a:endCxn id="115" idx="2"/>
          </p:cNvCxnSpPr>
          <p:nvPr/>
        </p:nvCxnSpPr>
        <p:spPr>
          <a:xfrm>
            <a:off x="505075" y="3570575"/>
            <a:ext cx="177600" cy="0"/>
          </a:xfrm>
          <a:prstGeom prst="straightConnector1">
            <a:avLst/>
          </a:prstGeom>
          <a:noFill/>
          <a:ln cap="flat" cmpd="sng" w="9525">
            <a:solidFill>
              <a:schemeClr val="dk2"/>
            </a:solidFill>
            <a:prstDash val="solid"/>
            <a:round/>
            <a:headEnd len="med" w="med" type="none"/>
            <a:tailEnd len="med" w="med" type="none"/>
          </a:ln>
        </p:spPr>
      </p:cxnSp>
      <p:cxnSp>
        <p:nvCxnSpPr>
          <p:cNvPr id="123" name="Google Shape;123;p18"/>
          <p:cNvCxnSpPr>
            <a:stCxn id="113" idx="4"/>
            <a:endCxn id="116" idx="0"/>
          </p:cNvCxnSpPr>
          <p:nvPr/>
        </p:nvCxnSpPr>
        <p:spPr>
          <a:xfrm>
            <a:off x="365125" y="3239175"/>
            <a:ext cx="0" cy="205500"/>
          </a:xfrm>
          <a:prstGeom prst="straightConnector1">
            <a:avLst/>
          </a:prstGeom>
          <a:noFill/>
          <a:ln cap="flat" cmpd="sng" w="9525">
            <a:solidFill>
              <a:schemeClr val="dk2"/>
            </a:solidFill>
            <a:prstDash val="solid"/>
            <a:round/>
            <a:headEnd len="med" w="med" type="none"/>
            <a:tailEnd len="med" w="med" type="none"/>
          </a:ln>
        </p:spPr>
      </p:cxnSp>
      <p:cxnSp>
        <p:nvCxnSpPr>
          <p:cNvPr id="124" name="Google Shape;124;p18"/>
          <p:cNvCxnSpPr>
            <a:stCxn id="114" idx="4"/>
            <a:endCxn id="115" idx="0"/>
          </p:cNvCxnSpPr>
          <p:nvPr/>
        </p:nvCxnSpPr>
        <p:spPr>
          <a:xfrm>
            <a:off x="822525" y="3239175"/>
            <a:ext cx="0" cy="205500"/>
          </a:xfrm>
          <a:prstGeom prst="straightConnector1">
            <a:avLst/>
          </a:prstGeom>
          <a:noFill/>
          <a:ln cap="flat" cmpd="sng" w="9525">
            <a:solidFill>
              <a:schemeClr val="dk2"/>
            </a:solidFill>
            <a:prstDash val="solid"/>
            <a:round/>
            <a:headEnd len="med" w="med" type="none"/>
            <a:tailEnd len="med" w="med" type="none"/>
          </a:ln>
        </p:spPr>
      </p:cxnSp>
      <p:cxnSp>
        <p:nvCxnSpPr>
          <p:cNvPr id="125" name="Google Shape;125;p18"/>
          <p:cNvCxnSpPr>
            <a:stCxn id="113" idx="5"/>
            <a:endCxn id="115" idx="1"/>
          </p:cNvCxnSpPr>
          <p:nvPr/>
        </p:nvCxnSpPr>
        <p:spPr>
          <a:xfrm>
            <a:off x="464085" y="3202270"/>
            <a:ext cx="259500" cy="279300"/>
          </a:xfrm>
          <a:prstGeom prst="straightConnector1">
            <a:avLst/>
          </a:prstGeom>
          <a:noFill/>
          <a:ln cap="flat" cmpd="sng" w="9525">
            <a:solidFill>
              <a:schemeClr val="dk2"/>
            </a:solidFill>
            <a:prstDash val="solid"/>
            <a:round/>
            <a:headEnd len="med" w="med" type="none"/>
            <a:tailEnd len="med" w="med" type="none"/>
          </a:ln>
        </p:spPr>
      </p:cxnSp>
      <p:cxnSp>
        <p:nvCxnSpPr>
          <p:cNvPr id="126" name="Google Shape;126;p18"/>
          <p:cNvCxnSpPr>
            <a:stCxn id="114" idx="3"/>
            <a:endCxn id="116" idx="7"/>
          </p:cNvCxnSpPr>
          <p:nvPr/>
        </p:nvCxnSpPr>
        <p:spPr>
          <a:xfrm flipH="1">
            <a:off x="464065" y="3202270"/>
            <a:ext cx="259500" cy="279300"/>
          </a:xfrm>
          <a:prstGeom prst="straightConnector1">
            <a:avLst/>
          </a:prstGeom>
          <a:noFill/>
          <a:ln cap="flat" cmpd="sng" w="9525">
            <a:solidFill>
              <a:schemeClr val="dk2"/>
            </a:solidFill>
            <a:prstDash val="solid"/>
            <a:round/>
            <a:headEnd len="med" w="med" type="none"/>
            <a:tailEnd len="med" w="med" type="none"/>
          </a:ln>
        </p:spPr>
      </p:cxnSp>
      <p:cxnSp>
        <p:nvCxnSpPr>
          <p:cNvPr id="127" name="Google Shape;127;p18"/>
          <p:cNvCxnSpPr>
            <a:stCxn id="117" idx="5"/>
            <a:endCxn id="119" idx="7"/>
          </p:cNvCxnSpPr>
          <p:nvPr/>
        </p:nvCxnSpPr>
        <p:spPr>
          <a:xfrm>
            <a:off x="1500260" y="3202270"/>
            <a:ext cx="532200" cy="335100"/>
          </a:xfrm>
          <a:prstGeom prst="straightConnector1">
            <a:avLst/>
          </a:prstGeom>
          <a:noFill/>
          <a:ln cap="flat" cmpd="sng" w="9525">
            <a:solidFill>
              <a:schemeClr val="dk2"/>
            </a:solidFill>
            <a:prstDash val="solid"/>
            <a:round/>
            <a:headEnd len="med" w="med" type="none"/>
            <a:tailEnd len="med" w="med" type="none"/>
          </a:ln>
        </p:spPr>
      </p:cxnSp>
      <p:cxnSp>
        <p:nvCxnSpPr>
          <p:cNvPr id="128" name="Google Shape;128;p18"/>
          <p:cNvCxnSpPr>
            <a:stCxn id="117" idx="5"/>
            <a:endCxn id="119" idx="1"/>
          </p:cNvCxnSpPr>
          <p:nvPr/>
        </p:nvCxnSpPr>
        <p:spPr>
          <a:xfrm>
            <a:off x="1500260" y="3202270"/>
            <a:ext cx="334200" cy="335100"/>
          </a:xfrm>
          <a:prstGeom prst="straightConnector1">
            <a:avLst/>
          </a:prstGeom>
          <a:noFill/>
          <a:ln cap="flat" cmpd="sng" w="9525">
            <a:solidFill>
              <a:schemeClr val="dk2"/>
            </a:solidFill>
            <a:prstDash val="solid"/>
            <a:round/>
            <a:headEnd len="med" w="med" type="none"/>
            <a:tailEnd len="med" w="med" type="none"/>
          </a:ln>
        </p:spPr>
      </p:cxnSp>
      <p:cxnSp>
        <p:nvCxnSpPr>
          <p:cNvPr id="129" name="Google Shape;129;p18"/>
          <p:cNvCxnSpPr>
            <a:stCxn id="117" idx="5"/>
            <a:endCxn id="119" idx="2"/>
          </p:cNvCxnSpPr>
          <p:nvPr/>
        </p:nvCxnSpPr>
        <p:spPr>
          <a:xfrm>
            <a:off x="1500260" y="3202270"/>
            <a:ext cx="293100" cy="424200"/>
          </a:xfrm>
          <a:prstGeom prst="straightConnector1">
            <a:avLst/>
          </a:prstGeom>
          <a:noFill/>
          <a:ln cap="flat" cmpd="sng" w="9525">
            <a:solidFill>
              <a:schemeClr val="dk2"/>
            </a:solidFill>
            <a:prstDash val="solid"/>
            <a:round/>
            <a:headEnd len="med" w="med" type="none"/>
            <a:tailEnd len="med" w="med" type="none"/>
          </a:ln>
        </p:spPr>
      </p:cxnSp>
      <p:cxnSp>
        <p:nvCxnSpPr>
          <p:cNvPr id="130" name="Google Shape;130;p18"/>
          <p:cNvCxnSpPr>
            <a:stCxn id="117" idx="5"/>
            <a:endCxn id="119" idx="6"/>
          </p:cNvCxnSpPr>
          <p:nvPr/>
        </p:nvCxnSpPr>
        <p:spPr>
          <a:xfrm>
            <a:off x="1500260" y="3202270"/>
            <a:ext cx="573000" cy="424200"/>
          </a:xfrm>
          <a:prstGeom prst="straightConnector1">
            <a:avLst/>
          </a:prstGeom>
          <a:noFill/>
          <a:ln cap="flat" cmpd="sng" w="9525">
            <a:solidFill>
              <a:schemeClr val="dk2"/>
            </a:solidFill>
            <a:prstDash val="solid"/>
            <a:round/>
            <a:headEnd len="med" w="med" type="none"/>
            <a:tailEnd len="med" w="med" type="none"/>
          </a:ln>
        </p:spPr>
      </p:cxnSp>
      <p:cxnSp>
        <p:nvCxnSpPr>
          <p:cNvPr id="131" name="Google Shape;131;p18"/>
          <p:cNvCxnSpPr>
            <a:stCxn id="117" idx="5"/>
            <a:endCxn id="119" idx="4"/>
          </p:cNvCxnSpPr>
          <p:nvPr/>
        </p:nvCxnSpPr>
        <p:spPr>
          <a:xfrm>
            <a:off x="1500260" y="3202270"/>
            <a:ext cx="433200" cy="550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189689" y="842878"/>
            <a:ext cx="2210612" cy="345088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2700"/>
              <a:buFont typeface="Corbel"/>
              <a:buNone/>
            </a:pPr>
            <a:r>
              <a:rPr lang="en"/>
              <a:t>Approach</a:t>
            </a:r>
            <a:endParaRPr/>
          </a:p>
        </p:txBody>
      </p:sp>
      <p:sp>
        <p:nvSpPr>
          <p:cNvPr id="137" name="Google Shape;137;p19"/>
          <p:cNvSpPr txBox="1"/>
          <p:nvPr>
            <p:ph idx="1" type="body"/>
          </p:nvPr>
        </p:nvSpPr>
        <p:spPr>
          <a:xfrm>
            <a:off x="2766220" y="599990"/>
            <a:ext cx="5486400" cy="2381100"/>
          </a:xfrm>
          <a:prstGeom prst="rect">
            <a:avLst/>
          </a:prstGeom>
          <a:noFill/>
          <a:ln>
            <a:noFill/>
          </a:ln>
        </p:spPr>
        <p:txBody>
          <a:bodyPr anchorCtr="0" anchor="ctr" bIns="34275" lIns="68575" spcFirstLastPara="1" rIns="68575" wrap="square" tIns="34275">
            <a:normAutofit fontScale="92500" lnSpcReduction="20000"/>
          </a:bodyPr>
          <a:lstStyle/>
          <a:p>
            <a:pPr indent="-126206" lvl="0" marL="139700" rtl="0" algn="l">
              <a:lnSpc>
                <a:spcPct val="90000"/>
              </a:lnSpc>
              <a:spcBef>
                <a:spcPts val="0"/>
              </a:spcBef>
              <a:spcAft>
                <a:spcPts val="0"/>
              </a:spcAft>
              <a:buSzPct val="83333"/>
              <a:buChar char="●"/>
            </a:pPr>
            <a:r>
              <a:rPr lang="en"/>
              <a:t>Using routers based on </a:t>
            </a:r>
            <a:r>
              <a:rPr lang="en"/>
              <a:t>Optical wavelength division multiplexing (WDM).</a:t>
            </a:r>
            <a:endParaRPr/>
          </a:p>
          <a:p>
            <a:pPr indent="0" lvl="0" marL="139700" rtl="0" algn="l">
              <a:lnSpc>
                <a:spcPct val="90000"/>
              </a:lnSpc>
              <a:spcBef>
                <a:spcPts val="0"/>
              </a:spcBef>
              <a:spcAft>
                <a:spcPts val="0"/>
              </a:spcAft>
              <a:buNone/>
            </a:pPr>
            <a:r>
              <a:t/>
            </a:r>
            <a:endParaRPr/>
          </a:p>
          <a:p>
            <a:pPr indent="-126206" lvl="0" marL="139700" rtl="0" algn="l">
              <a:lnSpc>
                <a:spcPct val="90000"/>
              </a:lnSpc>
              <a:spcBef>
                <a:spcPts val="0"/>
              </a:spcBef>
              <a:spcAft>
                <a:spcPts val="0"/>
              </a:spcAft>
              <a:buSzPct val="83333"/>
              <a:buChar char="●"/>
            </a:pPr>
            <a:r>
              <a:rPr lang="en"/>
              <a:t>Optical wavelength division multiplexing (WDM) is making  substantial improvement on datacom using optical transceivers (TRXs) with coarse wavelength division multiplexing (CWDM).</a:t>
            </a:r>
            <a:endParaRPr/>
          </a:p>
          <a:p>
            <a:pPr indent="-126206" lvl="0" marL="139700" rtl="0" algn="l">
              <a:lnSpc>
                <a:spcPct val="90000"/>
              </a:lnSpc>
              <a:spcBef>
                <a:spcPts val="900"/>
              </a:spcBef>
              <a:spcAft>
                <a:spcPts val="0"/>
              </a:spcAft>
              <a:buSzPct val="83333"/>
              <a:buChar char="●"/>
            </a:pPr>
            <a:r>
              <a:rPr lang="en"/>
              <a:t>And as Silicon-photonic technologies are becoming commercially viable.</a:t>
            </a:r>
            <a:endParaRPr/>
          </a:p>
          <a:p>
            <a:pPr indent="-126206" lvl="0" marL="139700" rtl="0" algn="l">
              <a:lnSpc>
                <a:spcPct val="90000"/>
              </a:lnSpc>
              <a:spcBef>
                <a:spcPts val="900"/>
              </a:spcBef>
              <a:spcAft>
                <a:spcPts val="1200"/>
              </a:spcAft>
              <a:buSzPct val="83333"/>
              <a:buChar char="●"/>
            </a:pPr>
            <a:r>
              <a:rPr lang="en"/>
              <a:t>There are now opportunities to re-architect these networks leveraging photonic technologies.</a:t>
            </a:r>
            <a:endParaRPr/>
          </a:p>
        </p:txBody>
      </p:sp>
      <p:pic>
        <p:nvPicPr>
          <p:cNvPr descr="Table&#10;&#10;Description automatically generated with medium confidence" id="138" name="Google Shape;138;p19"/>
          <p:cNvPicPr preferRelativeResize="0"/>
          <p:nvPr/>
        </p:nvPicPr>
        <p:blipFill rotWithShape="1">
          <a:blip r:embed="rId3">
            <a:alphaModFix/>
          </a:blip>
          <a:srcRect b="0" l="0" r="0" t="0"/>
          <a:stretch/>
        </p:blipFill>
        <p:spPr>
          <a:xfrm>
            <a:off x="2613095" y="2884535"/>
            <a:ext cx="6222420" cy="2037509"/>
          </a:xfrm>
          <a:prstGeom prst="rect">
            <a:avLst/>
          </a:prstGeom>
          <a:noFill/>
          <a:ln>
            <a:noFill/>
          </a:ln>
        </p:spPr>
      </p:pic>
      <p:sp>
        <p:nvSpPr>
          <p:cNvPr id="139" name="Google Shape;139;p19"/>
          <p:cNvSpPr/>
          <p:nvPr/>
        </p:nvSpPr>
        <p:spPr>
          <a:xfrm>
            <a:off x="2876612" y="4548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140" name="Google Shape;140;p19"/>
          <p:cNvPicPr preferRelativeResize="0"/>
          <p:nvPr/>
        </p:nvPicPr>
        <p:blipFill rotWithShape="1">
          <a:blip r:embed="rId4">
            <a:alphaModFix/>
          </a:blip>
          <a:srcRect b="0" l="0" r="0" t="0"/>
          <a:stretch/>
        </p:blipFill>
        <p:spPr>
          <a:xfrm>
            <a:off x="514350" y="100628"/>
            <a:ext cx="1953141" cy="716559"/>
          </a:xfrm>
          <a:prstGeom prst="rect">
            <a:avLst/>
          </a:prstGeom>
          <a:noFill/>
          <a:ln>
            <a:noFill/>
          </a:ln>
        </p:spPr>
      </p:pic>
      <p:sp>
        <p:nvSpPr>
          <p:cNvPr id="141" name="Google Shape;141;p19"/>
          <p:cNvSpPr txBox="1"/>
          <p:nvPr/>
        </p:nvSpPr>
        <p:spPr>
          <a:xfrm>
            <a:off x="7687448" y="4069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142" name="Google Shape;142;p19"/>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143" name="Google Shape;143;p19"/>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Diagram&#10;&#10;Description automatically generated" id="148" name="Google Shape;148;p20"/>
          <p:cNvPicPr preferRelativeResize="0"/>
          <p:nvPr>
            <p:ph idx="1" type="body"/>
          </p:nvPr>
        </p:nvPicPr>
        <p:blipFill rotWithShape="1">
          <a:blip r:embed="rId3">
            <a:alphaModFix/>
          </a:blip>
          <a:srcRect b="51525" l="0" r="43795" t="0"/>
          <a:stretch/>
        </p:blipFill>
        <p:spPr>
          <a:xfrm>
            <a:off x="2377625" y="1056275"/>
            <a:ext cx="4950000" cy="2408700"/>
          </a:xfrm>
          <a:prstGeom prst="rect">
            <a:avLst/>
          </a:prstGeom>
          <a:noFill/>
          <a:ln>
            <a:noFill/>
          </a:ln>
        </p:spPr>
      </p:pic>
      <p:sp>
        <p:nvSpPr>
          <p:cNvPr id="149" name="Google Shape;149;p20"/>
          <p:cNvSpPr txBox="1"/>
          <p:nvPr/>
        </p:nvSpPr>
        <p:spPr>
          <a:xfrm>
            <a:off x="976900" y="3824650"/>
            <a:ext cx="7253100" cy="623400"/>
          </a:xfrm>
          <a:prstGeom prst="rect">
            <a:avLst/>
          </a:prstGeom>
          <a:noFill/>
          <a:ln>
            <a:noFill/>
          </a:ln>
        </p:spPr>
        <p:txBody>
          <a:bodyPr anchorCtr="0" anchor="t" bIns="34275" lIns="68575" spcFirstLastPara="1" rIns="68575" wrap="square" tIns="34275">
            <a:spAutoFit/>
          </a:bodyPr>
          <a:lstStyle/>
          <a:p>
            <a:pPr indent="-304800" lvl="0" marL="457200" marR="0" rtl="0" algn="l">
              <a:spcBef>
                <a:spcPts val="0"/>
              </a:spcBef>
              <a:spcAft>
                <a:spcPts val="0"/>
              </a:spcAft>
              <a:buSzPts val="1200"/>
              <a:buFont typeface="Lato"/>
              <a:buChar char="●"/>
            </a:pPr>
            <a:r>
              <a:rPr lang="en" sz="1200">
                <a:latin typeface="Lato"/>
                <a:ea typeface="Lato"/>
                <a:cs typeface="Lato"/>
                <a:sym typeface="Lato"/>
              </a:rPr>
              <a:t>Normal a</a:t>
            </a:r>
            <a:r>
              <a:rPr lang="en" sz="1200">
                <a:latin typeface="Lato"/>
                <a:ea typeface="Lato"/>
                <a:cs typeface="Lato"/>
                <a:sym typeface="Lato"/>
              </a:rPr>
              <a:t>ll-to-all topology between N nodes requires N(N -1)/2 wires.</a:t>
            </a:r>
            <a:endParaRPr sz="1200">
              <a:latin typeface="Lato"/>
              <a:ea typeface="Lato"/>
              <a:cs typeface="Lato"/>
              <a:sym typeface="Lato"/>
            </a:endParaRPr>
          </a:p>
          <a:p>
            <a:pPr indent="-304800" lvl="0" marL="457200" rtl="0" algn="l">
              <a:spcBef>
                <a:spcPts val="0"/>
              </a:spcBef>
              <a:spcAft>
                <a:spcPts val="0"/>
              </a:spcAft>
              <a:buSzPts val="1200"/>
              <a:buFont typeface="Lato"/>
              <a:buChar char="●"/>
            </a:pPr>
            <a:r>
              <a:rPr lang="en" sz="1200">
                <a:latin typeface="Lato"/>
                <a:ea typeface="Lato"/>
                <a:cs typeface="Lato"/>
                <a:sym typeface="Lato"/>
              </a:rPr>
              <a:t>The same all-to-all interconnection topology of can be realized by using only N waveguides with an N×N cyclic AWGR</a:t>
            </a:r>
            <a:endParaRPr sz="1200">
              <a:latin typeface="Lato"/>
              <a:ea typeface="Lato"/>
              <a:cs typeface="Lato"/>
              <a:sym typeface="Lato"/>
            </a:endParaRPr>
          </a:p>
        </p:txBody>
      </p:sp>
      <p:sp>
        <p:nvSpPr>
          <p:cNvPr id="150" name="Google Shape;150;p20"/>
          <p:cNvSpPr/>
          <p:nvPr/>
        </p:nvSpPr>
        <p:spPr>
          <a:xfrm>
            <a:off x="2876612" y="6834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151" name="Google Shape;151;p20"/>
          <p:cNvPicPr preferRelativeResize="0"/>
          <p:nvPr/>
        </p:nvPicPr>
        <p:blipFill rotWithShape="1">
          <a:blip r:embed="rId4">
            <a:alphaModFix/>
          </a:blip>
          <a:srcRect b="0" l="0" r="0" t="0"/>
          <a:stretch/>
        </p:blipFill>
        <p:spPr>
          <a:xfrm>
            <a:off x="514350" y="329228"/>
            <a:ext cx="1953141" cy="716559"/>
          </a:xfrm>
          <a:prstGeom prst="rect">
            <a:avLst/>
          </a:prstGeom>
          <a:noFill/>
          <a:ln>
            <a:noFill/>
          </a:ln>
        </p:spPr>
      </p:pic>
      <p:sp>
        <p:nvSpPr>
          <p:cNvPr id="152" name="Google Shape;152;p20"/>
          <p:cNvSpPr txBox="1"/>
          <p:nvPr/>
        </p:nvSpPr>
        <p:spPr>
          <a:xfrm>
            <a:off x="7687448" y="6355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153" name="Google Shape;153;p20"/>
          <p:cNvSpPr/>
          <p:nvPr/>
        </p:nvSpPr>
        <p:spPr>
          <a:xfrm>
            <a:off x="0" y="38285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154" name="Google Shape;154;p20"/>
          <p:cNvSpPr/>
          <p:nvPr/>
        </p:nvSpPr>
        <p:spPr>
          <a:xfrm>
            <a:off x="8918737" y="38285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155" name="Google Shape;155;p20"/>
          <p:cNvSpPr txBox="1"/>
          <p:nvPr/>
        </p:nvSpPr>
        <p:spPr>
          <a:xfrm>
            <a:off x="2682425" y="318800"/>
            <a:ext cx="5673900" cy="43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
              </a:spcBef>
              <a:spcAft>
                <a:spcPts val="0"/>
              </a:spcAft>
              <a:buNone/>
            </a:pPr>
            <a:r>
              <a:rPr b="1" lang="en" sz="1800">
                <a:solidFill>
                  <a:schemeClr val="accent1"/>
                </a:solidFill>
                <a:latin typeface="Lato"/>
                <a:ea typeface="Lato"/>
                <a:cs typeface="Lato"/>
                <a:sym typeface="Lato"/>
              </a:rPr>
              <a:t>Overview of the 3D-HYPER-FLEX-LION Network</a:t>
            </a:r>
            <a:endParaRPr b="1" sz="1800"/>
          </a:p>
        </p:txBody>
      </p:sp>
      <p:sp>
        <p:nvSpPr>
          <p:cNvPr id="156" name="Google Shape;156;p20"/>
          <p:cNvSpPr txBox="1"/>
          <p:nvPr/>
        </p:nvSpPr>
        <p:spPr>
          <a:xfrm>
            <a:off x="3429550" y="3388775"/>
            <a:ext cx="4262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Figure: All-to-all topology between N nodes.</a:t>
            </a:r>
            <a:endParaRPr sz="10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Diagram&#10;&#10;Description automatically generated" id="161" name="Google Shape;161;p21"/>
          <p:cNvPicPr preferRelativeResize="0"/>
          <p:nvPr>
            <p:ph idx="1" type="body"/>
          </p:nvPr>
        </p:nvPicPr>
        <p:blipFill rotWithShape="1">
          <a:blip r:embed="rId3">
            <a:alphaModFix/>
          </a:blip>
          <a:srcRect b="51526" l="0" r="43794" t="0"/>
          <a:stretch/>
        </p:blipFill>
        <p:spPr>
          <a:xfrm>
            <a:off x="2377625" y="1132475"/>
            <a:ext cx="4950000" cy="2408700"/>
          </a:xfrm>
          <a:prstGeom prst="rect">
            <a:avLst/>
          </a:prstGeom>
          <a:noFill/>
          <a:ln>
            <a:noFill/>
          </a:ln>
        </p:spPr>
      </p:pic>
      <p:sp>
        <p:nvSpPr>
          <p:cNvPr id="162" name="Google Shape;162;p21"/>
          <p:cNvSpPr txBox="1"/>
          <p:nvPr/>
        </p:nvSpPr>
        <p:spPr>
          <a:xfrm>
            <a:off x="976900" y="3980900"/>
            <a:ext cx="7253100" cy="469500"/>
          </a:xfrm>
          <a:prstGeom prst="rect">
            <a:avLst/>
          </a:prstGeom>
          <a:noFill/>
          <a:ln>
            <a:noFill/>
          </a:ln>
        </p:spPr>
        <p:txBody>
          <a:bodyPr anchorCtr="0" anchor="t" bIns="34275" lIns="68575" spcFirstLastPara="1" rIns="68575" wrap="square" tIns="34275">
            <a:spAutoFit/>
          </a:bodyPr>
          <a:lstStyle/>
          <a:p>
            <a:pPr indent="-304800" lvl="0" marL="457200" rtl="0" algn="l">
              <a:spcBef>
                <a:spcPts val="0"/>
              </a:spcBef>
              <a:spcAft>
                <a:spcPts val="0"/>
              </a:spcAft>
              <a:buSzPts val="1200"/>
              <a:buFont typeface="Lato"/>
              <a:buChar char="●"/>
            </a:pPr>
            <a:r>
              <a:rPr lang="en" sz="1200">
                <a:latin typeface="Lato"/>
                <a:ea typeface="Lato"/>
                <a:cs typeface="Lato"/>
                <a:sym typeface="Lato"/>
              </a:rPr>
              <a:t>Good enough for Uniform Traffic Pattern.</a:t>
            </a:r>
            <a:endParaRPr sz="1200">
              <a:latin typeface="Lato"/>
              <a:ea typeface="Lato"/>
              <a:cs typeface="Lato"/>
              <a:sym typeface="Lato"/>
            </a:endParaRPr>
          </a:p>
          <a:p>
            <a:pPr indent="0" lvl="0" marL="457200" rtl="0" algn="l">
              <a:spcBef>
                <a:spcPts val="0"/>
              </a:spcBef>
              <a:spcAft>
                <a:spcPts val="0"/>
              </a:spcAft>
              <a:buNone/>
            </a:pPr>
            <a:r>
              <a:rPr lang="en">
                <a:solidFill>
                  <a:srgbClr val="980000"/>
                </a:solidFill>
                <a:latin typeface="Lato"/>
                <a:ea typeface="Lato"/>
                <a:cs typeface="Lato"/>
                <a:sym typeface="Lato"/>
              </a:rPr>
              <a:t>But for non-uniform traffic pattern what type of topology </a:t>
            </a:r>
            <a:r>
              <a:rPr lang="en">
                <a:solidFill>
                  <a:srgbClr val="980000"/>
                </a:solidFill>
                <a:latin typeface="Lato"/>
                <a:ea typeface="Lato"/>
                <a:cs typeface="Lato"/>
                <a:sym typeface="Lato"/>
              </a:rPr>
              <a:t>should</a:t>
            </a:r>
            <a:r>
              <a:rPr lang="en">
                <a:solidFill>
                  <a:srgbClr val="980000"/>
                </a:solidFill>
                <a:latin typeface="Lato"/>
                <a:ea typeface="Lato"/>
                <a:cs typeface="Lato"/>
                <a:sym typeface="Lato"/>
              </a:rPr>
              <a:t> we use?</a:t>
            </a:r>
            <a:endParaRPr>
              <a:solidFill>
                <a:srgbClr val="980000"/>
              </a:solidFill>
              <a:latin typeface="Lato"/>
              <a:ea typeface="Lato"/>
              <a:cs typeface="Lato"/>
              <a:sym typeface="Lato"/>
            </a:endParaRPr>
          </a:p>
        </p:txBody>
      </p:sp>
      <p:sp>
        <p:nvSpPr>
          <p:cNvPr id="163" name="Google Shape;163;p21"/>
          <p:cNvSpPr/>
          <p:nvPr/>
        </p:nvSpPr>
        <p:spPr>
          <a:xfrm>
            <a:off x="2876612" y="6834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164" name="Google Shape;164;p21"/>
          <p:cNvPicPr preferRelativeResize="0"/>
          <p:nvPr/>
        </p:nvPicPr>
        <p:blipFill rotWithShape="1">
          <a:blip r:embed="rId4">
            <a:alphaModFix/>
          </a:blip>
          <a:srcRect b="0" l="0" r="0" t="0"/>
          <a:stretch/>
        </p:blipFill>
        <p:spPr>
          <a:xfrm>
            <a:off x="514350" y="253028"/>
            <a:ext cx="1953141" cy="716559"/>
          </a:xfrm>
          <a:prstGeom prst="rect">
            <a:avLst/>
          </a:prstGeom>
          <a:noFill/>
          <a:ln>
            <a:noFill/>
          </a:ln>
        </p:spPr>
      </p:pic>
      <p:sp>
        <p:nvSpPr>
          <p:cNvPr id="165" name="Google Shape;165;p21"/>
          <p:cNvSpPr txBox="1"/>
          <p:nvPr/>
        </p:nvSpPr>
        <p:spPr>
          <a:xfrm>
            <a:off x="7687448" y="5593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166" name="Google Shape;166;p21"/>
          <p:cNvSpPr/>
          <p:nvPr/>
        </p:nvSpPr>
        <p:spPr>
          <a:xfrm>
            <a:off x="0" y="38285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167" name="Google Shape;167;p21"/>
          <p:cNvSpPr/>
          <p:nvPr/>
        </p:nvSpPr>
        <p:spPr>
          <a:xfrm>
            <a:off x="8918737" y="38285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168" name="Google Shape;168;p21"/>
          <p:cNvSpPr txBox="1"/>
          <p:nvPr/>
        </p:nvSpPr>
        <p:spPr>
          <a:xfrm>
            <a:off x="2689825" y="338700"/>
            <a:ext cx="5673900" cy="43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
              </a:spcBef>
              <a:spcAft>
                <a:spcPts val="0"/>
              </a:spcAft>
              <a:buNone/>
            </a:pPr>
            <a:r>
              <a:rPr b="1" lang="en" sz="1800">
                <a:solidFill>
                  <a:schemeClr val="accent1"/>
                </a:solidFill>
                <a:latin typeface="Lato"/>
                <a:ea typeface="Lato"/>
                <a:cs typeface="Lato"/>
                <a:sym typeface="Lato"/>
              </a:rPr>
              <a:t>Overview of the 3D-HYPER-FLEX-LION Network</a:t>
            </a:r>
            <a:endParaRPr b="1" sz="1800"/>
          </a:p>
        </p:txBody>
      </p:sp>
      <p:sp>
        <p:nvSpPr>
          <p:cNvPr id="169" name="Google Shape;169;p21"/>
          <p:cNvSpPr txBox="1"/>
          <p:nvPr/>
        </p:nvSpPr>
        <p:spPr>
          <a:xfrm>
            <a:off x="3429550" y="3464975"/>
            <a:ext cx="4262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Figure: All-to-all topology between N nodes.</a:t>
            </a:r>
            <a:endParaRPr sz="10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nvSpPr>
        <p:spPr>
          <a:xfrm>
            <a:off x="4403137" y="1707356"/>
            <a:ext cx="331101"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orbel"/>
                <a:ea typeface="Corbel"/>
                <a:cs typeface="Corbel"/>
                <a:sym typeface="Corbel"/>
              </a:rPr>
              <a:t>(b)</a:t>
            </a:r>
            <a:endParaRPr sz="1100"/>
          </a:p>
        </p:txBody>
      </p:sp>
      <p:pic>
        <p:nvPicPr>
          <p:cNvPr descr="Diagram, schematic&#10;&#10;Description automatically generated" id="175" name="Google Shape;175;p22"/>
          <p:cNvPicPr preferRelativeResize="0"/>
          <p:nvPr>
            <p:ph idx="1" type="body"/>
          </p:nvPr>
        </p:nvPicPr>
        <p:blipFill rotWithShape="1">
          <a:blip r:embed="rId3">
            <a:alphaModFix/>
          </a:blip>
          <a:srcRect b="0" l="0" r="0" t="0"/>
          <a:stretch/>
        </p:blipFill>
        <p:spPr>
          <a:xfrm>
            <a:off x="3411725" y="650450"/>
            <a:ext cx="3932100" cy="2999400"/>
          </a:xfrm>
          <a:prstGeom prst="rect">
            <a:avLst/>
          </a:prstGeom>
          <a:noFill/>
          <a:ln>
            <a:noFill/>
          </a:ln>
        </p:spPr>
      </p:pic>
      <p:sp>
        <p:nvSpPr>
          <p:cNvPr id="176" name="Google Shape;176;p22"/>
          <p:cNvSpPr txBox="1"/>
          <p:nvPr/>
        </p:nvSpPr>
        <p:spPr>
          <a:xfrm>
            <a:off x="2683075" y="191150"/>
            <a:ext cx="5263200" cy="6879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200"/>
              </a:spcBef>
              <a:spcAft>
                <a:spcPts val="0"/>
              </a:spcAft>
              <a:buNone/>
            </a:pPr>
            <a:r>
              <a:rPr b="1" lang="en" sz="1800">
                <a:solidFill>
                  <a:schemeClr val="accent1"/>
                </a:solidFill>
                <a:latin typeface="Lato"/>
                <a:ea typeface="Lato"/>
                <a:cs typeface="Lato"/>
                <a:sym typeface="Lato"/>
              </a:rPr>
              <a:t>Overview of the 3D-HYPER-FLEX-LION Network</a:t>
            </a:r>
            <a:endParaRPr b="1" sz="1800"/>
          </a:p>
          <a:p>
            <a:pPr indent="0" lvl="0" marL="0" marR="0" rtl="0" algn="l">
              <a:spcBef>
                <a:spcPts val="0"/>
              </a:spcBef>
              <a:spcAft>
                <a:spcPts val="0"/>
              </a:spcAft>
              <a:buNone/>
            </a:pPr>
            <a:r>
              <a:t/>
            </a:r>
            <a:endParaRPr b="1" sz="2400">
              <a:solidFill>
                <a:srgbClr val="40BAD2"/>
              </a:solidFill>
              <a:latin typeface="Corbel"/>
              <a:ea typeface="Corbel"/>
              <a:cs typeface="Corbel"/>
              <a:sym typeface="Corbel"/>
            </a:endParaRPr>
          </a:p>
        </p:txBody>
      </p:sp>
      <p:sp>
        <p:nvSpPr>
          <p:cNvPr id="177" name="Google Shape;177;p22"/>
          <p:cNvSpPr/>
          <p:nvPr/>
        </p:nvSpPr>
        <p:spPr>
          <a:xfrm>
            <a:off x="2876612" y="531097"/>
            <a:ext cx="4742804" cy="13097"/>
          </a:xfrm>
          <a:custGeom>
            <a:rect b="b" l="l" r="r" t="t"/>
            <a:pathLst>
              <a:path extrusionOk="0" h="69850" w="25294954">
                <a:moveTo>
                  <a:pt x="25004123" y="0"/>
                </a:moveTo>
                <a:lnTo>
                  <a:pt x="0" y="0"/>
                </a:lnTo>
                <a:lnTo>
                  <a:pt x="0" y="69850"/>
                </a:lnTo>
                <a:lnTo>
                  <a:pt x="25294954" y="69850"/>
                </a:lnTo>
                <a:lnTo>
                  <a:pt x="25294954" y="0"/>
                </a:lnTo>
                <a:close/>
              </a:path>
            </a:pathLst>
          </a:custGeom>
          <a:solidFill>
            <a:srgbClr val="000000"/>
          </a:solidFill>
          <a:ln>
            <a:noFill/>
          </a:ln>
        </p:spPr>
      </p:sp>
      <p:pic>
        <p:nvPicPr>
          <p:cNvPr id="178" name="Google Shape;178;p22"/>
          <p:cNvPicPr preferRelativeResize="0"/>
          <p:nvPr/>
        </p:nvPicPr>
        <p:blipFill rotWithShape="1">
          <a:blip r:embed="rId4">
            <a:alphaModFix/>
          </a:blip>
          <a:srcRect b="0" l="0" r="0" t="0"/>
          <a:stretch/>
        </p:blipFill>
        <p:spPr>
          <a:xfrm>
            <a:off x="514350" y="176828"/>
            <a:ext cx="1953141" cy="716559"/>
          </a:xfrm>
          <a:prstGeom prst="rect">
            <a:avLst/>
          </a:prstGeom>
          <a:noFill/>
          <a:ln>
            <a:noFill/>
          </a:ln>
        </p:spPr>
      </p:pic>
      <p:sp>
        <p:nvSpPr>
          <p:cNvPr id="179" name="Google Shape;179;p22"/>
          <p:cNvSpPr txBox="1"/>
          <p:nvPr/>
        </p:nvSpPr>
        <p:spPr>
          <a:xfrm>
            <a:off x="7687448" y="483105"/>
            <a:ext cx="942300" cy="10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lang="en" sz="700">
                <a:latin typeface="Poppins Medium"/>
                <a:ea typeface="Poppins Medium"/>
                <a:cs typeface="Poppins Medium"/>
                <a:sym typeface="Poppins Medium"/>
              </a:rPr>
              <a:t>March  2022</a:t>
            </a:r>
            <a:endParaRPr sz="700"/>
          </a:p>
        </p:txBody>
      </p:sp>
      <p:sp>
        <p:nvSpPr>
          <p:cNvPr id="180" name="Google Shape;180;p22"/>
          <p:cNvSpPr/>
          <p:nvPr/>
        </p:nvSpPr>
        <p:spPr>
          <a:xfrm>
            <a:off x="0" y="3752398"/>
            <a:ext cx="225171" cy="1390536"/>
          </a:xfrm>
          <a:custGeom>
            <a:rect b="b" l="l" r="r" t="t"/>
            <a:pathLst>
              <a:path extrusionOk="0" h="941141" w="152400">
                <a:moveTo>
                  <a:pt x="0" y="0"/>
                </a:moveTo>
                <a:lnTo>
                  <a:pt x="152400" y="0"/>
                </a:lnTo>
                <a:lnTo>
                  <a:pt x="152400" y="941141"/>
                </a:lnTo>
                <a:lnTo>
                  <a:pt x="0" y="941141"/>
                </a:lnTo>
                <a:close/>
              </a:path>
            </a:pathLst>
          </a:custGeom>
          <a:solidFill>
            <a:srgbClr val="1D7144"/>
          </a:solidFill>
          <a:ln>
            <a:noFill/>
          </a:ln>
        </p:spPr>
      </p:sp>
      <p:sp>
        <p:nvSpPr>
          <p:cNvPr id="181" name="Google Shape;181;p22"/>
          <p:cNvSpPr/>
          <p:nvPr/>
        </p:nvSpPr>
        <p:spPr>
          <a:xfrm>
            <a:off x="8918737" y="3752398"/>
            <a:ext cx="225171" cy="1390536"/>
          </a:xfrm>
          <a:custGeom>
            <a:rect b="b" l="l" r="r" t="t"/>
            <a:pathLst>
              <a:path extrusionOk="0" h="941141" w="152400">
                <a:moveTo>
                  <a:pt x="0" y="0"/>
                </a:moveTo>
                <a:lnTo>
                  <a:pt x="152400" y="0"/>
                </a:lnTo>
                <a:lnTo>
                  <a:pt x="152400" y="941141"/>
                </a:lnTo>
                <a:lnTo>
                  <a:pt x="0" y="941141"/>
                </a:lnTo>
                <a:close/>
              </a:path>
            </a:pathLst>
          </a:custGeom>
          <a:solidFill>
            <a:srgbClr val="005CE6"/>
          </a:solidFill>
          <a:ln>
            <a:noFill/>
          </a:ln>
        </p:spPr>
      </p:sp>
      <p:sp>
        <p:nvSpPr>
          <p:cNvPr id="182" name="Google Shape;182;p22"/>
          <p:cNvSpPr txBox="1"/>
          <p:nvPr/>
        </p:nvSpPr>
        <p:spPr>
          <a:xfrm>
            <a:off x="1287725" y="3811375"/>
            <a:ext cx="6246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ato"/>
                <a:ea typeface="Lato"/>
                <a:cs typeface="Lato"/>
                <a:sym typeface="Lato"/>
              </a:rPr>
              <a:t>Bandwidth reconfiguration is needed.</a:t>
            </a:r>
            <a:endParaRPr sz="1200">
              <a:latin typeface="Lato"/>
              <a:ea typeface="Lato"/>
              <a:cs typeface="Lato"/>
              <a:sym typeface="Lato"/>
            </a:endParaRPr>
          </a:p>
        </p:txBody>
      </p:sp>
      <p:sp>
        <p:nvSpPr>
          <p:cNvPr id="183" name="Google Shape;183;p22"/>
          <p:cNvSpPr txBox="1"/>
          <p:nvPr/>
        </p:nvSpPr>
        <p:spPr>
          <a:xfrm>
            <a:off x="2467500" y="4299825"/>
            <a:ext cx="4262700" cy="461700"/>
          </a:xfrm>
          <a:prstGeom prst="rect">
            <a:avLst/>
          </a:prstGeom>
          <a:solidFill>
            <a:srgbClr val="EA999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Lato"/>
                <a:ea typeface="Lato"/>
                <a:cs typeface="Lato"/>
                <a:sym typeface="Lato"/>
              </a:rPr>
              <a:t>How to reconfigure?</a:t>
            </a:r>
            <a:endParaRPr b="1" sz="18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