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02" r:id="rId2"/>
    <p:sldId id="320" r:id="rId3"/>
    <p:sldId id="316" r:id="rId4"/>
    <p:sldId id="317" r:id="rId5"/>
    <p:sldId id="318" r:id="rId6"/>
    <p:sldId id="319" r:id="rId7"/>
    <p:sldId id="307" r:id="rId8"/>
    <p:sldId id="308" r:id="rId9"/>
    <p:sldId id="278" r:id="rId10"/>
    <p:sldId id="310" r:id="rId11"/>
    <p:sldId id="311" r:id="rId12"/>
    <p:sldId id="312" r:id="rId13"/>
    <p:sldId id="281" r:id="rId14"/>
    <p:sldId id="313" r:id="rId15"/>
    <p:sldId id="314" r:id="rId16"/>
    <p:sldId id="315" r:id="rId17"/>
    <p:sldId id="287" r:id="rId18"/>
  </p:sldIdLst>
  <p:sldSz cx="13004800" cy="9753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6" y="-76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7E754-1FDD-4931-A383-0ACE1CBF684B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ECD3D-D849-43FE-86F7-65CCAFDDE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27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D1F68-0109-43AC-A67A-8710B30350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06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D1F68-0109-43AC-A67A-8710B30350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05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D1F68-0109-43AC-A67A-8710B30350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14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1/16/2013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50072" y="2860576"/>
            <a:ext cx="6287814" cy="205259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Garmond"/>
                <a:cs typeface="Arial" pitchFamily="34" charset="0"/>
              </a:rPr>
              <a:t>Walk through previous lecture</a:t>
            </a:r>
            <a:endParaRPr lang="en-US" sz="3600" dirty="0">
              <a:latin typeface="Garmond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89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/>
          <p:cNvSpPr txBox="1"/>
          <p:nvPr/>
        </p:nvSpPr>
        <p:spPr>
          <a:xfrm>
            <a:off x="4254500" y="825500"/>
            <a:ext cx="3465692" cy="110812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660"/>
              </a:lnSpc>
            </a:pPr>
            <a:r>
              <a:rPr lang="en-CA" sz="6000" dirty="0" smtClean="0">
                <a:latin typeface="Arial" pitchFamily="34" charset="0"/>
                <a:cs typeface="Arial" pitchFamily="34" charset="0"/>
              </a:rPr>
              <a:t>conditions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3982120" y="3724672"/>
            <a:ext cx="7295267" cy="646330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if </a:t>
            </a:r>
            <a:r>
              <a:rPr lang="en-CA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condition1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# do this</a:t>
            </a: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CA" sz="28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elif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condition2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CA" sz="2800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	 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# do this</a:t>
            </a:r>
          </a:p>
          <a:p>
            <a:pPr>
              <a:lnSpc>
                <a:spcPts val="4200"/>
              </a:lnSpc>
            </a:pPr>
            <a:endParaRPr lang="en-CA" sz="2800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Example: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if </a:t>
            </a:r>
            <a:r>
              <a:rPr lang="en-CA" sz="28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8</a:t>
            </a:r>
            <a:r>
              <a:rPr lang="en-CA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sz="2800" b="1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CA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9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   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CA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 get printed!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 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CA" sz="28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elif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8 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&gt;</a:t>
            </a:r>
            <a:r>
              <a:rPr lang="en-CA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9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en-CA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CA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 don’t get printed!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endParaRPr lang="en-CA" sz="28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endParaRPr lang="en-CA" sz="28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endParaRPr lang="en-CA" sz="2800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3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/>
          <p:cNvSpPr txBox="1"/>
          <p:nvPr/>
        </p:nvSpPr>
        <p:spPr>
          <a:xfrm>
            <a:off x="4254500" y="825500"/>
            <a:ext cx="3465692" cy="110812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660"/>
              </a:lnSpc>
            </a:pPr>
            <a:r>
              <a:rPr lang="en-CA" sz="6000" dirty="0" smtClean="0">
                <a:latin typeface="Arial" pitchFamily="34" charset="0"/>
                <a:cs typeface="Arial" pitchFamily="34" charset="0"/>
              </a:rPr>
              <a:t>conditions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3118023" y="1969163"/>
            <a:ext cx="8281113" cy="700191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if </a:t>
            </a:r>
            <a:r>
              <a:rPr lang="en-CA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condition1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   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# do this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CA" sz="28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elif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condition2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CA" sz="2800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	 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# do this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  <a:endParaRPr lang="en-CA" sz="28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CA" sz="2800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	   # do this</a:t>
            </a:r>
          </a:p>
          <a:p>
            <a:pPr>
              <a:lnSpc>
                <a:spcPts val="4200"/>
              </a:lnSpc>
            </a:pP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Example: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if </a:t>
            </a:r>
            <a:r>
              <a:rPr lang="en-CA" sz="28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8</a:t>
            </a:r>
            <a:r>
              <a:rPr lang="en-CA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sz="2800" b="1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CA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9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CA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 get printed!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CA" sz="28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elif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sz="28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8</a:t>
            </a:r>
            <a:r>
              <a:rPr lang="en-CA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sz="2800" b="1" dirty="0">
                <a:latin typeface="Consolas" pitchFamily="49" charset="0"/>
                <a:cs typeface="Consolas" pitchFamily="49" charset="0"/>
              </a:rPr>
              <a:t>&gt;</a:t>
            </a:r>
            <a:r>
              <a:rPr lang="en-CA" sz="28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9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  <a:endParaRPr lang="en-CA" sz="28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CA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 don’t get printed!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endParaRPr lang="en-CA" sz="2800" b="1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  <a:endParaRPr lang="en-CA" sz="28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en-CA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CA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 also don’t </a:t>
            </a:r>
            <a:r>
              <a:rPr lang="en-CA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get printed</a:t>
            </a:r>
            <a:r>
              <a:rPr lang="en-CA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!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endParaRPr lang="en-CA" sz="2800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1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0152" y="2284511"/>
            <a:ext cx="4281172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Garamond" pitchFamily="18" charset="0"/>
              </a:rPr>
              <a:t>True and True is True</a:t>
            </a:r>
          </a:p>
          <a:p>
            <a:r>
              <a:rPr lang="en-US" sz="3600" dirty="0">
                <a:latin typeface="Garamond" pitchFamily="18" charset="0"/>
              </a:rPr>
              <a:t>True and False is False</a:t>
            </a:r>
          </a:p>
          <a:p>
            <a:r>
              <a:rPr lang="en-US" sz="3600" dirty="0">
                <a:latin typeface="Garamond" pitchFamily="18" charset="0"/>
              </a:rPr>
              <a:t>False and True is False</a:t>
            </a:r>
          </a:p>
          <a:p>
            <a:r>
              <a:rPr lang="en-US" sz="3600" dirty="0">
                <a:latin typeface="Garamond" pitchFamily="18" charset="0"/>
              </a:rPr>
              <a:t>False and False is False</a:t>
            </a:r>
          </a:p>
          <a:p>
            <a:endParaRPr lang="en-US" sz="3600" dirty="0">
              <a:latin typeface="Garamond" pitchFamily="18" charset="0"/>
            </a:endParaRPr>
          </a:p>
          <a:p>
            <a:r>
              <a:rPr lang="en-US" sz="3600" dirty="0">
                <a:latin typeface="Garamond" pitchFamily="18" charset="0"/>
              </a:rPr>
              <a:t>True or True is True</a:t>
            </a:r>
          </a:p>
          <a:p>
            <a:r>
              <a:rPr lang="en-US" sz="3600" dirty="0">
                <a:latin typeface="Garamond" pitchFamily="18" charset="0"/>
              </a:rPr>
              <a:t>True or False is True</a:t>
            </a:r>
          </a:p>
          <a:p>
            <a:r>
              <a:rPr lang="en-US" sz="3600" dirty="0">
                <a:latin typeface="Garamond" pitchFamily="18" charset="0"/>
              </a:rPr>
              <a:t>False or True is True</a:t>
            </a:r>
          </a:p>
          <a:p>
            <a:r>
              <a:rPr lang="en-US" sz="3600" dirty="0">
                <a:latin typeface="Garamond" pitchFamily="18" charset="0"/>
              </a:rPr>
              <a:t>False or False is False</a:t>
            </a:r>
          </a:p>
          <a:p>
            <a:endParaRPr lang="en-US" sz="3600" dirty="0">
              <a:latin typeface="Garamond" pitchFamily="18" charset="0"/>
            </a:endParaRPr>
          </a:p>
          <a:p>
            <a:r>
              <a:rPr lang="en-US" sz="3600" dirty="0">
                <a:latin typeface="Garamond" pitchFamily="18" charset="0"/>
              </a:rPr>
              <a:t>Not True is False</a:t>
            </a:r>
          </a:p>
          <a:p>
            <a:r>
              <a:rPr lang="en-US" sz="3600" dirty="0">
                <a:latin typeface="Garamond" pitchFamily="18" charset="0"/>
              </a:rPr>
              <a:t>Not False is 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90032" y="988368"/>
            <a:ext cx="6643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>
                <a:latin typeface="Arial" pitchFamily="34" charset="0"/>
                <a:cs typeface="Arial" pitchFamily="34" charset="0"/>
              </a:rPr>
              <a:t>Boolean Operators</a:t>
            </a:r>
            <a:endParaRPr lang="en-US" sz="6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03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/>
          <p:cNvSpPr txBox="1"/>
          <p:nvPr/>
        </p:nvSpPr>
        <p:spPr>
          <a:xfrm>
            <a:off x="2897692" y="879434"/>
            <a:ext cx="7144584" cy="110812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>
              <a:lnSpc>
                <a:spcPts val="9660"/>
              </a:lnSpc>
            </a:pPr>
            <a:r>
              <a:rPr lang="en-CA" sz="6000" dirty="0" smtClean="0">
                <a:latin typeface="Arial" pitchFamily="34" charset="0"/>
                <a:cs typeface="Arial" pitchFamily="34" charset="0"/>
              </a:rPr>
              <a:t>Boolean expressions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2855505" y="3148608"/>
            <a:ext cx="6900928" cy="32316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if  </a:t>
            </a:r>
            <a:r>
              <a:rPr lang="en-CA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condition1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or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CA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condition2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# do this</a:t>
            </a:r>
          </a:p>
          <a:p>
            <a:pPr>
              <a:lnSpc>
                <a:spcPts val="4200"/>
              </a:lnSpc>
            </a:pPr>
            <a:endParaRPr lang="en-CA" sz="2800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Example: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if  </a:t>
            </a:r>
            <a:r>
              <a:rPr lang="en-CA" sz="2800" b="1" dirty="0">
                <a:latin typeface="Consolas" pitchFamily="49" charset="0"/>
                <a:cs typeface="Consolas" pitchFamily="49" charset="0"/>
              </a:rPr>
              <a:t>8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&gt; 7  </a:t>
            </a: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or</a:t>
            </a:r>
            <a:r>
              <a:rPr lang="en-CA" sz="2800" b="1" dirty="0">
                <a:latin typeface="Consolas" pitchFamily="49" charset="0"/>
                <a:cs typeface="Consolas" pitchFamily="49" charset="0"/>
              </a:rPr>
              <a:t>  8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&gt; 10:</a:t>
            </a:r>
            <a:endParaRPr lang="en-CA" sz="28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CA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 get printed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endParaRPr lang="en-CA" sz="28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073400" y="6070600"/>
            <a:ext cx="65" cy="105157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endParaRPr lang="en-CA" sz="4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4140"/>
              </a:lnSpc>
            </a:pPr>
            <a:endParaRPr lang="en-CA" sz="4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/>
          <p:cNvSpPr txBox="1"/>
          <p:nvPr/>
        </p:nvSpPr>
        <p:spPr>
          <a:xfrm>
            <a:off x="2897692" y="879434"/>
            <a:ext cx="7144584" cy="110812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>
              <a:lnSpc>
                <a:spcPts val="9660"/>
              </a:lnSpc>
            </a:pPr>
            <a:r>
              <a:rPr lang="en-CA" sz="6000" dirty="0" smtClean="0">
                <a:latin typeface="Arial" pitchFamily="34" charset="0"/>
                <a:cs typeface="Arial" pitchFamily="34" charset="0"/>
              </a:rPr>
              <a:t>Boolean expressions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2855505" y="3148608"/>
            <a:ext cx="7098097" cy="32316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if  </a:t>
            </a:r>
            <a:r>
              <a:rPr lang="en-CA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condition1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and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CA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condition2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# do this</a:t>
            </a:r>
          </a:p>
          <a:p>
            <a:pPr>
              <a:lnSpc>
                <a:spcPts val="4200"/>
              </a:lnSpc>
            </a:pPr>
            <a:endParaRPr lang="en-CA" sz="2800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Example: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if  </a:t>
            </a:r>
            <a:r>
              <a:rPr lang="en-CA" sz="2800" b="1" dirty="0">
                <a:latin typeface="Consolas" pitchFamily="49" charset="0"/>
                <a:cs typeface="Consolas" pitchFamily="49" charset="0"/>
              </a:rPr>
              <a:t>8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&gt; 7 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and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CA" sz="2800" b="1" dirty="0">
                <a:latin typeface="Consolas" pitchFamily="49" charset="0"/>
                <a:cs typeface="Consolas" pitchFamily="49" charset="0"/>
              </a:rPr>
              <a:t>8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&gt; 10:</a:t>
            </a:r>
            <a:endParaRPr lang="en-CA" sz="28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CA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 don’t get printed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endParaRPr lang="en-CA" sz="28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073400" y="6070600"/>
            <a:ext cx="65" cy="105157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endParaRPr lang="en-CA" sz="4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4140"/>
              </a:lnSpc>
            </a:pPr>
            <a:endParaRPr lang="en-CA" sz="4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76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/>
          <p:nvPr/>
        </p:nvSpPr>
        <p:spPr>
          <a:xfrm>
            <a:off x="5350272" y="1032495"/>
            <a:ext cx="1840247" cy="110812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>
              <a:lnSpc>
                <a:spcPts val="9660"/>
              </a:lnSpc>
            </a:pPr>
            <a:r>
              <a:rPr lang="en-CA" sz="6000" dirty="0" smtClean="0">
                <a:latin typeface="Arial" pitchFamily="34" charset="0"/>
                <a:cs typeface="Arial" pitchFamily="34" charset="0"/>
              </a:rPr>
              <a:t>loops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34048" y="2920191"/>
            <a:ext cx="6888424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for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iterating_var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in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sequence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# do this again and again</a:t>
            </a:r>
          </a:p>
          <a:p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Example: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</a:t>
            </a:r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n-US" sz="2800" b="1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index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range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):</a:t>
            </a:r>
          </a:p>
          <a:p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index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6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/>
          <p:nvPr/>
        </p:nvSpPr>
        <p:spPr>
          <a:xfrm>
            <a:off x="5350272" y="1032495"/>
            <a:ext cx="1840247" cy="110812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>
              <a:lnSpc>
                <a:spcPts val="9660"/>
              </a:lnSpc>
            </a:pPr>
            <a:r>
              <a:rPr lang="en-CA" sz="6000" dirty="0" smtClean="0">
                <a:latin typeface="Arial" pitchFamily="34" charset="0"/>
                <a:cs typeface="Arial" pitchFamily="34" charset="0"/>
              </a:rPr>
              <a:t>loops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34048" y="2920191"/>
            <a:ext cx="669125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while </a:t>
            </a:r>
            <a:r>
              <a:rPr lang="en-US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condition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    # do this again and again</a:t>
            </a:r>
          </a:p>
          <a:p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Example: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while </a:t>
            </a:r>
            <a:r>
              <a:rPr lang="en-US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index</a:t>
            </a:r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index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45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32100" y="4826000"/>
            <a:ext cx="5900654" cy="106965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315"/>
              </a:lnSpc>
            </a:pPr>
            <a:r>
              <a:rPr lang="en-CA" sz="6000" dirty="0" smtClean="0">
                <a:latin typeface="Arial" pitchFamily="34" charset="0"/>
                <a:cs typeface="Arial" pitchFamily="34" charset="0"/>
              </a:rPr>
              <a:t>to be continued...</a:t>
            </a:r>
          </a:p>
        </p:txBody>
      </p:sp>
      <p:sp>
        <p:nvSpPr>
          <p:cNvPr id="2" name="Rectangle 1"/>
          <p:cNvSpPr/>
          <p:nvPr/>
        </p:nvSpPr>
        <p:spPr>
          <a:xfrm>
            <a:off x="3262040" y="3436640"/>
            <a:ext cx="56166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/>
              <a:t>Tc</a:t>
            </a:r>
            <a:r>
              <a:rPr lang="en-US" sz="4800" dirty="0"/>
              <a:t> = (5/9)*(Tf-32);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crpc.rice.edu/Images/TSP/tsp_s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808" y="3364632"/>
            <a:ext cx="5238750" cy="383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798544" y="2572544"/>
            <a:ext cx="36681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Questions:</a:t>
            </a:r>
          </a:p>
          <a:p>
            <a:endParaRPr lang="en-US" dirty="0" smtClean="0"/>
          </a:p>
          <a:p>
            <a:r>
              <a:rPr lang="en-US"/>
              <a:t>	</a:t>
            </a:r>
            <a:r>
              <a:rPr lang="en-US" smtClean="0"/>
              <a:t>How many tours are there?</a:t>
            </a:r>
            <a:endParaRPr lang="en-US" dirty="0"/>
          </a:p>
          <a:p>
            <a:r>
              <a:rPr lang="en-US" dirty="0" smtClean="0"/>
              <a:t>	How do you solve it?</a:t>
            </a:r>
          </a:p>
          <a:p>
            <a:r>
              <a:rPr lang="en-US" dirty="0"/>
              <a:t>	</a:t>
            </a:r>
            <a:r>
              <a:rPr lang="en-US" dirty="0" smtClean="0"/>
              <a:t>How fast can you solve it?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1263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2912308" y="3148608"/>
            <a:ext cx="7190492" cy="22057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24"/>
              </a:lnSpc>
            </a:pPr>
            <a:r>
              <a:rPr lang="en-CA" sz="3600" dirty="0" smtClean="0">
                <a:latin typeface="Garmond"/>
                <a:cs typeface="Arial" pitchFamily="34" charset="0"/>
              </a:rPr>
              <a:t>       how </a:t>
            </a:r>
            <a:r>
              <a:rPr lang="en-CA" sz="3600" dirty="0">
                <a:latin typeface="Garmond"/>
                <a:cs typeface="Arial" pitchFamily="34" charset="0"/>
              </a:rPr>
              <a:t>to run a  python </a:t>
            </a:r>
            <a:r>
              <a:rPr lang="en-CA" sz="3600" dirty="0" smtClean="0">
                <a:latin typeface="Garmond"/>
                <a:cs typeface="Arial" pitchFamily="34" charset="0"/>
              </a:rPr>
              <a:t>program</a:t>
            </a:r>
          </a:p>
          <a:p>
            <a:pPr algn="ctr">
              <a:lnSpc>
                <a:spcPts val="8624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$ python 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hello.py</a:t>
            </a:r>
          </a:p>
        </p:txBody>
      </p:sp>
    </p:spTree>
    <p:extLst>
      <p:ext uri="{BB962C8B-B14F-4D97-AF65-F5344CB8AC3E}">
        <p14:creationId xmlns:p14="http://schemas.microsoft.com/office/powerpoint/2010/main" val="51171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53364" y="916362"/>
            <a:ext cx="6043642" cy="1015663"/>
          </a:xfrm>
          <a:prstGeom prst="rect">
            <a:avLst/>
          </a:prstGeom>
          <a:noFill/>
        </p:spPr>
        <p:txBody>
          <a:bodyPr wrap="none" lIns="91430" tIns="45715" rIns="91430" bIns="45715" rtlCol="0">
            <a:spAutoFit/>
          </a:bodyPr>
          <a:lstStyle/>
          <a:p>
            <a:pPr algn="ctr"/>
            <a:r>
              <a:rPr lang="en-US" sz="6000" dirty="0">
                <a:latin typeface="Arial" pitchFamily="34" charset="0"/>
                <a:cs typeface="Arial" pitchFamily="34" charset="0"/>
              </a:rPr>
              <a:t>Functions in </a:t>
            </a:r>
            <a:r>
              <a:rPr lang="en-US" sz="6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print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737" y="2572546"/>
            <a:ext cx="11342689" cy="440119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print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hello" 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+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"world"          </a:t>
            </a:r>
            <a:r>
              <a:rPr lang="en-US" sz="2800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# concatenation </a:t>
            </a:r>
            <a:endParaRPr lang="en-US" sz="2800" b="1" dirty="0" smtClean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helloworld</a:t>
            </a:r>
            <a:endParaRPr lang="en-US" sz="2800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print </a:t>
            </a:r>
            <a:r>
              <a:rPr lang="en-US" sz="2800" b="1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len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8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helloworld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)          </a:t>
            </a:r>
            <a:r>
              <a:rPr lang="en-US" sz="2800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# </a:t>
            </a: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length</a:t>
            </a:r>
          </a:p>
          <a:p>
            <a:r>
              <a:rPr lang="en-US" sz="2800" b="1" dirty="0">
                <a:latin typeface="Consolas" pitchFamily="49" charset="0"/>
                <a:cs typeface="Consolas" pitchFamily="49" charset="0"/>
              </a:rPr>
              <a:t>10</a:t>
            </a:r>
            <a:endParaRPr lang="en-US" sz="2800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print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8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hello"</a:t>
            </a:r>
            <a:r>
              <a:rPr lang="en-US" sz="2800" b="1" dirty="0" err="1" smtClean="0">
                <a:latin typeface="Consolas" pitchFamily="49" charset="0"/>
                <a:cs typeface="Consolas" pitchFamily="49" charset="0"/>
              </a:rPr>
              <a:t>.upper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()            </a:t>
            </a:r>
            <a:r>
              <a:rPr lang="en-US" sz="2800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upper </a:t>
            </a: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case</a:t>
            </a:r>
          </a:p>
          <a:p>
            <a:r>
              <a:rPr lang="en-US" sz="2800" b="1" dirty="0">
                <a:latin typeface="Consolas" pitchFamily="49" charset="0"/>
                <a:cs typeface="Consolas" pitchFamily="49" charset="0"/>
              </a:rPr>
              <a:t>HELLO</a:t>
            </a:r>
          </a:p>
          <a:p>
            <a:r>
              <a:rPr lang="en-US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</a:t>
            </a:r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8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HELLO"</a:t>
            </a:r>
            <a:r>
              <a:rPr lang="en-US" sz="2800" b="1" dirty="0" err="1" smtClean="0">
                <a:latin typeface="Consolas" pitchFamily="49" charset="0"/>
                <a:cs typeface="Consolas" pitchFamily="49" charset="0"/>
              </a:rPr>
              <a:t>.lower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()            </a:t>
            </a:r>
            <a:r>
              <a:rPr lang="en-US" sz="2800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# lower </a:t>
            </a: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case</a:t>
            </a:r>
          </a:p>
          <a:p>
            <a:r>
              <a:rPr lang="en-US" sz="2800" b="1" dirty="0">
                <a:latin typeface="Consolas" pitchFamily="49" charset="0"/>
                <a:cs typeface="Consolas" pitchFamily="49" charset="0"/>
              </a:rPr>
              <a:t>hello</a:t>
            </a:r>
            <a:endParaRPr lang="en-US" sz="2800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print </a:t>
            </a:r>
            <a:r>
              <a:rPr lang="en-US" sz="2800" b="1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3.14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                 </a:t>
            </a:r>
            <a:r>
              <a:rPr lang="en-US" sz="2800" b="1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# string </a:t>
            </a: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conversion</a:t>
            </a:r>
          </a:p>
          <a:p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3.14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/>
          <p:nvPr/>
        </p:nvSpPr>
        <p:spPr>
          <a:xfrm>
            <a:off x="8166038" y="4978403"/>
            <a:ext cx="65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79"/>
              </a:lnSpc>
            </a:pPr>
            <a:endParaRPr lang="en-CA" sz="6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679"/>
              </a:lnSpc>
            </a:pPr>
            <a:endParaRPr lang="en-CA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118025" y="412305"/>
            <a:ext cx="6629400" cy="1595967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rial" pitchFamily="34" charset="0"/>
                <a:cs typeface="Arial" pitchFamily="34" charset="0"/>
              </a:rPr>
              <a:t>Primitive Types</a:t>
            </a:r>
            <a:endParaRPr lang="en-US" sz="6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378127"/>
              </p:ext>
            </p:extLst>
          </p:nvPr>
        </p:nvGraphicFramePr>
        <p:xfrm>
          <a:off x="2253928" y="3286763"/>
          <a:ext cx="866986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956"/>
                <a:gridCol w="2889956"/>
                <a:gridCol w="2889956"/>
              </a:tblGrid>
              <a:tr h="13985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pitchFamily="18" charset="0"/>
                          <a:cs typeface="Arial" pitchFamily="34" charset="0"/>
                        </a:rPr>
                        <a:t>Name</a:t>
                      </a:r>
                      <a:endParaRPr lang="en-US" sz="2400" dirty="0"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pitchFamily="18" charset="0"/>
                          <a:cs typeface="Arial" pitchFamily="34" charset="0"/>
                        </a:rPr>
                        <a:t>Description</a:t>
                      </a:r>
                      <a:endParaRPr lang="en-US" sz="2400" dirty="0"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pitchFamily="18" charset="0"/>
                          <a:cs typeface="Arial" pitchFamily="34" charset="0"/>
                        </a:rPr>
                        <a:t>Size</a:t>
                      </a:r>
                      <a:endParaRPr lang="en-US" sz="2400" dirty="0"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Garamond" pitchFamily="18" charset="0"/>
                          <a:cs typeface="Arial" pitchFamily="34" charset="0"/>
                        </a:rPr>
                        <a:t>int</a:t>
                      </a:r>
                      <a:r>
                        <a:rPr lang="en-US" sz="2400" b="1" baseline="0" dirty="0" smtClean="0">
                          <a:latin typeface="Garamond" pitchFamily="18" charset="0"/>
                          <a:cs typeface="Arial" pitchFamily="34" charset="0"/>
                        </a:rPr>
                        <a:t> </a:t>
                      </a:r>
                      <a:endParaRPr lang="en-US" sz="2400" b="1" dirty="0"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Garamond" pitchFamily="18" charset="0"/>
                          <a:cs typeface="Arial" pitchFamily="34" charset="0"/>
                        </a:rPr>
                        <a:t>Integer</a:t>
                      </a:r>
                      <a:endParaRPr lang="en-US" sz="2400" b="1" dirty="0"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itchFamily="18" charset="0"/>
                          <a:ea typeface="+mn-ea"/>
                          <a:cs typeface="Arial" pitchFamily="34" charset="0"/>
                        </a:rPr>
                        <a:t>4 bytes</a:t>
                      </a:r>
                      <a:endParaRPr lang="en-US" sz="24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itchFamily="18" charset="0"/>
                          <a:ea typeface="+mn-ea"/>
                          <a:cs typeface="Arial" pitchFamily="34" charset="0"/>
                        </a:rPr>
                        <a:t>float</a:t>
                      </a:r>
                      <a:endParaRPr lang="en-US" sz="24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itchFamily="18" charset="0"/>
                          <a:ea typeface="+mn-ea"/>
                          <a:cs typeface="Arial" pitchFamily="34" charset="0"/>
                        </a:rPr>
                        <a:t>Floating point number</a:t>
                      </a:r>
                      <a:endParaRPr lang="en-US" sz="24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itchFamily="18" charset="0"/>
                          <a:ea typeface="+mn-ea"/>
                          <a:cs typeface="Arial" pitchFamily="34" charset="0"/>
                        </a:rPr>
                        <a:t>4 bytes</a:t>
                      </a:r>
                      <a:endParaRPr lang="en-US" sz="24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itchFamily="18" charset="0"/>
                          <a:ea typeface="+mn-ea"/>
                          <a:cs typeface="Arial" pitchFamily="34" charset="0"/>
                        </a:rPr>
                        <a:t>long</a:t>
                      </a:r>
                      <a:endParaRPr lang="en-US" sz="24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itchFamily="18" charset="0"/>
                          <a:ea typeface="+mn-ea"/>
                          <a:cs typeface="Arial" pitchFamily="34" charset="0"/>
                        </a:rPr>
                        <a:t>Long integer</a:t>
                      </a:r>
                      <a:endParaRPr lang="en-US" sz="24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itchFamily="18" charset="0"/>
                          <a:ea typeface="+mn-ea"/>
                          <a:cs typeface="Arial" pitchFamily="34" charset="0"/>
                        </a:rPr>
                        <a:t>4 bytes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24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Garamond" pitchFamily="18" charset="0"/>
                          <a:cs typeface="Arial" pitchFamily="34" charset="0"/>
                        </a:rPr>
                        <a:t>complex</a:t>
                      </a:r>
                      <a:endParaRPr lang="en-US" sz="2400" b="1" dirty="0"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Garamond" pitchFamily="18" charset="0"/>
                        </a:rPr>
                        <a:t>Complex numbers</a:t>
                      </a:r>
                      <a:endParaRPr lang="en-US" sz="2400" b="1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itchFamily="18" charset="0"/>
                          <a:ea typeface="+mn-ea"/>
                          <a:cs typeface="Arial" pitchFamily="34" charset="0"/>
                        </a:rPr>
                        <a:t>8 bytes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24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96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1454828" y="2788570"/>
            <a:ext cx="10369152" cy="248786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9660"/>
              </a:lnSpc>
            </a:pPr>
            <a:r>
              <a:rPr lang="en-CA" sz="60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</a:p>
          <a:p>
            <a:pPr algn="ctr">
              <a:lnSpc>
                <a:spcPts val="9660"/>
              </a:lnSpc>
            </a:pPr>
            <a:r>
              <a:rPr lang="en-CA" sz="6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sz="60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%d %f %s  </a:t>
            </a:r>
            <a:r>
              <a:rPr lang="en-CA" sz="6000" dirty="0">
                <a:latin typeface="Consolas" pitchFamily="49" charset="0"/>
                <a:cs typeface="Consolas" pitchFamily="49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969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"/>
          <p:cNvSpPr txBox="1"/>
          <p:nvPr/>
        </p:nvSpPr>
        <p:spPr>
          <a:xfrm>
            <a:off x="3334048" y="1708448"/>
            <a:ext cx="6416821" cy="110812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>
              <a:lnSpc>
                <a:spcPts val="9660"/>
              </a:lnSpc>
            </a:pPr>
            <a:r>
              <a:rPr lang="en-CA" sz="6000" dirty="0" smtClean="0">
                <a:latin typeface="Arial" pitchFamily="34" charset="0"/>
                <a:cs typeface="Arial" pitchFamily="34" charset="0"/>
              </a:rPr>
              <a:t>escape sequences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54766" y="4732784"/>
            <a:ext cx="74943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\n	\r	\t	\’	\”	\\ </a:t>
            </a:r>
            <a:r>
              <a:rPr lang="en-US" sz="6000" b="1" dirty="0" smtClean="0">
                <a:latin typeface="Consolas" pitchFamily="49" charset="0"/>
                <a:cs typeface="Consolas" pitchFamily="49" charset="0"/>
              </a:rPr>
              <a:t>	..</a:t>
            </a:r>
            <a:endParaRPr lang="en-US" sz="60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/>
          <p:nvPr/>
        </p:nvSpPr>
        <p:spPr>
          <a:xfrm>
            <a:off x="8166035" y="4978400"/>
            <a:ext cx="65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endParaRPr lang="en-CA" sz="6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680"/>
              </a:lnSpc>
            </a:pPr>
            <a:endParaRPr lang="en-CA" sz="6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118024" y="412304"/>
            <a:ext cx="6629400" cy="1595967"/>
          </a:xfrm>
        </p:spPr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190032" y="1996480"/>
            <a:ext cx="6629400" cy="631958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600" dirty="0">
                <a:latin typeface="Garmond"/>
              </a:rPr>
              <a:t>Addition </a:t>
            </a:r>
            <a:r>
              <a:rPr lang="en-US" sz="3600" dirty="0" smtClean="0">
                <a:latin typeface="Garmond"/>
              </a:rPr>
              <a:t>(+)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mond"/>
              </a:rPr>
              <a:t>Subtraction (-)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mond"/>
              </a:rPr>
              <a:t>Multiplication (*)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mond"/>
              </a:rPr>
              <a:t>Division (/)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mond"/>
              </a:rPr>
              <a:t>Exponentiation (**)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mond"/>
              </a:rPr>
              <a:t>Modulo </a:t>
            </a:r>
            <a:r>
              <a:rPr lang="en-US" sz="3600" dirty="0">
                <a:latin typeface="Garmond"/>
              </a:rPr>
              <a:t>(%)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/>
          <p:cNvSpPr txBox="1"/>
          <p:nvPr/>
        </p:nvSpPr>
        <p:spPr>
          <a:xfrm>
            <a:off x="4254500" y="825500"/>
            <a:ext cx="3465692" cy="110812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660"/>
              </a:lnSpc>
            </a:pPr>
            <a:r>
              <a:rPr lang="en-CA" sz="6000" dirty="0" smtClean="0">
                <a:latin typeface="Arial" pitchFamily="34" charset="0"/>
                <a:cs typeface="Arial" pitchFamily="34" charset="0"/>
              </a:rPr>
              <a:t>conditions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3982120" y="3724672"/>
            <a:ext cx="5915081" cy="377026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if </a:t>
            </a:r>
            <a:r>
              <a:rPr lang="en-CA" sz="2800" b="1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condition1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    </a:t>
            </a:r>
            <a:r>
              <a:rPr lang="en-CA" sz="28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 # do this</a:t>
            </a:r>
          </a:p>
          <a:p>
            <a:pPr>
              <a:lnSpc>
                <a:spcPts val="4200"/>
              </a:lnSpc>
            </a:pPr>
            <a:endParaRPr lang="en-CA" sz="2800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Example:</a:t>
            </a:r>
          </a:p>
          <a:p>
            <a:pPr>
              <a:lnSpc>
                <a:spcPts val="4200"/>
              </a:lnSpc>
            </a:pPr>
            <a:r>
              <a:rPr lang="en-CA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&gt;&gt;&gt; if </a:t>
            </a:r>
            <a:r>
              <a:rPr lang="en-CA" sz="28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8</a:t>
            </a:r>
            <a:r>
              <a:rPr lang="en-CA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sz="2800" b="1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CA" sz="28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9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4200"/>
              </a:lnSpc>
            </a:pP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sz="28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en-CA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CA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 get printed!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endParaRPr lang="en-CA" sz="28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4200"/>
              </a:lnSpc>
            </a:pPr>
            <a:endParaRPr lang="en-CA" sz="2800" b="1" dirty="0">
              <a:solidFill>
                <a:schemeClr val="bg1">
                  <a:lumMod val="6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352</Words>
  <Application>Microsoft Office PowerPoint</Application>
  <PresentationFormat>Custom</PresentationFormat>
  <Paragraphs>126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Walk through previous lecture</vt:lpstr>
      <vt:lpstr>TSP</vt:lpstr>
      <vt:lpstr>PowerPoint Presentation</vt:lpstr>
      <vt:lpstr>PowerPoint Presentation</vt:lpstr>
      <vt:lpstr>Primitive Types</vt:lpstr>
      <vt:lpstr>PowerPoint Presentation</vt:lpstr>
      <vt:lpstr>PowerPoint Presentation</vt:lpstr>
      <vt:lpstr>Arithmetic Operators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Investintech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A2E_Engine</dc:creator>
  <cp:lastModifiedBy>Piyush</cp:lastModifiedBy>
  <cp:revision>272</cp:revision>
  <dcterms:created xsi:type="dcterms:W3CDTF">2013-01-10T18:50:09Z</dcterms:created>
  <dcterms:modified xsi:type="dcterms:W3CDTF">2013-01-16T22:08:34Z</dcterms:modified>
</cp:coreProperties>
</file>