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6" r:id="rId2"/>
    <p:sldId id="258" r:id="rId3"/>
    <p:sldId id="319" r:id="rId4"/>
    <p:sldId id="320" r:id="rId5"/>
    <p:sldId id="321" r:id="rId6"/>
    <p:sldId id="322" r:id="rId7"/>
    <p:sldId id="261" r:id="rId8"/>
    <p:sldId id="318" r:id="rId9"/>
    <p:sldId id="265" r:id="rId10"/>
    <p:sldId id="314" r:id="rId11"/>
    <p:sldId id="267" r:id="rId12"/>
    <p:sldId id="315" r:id="rId13"/>
    <p:sldId id="269" r:id="rId14"/>
    <p:sldId id="316" r:id="rId15"/>
    <p:sldId id="311" r:id="rId16"/>
    <p:sldId id="302" r:id="rId17"/>
    <p:sldId id="273" r:id="rId18"/>
    <p:sldId id="303" r:id="rId19"/>
    <p:sldId id="310" r:id="rId20"/>
    <p:sldId id="312" r:id="rId21"/>
    <p:sldId id="275" r:id="rId22"/>
    <p:sldId id="305" r:id="rId23"/>
    <p:sldId id="287" r:id="rId24"/>
    <p:sldId id="313" r:id="rId25"/>
    <p:sldId id="317" r:id="rId26"/>
    <p:sldId id="289" r:id="rId27"/>
    <p:sldId id="290" r:id="rId28"/>
    <p:sldId id="291" r:id="rId29"/>
    <p:sldId id="294" r:id="rId30"/>
    <p:sldId id="297" r:id="rId31"/>
  </p:sldIdLst>
  <p:sldSz cx="13004800" cy="9753600"/>
  <p:notesSz cx="6858000" cy="9144000"/>
  <p:defaultTextStyle>
    <a:defPPr>
      <a:defRPr lang="en-US"/>
    </a:defPPr>
    <a:lvl1pPr marL="0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7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6" y="-76"/>
      </p:cViewPr>
      <p:guideLst>
        <p:guide orient="horz" pos="3017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9C39-1FE8-444F-B068-9EB45BB46811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F68-0109-43AC-A67A-8710B303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6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1F68-0109-43AC-A67A-8710B3035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1F68-0109-43AC-A67A-8710B30350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1F68-0109-43AC-A67A-8710B30350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1F68-0109-43AC-A67A-8710B30350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49" y="2974706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2" y="5426288"/>
            <a:ext cx="5156200" cy="2447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2"/>
            <a:ext cx="1657350" cy="11406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2"/>
            <a:ext cx="4849283" cy="11406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2" y="6153340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2" y="4058632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2" y="2234355"/>
            <a:ext cx="325331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8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6"/>
            <a:ext cx="3254596" cy="8932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2"/>
            <a:ext cx="3254596" cy="5517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6"/>
            <a:ext cx="3255873" cy="8932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2"/>
            <a:ext cx="3255873" cy="5517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4" y="381260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4" y="381259"/>
            <a:ext cx="4117798" cy="8172681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4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9" y="6703062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9" y="855616"/>
            <a:ext cx="4419600" cy="5745481"/>
          </a:xfrm>
        </p:spPr>
        <p:txBody>
          <a:bodyPr/>
          <a:lstStyle>
            <a:lvl1pPr marL="0" indent="0">
              <a:buNone/>
              <a:defRPr sz="31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9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2" y="383478"/>
            <a:ext cx="6629400" cy="159596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2" y="2234355"/>
            <a:ext cx="6629400" cy="6319585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3"/>
            <a:ext cx="1718733" cy="509823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3"/>
            <a:ext cx="2332567" cy="509823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3"/>
            <a:ext cx="1718733" cy="509823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1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006458" y="4292599"/>
            <a:ext cx="5140415" cy="13593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89"/>
              </a:lnSpc>
            </a:pPr>
            <a:r>
              <a:rPr lang="en-CA" sz="4600" dirty="0">
                <a:solidFill>
                  <a:srgbClr val="DDE9EB"/>
                </a:solidFill>
                <a:latin typeface="Bookman Old Style"/>
                <a:cs typeface="Bookman Old Style"/>
              </a:rPr>
              <a:t>TA Office Hours</a:t>
            </a:r>
          </a:p>
          <a:p>
            <a:pPr>
              <a:lnSpc>
                <a:spcPts val="5289"/>
              </a:lnSpc>
            </a:pPr>
            <a:endParaRPr lang="en-CA" sz="4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19800" y="6286503"/>
            <a:ext cx="3922031" cy="8389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>
                <a:solidFill>
                  <a:srgbClr val="FFFFFF"/>
                </a:solidFill>
                <a:latin typeface="Arial"/>
                <a:cs typeface="Arial"/>
              </a:rPr>
              <a:t>Tue: 10am – 11am, TBA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304" y="916359"/>
            <a:ext cx="1944216" cy="12402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loops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9" y="3652840"/>
            <a:ext cx="256222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4208" y="6893026"/>
            <a:ext cx="4719542" cy="1815872"/>
          </a:xfrm>
          <a:prstGeom prst="rect">
            <a:avLst/>
          </a:prstGeom>
          <a:solidFill>
            <a:schemeClr val="bg1"/>
          </a:solidFill>
        </p:spPr>
        <p:txBody>
          <a:bodyPr wrap="none" lIns="91430" tIns="45715" rIns="91430" bIns="45715" rtlCol="0">
            <a:spAutoFit/>
          </a:bodyPr>
          <a:lstStyle/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</a:t>
            </a:r>
            <a:r>
              <a:rPr lang="en-CA" sz="28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"O  </a:t>
            </a:r>
            <a:r>
              <a:rPr lang="en-CA" sz="28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hai</a:t>
            </a:r>
            <a:r>
              <a:rPr lang="en-CA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!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n-CA" sz="28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endParaRPr lang="en-CA" sz="2800" b="1" dirty="0">
              <a:latin typeface="Consolas" pitchFamily="49" charset="0"/>
              <a:cs typeface="Consolas" pitchFamily="49" charset="0"/>
            </a:endParaRPr>
          </a:p>
          <a:p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4934" y="825501"/>
            <a:ext cx="1832980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loops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73" y="3619500"/>
            <a:ext cx="27813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4934" y="825501"/>
            <a:ext cx="1832980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loops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73" y="3619500"/>
            <a:ext cx="27813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0152" y="6604992"/>
            <a:ext cx="4719542" cy="95409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for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range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):</a:t>
            </a:r>
            <a:r>
              <a:rPr lang="en-CA" sz="2800" dirty="0">
                <a:latin typeface="Consolas" pitchFamily="49" charset="0"/>
                <a:cs typeface="Consolas" pitchFamily="49" charset="0"/>
              </a:rPr>
              <a:t/>
            </a:r>
            <a:br>
              <a:rPr lang="en-CA" sz="2800" dirty="0">
                <a:latin typeface="Consolas" pitchFamily="49" charset="0"/>
                <a:cs typeface="Consolas" pitchFamily="49" charset="0"/>
              </a:rPr>
            </a:b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"O  </a:t>
            </a:r>
            <a:r>
              <a:rPr lang="en-CA" sz="28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hai</a:t>
            </a:r>
            <a:r>
              <a:rPr lang="en-CA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!"</a:t>
            </a:r>
            <a:endParaRPr lang="en-CA" sz="28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1663" y="825501"/>
            <a:ext cx="3068646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variables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7" y="3084020"/>
            <a:ext cx="4067174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1663" y="825501"/>
            <a:ext cx="3068646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variables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7" y="3084020"/>
            <a:ext cx="4067174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0515" y="3220618"/>
            <a:ext cx="5311049" cy="214416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lnSpc>
                <a:spcPts val="3999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counter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=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CA" sz="2800" dirty="0">
                <a:latin typeface="Consolas" pitchFamily="49" charset="0"/>
                <a:cs typeface="Consolas" pitchFamily="49" charset="0"/>
              </a:rPr>
              <a:t/>
            </a:r>
            <a:br>
              <a:rPr lang="en-CA" sz="2800" dirty="0">
                <a:latin typeface="Consolas" pitchFamily="49" charset="0"/>
                <a:cs typeface="Consolas" pitchFamily="49" charset="0"/>
              </a:rPr>
            </a:b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while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3999"/>
              </a:lnSpc>
            </a:pP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counter</a:t>
            </a:r>
            <a:r>
              <a:rPr lang="en-CA" sz="2800" dirty="0">
                <a:latin typeface="Consolas" pitchFamily="49" charset="0"/>
                <a:cs typeface="Consolas" pitchFamily="49" charset="0"/>
              </a:rPr>
              <a:t/>
            </a:r>
            <a:br>
              <a:rPr lang="en-CA" sz="2800" dirty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counter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CA" sz="2800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counter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+</a:t>
            </a:r>
            <a:r>
              <a:rPr lang="en-CA" sz="2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endParaRPr lang="en-CA" sz="2800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6179" y="628328"/>
            <a:ext cx="4406655" cy="1243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8400" dirty="0">
                <a:latin typeface="Gill Sans MT"/>
                <a:cs typeface="Gill Sans MT"/>
              </a:rPr>
              <a:t> </a:t>
            </a:r>
            <a:r>
              <a:rPr lang="en-CA" sz="6000" dirty="0">
                <a:latin typeface="Arial" pitchFamily="34" charset="0"/>
                <a:cs typeface="Arial" pitchFamily="34" charset="0"/>
              </a:rPr>
              <a:t>expressions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90" y="3433764"/>
            <a:ext cx="5381625" cy="288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6179" y="628328"/>
            <a:ext cx="4406655" cy="1243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8400" dirty="0">
                <a:latin typeface="Gill Sans MT"/>
                <a:cs typeface="Gill Sans MT"/>
              </a:rPr>
              <a:t> </a:t>
            </a:r>
            <a:r>
              <a:rPr lang="en-CA" sz="6000" dirty="0">
                <a:latin typeface="Arial" pitchFamily="34" charset="0"/>
                <a:cs typeface="Arial" pitchFamily="34" charset="0"/>
              </a:rPr>
              <a:t>expressions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90" y="3433764"/>
            <a:ext cx="5381625" cy="288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0192" y="7109051"/>
            <a:ext cx="5400900" cy="96778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CA" sz="28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x  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y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CA" sz="2800" b="1" dirty="0">
                <a:latin typeface="Consolas" pitchFamily="49" charset="0"/>
                <a:cs typeface="Consolas" pitchFamily="49" charset="0"/>
              </a:rPr>
              <a:t>((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x  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y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) 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 (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 &lt;  </a:t>
            </a:r>
            <a:r>
              <a:rPr lang="en-CA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z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))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695" y="825501"/>
            <a:ext cx="3875705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  conditions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3" y="2500539"/>
            <a:ext cx="302894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695" y="825501"/>
            <a:ext cx="3875705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  conditions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3" y="2500539"/>
            <a:ext cx="302894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0232" y="2553648"/>
            <a:ext cx="8071420" cy="255453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If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 &lt; 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3220"/>
              </a:lnSpc>
            </a:pP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"x  is  less  than  y"</a:t>
            </a:r>
          </a:p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 </a:t>
            </a:r>
            <a:r>
              <a:rPr lang="en-CA" sz="28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  &gt;  </a:t>
            </a:r>
            <a:r>
              <a:rPr lang="en-CA" sz="28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"x  is  greater  than  y"</a:t>
            </a:r>
          </a:p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 else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"x  is  equal  to  y</a:t>
            </a:r>
            <a:r>
              <a:rPr lang="en-CA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n-CA" sz="28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112" y="1132384"/>
            <a:ext cx="5314276" cy="163121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6000" dirty="0">
                <a:latin typeface="Arial" pitchFamily="34" charset="0"/>
                <a:cs typeface="Arial" pitchFamily="34" charset="0"/>
              </a:rPr>
              <a:t>If, Else and </a:t>
            </a:r>
            <a:r>
              <a:rPr lang="en-US" sz="6000" dirty="0" err="1">
                <a:latin typeface="Arial" pitchFamily="34" charset="0"/>
                <a:cs typeface="Arial" pitchFamily="34" charset="0"/>
              </a:rPr>
              <a:t>Elif</a:t>
            </a:r>
            <a:endParaRPr lang="en-US" sz="6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(hello.py)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8026" y="4154495"/>
            <a:ext cx="8268590" cy="267764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if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"I get printed!"</a:t>
            </a:r>
          </a:p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&gt;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"I don't get printed."</a:t>
            </a:r>
          </a:p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CA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...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"I also don't get printed!"</a:t>
            </a:r>
          </a:p>
        </p:txBody>
      </p:sp>
    </p:spTree>
    <p:extLst>
      <p:ext uri="{BB962C8B-B14F-4D97-AF65-F5344CB8AC3E}">
        <p14:creationId xmlns:p14="http://schemas.microsoft.com/office/powerpoint/2010/main" val="19469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50072" y="2860577"/>
            <a:ext cx="6287814" cy="20525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mond"/>
                <a:cs typeface="Arial" pitchFamily="34" charset="0"/>
              </a:rPr>
              <a:t>Walk through previous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912308" y="3148608"/>
            <a:ext cx="7190492" cy="22057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24"/>
              </a:lnSpc>
            </a:pPr>
            <a:r>
              <a:rPr lang="en-CA" sz="3600" dirty="0" smtClean="0">
                <a:latin typeface="Garmond"/>
                <a:cs typeface="Arial" pitchFamily="34" charset="0"/>
              </a:rPr>
              <a:t>       how </a:t>
            </a:r>
            <a:r>
              <a:rPr lang="en-CA" sz="3600" dirty="0">
                <a:latin typeface="Garmond"/>
                <a:cs typeface="Arial" pitchFamily="34" charset="0"/>
              </a:rPr>
              <a:t>to run a  python </a:t>
            </a:r>
            <a:r>
              <a:rPr lang="en-CA" sz="3600" dirty="0" smtClean="0">
                <a:latin typeface="Garmond"/>
                <a:cs typeface="Arial" pitchFamily="34" charset="0"/>
              </a:rPr>
              <a:t>program</a:t>
            </a:r>
          </a:p>
          <a:p>
            <a:pPr algn="ctr">
              <a:lnSpc>
                <a:spcPts val="8624"/>
              </a:lnSpc>
            </a:pPr>
            <a:r>
              <a:rPr lang="en-CA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$ python 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hello.py</a:t>
            </a:r>
          </a:p>
        </p:txBody>
      </p:sp>
    </p:spTree>
    <p:extLst>
      <p:ext uri="{BB962C8B-B14F-4D97-AF65-F5344CB8AC3E}">
        <p14:creationId xmlns:p14="http://schemas.microsoft.com/office/powerpoint/2010/main" val="33581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211525" y="825501"/>
            <a:ext cx="2129358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arrays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44903" y="7556500"/>
            <a:ext cx="3943387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10"/>
              </a:lnSpc>
            </a:pPr>
            <a:r>
              <a:rPr lang="en-CA" sz="2800" b="1" dirty="0">
                <a:latin typeface="Consolas" pitchFamily="49" charset="0"/>
                <a:cs typeface="Consolas" pitchFamily="49" charset="0"/>
              </a:rPr>
              <a:t>inventory=[ ]</a:t>
            </a:r>
          </a:p>
          <a:p>
            <a:pPr>
              <a:lnSpc>
                <a:spcPts val="3910"/>
              </a:lnSpc>
            </a:pPr>
            <a:r>
              <a:rPr lang="en-CA" sz="2800" b="1" dirty="0">
                <a:latin typeface="Consolas" pitchFamily="49" charset="0"/>
                <a:cs typeface="Consolas" pitchFamily="49" charset="0"/>
              </a:rPr>
              <a:t>inventory=["</a:t>
            </a:r>
            <a:r>
              <a:rPr lang="en-CA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orange</a:t>
            </a:r>
            <a:r>
              <a:rPr lang="en-CA" sz="2800" b="1" dirty="0">
                <a:latin typeface="Consolas" pitchFamily="49" charset="0"/>
                <a:cs typeface="Consolas" pitchFamily="49" charset="0"/>
              </a:rPr>
              <a:t>"]</a:t>
            </a:r>
            <a:endParaRPr lang="en-CA" sz="28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4176714"/>
            <a:ext cx="4467226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546101" y="1308102"/>
            <a:ext cx="2570732" cy="9848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3">
              <a:lnSpc>
                <a:spcPts val="2500"/>
              </a:lnSpc>
              <a:tabLst>
                <a:tab pos="1498447" algn="l"/>
              </a:tabLst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10000011	00000001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0000000001000000</a:t>
            </a:r>
          </a:p>
          <a:p>
            <a:pPr>
              <a:lnSpc>
                <a:spcPts val="24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3" y="1943100"/>
            <a:ext cx="2115679" cy="65658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1001000000000000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0000101100000001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0111000000010000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1111111111111111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1001000010000000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0010111001100100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1011000000000100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1011000000000100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1010000000000001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1011000000000100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</a:p>
          <a:p>
            <a:pPr>
              <a:lnSpc>
                <a:spcPts val="2495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68700" y="1308102"/>
            <a:ext cx="2184530" cy="72224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3">
              <a:lnSpc>
                <a:spcPts val="2500"/>
              </a:lnSpc>
            </a:pP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00010001 00000000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00001011 00000011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00000000 00000000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0000000001000000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0000000001000000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1111111111111111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0000000001000000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0111100101101110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b="1" dirty="0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</a:p>
          <a:p>
            <a:pPr>
              <a:lnSpc>
                <a:spcPts val="2495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8602" y="1308101"/>
            <a:ext cx="2505530" cy="42678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4">
              <a:lnSpc>
                <a:spcPts val="2500"/>
              </a:lnSpc>
              <a:tabLst>
                <a:tab pos="1498447" algn="l"/>
              </a:tabLst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00111101	11111100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0101000000000000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0000101000000000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1111111111111111</a:t>
            </a:r>
          </a:p>
          <a:p>
            <a:pPr>
              <a:lnSpc>
                <a:spcPts val="24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78602" y="5118100"/>
            <a:ext cx="2115679" cy="32829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0110000101101101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0000000100000000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0000000000100000</a:t>
            </a:r>
          </a:p>
          <a:p>
            <a:pPr>
              <a:lnSpc>
                <a:spcPts val="24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01203" y="1308100"/>
            <a:ext cx="2531611" cy="13131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4">
              <a:lnSpc>
                <a:spcPts val="2500"/>
              </a:lnSpc>
              <a:tabLst>
                <a:tab pos="1498447" algn="l"/>
              </a:tabLst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01110100	00111101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0000011100110000</a:t>
            </a:r>
          </a:p>
          <a:p>
            <a:pPr>
              <a:lnSpc>
                <a:spcPts val="24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01203" y="2260599"/>
            <a:ext cx="2115679" cy="62376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1111111111111111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0110100101100011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0000000000000000</a:t>
            </a:r>
          </a:p>
          <a:p>
            <a:pPr>
              <a:lnSpc>
                <a:spcPts val="24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4248" y="916362"/>
            <a:ext cx="1681872" cy="101566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760" y="3580657"/>
            <a:ext cx="11342689" cy="440119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hello"        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a string 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hello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7.5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           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a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number</a:t>
            </a:r>
          </a:p>
          <a:p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7.5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"That's funny."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a string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again</a:t>
            </a:r>
          </a:p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That's 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funny.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"E"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"F"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"F"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]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a list of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strings</a:t>
            </a:r>
          </a:p>
          <a:p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[‘E’, ‘F’, ‘F’] 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]   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a list of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numbers</a:t>
            </a:r>
          </a:p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[2, 4, 6, 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3364" y="916362"/>
            <a:ext cx="6043642" cy="101566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6000" dirty="0">
                <a:latin typeface="Arial" pitchFamily="34" charset="0"/>
                <a:cs typeface="Arial" pitchFamily="34" charset="0"/>
              </a:rPr>
              <a:t>Functions in </a:t>
            </a:r>
            <a:r>
              <a:rPr lang="en-US" sz="6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37" y="2572546"/>
            <a:ext cx="11342689" cy="440119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hello"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"world"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concatenation 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 err="1">
                <a:latin typeface="Consolas" pitchFamily="49" charset="0"/>
                <a:cs typeface="Consolas" pitchFamily="49" charset="0"/>
              </a:rPr>
              <a:t>helloworld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helloworld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)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length</a:t>
            </a:r>
          </a:p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10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hello"</a:t>
            </a:r>
            <a:r>
              <a:rPr lang="en-US" sz="2800" b="1" dirty="0" err="1" smtClean="0">
                <a:latin typeface="Consolas" pitchFamily="49" charset="0"/>
                <a:cs typeface="Consolas" pitchFamily="49" charset="0"/>
              </a:rPr>
              <a:t>.upper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()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upper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case</a:t>
            </a:r>
          </a:p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HELLO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</a:t>
            </a:r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HELLO"</a:t>
            </a:r>
            <a:r>
              <a:rPr lang="en-US" sz="2800" b="1" dirty="0" err="1" smtClean="0">
                <a:latin typeface="Consolas" pitchFamily="49" charset="0"/>
                <a:cs typeface="Consolas" pitchFamily="49" charset="0"/>
              </a:rPr>
              <a:t>.lower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()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lower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case</a:t>
            </a:r>
          </a:p>
          <a:p>
            <a:r>
              <a:rPr lang="en-US" sz="2800" b="1" dirty="0">
                <a:latin typeface="Consolas" pitchFamily="49" charset="0"/>
                <a:cs typeface="Consolas" pitchFamily="49" charset="0"/>
              </a:rPr>
              <a:t>hello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 err="1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str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3.14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)                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# string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conversion</a:t>
            </a:r>
          </a:p>
          <a:p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3.14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166038" y="4978403"/>
            <a:ext cx="6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endParaRPr lang="en-CA" sz="6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679"/>
              </a:lnSpc>
            </a:pPr>
            <a:endParaRPr lang="en-CA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18025" y="412305"/>
            <a:ext cx="6629400" cy="15959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Primitive Types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65392"/>
              </p:ext>
            </p:extLst>
          </p:nvPr>
        </p:nvGraphicFramePr>
        <p:xfrm>
          <a:off x="2253928" y="3286763"/>
          <a:ext cx="866986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956"/>
                <a:gridCol w="2889956"/>
                <a:gridCol w="2889956"/>
              </a:tblGrid>
              <a:tr h="139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  <a:cs typeface="Arial" pitchFamily="34" charset="0"/>
                        </a:rPr>
                        <a:t>Name</a:t>
                      </a:r>
                      <a:endParaRPr lang="en-US" sz="2400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  <a:cs typeface="Arial" pitchFamily="34" charset="0"/>
                        </a:rPr>
                        <a:t>Description</a:t>
                      </a:r>
                      <a:endParaRPr lang="en-US" sz="2400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aramond" pitchFamily="18" charset="0"/>
                          <a:cs typeface="Arial" pitchFamily="34" charset="0"/>
                        </a:rPr>
                        <a:t>Size</a:t>
                      </a:r>
                      <a:endParaRPr lang="en-US" sz="2400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  <a:cs typeface="Arial" pitchFamily="34" charset="0"/>
                        </a:rPr>
                        <a:t>int</a:t>
                      </a:r>
                      <a:r>
                        <a:rPr lang="en-US" sz="2400" b="1" baseline="0" dirty="0" smtClean="0"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  <a:cs typeface="Arial" pitchFamily="34" charset="0"/>
                        </a:rPr>
                        <a:t>Integer</a:t>
                      </a:r>
                      <a:endParaRPr lang="en-US" sz="2400" b="1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4 bytes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float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Floating point number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4 bytes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long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Long integer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4 bytes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  <a:cs typeface="Arial" pitchFamily="34" charset="0"/>
                        </a:rPr>
                        <a:t>complex</a:t>
                      </a:r>
                      <a:endParaRPr lang="en-US" sz="2400" b="1" dirty="0"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aramond" pitchFamily="18" charset="0"/>
                        </a:rPr>
                        <a:t>Complex numbers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8 bytes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454828" y="2788570"/>
            <a:ext cx="10369152" cy="24878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print</a:t>
            </a:r>
          </a:p>
          <a:p>
            <a:pPr algn="ctr">
              <a:lnSpc>
                <a:spcPts val="9660"/>
              </a:lnSpc>
            </a:pPr>
            <a:r>
              <a:rPr lang="en-CA" sz="6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sz="60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%d %f %s  </a:t>
            </a:r>
            <a:r>
              <a:rPr lang="en-CA" sz="6000" dirty="0">
                <a:latin typeface="Consolas" pitchFamily="49" charset="0"/>
                <a:cs typeface="Consolas" pitchFamily="49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3347285" y="1708447"/>
            <a:ext cx="6390353" cy="1240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escape 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4769" y="4732784"/>
            <a:ext cx="7494359" cy="101566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\n	\r	\t	\’	\”	\\ </a:t>
            </a:r>
            <a:r>
              <a:rPr lang="en-US" sz="6000" b="1" dirty="0">
                <a:latin typeface="Consolas" pitchFamily="49" charset="0"/>
                <a:cs typeface="Consolas" pitchFamily="49" charset="0"/>
              </a:rPr>
              <a:t>	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166038" y="4978403"/>
            <a:ext cx="6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endParaRPr lang="en-CA" sz="6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679"/>
              </a:lnSpc>
            </a:pPr>
            <a:endParaRPr lang="en-CA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18025" y="412305"/>
            <a:ext cx="6629400" cy="1595967"/>
          </a:xfrm>
        </p:spPr>
        <p:txBody>
          <a:bodyPr/>
          <a:lstStyle/>
          <a:p>
            <a:r>
              <a:rPr lang="en-US" dirty="0" smtClean="0"/>
              <a:t>Arithmetic Operators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90032" y="1996480"/>
            <a:ext cx="6629400" cy="631958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Addition (+)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Subtraction (-)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Multiplication (*)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Division (/)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Exponentiation (**)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Garmond"/>
              </a:rPr>
              <a:t>Modulo (%)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342160" y="556321"/>
            <a:ext cx="4217678" cy="24804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 precedence</a:t>
            </a:r>
          </a:p>
          <a:p>
            <a:pPr>
              <a:lnSpc>
                <a:spcPts val="9660"/>
              </a:lnSpc>
            </a:pPr>
            <a:endParaRPr lang="en-CA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31867" y="9178977"/>
            <a:ext cx="9055941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69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http://www.mathcs.emory.edu/~valerie/courses/fall10/155/resources/op_precedence.html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428875"/>
            <a:ext cx="88677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2" y="383478"/>
            <a:ext cx="12182770" cy="1595967"/>
          </a:xfrm>
        </p:spPr>
        <p:txBody>
          <a:bodyPr/>
          <a:lstStyle/>
          <a:p>
            <a:r>
              <a:rPr lang="en-US" dirty="0" smtClean="0"/>
              <a:t>Prisoner’s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2" y="2234355"/>
            <a:ext cx="12254778" cy="6319585"/>
          </a:xfrm>
        </p:spPr>
        <p:txBody>
          <a:bodyPr/>
          <a:lstStyle/>
          <a:p>
            <a:r>
              <a:rPr lang="en-US" dirty="0" smtClean="0"/>
              <a:t>X and Y get arrested with insufficient evidence.</a:t>
            </a:r>
            <a:r>
              <a:rPr lang="en-US" sz="3200" dirty="0"/>
              <a:t> </a:t>
            </a:r>
            <a:r>
              <a:rPr lang="en-US" sz="3200" dirty="0" smtClean="0"/>
              <a:t>The police </a:t>
            </a:r>
            <a:r>
              <a:rPr lang="en-US" sz="3200" dirty="0"/>
              <a:t>having separated both prisoners, visit each of them and offer the same deal: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zh-CN" sz="2800" dirty="0">
                <a:ea typeface="宋体" pitchFamily="2" charset="-122"/>
              </a:rPr>
              <a:t>I</a:t>
            </a:r>
            <a:r>
              <a:rPr lang="en-US" sz="2800" dirty="0"/>
              <a:t>f one testifies for the prosecution </a:t>
            </a:r>
            <a:r>
              <a:rPr lang="en-US" sz="2800" dirty="0" smtClean="0"/>
              <a:t>against </a:t>
            </a:r>
            <a:r>
              <a:rPr lang="en-US" sz="2800" dirty="0"/>
              <a:t>the other and the other remains silent, the silent accomplice receives the full 10-year sentence and the betrayer goes free. </a:t>
            </a:r>
            <a:endParaRPr lang="en-US" sz="2800" dirty="0" smtClean="0"/>
          </a:p>
          <a:p>
            <a:pPr marL="914306" lvl="2" indent="0">
              <a:lnSpc>
                <a:spcPct val="80000"/>
              </a:lnSpc>
              <a:buNone/>
            </a:pPr>
            <a:endParaRPr lang="en-US" altLang="zh-CN" sz="2800" dirty="0">
              <a:ea typeface="宋体" pitchFamily="2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/>
              <a:t>If both stay silent, the police can only give both prisoners 6 months for a minor charge. </a:t>
            </a:r>
            <a:endParaRPr lang="en-US" sz="2800" dirty="0" smtClean="0"/>
          </a:p>
          <a:p>
            <a:pPr marL="914306" lvl="2" indent="0">
              <a:lnSpc>
                <a:spcPct val="80000"/>
              </a:lnSpc>
              <a:buNone/>
            </a:pPr>
            <a:endParaRPr lang="en-US" altLang="zh-CN" sz="2800" dirty="0">
              <a:ea typeface="宋体" pitchFamily="2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/>
              <a:t>If both betray each other, they receive a 2-year sentence each.</a:t>
            </a:r>
            <a:endParaRPr lang="en-US" altLang="zh-CN" sz="2800" dirty="0">
              <a:ea typeface="宋体" pitchFamily="2" charset="-122"/>
            </a:endParaRPr>
          </a:p>
          <a:p>
            <a:pPr lvl="1"/>
            <a:endParaRPr lang="en-US" altLang="zh-CN" sz="2900" dirty="0">
              <a:ea typeface="宋体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8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2102" y="4826000"/>
            <a:ext cx="5875113" cy="11855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314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to be continued...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2" y="383478"/>
            <a:ext cx="12182770" cy="1595967"/>
          </a:xfrm>
        </p:spPr>
        <p:txBody>
          <a:bodyPr/>
          <a:lstStyle/>
          <a:p>
            <a:r>
              <a:rPr lang="en-US" dirty="0" smtClean="0"/>
              <a:t>Prisoner’s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2" y="2234355"/>
            <a:ext cx="12254778" cy="6319585"/>
          </a:xfrm>
        </p:spPr>
        <p:txBody>
          <a:bodyPr/>
          <a:lstStyle/>
          <a:p>
            <a:r>
              <a:rPr lang="en-US" dirty="0" smtClean="0"/>
              <a:t>X and Y get arrested with insufficient evidence.</a:t>
            </a:r>
            <a:r>
              <a:rPr lang="en-US" sz="3200" dirty="0"/>
              <a:t> </a:t>
            </a:r>
            <a:r>
              <a:rPr lang="en-US" sz="3200" dirty="0" smtClean="0"/>
              <a:t>The police </a:t>
            </a:r>
            <a:r>
              <a:rPr lang="en-US" sz="3200" dirty="0"/>
              <a:t>having separated both prisoners, visit each of them and offer the same deal: </a:t>
            </a:r>
            <a:endParaRPr lang="en-US" sz="3200" dirty="0" smtClean="0"/>
          </a:p>
          <a:p>
            <a:endParaRPr lang="en-US" altLang="zh-CN" sz="3200" dirty="0">
              <a:ea typeface="宋体" pitchFamily="2" charset="-122"/>
            </a:endParaRPr>
          </a:p>
          <a:p>
            <a:endParaRPr lang="en-US" altLang="zh-CN" sz="3200" dirty="0" smtClean="0">
              <a:ea typeface="宋体" pitchFamily="2" charset="-122"/>
            </a:endParaRPr>
          </a:p>
          <a:p>
            <a:endParaRPr lang="en-US" altLang="zh-CN" sz="3200" dirty="0">
              <a:ea typeface="宋体" pitchFamily="2" charset="-122"/>
            </a:endParaRPr>
          </a:p>
          <a:p>
            <a:endParaRPr lang="en-US" altLang="zh-CN" sz="3200" dirty="0" smtClean="0">
              <a:ea typeface="宋体" pitchFamily="2" charset="-122"/>
            </a:endParaRPr>
          </a:p>
          <a:p>
            <a:endParaRPr lang="en-US" altLang="zh-CN" sz="3200" dirty="0">
              <a:ea typeface="宋体" pitchFamily="2" charset="-122"/>
            </a:endParaRPr>
          </a:p>
          <a:p>
            <a:endParaRPr lang="en-US" altLang="zh-CN" sz="3200" dirty="0" smtClean="0">
              <a:ea typeface="宋体" pitchFamily="2" charset="-122"/>
            </a:endParaRPr>
          </a:p>
          <a:p>
            <a:r>
              <a:rPr lang="en-US" altLang="zh-CN" sz="3200" dirty="0" smtClean="0">
                <a:ea typeface="宋体" pitchFamily="2" charset="-122"/>
              </a:rPr>
              <a:t>Concept of Dominant Strategy, Equilibriums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and Nash Equilibriums</a:t>
            </a:r>
            <a:endParaRPr lang="en-US" altLang="zh-CN" sz="3200" dirty="0">
              <a:ea typeface="宋体" pitchFamily="2" charset="-122"/>
            </a:endParaRPr>
          </a:p>
          <a:p>
            <a:endParaRPr lang="en-US" dirty="0"/>
          </a:p>
        </p:txBody>
      </p:sp>
      <p:graphicFrame>
        <p:nvGraphicFramePr>
          <p:cNvPr id="5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913520"/>
              </p:ext>
            </p:extLst>
          </p:nvPr>
        </p:nvGraphicFramePr>
        <p:xfrm>
          <a:off x="1101800" y="3652664"/>
          <a:ext cx="10534847" cy="2256114"/>
        </p:xfrm>
        <a:graphic>
          <a:graphicData uri="http://schemas.openxmlformats.org/drawingml/2006/table">
            <a:tbl>
              <a:tblPr/>
              <a:tblGrid>
                <a:gridCol w="3024336"/>
                <a:gridCol w="3816424"/>
                <a:gridCol w="3694087"/>
              </a:tblGrid>
              <a:tr h="618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Prisoner X Stays Silent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X Betrays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9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Prisoner Y Stays Silent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Bother Serve 6 months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Y serves ten years;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X goes free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Y Betrays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X serves ten years;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Prisoner Y goes free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Both serve two years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9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2" y="383478"/>
            <a:ext cx="12254778" cy="1595967"/>
          </a:xfrm>
        </p:spPr>
        <p:txBody>
          <a:bodyPr/>
          <a:lstStyle/>
          <a:p>
            <a:r>
              <a:rPr lang="en-US" dirty="0" smtClean="0"/>
              <a:t>Trees in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2" y="2234355"/>
            <a:ext cx="12182770" cy="6319585"/>
          </a:xfrm>
        </p:spPr>
        <p:txBody>
          <a:bodyPr/>
          <a:lstStyle/>
          <a:p>
            <a:r>
              <a:rPr lang="en-US" dirty="0" smtClean="0"/>
              <a:t>Domain name system: Convert names to numbers.</a:t>
            </a:r>
            <a:endParaRPr lang="en-US" dirty="0"/>
          </a:p>
        </p:txBody>
      </p:sp>
      <p:sp>
        <p:nvSpPr>
          <p:cNvPr id="4" name="AutoShape 2" descr="data:image/jpeg;base64,/9j/4AAQSkZJRgABAQAAAQABAAD/2wCEAAkGBhQQEBQPEhEWEREQEBYRFRYQEBYWFxIUFRgWFxYZFhUXGyYeGSUkGRcVHzEgIycqLCwtGB89NjArNSYrLCkBCQoKBQUFDQUFDSkYEhgpKSkpKSkpKSkpKSkpKSkpKSkpKSkpKSkpKSkpKSkpKSkpKSkpKSkpKSkpKSkpKSkpKf/AABEIAKUBMQMBIgACEQEDEQH/xAAbAAEAAgMBAQAAAAAAAAAAAAAABAUDBgcBAv/EAEEQAAIBAwMCBAMECAMGBwAAAAECAwAEEQUSIRMxBiJBYRQjUQcycYEkM0JSYnKCkRVDczRTY4OjsRZkkqGi0fH/xAAUAQEAAAAAAAAAAAAAAAAAAAAA/8QAFBEBAAAAAAAAAAAAAAAAAAAAAP/aAAwDAQACEQMRAD8A7jSlKBSlKBSlKBSlKBSlKBSlKBSvGYAEk4AGST6D3qofxPG3ECyXZ/8ALKGT3+exEQx9N+faguKxXN0kSGSR1RFGWZ2Cqo92PAqrMV5L96SO0Q44iXrS4/1HAjU/0OPeq6W2iWUpbxG9vEOGkuZWkS2J5y7tkRnkHpxgMcjhVO4BJvvGcSRmSJHmXOA4UpGxP3QsjgdXPoIhIx9Aa5p4t0DWNQvo7mNxbNHB1o7dLl90So4wWG1U3yEnAJGdhBK4wOsWGhhJPiJnM9xggOwwsSnusMeSIwfXux43M2BjFoh6k1zc9w0ot0OMeS3yrf8AXa45/CgpbbxzNHGJLmyYwn/Ps36kYwcN1I32yQFSCrKwOCCM5GKv7DxRbTlQky7nGVR8xu4+qo4DMPcAio1/atayNdwrmNzuuolUlmwAOtGFzl1UcqBlwBjzKoPxc+GbW6TqxbVWZd+6Ha0UobBDPCwMUuRjzMpOOxFBsFK07/CLi1ztMoT9+xfcB2OWsrjeqjv+pOT+6OMTrDW52GU6N6q8P0SbeZD9GgmJAOMHzOn4UGx0qoHimFTtmLWrfS6QxKSOSFlPy3P8rHtVsrAgEHIPII9R7UHtKUoFKUoFKUoFKUoFKUoFKUoFKUoFKUoFKUoFKUoFKUoFKVXXniCCJjG0m6UDPSiBllx9elGC+PfGKCxpVN8ZdTD5UC2wP7V2d7fiIYWwfzkU+1D4aWT/AGmWS5+qu2yI+xgjwjD+fd+NBkn8SwhjGjGeVeDHbKZGU/Ryvlj/AKyorGJLybskdop7Fz1pfzRcRqe/O9x7GrWCBUUIihFUYVVAAUD0AHArJQVC+GIm5nL3Zzn9KYOoI7EQgCJT7hAan3l7HBGZJHWONB3Y4A9AB9SewA5PpUK+13DmCBPiLgY3KpwkO7kGaTBCcc7eWI7Ka8stCxILi4f4i4GdrFdscIPcQx5IT3YkufVsYADBtnvCCS9ra8HAytxMP4j3gX2HzPqYyCDbWVikKCKJBGi9lUYAycn8ySST6k1npQRdVvhBBJOQW6UbSbV7ttBIUe5PH51j0SxMFvFEx3OkY3tnO6Q8yNn1y5Y/nUTxB8xre24PVuFkfPpHb/OJxnnMixIf5/yq5oFa/cZsJGmGTZStmRAufhXbvKuORGTy4wdpO7gbyNgoRQKgahocM5DunzFGFkQlJUHqFlQh1HsDg+tV1tnT3WA5+CkYLEzMP0V2ICwnPOxiQEOTgnZwNgrYKClNtdQcKy3kf7s2I5gPaRV2SccYZV93qutre0ZxFH1NOuWywjRjbsx9SIhmGb8QHH55ra6wXllHMhjljWVD3WRAynHbKsMUFcsF3EfLJFcp9JlMMmPr1IwUb8Omv414PEoT/aIZbbHdnj3x/j1otyqPdyvpkCn+DSw82s5C/wC6uS0sf4I5bqR/Tuyj0WvB4jER23cTWp/3hO+3P4TgAL/zAh9qC0tL1JVDxyLIh7NG4ZT+BU4rNVXPoFvMwmEYEjYYSwMY5GHp82IhmGPQkg1iGm3MQPSueqPRLxAx/ASx7WHHqwc/jQXNKpjrkkf6+0kUer2/6QntwgEv/TqbYaxDPkRSpIU4YKwLIf4l7r+YFBMpSlApSlApSlApSlApSlApSlApWu/aDe3EOnTyWjBbkBFjJAJJaRFwoIILEEhR9SK1DRpNSh0mS41SZ1kjlARDKIiyMyIDLLArS53M2FQgnCj9oYDomo61Db4EsqozfdXOXf2SMZZ/wUGoh1SeX9RbFVP+ZdsYvbIhAMh+uGCfiK07R/FTK8FvaWUMctzLfxMZWdCXsioDOyhmJfIzkkjnk1KX7RpVmZXhi6S6lNp3EzBw0cRmErArgJgYY+nf2oNm/wABeTm4upJQc5ji+RFz6YQ9Qj2aRhVjZadFAuyGJIk/djQKP7KK1zwT40bUHnjaNVMEdtIGQttdbmLqDAYZwCDhv2gVOBnFbXQKUrXPtCurmLTbiSzYJcIgZSdvADLv27uN23dj3xjnFBe3l6kKNLK6xxoMszkAAe5NVIkmvOwe1tjnzHKXEw9NqkZgU/U/M9kPNaVolzd2WmNqOroZrqCYJCJ3UCFJHjjDttG1SGdyX5baAMirbV/tAmtWnWSCJjZwJcP05mzMktwYoxENvlOwbiDnzFV9d1Budhp8cCCKJAiLnhR3J5JJ7kk8knkk5NSK0CL7Qrh7kwLBFj469slYyPnNrCZldgF7HGCAa2zwxq5vLO3uyuw3ECSlQchSwBwD60FnSlVHi2eaOxuZLZlSdIHaNpCAqlRkklvLwAcbuM4zxmg+bT5t9NJ3W2iS2Xjs8m2aX09V+G/sfarO8vEhjaWRgkaKWZmOAqjuSfQD61yfwjPqqafd29wWj1C6DzWfWCq8h2jqAP8AdDAAEK2COTjaMjNrGkX8sUqkXk1vcWd2I4i6o8V1KE6aShZiWjA6igOzDJbjG0kOqwzK6h1YMrAMpByCCMgg+4r7rlcNpqKSqoS6WLq6Uy7ZMIkUSBbxSofjJ7rjzYzz3rqlBiubZZUaORQ6OpVlcAqykYIIPcEVT2F01rItnO2Y3O21lYsS4Az0ZGOcuoHDE5dQT95WJvarvEVk01pNHGFMrQt0t5wBMBmJs91IkCsGHIIBHIoLGma5R4R1HVre2vDqqzbWRhC4CM0Um1skmE7lUkphsbQQSSo5r6sYdSEAeJp5t1lp8j7pzL1HVybxYWaQAMU2jysoIzg55oOpdUbtuRuxuxkZx2zj6ZxX3WheFdDnh1HrSi4lWSwROtOwB3LNO22RRIcYjaMAcn1Pm3VtWvalNAiNBatds0yRsqSKmxGzukJfg4+nuOwyaDHJ4bVSXtna0cnJ6IXpuf44WBQ5PdgFY/vV8DU7iE4uIOqg/wA6zVm/9VucyL6fcMn5VI1XUZongWK1a4WabZKyyogt0x+sIb734D6fXAPl7qMyXMEKWrSwyhzLMJFUQbQCuUPLbjxx296CVYalFOu+KRZFBwdjA7T9GHdT7HkVj1DRobjHVhSQgYDMoLL6+V/vLyAcgjtXxf6FFM3UKlJgMCWJjHIB6DeuCw/hbK/UGua3Umu22qSSM5m06BJJN0nREbwpGzAMECtvyAMgDn+Gg6EdEkj/ANnu5Ex+zcfpCfmXIl/6lP8AEbmP9baiVcfftJQxyBzuil2EewUvWjaz48mns2ZVMLLBpV2Dbu+/9MmQPH3GeAw993at28Ia015bC4ZkJeRxsSN42h2nb0pVdmO9SMN2Ge2RgkJFp4jt5WEYlCSHtHMrRSH8I5QrH+1WdYbuyjmUxyxrIh7rIgZT/SwxVb/4cCYNvNLb442o++PH7oilDKo/kCn3oLilcM1K/wDEFsmoTXUpjgSIhXXphQzSxqht9h3L5S3J5A7+bBro/h7VLg3U9kFR4rKdUkklmkaVxNF1xtBU/dZ1UAt93145DbKUpQKUpQKUqu13UWhi+WAZ5mEMIYEgytnBYDnaoDO38KNQRD+lXmP8ixP14kumXI49RHGwP0LSj1jq2u7NJUMciLJG33lkUMrYOeVYYPIFYtK04W8KQqS20eZj96R2JZ3b3ZizH3Y1LoK+Dw/bIwdLaFHViwZYEDBmADEEDIJAAJ9hUDRfBsNtLPPgSyXM8k5eSJNydUAOisFztwB5fx+tX9KCFY6LBAd0NvFEduzMUKIduc4yoHGecVNpSgVS6382e3tPRn+Jk/07cqVGfedoOPUK/wCFXVUug/NluLv0kk6Ef+jbllz/AFSmZs+oK0FtPArqUdQ6OpVlYAhgeCCDwR7VGj0O3XYFt4h0v1eIUHTyQx2YHl5APHqBU2lBAGg2+7f8NDuLM+7opnc4w7ZxnJHBPrUq1tEiQRxosaLwqxqFVfwUcCstKBVL4k+b0rMc/FSYf/Qjw82fZgFi/wCaKuqpdM+ddz3HdYsWkX08vmnZT7yERn3t6Cx1DTo54zFKu9Gxxkggg5VlYEFSCAQwIIIBBBFVceovZkR3Tl4WOI7kgAKWYBY7jHCnkASYCt67Tjde18yxBlKsAysCCGGQQeCCD3oPqlUGx7DG0PNZdtoDPLbZb9n1kiAP3eWQDjcuAl3b3CyIsiMHR1DKyMGVlPIKkcEEeooMlKUoFVFx4f2sZbaQ20jNuYKu6KU+vUhJAJPqylW/i9Kt6UFNHr5iIS7T4diQqyBt0EhI4xLgbD6bXC88At3q5r5dAwKkAgjBBGQQe4IqmGhPb82bhFzk28pJgP1EfdoP6MoP3DQXdKqrTX1LiGZTbTscBJe0hH+5kHll45wDuA7qvarWgV4yAggjIIwQRwQfrXtKCsj8MWiqVW0gVWxkC3jAO07lyAvOG5HvUu10+OIsY40jMjl36aKu9z3ZsDzH3PNSKUClKUGG7s0mQxyxrIjYysiBlODkZVhg8gGvi102KJmaOJI2fG4pGqltowNxA5wOOak0oFKUoFKUoFUemD4m4a8P6qLdb24zw2GxNL+bKEB/dQkcPWTxBdMQlpExWa63KGGcxRKB1pQR2IDBVP77p6ZqztLZIo1ijUJHGoRVUYCqowAB6YAxQZaUpQKV4HH17d+e1FbPI5HtQe0pSgrfEV60Vu5jOJn2ww5GfnSsI4yR9AzAn2BqVp9ksEUcKDCRRrGuTk4UADJ9Tx3qtuPn30afsWcfXb/WlDRxj8oxMSP40P0q6oFK83enrXtApSlBC1nUPh4JJsbmVfKv78h8saD3Zyq/nTRdP+Ht44SdzKvnb9+RvNI/9Tlm/OoWp/Ou4Lb9mLN3L6jyeSBWHvIWkB+tv/a6oFK83enrXtAqkn02S2czWo3IzZltshVYkktJCTwkhJJIOFc99pJeruvAwPr2oI2m6klxGJYycHghlKsjDuroeVYHgg8ipVVOoaMeobm3YRXGFDZz07hVzhJgPxOHHmX3GUbNpOsCfcjKYp4gvVhcgtGWHByOGU4OHHBwfUEALCleFv8A3r2gUrwtivaDDd2STIY5UWRG7q6hgcduDVV8BPbfqH+IiB5huHO9RyflTnJP8smf51Aq6DZ/7V7QV+na5HMTGMxzKMtDMNkqgHGdvqM/trlT6E1YVE1DS45wBIm7a25WBKvG3bcjqQyHGRlSDyar/wBJtsd72AfyrcIPT6JN/wDBsD9s0F3SomnarHcKWifdtO1gQVdGHdXRgGQ+zAGpdApXgbNC2PzoPaUpQKUpQKUpQcz+z77Ob2w1C4vLq8WeOWNlGHctKSwYNIGAC4APAJ+8fSqyy166htI0t2EAW01SbbFbR4MlvMxtwF24G8fQeYZxzzXX6UGt22qX7xxyJa20ivDE+6S9kiYsyKzZjFs4XzEj7x4H5Vpcfj+/zdCNDMRZTSwh7Qxt147h0KiMcjEOG6ZZmIVTkbttdYpQcgsdXkhur14pmaO4v7BZbo2wytu1uQ8oTZsHzAsZYqQNxJGeazeCru42WllDcG3WUagzt8MhKyLclovJIPLuRydvqO31rrNKAKjalGWhkVZOizROBIMfKJUgPzx5Tz+VSapfFB3xpaDveSCE49IsF5z7fLVlz9XX60Gl/Y94Lu7OOaee53LeokkahnZgWBPUcSDhsFeOe3PbFfdp4ovxarJOxSVb7/D36cKFZXjeYSShtvylbEa7irY2NhSWBro09sro0TDKOhRh2yrDBHHbg18WFgkEawxrtRBgAsWP1JLMSWJJJJJJJPNBxe78S3ZY6nEdt0mhQbwsAYPMLtleNkYEg4bcVGD27Dvtsniq/E8oSLqOt5dRLb9Lj4aK36lvLvHPnkCDJOD1MAAjjodKDUPBOuXNw+2U9SP4K2maQxdPZdShjNCMAA7cKcYyu7BPIrbnHB5x7/SvaqfE1wwgMSErLcsttGV7qZeGcfXYm+T+g0Gg/ZL4KvLW4nv5rvrw3MZVBvkLT4kykzhuB5QxXvxKe3YyrDxZeSR28jymMzXMcN4htMNYENNu8zDADEQx5cNjJOeeOjW1usaLGgCoihFAHCqowAPwArJQcZm1+9E/x3QxeHQ2UfIYcfHgB+med3QBm2ex4xxV63iK+kvY7RJzHBJcXcSXHwyN1EjgieJuQFOJndAwwH24HIJrpNKDmV142vUuJ4owZ9i3yRq9sV3TW6xmBVVeW3efkt8znCqAM1Wk61NHeXUsMjSi6m0pJbhrcIVhKyieQLsC+VmRCSpC7+eQTXYqUFJ4Q1Cae26k4w3WlRG2FDLEkjLFIUPbcgDegOcgYIqk+1TwTPqdsiWsqRTRyZJcld8ZByvUVSwGdrY7EgZ5Axu1KDlM1lKNN0iJ5Xea21WOOeQploGjW5D7twIxHwA7eUhVPYipFn4r1J3t4X2xCSNys0ltIq3TR3WzBjCMUL2y7go28yZBwAK3K6/RbtZh+pvGWKXnhJwAsMmP4wBET9RD71eUHJ728urnS4rqWXrudQhVYWiSPa0V6drF1XIzEq5OMAHNZ08X3higVZHSSXrpNJdQgiC8j2bLfEMJBQjqFeNzjGGB4PUaUHI11i6tpbqO32xLc6zdh5njLLExtohASAjYVpgctt52EZGcjaNP1K+OpfCSsDC9vDeB0iChAFaOaLzru802xhnzBQec1ulQ7PSYoZJJUTDztuclmOSBjgMSFHsuBkk9zQTKUpQap9ofg99QtXS3cQXWAqy5ZCyZy8Tunm2sPTkZA4rRtCuLzSrWCB7ppFjuJYrtFjWR7SNpFSOSPeCzDJDAYOVkB28HPZKpJPkXyt2ivl2MPpcxKWQ/1Qq4J/4KD1oND0W+ubW4uTDuKTaxfvJEbUv8gRl1uVK4YjegQDOHJwMHmq8+Jbi8ECXGWEOq6VPG7Q9NijjMzNgBQFcHIGdhJBZsZrs9KDk0Pj29Md3hmyunyTws9p02E8c8ibBEQceTZ5GLtjacgtgWP/iy7jkkjeUtCl9axvOLYExQTW/UcgKu3HWxHuYHaCc5PI6RXy6ZBHPIxwSD+RHIoOUReO7w2kcxl80lhqLqywLh7m2nKQADYRkoMFfX271f6H4iu574QuVjjURttaJ8zwvbhuojCPGetuBO8AABduSCds0fRorSIQQKUjDMwUu74LsWblyTyxJ7+pqdQKUpQKUpQKUpQKUpQKpbL517LN3S1QWqfzvtlnPvwLdfYo/vVhquoC3gknYZEUbPgd2wMhR7k4AH1IrDoOnmC3SNzmTBeUj9qWQl5T+bs35YoLClKUClKUCqUfPv/rHZR49viJhz+aw4/K4q1urlYkaRztSNS7E9gqjJP9hVf4ZtmW3Ekg2y3DNcSA91aU7ghPrsTZH+EYoLWlKUClKUClKUClKUEfULFJ4nhkGUkUqw7HB9QfQjuD6ECoegXrujQzHNxbt0pSBjfxlJAPQOmG4yASwzlTVpVHrg+HkS/GdqL0rkA8G3JJEhH/CYls+iNL3JFBeUoDSgUpSgUpSgVA1zTTcQNGrbJOHjb9yWNg8bH2DquR6jP1qfSgh6TqAuIEmAK71yVPeNxw6N7qwZT7qamVSWGLe8lt+yXIN3EP4wVW5Ht5mik9zI/wBOLugUpSgUpSgUpSgUpSgUpSgUpSg13U9SiubqGwSVHaOT4m4RZFLIsBVo1YA5UmZoW57hGrYq5pD9iiR31xfx3kyPOs5jC+VoJZww39UNubaWJA4PbJPOZGgeHdRkMovLiSMXFlEw6Uzj4e5MckLKmH/ZAWU+hdhjtmg6HSuf+FNA1EyMb6aQRzWcLFUncdK4CSQOiEPx5MSkjjewI+7mnhDQ9SS5ja8md4hb7XHVcjq27NFGfvnPVQiZj6lQDQdApSlBrviDUYppY9MWVDLNIGmjEi71t0HUfcmc4fCx+4kJ9DWxVzO7+zOK31uLVus5We5JKEDyTujFCXJ+4WBXbjILKM4qRqen37y3Sk3cbm5Pw01rLGYFtXWJQHgaRSxQq5OAGy5Kk0HRKVSeDYZ0s0W5XZNvkLDqO4wZG2ld7MygrtIQnyggemKu6BSlKBSlKBSlKBXzJGGBVgCGBBBGQQe4I9a+qUGt6Rq0VpJ/hk0yJIhUWwkkVWmgfIiChjl2Uq0ZxknYpON4rZK0Dxj9kUWpX8d+1xJHsCB0VQ28RnI2sT8v+x+uM5zK8RW92buUhLloPh43tmsbhE2TxtI0iyo7qrb8oPMCMLjg0G60rVvAVjdQxzJdFnIlURyO75mQRplzE7v0ju3btpwzZOPU7TQKUpQKUpQU/iiMiH4lRmSzb4lQMeYID1E5480RkXngEg+lTdM1eG6j6sE0c8ecbopFcZwDglTwcEcd+axa/oy3lrNaOzKk8TRkocMNw7j/AOjwa5/pX2VzaXbj4K6eW4a9ieTdmON4SDE4ZFfnaJDJkknMYwPqHUKVz2Dw7qKWUP6RI95b3oXzzPtntlkeLMo34OUfrZ7+VR3FIvD2ox6d+vllvra6DRb7hwLmKCZ9omw/PUjZiQfTZnlRQdCpWr+BtIurdJVu5nmKTPHEzyMxkhDM6uQWOCd+3HcCNecVtFApSlApSlApSlApSlApSlApSlApSlBB1vT/AIi3kiB2uy5Rv3JFIaN/6XCt+VfWj6h8RBHNjaXQFlPeN+zofdWDKfdTUyqXSfk3U9t2Vz8XF+EhxMo+uJQXP+uKC6pSlApSlApSlApSlApSlApSlApSlApSlApSlApSlApSlApSlApSlApSlApSlApSlApSlApSlApSlAql8RfKMN4OPh5dsh/4E2ElyfQKenKT9Iauqw3lsssbxSDKSIyOD6qwIYf2JoM1K07wN9oFreJ8MtyslzbJtkJBUSBG6fVUkAENhW47bxW2G6Qftr9PvD07/wDcUGWlYzcr++vHfzDjH/6P716s6k4DAntgEUH3SlKBSlKBSlKBSlKBSlKBSlKBSlKBSlKBSlKBSlKBSlKBSlKBSlKBSlKBSlKBSlKBSlKBXhGeD2NKUHOtU+yawtbS/kgjZJJbVyrGRm6Rj+anTBPGJEQ98+Uc1BtPB6Na6skkhkLr1gzKMpPLbwXMsi47bpljbHpsApSgleF/BySrqMUzmUXSKWLKMrJdwQyXDr9C0iowH7OwYrN9m+kbZzcPK0rz6dZXbb8frp0kWRh9PLCq8ehP1rylB0W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754063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bio3d.colorado.edu/tor/sadocs/dns/dn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08" y="3940696"/>
            <a:ext cx="71628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4168" y="2932584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yahoo.com </a:t>
            </a:r>
            <a:r>
              <a:rPr lang="en-US" dirty="0">
                <a:sym typeface="Wingdings" pitchFamily="2" charset="2"/>
              </a:rPr>
              <a:t> 98.139.183.24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0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2" y="383478"/>
            <a:ext cx="12254778" cy="1595967"/>
          </a:xfrm>
        </p:spPr>
        <p:txBody>
          <a:bodyPr/>
          <a:lstStyle/>
          <a:p>
            <a:r>
              <a:rPr lang="en-US" dirty="0" smtClean="0"/>
              <a:t>Tic-Tac-Toe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2" y="2234355"/>
            <a:ext cx="12182770" cy="6319585"/>
          </a:xfrm>
        </p:spPr>
        <p:txBody>
          <a:bodyPr/>
          <a:lstStyle/>
          <a:p>
            <a:r>
              <a:rPr lang="en-US" dirty="0" smtClean="0"/>
              <a:t>Moves in a game.</a:t>
            </a:r>
            <a:endParaRPr lang="en-US" dirty="0"/>
          </a:p>
        </p:txBody>
      </p:sp>
      <p:pic>
        <p:nvPicPr>
          <p:cNvPr id="4098" name="Picture 2" descr="http://people.ece.cornell.edu/land/courses/ece5760/FinalProjects/f2009/nic4_sck76/nic4_sck76/images/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12" y="3292624"/>
            <a:ext cx="51911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8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056" y="1173036"/>
            <a:ext cx="184750" cy="37685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5" y="3405282"/>
            <a:ext cx="4295775" cy="28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056" y="1173036"/>
            <a:ext cx="184750" cy="37685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14" y="4177195"/>
            <a:ext cx="4352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9300" y="1016002"/>
            <a:ext cx="3745755" cy="8936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899"/>
              </a:lnSpc>
            </a:pPr>
            <a:r>
              <a:rPr lang="en-CA" sz="6000" dirty="0">
                <a:solidFill>
                  <a:srgbClr val="000000"/>
                </a:solidFill>
                <a:latin typeface="Arial"/>
                <a:cs typeface="Arial"/>
              </a:rPr>
              <a:t>statements</a:t>
            </a:r>
            <a:endParaRPr lang="en-CA" sz="6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974" y="6532983"/>
            <a:ext cx="5200276" cy="53005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&gt;&gt;&gt; print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“O </a:t>
            </a:r>
            <a:r>
              <a:rPr lang="en-US" sz="28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world!”</a:t>
            </a:r>
            <a:endParaRPr lang="en-US" sz="28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304" y="916359"/>
            <a:ext cx="1944216" cy="12402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CA" sz="6000" dirty="0">
                <a:latin typeface="Arial" pitchFamily="34" charset="0"/>
                <a:cs typeface="Arial" pitchFamily="34" charset="0"/>
              </a:rPr>
              <a:t>loops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9" y="3652840"/>
            <a:ext cx="256222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582</Words>
  <Application>Microsoft Office PowerPoint</Application>
  <PresentationFormat>Custom</PresentationFormat>
  <Paragraphs>136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Walk through previous lecture</vt:lpstr>
      <vt:lpstr>Prisoner’s Dilemma</vt:lpstr>
      <vt:lpstr>Prisoner’s Dilemma</vt:lpstr>
      <vt:lpstr>Trees in Computer Science</vt:lpstr>
      <vt:lpstr>Tic-Tac-Toe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Primitive Types</vt:lpstr>
      <vt:lpstr>PowerPoint Presentation</vt:lpstr>
      <vt:lpstr>PowerPoint Presentation</vt:lpstr>
      <vt:lpstr>Arithmetic Operators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Piyush</cp:lastModifiedBy>
  <cp:revision>460</cp:revision>
  <dcterms:created xsi:type="dcterms:W3CDTF">2013-01-10T18:51:51Z</dcterms:created>
  <dcterms:modified xsi:type="dcterms:W3CDTF">2013-01-14T21:44:14Z</dcterms:modified>
</cp:coreProperties>
</file>